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5.xml" ContentType="application/vnd.openxmlformats-officedocument.presentationml.notesSlide+xml"/>
  <Override PartName="/ppt/tags/tag24.xml" ContentType="application/vnd.openxmlformats-officedocument.presentationml.tags+xml"/>
  <Override PartName="/ppt/notesSlides/notesSlide1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7.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8.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20.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21.xml" ContentType="application/vnd.openxmlformats-officedocument.presentationml.notesSlide+xml"/>
  <Override PartName="/ppt/tags/tag35.xml" ContentType="application/vnd.openxmlformats-officedocument.presentationml.tags+xml"/>
  <Override PartName="/ppt/notesSlides/notesSlide2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2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4.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5.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6.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7.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9.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30.xml" ContentType="application/vnd.openxmlformats-officedocument.presentationml.notesSlide+xml"/>
  <Override PartName="/ppt/tags/tag52.xml" ContentType="application/vnd.openxmlformats-officedocument.presentationml.tags+xml"/>
  <Override PartName="/ppt/notesSlides/notesSlide31.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32.xml" ContentType="application/vnd.openxmlformats-officedocument.presentationml.notesSlide+xml"/>
  <Override PartName="/ppt/tags/tag56.xml" ContentType="application/vnd.openxmlformats-officedocument.presentationml.tags+xml"/>
  <Override PartName="/ppt/notesSlides/notesSlide33.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notesSlides/notesSlide34.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35.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36.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notesSlides/notesSlide37.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notesSlides/notesSlide38.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notesSlides/notesSlide39.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2"/>
  </p:notesMasterIdLst>
  <p:handoutMasterIdLst>
    <p:handoutMasterId r:id="rId43"/>
  </p:handoutMasterIdLst>
  <p:sldIdLst>
    <p:sldId id="316" r:id="rId2"/>
    <p:sldId id="317" r:id="rId3"/>
    <p:sldId id="337" r:id="rId4"/>
    <p:sldId id="336" r:id="rId5"/>
    <p:sldId id="319" r:id="rId6"/>
    <p:sldId id="320" r:id="rId7"/>
    <p:sldId id="318" r:id="rId8"/>
    <p:sldId id="321" r:id="rId9"/>
    <p:sldId id="322" r:id="rId10"/>
    <p:sldId id="323" r:id="rId11"/>
    <p:sldId id="345" r:id="rId12"/>
    <p:sldId id="346" r:id="rId13"/>
    <p:sldId id="358" r:id="rId14"/>
    <p:sldId id="347" r:id="rId15"/>
    <p:sldId id="359" r:id="rId16"/>
    <p:sldId id="328" r:id="rId17"/>
    <p:sldId id="354" r:id="rId18"/>
    <p:sldId id="349" r:id="rId19"/>
    <p:sldId id="350" r:id="rId20"/>
    <p:sldId id="360" r:id="rId21"/>
    <p:sldId id="367" r:id="rId22"/>
    <p:sldId id="361" r:id="rId23"/>
    <p:sldId id="368" r:id="rId24"/>
    <p:sldId id="365" r:id="rId25"/>
    <p:sldId id="364" r:id="rId26"/>
    <p:sldId id="330" r:id="rId27"/>
    <p:sldId id="331" r:id="rId28"/>
    <p:sldId id="332" r:id="rId29"/>
    <p:sldId id="333" r:id="rId30"/>
    <p:sldId id="334" r:id="rId31"/>
    <p:sldId id="355" r:id="rId32"/>
    <p:sldId id="335" r:id="rId33"/>
    <p:sldId id="369" r:id="rId34"/>
    <p:sldId id="370" r:id="rId35"/>
    <p:sldId id="371" r:id="rId36"/>
    <p:sldId id="372" r:id="rId37"/>
    <p:sldId id="373" r:id="rId38"/>
    <p:sldId id="374" r:id="rId39"/>
    <p:sldId id="375" r:id="rId40"/>
    <p:sldId id="376" r:id="rId41"/>
  </p:sldIdLst>
  <p:sldSz cx="9144000" cy="6858000" type="letter"/>
  <p:notesSz cx="6997700" cy="9271000"/>
  <p:custDataLst>
    <p:tags r:id="rId44"/>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7">
          <p15:clr>
            <a:srgbClr val="A4A3A4"/>
          </p15:clr>
        </p15:guide>
        <p15:guide id="2" pos="288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9FD"/>
    <a:srgbClr val="0000FF"/>
    <a:srgbClr val="FED8EE"/>
    <a:srgbClr val="FAFD00"/>
    <a:srgbClr val="B760F9"/>
    <a:srgbClr val="8901F3"/>
    <a:srgbClr val="D93192"/>
    <a:srgbClr val="B50069"/>
    <a:srgbClr val="FC01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56" autoAdjust="0"/>
    <p:restoredTop sz="57389" autoAdjust="0"/>
  </p:normalViewPr>
  <p:slideViewPr>
    <p:cSldViewPr>
      <p:cViewPr varScale="1">
        <p:scale>
          <a:sx n="53" d="100"/>
          <a:sy n="53" d="100"/>
        </p:scale>
        <p:origin x="258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702" y="210"/>
      </p:cViewPr>
      <p:guideLst>
        <p:guide orient="horz" pos="2157"/>
        <p:guide pos="288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4"/>
            <a:ext cx="3032971" cy="46386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48631">
              <a:defRPr sz="1000" i="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3964730" y="-1584"/>
            <a:ext cx="3032971" cy="46386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48631">
              <a:defRPr sz="1000" i="1">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8807134"/>
            <a:ext cx="3032971" cy="463866"/>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48631">
              <a:defRPr sz="1000" i="1">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663651" y="8675731"/>
            <a:ext cx="3131217" cy="46545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48631">
              <a:defRPr sz="1000" i="1">
                <a:latin typeface="Times New Roman" pitchFamily="18" charset="0"/>
              </a:defRPr>
            </a:lvl1pPr>
          </a:lstStyle>
          <a:p>
            <a:pPr>
              <a:defRPr/>
            </a:pPr>
            <a:fld id="{59E6B6A9-7517-4042-B488-6A22BEBC27A0}" type="slidenum">
              <a:rPr lang="en-US"/>
              <a:pPr>
                <a:defRPr/>
              </a:pPr>
              <a:t>‹#›</a:t>
            </a:fld>
            <a:r>
              <a:rPr lang="en-US"/>
              <a:t>   </a:t>
            </a:r>
          </a:p>
        </p:txBody>
      </p:sp>
    </p:spTree>
    <p:extLst>
      <p:ext uri="{BB962C8B-B14F-4D97-AF65-F5344CB8AC3E}">
        <p14:creationId xmlns:p14="http://schemas.microsoft.com/office/powerpoint/2010/main" val="380158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4"/>
            <a:ext cx="3032971" cy="46386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48631">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964730" y="-1584"/>
            <a:ext cx="3032971" cy="46386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48631">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8807134"/>
            <a:ext cx="3032971" cy="463866"/>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48631">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964730" y="8807134"/>
            <a:ext cx="3032971" cy="463866"/>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48631">
              <a:defRPr sz="1000" i="1">
                <a:latin typeface="Times New Roman" pitchFamily="18" charset="0"/>
              </a:defRPr>
            </a:lvl1pPr>
          </a:lstStyle>
          <a:p>
            <a:pPr>
              <a:defRPr/>
            </a:pPr>
            <a:fld id="{B4583043-CE15-4333-A075-EB8DBE3D3B5C}" type="slidenum">
              <a:rPr lang="en-US"/>
              <a:pPr>
                <a:defRPr/>
              </a:pPr>
              <a:t>‹#›</a:t>
            </a:fld>
            <a:endParaRPr lang="en-US"/>
          </a:p>
        </p:txBody>
      </p:sp>
      <p:sp>
        <p:nvSpPr>
          <p:cNvPr id="45062" name="Rectangle 6"/>
          <p:cNvSpPr>
            <a:spLocks noGrp="1" noRot="1" noChangeAspect="1" noChangeArrowheads="1" noTextEdit="1"/>
          </p:cNvSpPr>
          <p:nvPr>
            <p:ph type="sldImg" idx="2"/>
          </p:nvPr>
        </p:nvSpPr>
        <p:spPr bwMode="auto">
          <a:xfrm>
            <a:off x="1189038" y="701675"/>
            <a:ext cx="4619625" cy="3463925"/>
          </a:xfrm>
          <a:prstGeom prst="rect">
            <a:avLst/>
          </a:prstGeom>
          <a:noFill/>
          <a:ln w="12700">
            <a:solidFill>
              <a:schemeClr val="tx1"/>
            </a:solidFill>
            <a:miter lim="800000"/>
            <a:headEnd/>
            <a:tailEnd/>
          </a:ln>
        </p:spPr>
      </p:sp>
      <p:sp>
        <p:nvSpPr>
          <p:cNvPr id="2055" name="Rectangle 7"/>
          <p:cNvSpPr>
            <a:spLocks noGrp="1" noChangeArrowheads="1"/>
          </p:cNvSpPr>
          <p:nvPr>
            <p:ph type="body" sz="quarter" idx="3"/>
          </p:nvPr>
        </p:nvSpPr>
        <p:spPr bwMode="auto">
          <a:xfrm>
            <a:off x="933344" y="4402776"/>
            <a:ext cx="5131013" cy="4171633"/>
          </a:xfrm>
          <a:prstGeom prst="rect">
            <a:avLst/>
          </a:prstGeom>
          <a:noFill/>
          <a:ln w="9525">
            <a:noFill/>
            <a:miter lim="800000"/>
            <a:headEnd/>
            <a:tailEnd/>
          </a:ln>
          <a:effectLst/>
        </p:spPr>
        <p:txBody>
          <a:bodyPr vert="horz" wrap="square" lIns="93662" tIns="47624" rIns="93662" bIns="47624" numCol="1" anchor="t" anchorCtr="0" compatLnSpc="1">
            <a:prstTxWarp prst="textNoShape">
              <a:avLst/>
            </a:prstTxWarp>
          </a:bodyPr>
          <a:lstStyle/>
          <a:p>
            <a:pPr lvl="0"/>
            <a:r>
              <a:rPr lang="en-US" noProof="0" smtClean="0"/>
              <a:t>Click to edit Master notes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157402175"/>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Gulf+Western" TargetMode="External"/><Relationship Id="rId13" Type="http://schemas.openxmlformats.org/officeDocument/2006/relationships/hyperlink" Target="http://en.wikipedia.org/wiki/Culligan" TargetMode="External"/><Relationship Id="rId18" Type="http://schemas.openxmlformats.org/officeDocument/2006/relationships/hyperlink" Target="http://en.wikipedia.org/wiki/Revlon" TargetMode="External"/><Relationship Id="rId3" Type="http://schemas.openxmlformats.org/officeDocument/2006/relationships/hyperlink" Target="http://en.wikipedia.org/wiki/RJR_Nabisco" TargetMode="External"/><Relationship Id="rId21" Type="http://schemas.openxmlformats.org/officeDocument/2006/relationships/hyperlink" Target="http://en.wikipedia.org/wiki/Fairmont_Hotels_and_Resorts" TargetMode="External"/><Relationship Id="rId7" Type="http://schemas.openxmlformats.org/officeDocument/2006/relationships/hyperlink" Target="http://en.wikipedia.org/wiki/Western_Union" TargetMode="External"/><Relationship Id="rId12" Type="http://schemas.openxmlformats.org/officeDocument/2006/relationships/hyperlink" Target="http://en.wikipedia.org/wiki/Marshall_Field" TargetMode="External"/><Relationship Id="rId17" Type="http://schemas.openxmlformats.org/officeDocument/2006/relationships/hyperlink" Target="http://en.wikipedia.org/wiki/Marvel_Comics" TargetMode="External"/><Relationship Id="rId2" Type="http://schemas.openxmlformats.org/officeDocument/2006/relationships/slide" Target="../slides/slide4.xml"/><Relationship Id="rId16" Type="http://schemas.openxmlformats.org/officeDocument/2006/relationships/hyperlink" Target="http://en.wikipedia.org/wiki/U.S._Steel" TargetMode="External"/><Relationship Id="rId20" Type="http://schemas.openxmlformats.org/officeDocument/2006/relationships/hyperlink" Target="http://en.wikipedia.org/wiki/Federal-Mogul" TargetMode="External"/><Relationship Id="rId1" Type="http://schemas.openxmlformats.org/officeDocument/2006/relationships/notesMaster" Target="../notesMasters/notesMaster1.xml"/><Relationship Id="rId6" Type="http://schemas.openxmlformats.org/officeDocument/2006/relationships/hyperlink" Target="http://en.wikipedia.org/wiki/Phillips_Petroleum" TargetMode="External"/><Relationship Id="rId11" Type="http://schemas.openxmlformats.org/officeDocument/2006/relationships/hyperlink" Target="http://en.wikipedia.org/wiki/Dan_River" TargetMode="External"/><Relationship Id="rId24" Type="http://schemas.openxmlformats.org/officeDocument/2006/relationships/hyperlink" Target="http://en.wikipedia.org/wiki/Motorola" TargetMode="External"/><Relationship Id="rId5" Type="http://schemas.openxmlformats.org/officeDocument/2006/relationships/hyperlink" Target="http://en.wikipedia.org/wiki/Texaco" TargetMode="External"/><Relationship Id="rId15" Type="http://schemas.openxmlformats.org/officeDocument/2006/relationships/hyperlink" Target="http://en.wikipedia.org/wiki/American_Can" TargetMode="External"/><Relationship Id="rId23" Type="http://schemas.openxmlformats.org/officeDocument/2006/relationships/hyperlink" Target="http://en.wikipedia.org/wiki/Time_Warner" TargetMode="External"/><Relationship Id="rId10" Type="http://schemas.openxmlformats.org/officeDocument/2006/relationships/hyperlink" Target="http://en.wikipedia.org/wiki/United_States_Rubber_Company" TargetMode="External"/><Relationship Id="rId19" Type="http://schemas.openxmlformats.org/officeDocument/2006/relationships/hyperlink" Target="http://en.wikipedia.org/wiki/ImClone_Systems" TargetMode="External"/><Relationship Id="rId4" Type="http://schemas.openxmlformats.org/officeDocument/2006/relationships/hyperlink" Target="http://en.wikipedia.org/wiki/Trans_World_Airlines" TargetMode="External"/><Relationship Id="rId9" Type="http://schemas.openxmlformats.org/officeDocument/2006/relationships/hyperlink" Target="http://en.wikipedia.org/wiki/Viacom" TargetMode="External"/><Relationship Id="rId14" Type="http://schemas.openxmlformats.org/officeDocument/2006/relationships/hyperlink" Target="http://en.wikipedia.org/wiki/Samsonite" TargetMode="External"/><Relationship Id="rId22" Type="http://schemas.openxmlformats.org/officeDocument/2006/relationships/hyperlink" Target="http://en.wikipedia.org/wiki/Kerr-McGee" TargetMode="Externa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sldNum" sz="quarter" idx="5"/>
          </p:nvPr>
        </p:nvSpPr>
        <p:spPr>
          <a:noFill/>
        </p:spPr>
        <p:txBody>
          <a:bodyPr/>
          <a:lstStyle/>
          <a:p>
            <a:fld id="{638467C5-FA2C-4AFE-ABD0-FB2283D39D5B}" type="slidenum">
              <a:rPr lang="en-US" smtClean="0"/>
              <a:pPr/>
              <a:t>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smtClean="0"/>
              <a:t>Here are some further notes on bankruptcy in the United States:</a:t>
            </a:r>
          </a:p>
          <a:p>
            <a:endParaRPr lang="en-US" smtClean="0"/>
          </a:p>
          <a:p>
            <a:r>
              <a:rPr lang="en-US" smtClean="0"/>
              <a:t>http://en.wikipedia.org/wiki/Bankruptcy_in_the_United_States</a:t>
            </a:r>
          </a:p>
        </p:txBody>
      </p:sp>
    </p:spTree>
    <p:extLst>
      <p:ext uri="{BB962C8B-B14F-4D97-AF65-F5344CB8AC3E}">
        <p14:creationId xmlns:p14="http://schemas.microsoft.com/office/powerpoint/2010/main" val="3269603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sldNum" sz="quarter" idx="5"/>
          </p:nvPr>
        </p:nvSpPr>
        <p:spPr>
          <a:noFill/>
        </p:spPr>
        <p:txBody>
          <a:bodyPr/>
          <a:lstStyle/>
          <a:p>
            <a:fld id="{3EDCD46D-B409-44A3-A578-D0963B1FD293}" type="slidenum">
              <a:rPr lang="en-US" smtClean="0"/>
              <a:pPr/>
              <a:t>10</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29515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5"/>
          </p:nvPr>
        </p:nvSpPr>
        <p:spPr>
          <a:noFill/>
        </p:spPr>
        <p:txBody>
          <a:bodyPr/>
          <a:lstStyle/>
          <a:p>
            <a:fld id="{3ADAB40F-88CA-4795-A516-2B5F4F354D1D}" type="slidenum">
              <a:rPr lang="en-US" smtClean="0"/>
              <a:pPr/>
              <a:t>11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dirty="0" smtClean="0"/>
          </a:p>
          <a:p>
            <a:r>
              <a:rPr lang="en-US" dirty="0" smtClean="0"/>
              <a:t>Show what happened at the announcement.</a:t>
            </a:r>
          </a:p>
          <a:p>
            <a:endParaRPr lang="en-US" dirty="0" smtClean="0"/>
          </a:p>
          <a:p>
            <a:r>
              <a:rPr lang="en-US" i="1" u="sng" dirty="0" smtClean="0"/>
              <a:t>First</a:t>
            </a:r>
            <a:r>
              <a:rPr lang="en-US" i="1" dirty="0" smtClean="0"/>
              <a:t>, start by briefly describing the plan. Please focus on the restructuring plan proposed by Ron Perelman on January 28th 1997. In discussing the plan, please address the following questions. Is Ron Perelman discriminating among the various classes of creditors? What is he trying to achieve? Would his plan be likelier to succeed if disagreement exists among the classes of creditors? To answer that question, please refer to the HBS note on bankruptcy (note # 9-292-062) that I will distribute in class on Thursday (you can consider this note part of the case). It would further help you to examine carefully the structure of MEG's debt, as shown in Exhibit 1. </a:t>
            </a:r>
            <a:endParaRPr lang="en-US" dirty="0" smtClean="0"/>
          </a:p>
          <a:p>
            <a:r>
              <a:rPr lang="en-US" dirty="0" smtClean="0"/>
              <a:t> </a:t>
            </a:r>
          </a:p>
          <a:p>
            <a:r>
              <a:rPr lang="en-US" i="1" u="sng" dirty="0" smtClean="0"/>
              <a:t>Second</a:t>
            </a:r>
            <a:r>
              <a:rPr lang="en-US" i="1" dirty="0" smtClean="0"/>
              <a:t>, will the proposed restructuring plan resolve the causes to file bankruptcy in the first place? In answering this question you may want to analyze at some length the benefits of such resolution to MEG and to the issuers of the defaulted-upon debt, i.e., Marvel Holdings, Marvel Parent Holdings and Marvel III Holdings. Who would benefit the most among these from the proposed plan? Moreover, does the plan offer any changes in the top management of Marvel Entertainment? You may also want to consider other available restructuring options (beyond the bankruptcy in Chapter 11) for MEG: are these better than the bankruptcy process in Chapter 11?  Worse?</a:t>
            </a:r>
            <a:endParaRPr lang="en-US" dirty="0" smtClean="0"/>
          </a:p>
          <a:p>
            <a:r>
              <a:rPr lang="en-US" i="1" dirty="0" smtClean="0"/>
              <a:t> </a:t>
            </a:r>
            <a:endParaRPr lang="en-US" dirty="0" smtClean="0"/>
          </a:p>
          <a:p>
            <a:r>
              <a:rPr lang="en-US" i="1" u="sng" dirty="0" smtClean="0"/>
              <a:t>Third</a:t>
            </a:r>
            <a:r>
              <a:rPr lang="en-US" i="1" dirty="0" smtClean="0"/>
              <a:t>, comment on the decision of the public debt holders whether to approve the reorganization plan offered by Ron Perelman and his investment banker, Bear Stearns. To do so, please compute the payoffs to the public debt holders under three scenarios: first, based on the prices of their corresponding debt claims in the market as of the day of the announced violation of a bank debt covenant (10/8/96). You can use for that purpose the data provided in Exhibit 6. Second compute the value of the claim of the public creditors based on a successful completion of the reorganization plan, as offered by Ron Perelman (notice here that you would have to compute the price per share offered by him, and then multiple that price by the number of shares that would be given to the public creditors, post the reorganization - these are all given to us by the case writer). Third, and last, compute the value of the public debt holders claim as of 1/31/97, i.e., the date after the announcement of the reorganization plan. </a:t>
            </a:r>
            <a:endParaRPr lang="en-US" dirty="0" smtClean="0"/>
          </a:p>
          <a:p>
            <a:r>
              <a:rPr lang="en-US" i="1" dirty="0" smtClean="0"/>
              <a:t>Then, comment of the extent of loss in value of public debt during the period from 10/8/96 to 1/31/97. Subsequent to that, compare the value offered to the public debt creditors through the reorganization plan and through the open market as of 1/31/97. Which one is more favorable? Would your decision change if you have purchased, just like Mr. Carl Icahn and other vulture investors have had, a dollar worth of distressed debt at 0.20$ to 0.22$ on it?</a:t>
            </a:r>
            <a:endParaRPr lang="en-US" dirty="0" smtClean="0"/>
          </a:p>
          <a:p>
            <a:r>
              <a:rPr lang="en-US" i="1" dirty="0" smtClean="0"/>
              <a:t> </a:t>
            </a:r>
            <a:endParaRPr lang="en-US" dirty="0" smtClean="0"/>
          </a:p>
          <a:p>
            <a:r>
              <a:rPr lang="en-US" i="1" u="sng" dirty="0" smtClean="0"/>
              <a:t>To conclude</a:t>
            </a:r>
            <a:r>
              <a:rPr lang="en-US" i="1" dirty="0" smtClean="0"/>
              <a:t>, in general, what are the options available to the public debt holders? Accept the reorganization offer? Sell their bonds in the open market? Other options (hint: what did Mr. Icahn do, and how)? Which is the best course of action, in your opinion? You can base your discussion on your reading of the case, as well as on the note on bankruptcy that I will distribute in class on Thursday, 4/9. </a:t>
            </a:r>
            <a:endParaRPr lang="en-US" dirty="0" smtClean="0"/>
          </a:p>
          <a:p>
            <a:endParaRPr lang="en-US" dirty="0" smtClean="0"/>
          </a:p>
          <a:p>
            <a:endParaRPr lang="en-US" dirty="0" smtClean="0"/>
          </a:p>
        </p:txBody>
      </p:sp>
    </p:spTree>
    <p:extLst>
      <p:ext uri="{BB962C8B-B14F-4D97-AF65-F5344CB8AC3E}">
        <p14:creationId xmlns:p14="http://schemas.microsoft.com/office/powerpoint/2010/main" val="3813901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type="sldNum" sz="quarter" idx="5"/>
          </p:nvPr>
        </p:nvSpPr>
        <p:spPr>
          <a:noFill/>
        </p:spPr>
        <p:txBody>
          <a:bodyPr/>
          <a:lstStyle/>
          <a:p>
            <a:fld id="{6A0F4F4B-2A6B-41B0-A545-E579A551298B}" type="slidenum">
              <a:rPr lang="en-US" smtClean="0"/>
              <a:pPr/>
              <a:t>12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33441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13</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315521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sldNum" sz="quarter" idx="5"/>
          </p:nvPr>
        </p:nvSpPr>
        <p:spPr>
          <a:noFill/>
        </p:spPr>
        <p:txBody>
          <a:bodyPr/>
          <a:lstStyle/>
          <a:p>
            <a:fld id="{AC9CC24F-F5A9-4A5C-8FA5-E72A8BA87A10}" type="slidenum">
              <a:rPr lang="en-US" smtClean="0"/>
              <a:pPr/>
              <a:t>14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016180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15</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defTabSz="947047"/>
            <a:r>
              <a:rPr lang="en-US" dirty="0" smtClean="0"/>
              <a:t>Go over the slide on the liquidation analysis</a:t>
            </a:r>
          </a:p>
          <a:p>
            <a:endParaRPr lang="en-US" dirty="0" smtClean="0"/>
          </a:p>
        </p:txBody>
      </p:sp>
    </p:spTree>
    <p:extLst>
      <p:ext uri="{BB962C8B-B14F-4D97-AF65-F5344CB8AC3E}">
        <p14:creationId xmlns:p14="http://schemas.microsoft.com/office/powerpoint/2010/main" val="3356886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type="sldNum" sz="quarter" idx="5"/>
          </p:nvPr>
        </p:nvSpPr>
        <p:spPr>
          <a:noFill/>
        </p:spPr>
        <p:txBody>
          <a:bodyPr/>
          <a:lstStyle/>
          <a:p>
            <a:fld id="{EF0B84FD-ACA4-46CC-82B8-DF02AD65AFFC}" type="slidenum">
              <a:rPr lang="en-US" smtClean="0"/>
              <a:pPr/>
              <a:t>16</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i="1" dirty="0" smtClean="0"/>
              <a:t>Here we would conduct a DCF valuation of MEG. </a:t>
            </a:r>
            <a:r>
              <a:rPr lang="en-US" i="1" u="sng" dirty="0" smtClean="0"/>
              <a:t>First</a:t>
            </a:r>
            <a:r>
              <a:rPr lang="en-US" i="1" dirty="0" smtClean="0"/>
              <a:t>, we would compute the cost of capital. Please use the data provided in Exhibit 10 for that purpose. You are given an asset beta. Choose the appropriate risk-free rate. You can also assume (as suggested by Ben </a:t>
            </a:r>
            <a:r>
              <a:rPr lang="en-US" i="1" dirty="0" err="1" smtClean="0"/>
              <a:t>Esty</a:t>
            </a:r>
            <a:r>
              <a:rPr lang="en-US" i="1" dirty="0" smtClean="0"/>
              <a:t>, the case writer) that the market premium is 7.50%. Note that we would be preparing an APV valuation, hence you would need not compute WACC, rather compute the return on assets (i.e., use the asset beta directly into a CAPM model). </a:t>
            </a:r>
            <a:endParaRPr lang="en-US" dirty="0" smtClean="0"/>
          </a:p>
          <a:p>
            <a:r>
              <a:rPr lang="en-US" i="1" dirty="0" smtClean="0"/>
              <a:t> </a:t>
            </a:r>
            <a:endParaRPr lang="en-US" dirty="0" smtClean="0"/>
          </a:p>
          <a:p>
            <a:r>
              <a:rPr lang="en-US" i="1" u="sng" dirty="0" smtClean="0"/>
              <a:t>Second</a:t>
            </a:r>
            <a:r>
              <a:rPr lang="en-US" i="1" dirty="0" smtClean="0"/>
              <a:t>, we would value MEG  under the assumptions that it successfully acquires (under the terms of the reorganization agreement) the Biz Toy company.</a:t>
            </a:r>
            <a:endParaRPr lang="en-US" dirty="0" smtClean="0"/>
          </a:p>
          <a:p>
            <a:pPr lvl="0"/>
            <a:r>
              <a:rPr lang="en-US" i="1" dirty="0" smtClean="0"/>
              <a:t>Please use the projections offered in Exhibit 9 for that purpose. Start with the net revenue. Use the projections for 1997-2001</a:t>
            </a:r>
            <a:endParaRPr lang="en-US" dirty="0" smtClean="0"/>
          </a:p>
          <a:p>
            <a:pPr lvl="0"/>
            <a:r>
              <a:rPr lang="en-US" i="1" dirty="0" smtClean="0"/>
              <a:t>Subtract from these COGS and SGA. That would produce the EBITDA projections.</a:t>
            </a:r>
            <a:endParaRPr lang="en-US" dirty="0" smtClean="0"/>
          </a:p>
          <a:p>
            <a:pPr lvl="0"/>
            <a:r>
              <a:rPr lang="en-US" i="1" dirty="0" smtClean="0"/>
              <a:t>Adjust EBITDA with depreciation to obtain EBIT.</a:t>
            </a:r>
            <a:endParaRPr lang="en-US" dirty="0" smtClean="0"/>
          </a:p>
          <a:p>
            <a:pPr lvl="0"/>
            <a:r>
              <a:rPr lang="en-US" i="1" dirty="0" smtClean="0"/>
              <a:t>Use the income tax provisions in the case to obtain EBIT(1-T). Since the tax rate is not given to us, you can simply compute EBIT – Tax Provisions, in lieu of the EBIT(1-T).</a:t>
            </a:r>
            <a:endParaRPr lang="en-US" dirty="0" smtClean="0"/>
          </a:p>
          <a:p>
            <a:pPr lvl="0"/>
            <a:r>
              <a:rPr lang="en-US" i="1" dirty="0" smtClean="0"/>
              <a:t>Adjust EBIT(1-T) with depreciation, capital expenditure, change in net working capital, all provided in Exhibit 9, to obtain the free cash flow. Note that there is an additional item that need be accounted for: the Toy Biz expense in 1999. Reflect that as well. </a:t>
            </a:r>
            <a:endParaRPr lang="en-US" dirty="0" smtClean="0"/>
          </a:p>
          <a:p>
            <a:pPr lvl="0"/>
            <a:r>
              <a:rPr lang="en-US" i="1" dirty="0" smtClean="0"/>
              <a:t>Compute the continuation value of the FCFF in 2001. You will have to make an assumption regarding the anticipated growth rate in perpetual of the FCFFs.</a:t>
            </a:r>
            <a:endParaRPr lang="en-US" dirty="0" smtClean="0"/>
          </a:p>
          <a:p>
            <a:pPr lvl="0"/>
            <a:r>
              <a:rPr lang="en-US" i="1" dirty="0" smtClean="0"/>
              <a:t>Please discount all cash flows as of Dec 31st 1996. </a:t>
            </a:r>
            <a:endParaRPr lang="en-US" dirty="0" smtClean="0"/>
          </a:p>
          <a:p>
            <a:pPr lvl="0"/>
            <a:r>
              <a:rPr lang="en-US" i="1" dirty="0" smtClean="0"/>
              <a:t>Subtract from the resulting value of the firm the value of the pro-forma total debt as shown in Exhibit 8. Furthermore add back the non-operating cash that is recorder in the same exhibit. That is the value of the equity.</a:t>
            </a:r>
            <a:endParaRPr lang="en-US" dirty="0" smtClean="0"/>
          </a:p>
          <a:p>
            <a:pPr lvl="0"/>
            <a:r>
              <a:rPr lang="en-US" i="1" dirty="0" smtClean="0"/>
              <a:t>Divide the equity value by the number of the MEG shares, after the reorganization plan is completed. </a:t>
            </a:r>
            <a:endParaRPr lang="en-US" dirty="0" smtClean="0"/>
          </a:p>
          <a:p>
            <a:r>
              <a:rPr lang="en-US" i="1" u="sng" dirty="0" smtClean="0"/>
              <a:t>Third</a:t>
            </a:r>
            <a:r>
              <a:rPr lang="en-US" i="1" dirty="0" smtClean="0"/>
              <a:t>, please comment on the MEG price per share that you have obtained. How sensitive are these to the main assumptions of your analysis (which in part is based on the analysis of Bear Stearns, whose estimates are shown in Exhibits 8, 9, and 10)? In particular, please prefer two-way sensitivity tables with respect to the assumed growth rate of the continuation value in perpetuity and the assumed asset beta. Comment on the reliability of these assumptions. You may also want to choose some further sensitivity tests, based on what you believe to be a key assumptions.</a:t>
            </a:r>
            <a:endParaRPr lang="en-US" dirty="0" smtClean="0"/>
          </a:p>
          <a:p>
            <a:r>
              <a:rPr lang="en-US" i="1" dirty="0" smtClean="0"/>
              <a:t> </a:t>
            </a:r>
            <a:endParaRPr lang="en-US" dirty="0" smtClean="0"/>
          </a:p>
          <a:p>
            <a:r>
              <a:rPr lang="en-US" i="1" u="sng" dirty="0" smtClean="0"/>
              <a:t>Lastly</a:t>
            </a:r>
            <a:r>
              <a:rPr lang="en-US" i="1" dirty="0" smtClean="0"/>
              <a:t>, note that in the above we did not account for interest tax shields and cost of financial distress over the evaluation period, post-reorganization. While I do not require these, I encourage you to value them, based on the data provided in this case (note that if you choose to make these valuations, you would have to make a number of assumptions concerning the interest rates paid over time, as well as the default probability over time). How would that change your conclusions above? Again, doing that part is entirely optional.</a:t>
            </a:r>
            <a:endParaRPr lang="en-US" dirty="0" smtClean="0"/>
          </a:p>
          <a:p>
            <a:endParaRPr lang="en-US" dirty="0" smtClean="0"/>
          </a:p>
        </p:txBody>
      </p:sp>
    </p:spTree>
    <p:extLst>
      <p:ext uri="{BB962C8B-B14F-4D97-AF65-F5344CB8AC3E}">
        <p14:creationId xmlns:p14="http://schemas.microsoft.com/office/powerpoint/2010/main" val="947033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17</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829688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18</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53322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19</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434713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fld id="{5CE4B45F-F37A-46F1-B035-8C0A2A5A6EBB}" type="slidenum">
              <a:rPr lang="en-US" smtClean="0"/>
              <a:pPr/>
              <a:t>2</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076304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20</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20004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21</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92370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22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08250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23</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826760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24</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32808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25</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751613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type="sldNum" sz="quarter" idx="5"/>
          </p:nvPr>
        </p:nvSpPr>
        <p:spPr>
          <a:noFill/>
        </p:spPr>
        <p:txBody>
          <a:bodyPr/>
          <a:lstStyle/>
          <a:p>
            <a:fld id="{34BCEDC5-6F38-472D-A15E-94E6C44A09B2}" type="slidenum">
              <a:rPr lang="en-US" smtClean="0"/>
              <a:pPr/>
              <a:t>26</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071062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Grp="1" noChangeArrowheads="1"/>
          </p:cNvSpPr>
          <p:nvPr>
            <p:ph type="sldNum" sz="quarter" idx="5"/>
          </p:nvPr>
        </p:nvSpPr>
        <p:spPr>
          <a:noFill/>
        </p:spPr>
        <p:txBody>
          <a:bodyPr/>
          <a:lstStyle/>
          <a:p>
            <a:fld id="{3E7D7983-8406-4E2D-A2DF-47FEAE572BEF}" type="slidenum">
              <a:rPr lang="en-US" smtClean="0"/>
              <a:pPr/>
              <a:t>27</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562483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72106C57-5003-47C5-B7C1-C0FB45AC6729}" type="slidenum">
              <a:rPr lang="en-US" smtClean="0"/>
              <a:pPr/>
              <a:t>28</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83097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type="sldNum" sz="quarter" idx="5"/>
          </p:nvPr>
        </p:nvSpPr>
        <p:spPr>
          <a:noFill/>
        </p:spPr>
        <p:txBody>
          <a:bodyPr/>
          <a:lstStyle/>
          <a:p>
            <a:fld id="{D08E65DE-4E91-4EEB-9A41-A62FA8D1C8C2}" type="slidenum">
              <a:rPr lang="en-US" smtClean="0"/>
              <a:pPr/>
              <a:t>29</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79573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Rot="1" noChangeAspect="1" noChangeArrowheads="1" noTextEdit="1"/>
          </p:cNvSpPr>
          <p:nvPr>
            <p:ph type="sldImg"/>
          </p:nvPr>
        </p:nvSpPr>
        <p:spPr>
          <a:xfrm>
            <a:off x="1181100" y="695325"/>
            <a:ext cx="4638675" cy="3478213"/>
          </a:xfrm>
          <a:ln/>
        </p:spPr>
      </p:sp>
      <p:sp>
        <p:nvSpPr>
          <p:cNvPr id="405507" name="Rectangle 3"/>
          <p:cNvSpPr>
            <a:spLocks noGrp="1" noChangeArrowheads="1"/>
          </p:cNvSpPr>
          <p:nvPr>
            <p:ph type="body" idx="1"/>
          </p:nvPr>
        </p:nvSpPr>
        <p:spPr>
          <a:noFill/>
          <a:ln/>
        </p:spPr>
        <p:txBody>
          <a:bodyPr lIns="87930" tIns="43965" rIns="87930" bIns="43965"/>
          <a:lstStyle/>
          <a:p>
            <a:pPr eaLnBrk="1" hangingPunct="1"/>
            <a:endParaRPr lang="en-US" smtClean="0">
              <a:latin typeface="Arial" charset="0"/>
              <a:cs typeface="Arial" charset="0"/>
            </a:endParaRPr>
          </a:p>
        </p:txBody>
      </p:sp>
    </p:spTree>
    <p:extLst>
      <p:ext uri="{BB962C8B-B14F-4D97-AF65-F5344CB8AC3E}">
        <p14:creationId xmlns:p14="http://schemas.microsoft.com/office/powerpoint/2010/main" val="130281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sldNum" sz="quarter" idx="5"/>
          </p:nvPr>
        </p:nvSpPr>
        <p:spPr>
          <a:noFill/>
        </p:spPr>
        <p:txBody>
          <a:bodyPr/>
          <a:lstStyle/>
          <a:p>
            <a:fld id="{F6457F65-6237-4870-BF69-4A1F09CFACA4}" type="slidenum">
              <a:rPr lang="en-US" smtClean="0"/>
              <a:pPr/>
              <a:t>30</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166316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type="sldNum" sz="quarter" idx="5"/>
          </p:nvPr>
        </p:nvSpPr>
        <p:spPr>
          <a:noFill/>
        </p:spPr>
        <p:txBody>
          <a:bodyPr/>
          <a:lstStyle/>
          <a:p>
            <a:fld id="{EF0B84FD-ACA4-46CC-82B8-DF02AD65AFFC}" type="slidenum">
              <a:rPr lang="en-US" smtClean="0"/>
              <a:pPr/>
              <a:t>31</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dirty="0" smtClean="0"/>
              <a:t>4. Will it be difficult for Marvel or other companies in the MacAndrews &amp; Forbes Holding Inc to issue debt in the future?</a:t>
            </a:r>
          </a:p>
          <a:p>
            <a:r>
              <a:rPr lang="en-US" dirty="0" smtClean="0"/>
              <a:t> </a:t>
            </a:r>
          </a:p>
          <a:p>
            <a:r>
              <a:rPr lang="en-US" i="1" dirty="0" smtClean="0"/>
              <a:t>I am interested in your view on the effects of that transaction on the forthcoming ability of MacAndrews &amp; Forbes Holdings Inc to borrow in debt markets. Would the fact that the latter defaulted upon their debt influence the market's willingness to lend to them in the future? If yes, how and why? If not, why?</a:t>
            </a:r>
            <a:endParaRPr lang="en-US" dirty="0" smtClean="0"/>
          </a:p>
          <a:p>
            <a:r>
              <a:rPr lang="en-US" dirty="0" smtClean="0"/>
              <a:t> </a:t>
            </a:r>
          </a:p>
          <a:p>
            <a:r>
              <a:rPr lang="en-US" dirty="0" smtClean="0"/>
              <a:t>5. Why did the price of Marvel’s zero-coupon bonds drop on Tuesday, November 12, 1996? Why did portfolio managers at Fidelity and Putnam sell their bonds on Friday, November 8, 1962?</a:t>
            </a:r>
          </a:p>
          <a:p>
            <a:r>
              <a:rPr lang="en-US" dirty="0" smtClean="0"/>
              <a:t> </a:t>
            </a:r>
          </a:p>
          <a:p>
            <a:r>
              <a:rPr lang="en-US" i="1" dirty="0" smtClean="0"/>
              <a:t>What is the perceived value of the zero-coupon bonds in the market upon the </a:t>
            </a:r>
            <a:r>
              <a:rPr lang="en-US" i="1" u="sng" dirty="0" smtClean="0"/>
              <a:t>initial</a:t>
            </a:r>
            <a:r>
              <a:rPr lang="en-US" i="1" dirty="0" smtClean="0"/>
              <a:t> announcement of the reorganization plan drafted by Ron Perelman? Given this perceived valuation, and taking into account the fact that Fidelity &amp; Putnam did receive a tip from MacAndrews &amp; Forbes Holdings Inc on the upcoming announcement of such a plan, can you reason through their decision to sell? </a:t>
            </a:r>
            <a:endParaRPr lang="en-US" i="1" dirty="0" smtClean="0"/>
          </a:p>
          <a:p>
            <a:endParaRPr lang="en-US" i="1" dirty="0" smtClean="0"/>
          </a:p>
          <a:p>
            <a:r>
              <a:rPr lang="en-US" i="1" dirty="0" smtClean="0"/>
              <a:t>Now</a:t>
            </a:r>
            <a:r>
              <a:rPr lang="en-US" i="1" dirty="0" smtClean="0"/>
              <a:t>, as a side observer, was that a legitimate decision: shouldn't they be concerned about insider trading allegations? Here, you can also refer to the fact that following the seminal case of </a:t>
            </a:r>
            <a:r>
              <a:rPr lang="en-US" i="1" dirty="0" err="1" smtClean="0"/>
              <a:t>Chiarella</a:t>
            </a:r>
            <a:r>
              <a:rPr lang="en-US" i="1" dirty="0" smtClean="0"/>
              <a:t> vs. United State in 1980, the court established that insider trading regulation, such as Section 10b of the Securities Exchange Act of 1934 is applicable only when there exists fiduciary duty and hence, when no such duty is due there is no violation of the Section 10(b) on insider trading from this Act. That being said, do we owe any fiduciary duty to the bond holders?</a:t>
            </a:r>
            <a:endParaRPr lang="en-US" dirty="0" smtClean="0"/>
          </a:p>
          <a:p>
            <a:endParaRPr lang="en-US" dirty="0" smtClean="0"/>
          </a:p>
        </p:txBody>
      </p:sp>
    </p:spTree>
    <p:extLst>
      <p:ext uri="{BB962C8B-B14F-4D97-AF65-F5344CB8AC3E}">
        <p14:creationId xmlns:p14="http://schemas.microsoft.com/office/powerpoint/2010/main" val="5158585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p:spPr>
        <p:txBody>
          <a:bodyPr/>
          <a:lstStyle/>
          <a:p>
            <a:fld id="{F363DF34-FF2E-46D9-B3AB-96077BB6F9F0}" type="slidenum">
              <a:rPr lang="en-US" smtClean="0"/>
              <a:pPr/>
              <a:t>32</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620915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p:spPr>
        <p:txBody>
          <a:bodyPr/>
          <a:lstStyle/>
          <a:p>
            <a:fld id="{B2CE78E0-6B18-4B05-B220-06AA6D7EB58D}" type="slidenum">
              <a:rPr lang="en-US" smtClean="0"/>
              <a:pPr/>
              <a:t>33</a:t>
            </a:fld>
            <a:endParaRPr lang="en-US" smtClean="0"/>
          </a:p>
        </p:txBody>
      </p:sp>
      <p:sp>
        <p:nvSpPr>
          <p:cNvPr id="66563" name="Rectangle 2"/>
          <p:cNvSpPr>
            <a:spLocks noGrp="1" noRot="1" noChangeAspect="1" noChangeArrowheads="1" noTextEdit="1"/>
          </p:cNvSpPr>
          <p:nvPr>
            <p:ph type="sldImg"/>
          </p:nvPr>
        </p:nvSpPr>
        <p:spPr>
          <a:xfrm>
            <a:off x="1190625" y="701675"/>
            <a:ext cx="4618038" cy="3463925"/>
          </a:xfrm>
          <a:ln cap="flat"/>
        </p:spPr>
      </p:sp>
      <p:sp>
        <p:nvSpPr>
          <p:cNvPr id="66564" name="Rectangle 3"/>
          <p:cNvSpPr>
            <a:spLocks noGrp="1" noChangeArrowheads="1"/>
          </p:cNvSpPr>
          <p:nvPr>
            <p:ph type="body" idx="1"/>
          </p:nvPr>
        </p:nvSpPr>
        <p:spPr>
          <a:noFill/>
          <a:ln/>
        </p:spPr>
        <p:txBody>
          <a:bodyPr lIns="92074" tIns="46037" rIns="92074" bIns="46037"/>
          <a:lstStyle/>
          <a:p>
            <a:pPr defTabSz="913790">
              <a:spcBef>
                <a:spcPct val="0"/>
              </a:spcBef>
              <a:spcAft>
                <a:spcPct val="48000"/>
              </a:spcAft>
            </a:pPr>
            <a:endParaRPr lang="en-US" sz="2400" i="1" dirty="0" smtClean="0"/>
          </a:p>
          <a:p>
            <a:pPr defTabSz="913790">
              <a:spcBef>
                <a:spcPct val="0"/>
              </a:spcBef>
              <a:spcAft>
                <a:spcPct val="48000"/>
              </a:spcAft>
            </a:pPr>
            <a:endParaRPr lang="en-US" sz="2400" i="1" dirty="0" smtClean="0"/>
          </a:p>
          <a:p>
            <a:pPr defTabSz="913790">
              <a:spcBef>
                <a:spcPct val="0"/>
              </a:spcBef>
              <a:spcAft>
                <a:spcPct val="48000"/>
              </a:spcAft>
            </a:pPr>
            <a:endParaRPr lang="en-US" sz="2400" i="1" dirty="0" smtClean="0"/>
          </a:p>
          <a:p>
            <a:pPr defTabSz="913790">
              <a:spcBef>
                <a:spcPct val="0"/>
              </a:spcBef>
              <a:spcAft>
                <a:spcPct val="48000"/>
              </a:spcAft>
            </a:pPr>
            <a:endParaRPr lang="en-US" sz="2400" i="1" dirty="0" smtClean="0"/>
          </a:p>
          <a:p>
            <a:pPr defTabSz="913790">
              <a:spcBef>
                <a:spcPct val="0"/>
              </a:spcBef>
              <a:spcAft>
                <a:spcPct val="48000"/>
              </a:spcAft>
            </a:pPr>
            <a:endParaRPr lang="en-US" sz="2400" i="1" dirty="0" smtClean="0"/>
          </a:p>
          <a:p>
            <a:pPr defTabSz="913790">
              <a:spcBef>
                <a:spcPct val="0"/>
              </a:spcBef>
              <a:spcAft>
                <a:spcPct val="48000"/>
              </a:spcAft>
            </a:pPr>
            <a:endParaRPr lang="en-US" sz="2400" i="1" dirty="0" smtClean="0"/>
          </a:p>
          <a:p>
            <a:pPr defTabSz="913790">
              <a:spcBef>
                <a:spcPct val="0"/>
              </a:spcBef>
              <a:spcAft>
                <a:spcPct val="48000"/>
              </a:spcAft>
            </a:pPr>
            <a:endParaRPr lang="en-US" sz="2400" i="1" dirty="0" smtClean="0"/>
          </a:p>
        </p:txBody>
      </p:sp>
    </p:spTree>
    <p:extLst>
      <p:ext uri="{BB962C8B-B14F-4D97-AF65-F5344CB8AC3E}">
        <p14:creationId xmlns:p14="http://schemas.microsoft.com/office/powerpoint/2010/main" val="9542642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a:noFill/>
        </p:spPr>
        <p:txBody>
          <a:bodyPr/>
          <a:lstStyle/>
          <a:p>
            <a:fld id="{FEF93180-6E25-4A23-99C9-1A775B092342}" type="slidenum">
              <a:rPr lang="en-US" smtClean="0"/>
              <a:pPr/>
              <a:t>34</a:t>
            </a:fld>
            <a:endParaRPr lang="en-US" smtClean="0"/>
          </a:p>
        </p:txBody>
      </p:sp>
      <p:sp>
        <p:nvSpPr>
          <p:cNvPr id="68611" name="Rectangle 1026"/>
          <p:cNvSpPr>
            <a:spLocks noGrp="1" noRot="1" noChangeAspect="1" noChangeArrowheads="1" noTextEdit="1"/>
          </p:cNvSpPr>
          <p:nvPr>
            <p:ph type="sldImg"/>
          </p:nvPr>
        </p:nvSpPr>
        <p:spPr>
          <a:xfrm>
            <a:off x="1190625" y="701675"/>
            <a:ext cx="4618038" cy="3463925"/>
          </a:xfrm>
          <a:ln/>
        </p:spPr>
      </p:sp>
      <p:sp>
        <p:nvSpPr>
          <p:cNvPr id="68612" name="Rectangle 1027"/>
          <p:cNvSpPr>
            <a:spLocks noGrp="1" noChangeArrowheads="1"/>
          </p:cNvSpPr>
          <p:nvPr>
            <p:ph type="body" idx="1"/>
          </p:nvPr>
        </p:nvSpPr>
        <p:spPr>
          <a:noFill/>
          <a:ln/>
        </p:spPr>
        <p:txBody>
          <a:bodyPr/>
          <a:lstStyle/>
          <a:p>
            <a:r>
              <a:rPr lang="en-US" dirty="0" smtClean="0"/>
              <a:t>Bankruptcy is the formal or legal mechanism to deal with a firm that does not satisfy its contractual obligations with creditors</a:t>
            </a:r>
          </a:p>
          <a:p>
            <a:endParaRPr lang="en-US" dirty="0" smtClean="0"/>
          </a:p>
          <a:p>
            <a:r>
              <a:rPr lang="en-US" dirty="0" smtClean="0"/>
              <a:t>Administratively insolvent: assets are not enough even to pay legal expenses with bankruptcy procedure</a:t>
            </a:r>
          </a:p>
        </p:txBody>
      </p:sp>
    </p:spTree>
    <p:extLst>
      <p:ext uri="{BB962C8B-B14F-4D97-AF65-F5344CB8AC3E}">
        <p14:creationId xmlns:p14="http://schemas.microsoft.com/office/powerpoint/2010/main" val="20191995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type="sldNum" sz="quarter" idx="5"/>
          </p:nvPr>
        </p:nvSpPr>
        <p:spPr>
          <a:noFill/>
        </p:spPr>
        <p:txBody>
          <a:bodyPr/>
          <a:lstStyle/>
          <a:p>
            <a:fld id="{11D9A9E0-9C52-40A2-A8E5-136EAFBE7715}" type="slidenum">
              <a:rPr lang="en-US" smtClean="0"/>
              <a:pPr/>
              <a:t>35</a:t>
            </a:fld>
            <a:endParaRPr lang="en-US" smtClean="0"/>
          </a:p>
        </p:txBody>
      </p:sp>
      <p:sp>
        <p:nvSpPr>
          <p:cNvPr id="70659" name="Rectangle 1026"/>
          <p:cNvSpPr>
            <a:spLocks noGrp="1" noRot="1" noChangeAspect="1" noChangeArrowheads="1" noTextEdit="1"/>
          </p:cNvSpPr>
          <p:nvPr>
            <p:ph type="sldImg"/>
          </p:nvPr>
        </p:nvSpPr>
        <p:spPr>
          <a:xfrm>
            <a:off x="1190625" y="701675"/>
            <a:ext cx="4618038" cy="3463925"/>
          </a:xfrm>
          <a:ln/>
        </p:spPr>
      </p:sp>
      <p:sp>
        <p:nvSpPr>
          <p:cNvPr id="70660" name="Rectangle 1027"/>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0182022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a:noFill/>
        </p:spPr>
        <p:txBody>
          <a:bodyPr/>
          <a:lstStyle/>
          <a:p>
            <a:fld id="{2489CE67-68C1-4D0E-AF26-1B3B418329DC}" type="slidenum">
              <a:rPr lang="en-US" smtClean="0"/>
              <a:pPr/>
              <a:t>36</a:t>
            </a:fld>
            <a:endParaRPr lang="en-US" smtClean="0"/>
          </a:p>
        </p:txBody>
      </p:sp>
      <p:sp>
        <p:nvSpPr>
          <p:cNvPr id="71683" name="Rectangle 1026"/>
          <p:cNvSpPr>
            <a:spLocks noGrp="1" noRot="1" noChangeAspect="1" noChangeArrowheads="1" noTextEdit="1"/>
          </p:cNvSpPr>
          <p:nvPr>
            <p:ph type="sldImg"/>
          </p:nvPr>
        </p:nvSpPr>
        <p:spPr>
          <a:xfrm>
            <a:off x="1190625" y="701675"/>
            <a:ext cx="4618038" cy="3463925"/>
          </a:xfrm>
          <a:ln/>
        </p:spPr>
      </p:sp>
      <p:sp>
        <p:nvSpPr>
          <p:cNvPr id="71684" name="Rectangle 1027"/>
          <p:cNvSpPr>
            <a:spLocks noGrp="1" noChangeArrowheads="1"/>
          </p:cNvSpPr>
          <p:nvPr>
            <p:ph type="body" idx="1"/>
          </p:nvPr>
        </p:nvSpPr>
        <p:spPr>
          <a:noFill/>
          <a:ln/>
        </p:spPr>
        <p:txBody>
          <a:bodyPr/>
          <a:lstStyle/>
          <a:p>
            <a:r>
              <a:rPr lang="en-US" dirty="0" smtClean="0"/>
              <a:t>Private workouts are by far more important in most countries.</a:t>
            </a:r>
          </a:p>
          <a:p>
            <a:endParaRPr lang="en-US" dirty="0" smtClean="0"/>
          </a:p>
          <a:p>
            <a:r>
              <a:rPr lang="en-US" dirty="0" smtClean="0"/>
              <a:t>In most countries companies that file for formal bankruptcy end up being liquidated.</a:t>
            </a:r>
          </a:p>
          <a:p>
            <a:endParaRPr lang="en-US" dirty="0" smtClean="0"/>
          </a:p>
          <a:p>
            <a:r>
              <a:rPr lang="en-US" dirty="0" smtClean="0"/>
              <a:t>It is important to understand the bankruptcy code also to understand private workouts. Bankruptcy code provide the threat point or the minimum that parties are willing to accept in private negotiations.</a:t>
            </a:r>
          </a:p>
          <a:p>
            <a:endParaRPr lang="en-US" dirty="0" smtClean="0"/>
          </a:p>
        </p:txBody>
      </p:sp>
    </p:spTree>
    <p:extLst>
      <p:ext uri="{BB962C8B-B14F-4D97-AF65-F5344CB8AC3E}">
        <p14:creationId xmlns:p14="http://schemas.microsoft.com/office/powerpoint/2010/main" val="39196005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Grp="1" noChangeArrowheads="1"/>
          </p:cNvSpPr>
          <p:nvPr>
            <p:ph type="sldNum" sz="quarter" idx="5"/>
          </p:nvPr>
        </p:nvSpPr>
        <p:spPr>
          <a:noFill/>
        </p:spPr>
        <p:txBody>
          <a:bodyPr/>
          <a:lstStyle/>
          <a:p>
            <a:fld id="{4CABD054-B8D2-4A84-895C-603D969E7735}" type="slidenum">
              <a:rPr lang="en-US" smtClean="0"/>
              <a:pPr/>
              <a:t>37</a:t>
            </a:fld>
            <a:endParaRPr lang="en-US" smtClean="0"/>
          </a:p>
        </p:txBody>
      </p:sp>
      <p:sp>
        <p:nvSpPr>
          <p:cNvPr id="72707" name="Rectangle 2"/>
          <p:cNvSpPr>
            <a:spLocks noGrp="1" noRot="1" noChangeAspect="1" noChangeArrowheads="1" noTextEdit="1"/>
          </p:cNvSpPr>
          <p:nvPr>
            <p:ph type="sldImg"/>
          </p:nvPr>
        </p:nvSpPr>
        <p:spPr>
          <a:xfrm>
            <a:off x="1190625" y="701675"/>
            <a:ext cx="4618038" cy="3463925"/>
          </a:xfrm>
          <a:ln cap="flat"/>
        </p:spPr>
      </p:sp>
      <p:sp>
        <p:nvSpPr>
          <p:cNvPr id="72708" name="Rectangle 3"/>
          <p:cNvSpPr>
            <a:spLocks noGrp="1" noChangeArrowheads="1"/>
          </p:cNvSpPr>
          <p:nvPr>
            <p:ph type="body" idx="1"/>
          </p:nvPr>
        </p:nvSpPr>
        <p:spPr>
          <a:noFill/>
          <a:ln/>
        </p:spPr>
        <p:txBody>
          <a:bodyPr/>
          <a:lstStyle/>
          <a:p>
            <a:pPr defTabSz="913790">
              <a:spcBef>
                <a:spcPct val="0"/>
              </a:spcBef>
            </a:pPr>
            <a:r>
              <a:rPr lang="en-US" sz="2400" dirty="0" smtClean="0"/>
              <a:t>Factors that complicate situation of a firm facing financial distress</a:t>
            </a:r>
          </a:p>
          <a:p>
            <a:pPr defTabSz="913790">
              <a:spcBef>
                <a:spcPct val="0"/>
              </a:spcBef>
            </a:pPr>
            <a:endParaRPr lang="en-US" sz="2400" dirty="0" smtClean="0"/>
          </a:p>
          <a:p>
            <a:pPr defTabSz="913790">
              <a:spcBef>
                <a:spcPct val="0"/>
              </a:spcBef>
            </a:pPr>
            <a:r>
              <a:rPr lang="en-US" sz="2400" dirty="0" smtClean="0"/>
              <a:t>Information asymmetries where the different parties have access to different sets of information</a:t>
            </a:r>
          </a:p>
          <a:p>
            <a:pPr defTabSz="913790">
              <a:spcBef>
                <a:spcPct val="0"/>
              </a:spcBef>
            </a:pPr>
            <a:r>
              <a:rPr lang="en-US" sz="2400" dirty="0" smtClean="0"/>
              <a:t>Conflicts among the claimants</a:t>
            </a:r>
          </a:p>
          <a:p>
            <a:pPr defTabSz="913790">
              <a:spcBef>
                <a:spcPct val="0"/>
              </a:spcBef>
            </a:pPr>
            <a:r>
              <a:rPr lang="en-US" sz="2400" dirty="0" smtClean="0"/>
              <a:t>The familiar holdout problem (or free rider problem)</a:t>
            </a:r>
          </a:p>
          <a:p>
            <a:pPr defTabSz="913790">
              <a:spcBef>
                <a:spcPct val="0"/>
              </a:spcBef>
            </a:pPr>
            <a:endParaRPr lang="en-US" sz="2400" dirty="0" smtClean="0"/>
          </a:p>
        </p:txBody>
      </p:sp>
    </p:spTree>
    <p:extLst>
      <p:ext uri="{BB962C8B-B14F-4D97-AF65-F5344CB8AC3E}">
        <p14:creationId xmlns:p14="http://schemas.microsoft.com/office/powerpoint/2010/main" val="20238282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a:noFill/>
        </p:spPr>
        <p:txBody>
          <a:bodyPr/>
          <a:lstStyle/>
          <a:p>
            <a:fld id="{D6255739-2F57-4FA3-B5E6-FC91E5D195E5}" type="slidenum">
              <a:rPr lang="en-US" smtClean="0"/>
              <a:pPr/>
              <a:t>38</a:t>
            </a:fld>
            <a:endParaRPr lang="en-US" smtClean="0"/>
          </a:p>
        </p:txBody>
      </p:sp>
      <p:sp>
        <p:nvSpPr>
          <p:cNvPr id="74755" name="Rectangle 2"/>
          <p:cNvSpPr>
            <a:spLocks noGrp="1" noRot="1" noChangeAspect="1" noChangeArrowheads="1" noTextEdit="1"/>
          </p:cNvSpPr>
          <p:nvPr>
            <p:ph type="sldImg"/>
          </p:nvPr>
        </p:nvSpPr>
        <p:spPr>
          <a:xfrm>
            <a:off x="1190625" y="701675"/>
            <a:ext cx="4618038" cy="3463925"/>
          </a:xfrm>
          <a:ln/>
        </p:spPr>
      </p:sp>
      <p:sp>
        <p:nvSpPr>
          <p:cNvPr id="7475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29251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a:noFill/>
        </p:spPr>
        <p:txBody>
          <a:bodyPr/>
          <a:lstStyle/>
          <a:p>
            <a:fld id="{D64D3317-DE70-4299-8B53-472E9870BAD2}" type="slidenum">
              <a:rPr lang="en-US" smtClean="0"/>
              <a:pPr/>
              <a:t>39</a:t>
            </a:fld>
            <a:endParaRPr lang="en-US" smtClean="0"/>
          </a:p>
        </p:txBody>
      </p:sp>
      <p:sp>
        <p:nvSpPr>
          <p:cNvPr id="75779" name="Rectangle 1026"/>
          <p:cNvSpPr>
            <a:spLocks noGrp="1" noRot="1" noChangeAspect="1" noChangeArrowheads="1" noTextEdit="1"/>
          </p:cNvSpPr>
          <p:nvPr>
            <p:ph type="sldImg"/>
          </p:nvPr>
        </p:nvSpPr>
        <p:spPr>
          <a:xfrm>
            <a:off x="1190625" y="701675"/>
            <a:ext cx="4618038" cy="3463925"/>
          </a:xfrm>
          <a:ln/>
        </p:spPr>
      </p:sp>
      <p:sp>
        <p:nvSpPr>
          <p:cNvPr id="75780" name="Rectangle 1027"/>
          <p:cNvSpPr>
            <a:spLocks noGrp="1" noChangeArrowheads="1"/>
          </p:cNvSpPr>
          <p:nvPr>
            <p:ph type="body" idx="1"/>
          </p:nvPr>
        </p:nvSpPr>
        <p:spPr>
          <a:xfrm>
            <a:off x="933345" y="4402776"/>
            <a:ext cx="5479630" cy="4171633"/>
          </a:xfrm>
          <a:noFill/>
          <a:ln/>
        </p:spPr>
        <p:txBody>
          <a:bodyPr/>
          <a:lstStyle/>
          <a:p>
            <a:endParaRPr lang="en-US" dirty="0" smtClean="0"/>
          </a:p>
          <a:p>
            <a:r>
              <a:rPr lang="en-US" dirty="0" smtClean="0"/>
              <a:t>Most firms enters </a:t>
            </a:r>
            <a:r>
              <a:rPr lang="en-US" dirty="0" err="1" smtClean="0"/>
              <a:t>Chp</a:t>
            </a:r>
            <a:r>
              <a:rPr lang="en-US" dirty="0" smtClean="0"/>
              <a:t>. 11 only after attempting an informal reorganization or workout outside of the bankruptcy process.</a:t>
            </a:r>
            <a:endParaRPr lang="en-US" sz="800" dirty="0" smtClean="0"/>
          </a:p>
          <a:p>
            <a:r>
              <a:rPr lang="en-US" dirty="0" smtClean="0"/>
              <a:t>A workout can take the form of an exchange offer for outstanding debt, renegotiation of bond covenant or the negotiation of a reduction in interest payment  and extension of loan maturity.</a:t>
            </a:r>
          </a:p>
          <a:p>
            <a:r>
              <a:rPr lang="en-US" dirty="0" smtClean="0"/>
              <a:t>Workout involves lower direct cost than </a:t>
            </a:r>
            <a:r>
              <a:rPr lang="en-US" dirty="0" err="1" smtClean="0"/>
              <a:t>Chp</a:t>
            </a:r>
            <a:r>
              <a:rPr lang="en-US" dirty="0" smtClean="0"/>
              <a:t>. 11 cases because time spent in reorganization is much shorter.</a:t>
            </a:r>
          </a:p>
          <a:p>
            <a:r>
              <a:rPr lang="en-US" dirty="0" smtClean="0"/>
              <a:t>In workout, court does not supervise the affairs of the company in contrast to </a:t>
            </a:r>
            <a:r>
              <a:rPr lang="en-US" dirty="0" err="1" smtClean="0"/>
              <a:t>Chp</a:t>
            </a:r>
            <a:r>
              <a:rPr lang="en-US" dirty="0" smtClean="0"/>
              <a:t>. 11, where the day to day affairs of the company are under scrutiny of court &amp; creditors</a:t>
            </a:r>
          </a:p>
          <a:p>
            <a:endParaRPr lang="en-US" dirty="0" smtClean="0"/>
          </a:p>
          <a:p>
            <a:endParaRPr lang="en-US" dirty="0" smtClean="0"/>
          </a:p>
        </p:txBody>
      </p:sp>
    </p:spTree>
    <p:extLst>
      <p:ext uri="{BB962C8B-B14F-4D97-AF65-F5344CB8AC3E}">
        <p14:creationId xmlns:p14="http://schemas.microsoft.com/office/powerpoint/2010/main" val="1471440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Rot="1" noChangeAspect="1" noChangeArrowheads="1" noTextEdit="1"/>
          </p:cNvSpPr>
          <p:nvPr>
            <p:ph type="sldImg"/>
          </p:nvPr>
        </p:nvSpPr>
        <p:spPr>
          <a:xfrm>
            <a:off x="1181100" y="695325"/>
            <a:ext cx="4638675" cy="3478213"/>
          </a:xfrm>
          <a:ln/>
        </p:spPr>
      </p:sp>
      <p:sp>
        <p:nvSpPr>
          <p:cNvPr id="405507" name="Rectangle 3"/>
          <p:cNvSpPr>
            <a:spLocks noGrp="1" noChangeArrowheads="1"/>
          </p:cNvSpPr>
          <p:nvPr>
            <p:ph type="body" idx="1"/>
          </p:nvPr>
        </p:nvSpPr>
        <p:spPr>
          <a:noFill/>
          <a:ln/>
        </p:spPr>
        <p:txBody>
          <a:bodyPr lIns="87930" tIns="43965" rIns="87930" bIns="43965"/>
          <a:lstStyle/>
          <a:p>
            <a:pPr eaLnBrk="1" hangingPunct="1"/>
            <a:r>
              <a:rPr lang="en-US" dirty="0" smtClean="0"/>
              <a:t>He has taken substantial or controlling positions in various corporations including: </a:t>
            </a:r>
            <a:r>
              <a:rPr lang="en-US" dirty="0" smtClean="0">
                <a:hlinkClick r:id="rId3" action="ppaction://hlinkfile" tooltip="RJR Nabisco"/>
              </a:rPr>
              <a:t>RJR Nabisco</a:t>
            </a:r>
            <a:r>
              <a:rPr lang="en-US" dirty="0" smtClean="0"/>
              <a:t>, </a:t>
            </a:r>
            <a:r>
              <a:rPr lang="en-US" dirty="0" smtClean="0">
                <a:hlinkClick r:id="rId4" action="ppaction://hlinkfile" tooltip="Trans World Airlines"/>
              </a:rPr>
              <a:t>TWA</a:t>
            </a:r>
            <a:r>
              <a:rPr lang="en-US" dirty="0" smtClean="0"/>
              <a:t>, </a:t>
            </a:r>
            <a:r>
              <a:rPr lang="en-US" dirty="0" smtClean="0">
                <a:hlinkClick r:id="rId5" action="ppaction://hlinkfile" tooltip="Texaco"/>
              </a:rPr>
              <a:t>Texaco</a:t>
            </a:r>
            <a:r>
              <a:rPr lang="en-US" dirty="0" smtClean="0"/>
              <a:t>, </a:t>
            </a:r>
            <a:r>
              <a:rPr lang="en-US" dirty="0" smtClean="0">
                <a:hlinkClick r:id="rId6" action="ppaction://hlinkfile" tooltip="Phillips Petroleum"/>
              </a:rPr>
              <a:t>Phillips Petroleum</a:t>
            </a:r>
            <a:r>
              <a:rPr lang="en-US" dirty="0" smtClean="0"/>
              <a:t>, </a:t>
            </a:r>
            <a:r>
              <a:rPr lang="en-US" dirty="0" smtClean="0">
                <a:hlinkClick r:id="rId7" action="ppaction://hlinkfile" tooltip="Western Union"/>
              </a:rPr>
              <a:t>Western Union</a:t>
            </a:r>
            <a:r>
              <a:rPr lang="en-US" dirty="0" smtClean="0"/>
              <a:t>, </a:t>
            </a:r>
            <a:r>
              <a:rPr lang="en-US" dirty="0" smtClean="0">
                <a:hlinkClick r:id="rId8" action="ppaction://hlinkfile" tooltip="Gulf+Western"/>
              </a:rPr>
              <a:t>Gulf &amp; Western</a:t>
            </a:r>
            <a:r>
              <a:rPr lang="en-US" dirty="0" smtClean="0"/>
              <a:t>, </a:t>
            </a:r>
            <a:r>
              <a:rPr lang="en-US" dirty="0" smtClean="0">
                <a:hlinkClick r:id="rId9" action="ppaction://hlinkfile" tooltip="Viacom"/>
              </a:rPr>
              <a:t>Viacom</a:t>
            </a:r>
            <a:r>
              <a:rPr lang="en-US" dirty="0" smtClean="0"/>
              <a:t>, </a:t>
            </a:r>
            <a:r>
              <a:rPr lang="en-US" dirty="0" smtClean="0">
                <a:hlinkClick r:id="rId10" action="ppaction://hlinkfile" tooltip="United States Rubber Company"/>
              </a:rPr>
              <a:t>Uniroyal</a:t>
            </a:r>
            <a:r>
              <a:rPr lang="en-US" dirty="0" smtClean="0"/>
              <a:t>, </a:t>
            </a:r>
            <a:r>
              <a:rPr lang="en-US" dirty="0" smtClean="0">
                <a:hlinkClick r:id="rId11" action="ppaction://hlinkfile" tooltip="Dan River"/>
              </a:rPr>
              <a:t>Dan River</a:t>
            </a:r>
            <a:r>
              <a:rPr lang="en-US" dirty="0" smtClean="0"/>
              <a:t>, </a:t>
            </a:r>
            <a:r>
              <a:rPr lang="en-US" dirty="0" smtClean="0">
                <a:hlinkClick r:id="rId12" action="ppaction://hlinkfile" tooltip="Marshall Field"/>
              </a:rPr>
              <a:t>Marshall Field</a:t>
            </a:r>
            <a:r>
              <a:rPr lang="en-US" dirty="0" smtClean="0"/>
              <a:t>, E-II (</a:t>
            </a:r>
            <a:r>
              <a:rPr lang="en-US" dirty="0" err="1" smtClean="0">
                <a:hlinkClick r:id="rId13" action="ppaction://hlinkfile" tooltip="Culligan"/>
              </a:rPr>
              <a:t>Culligan</a:t>
            </a:r>
            <a:r>
              <a:rPr lang="en-US" dirty="0" smtClean="0"/>
              <a:t> and </a:t>
            </a:r>
            <a:r>
              <a:rPr lang="en-US" dirty="0" err="1" smtClean="0">
                <a:hlinkClick r:id="rId14" action="ppaction://hlinkfile" tooltip="Samsonite"/>
              </a:rPr>
              <a:t>Samsonite</a:t>
            </a:r>
            <a:r>
              <a:rPr lang="en-US" dirty="0" smtClean="0"/>
              <a:t>), </a:t>
            </a:r>
            <a:r>
              <a:rPr lang="en-US" dirty="0" smtClean="0">
                <a:hlinkClick r:id="rId15" action="ppaction://hlinkfile" tooltip="American Can"/>
              </a:rPr>
              <a:t>American Can</a:t>
            </a:r>
            <a:r>
              <a:rPr lang="en-US" dirty="0" smtClean="0"/>
              <a:t>, </a:t>
            </a:r>
            <a:r>
              <a:rPr lang="en-US" dirty="0" smtClean="0">
                <a:hlinkClick r:id="rId16" action="ppaction://hlinkfile" tooltip="U.S. Steel"/>
              </a:rPr>
              <a:t>USX</a:t>
            </a:r>
            <a:r>
              <a:rPr lang="en-US" dirty="0" smtClean="0"/>
              <a:t>, </a:t>
            </a:r>
            <a:r>
              <a:rPr lang="en-US" dirty="0" smtClean="0">
                <a:hlinkClick r:id="rId17" action="ppaction://hlinkfile" tooltip="Marvel Comics"/>
              </a:rPr>
              <a:t>Marvel Comics</a:t>
            </a:r>
            <a:r>
              <a:rPr lang="en-US" dirty="0" smtClean="0"/>
              <a:t>, </a:t>
            </a:r>
            <a:r>
              <a:rPr lang="en-US" dirty="0" smtClean="0">
                <a:hlinkClick r:id="rId18" action="ppaction://hlinkfile" tooltip="Revlon"/>
              </a:rPr>
              <a:t>Revlon</a:t>
            </a:r>
            <a:r>
              <a:rPr lang="en-US" dirty="0" smtClean="0"/>
              <a:t>, </a:t>
            </a:r>
            <a:r>
              <a:rPr lang="en-US" dirty="0" err="1" smtClean="0">
                <a:hlinkClick r:id="rId19" action="ppaction://hlinkfile" tooltip="ImClone Systems"/>
              </a:rPr>
              <a:t>Imclone</a:t>
            </a:r>
            <a:r>
              <a:rPr lang="en-US" dirty="0" smtClean="0"/>
              <a:t>, </a:t>
            </a:r>
            <a:r>
              <a:rPr lang="en-US" dirty="0" smtClean="0">
                <a:hlinkClick r:id="rId20" action="ppaction://hlinkfile" tooltip="Federal-Mogul"/>
              </a:rPr>
              <a:t>Federal-Mogul</a:t>
            </a:r>
            <a:r>
              <a:rPr lang="en-US" dirty="0" smtClean="0"/>
              <a:t>, </a:t>
            </a:r>
            <a:r>
              <a:rPr lang="en-US" dirty="0" smtClean="0">
                <a:hlinkClick r:id="rId21" action="ppaction://hlinkfile" tooltip="Fairmont Hotels and Resorts"/>
              </a:rPr>
              <a:t>Fairmont Hotels</a:t>
            </a:r>
            <a:r>
              <a:rPr lang="en-US" dirty="0" smtClean="0"/>
              <a:t>, </a:t>
            </a:r>
            <a:r>
              <a:rPr lang="en-US" dirty="0" smtClean="0">
                <a:hlinkClick r:id="rId22" action="ppaction://hlinkfile" tooltip="Kerr-McGee"/>
              </a:rPr>
              <a:t>Kerr-McGee</a:t>
            </a:r>
            <a:r>
              <a:rPr lang="en-US" dirty="0" smtClean="0"/>
              <a:t>, </a:t>
            </a:r>
            <a:r>
              <a:rPr lang="en-US" dirty="0" smtClean="0">
                <a:hlinkClick r:id="rId23" action="ppaction://hlinkfile" tooltip="Time Warner"/>
              </a:rPr>
              <a:t>Time Warner</a:t>
            </a:r>
            <a:r>
              <a:rPr lang="en-US" dirty="0" smtClean="0"/>
              <a:t> and </a:t>
            </a:r>
            <a:r>
              <a:rPr lang="en-US" dirty="0" smtClean="0">
                <a:hlinkClick r:id="rId24" action="ppaction://hlinkfile" tooltip="Motorola"/>
              </a:rPr>
              <a:t>Motorola</a:t>
            </a:r>
            <a:r>
              <a:rPr lang="en-US" dirty="0" smtClean="0"/>
              <a:t>. Source:</a:t>
            </a:r>
            <a:r>
              <a:rPr lang="en-US" baseline="0" dirty="0" smtClean="0"/>
              <a:t> Wikipedia.</a:t>
            </a:r>
            <a:endParaRPr lang="en-US" dirty="0" smtClean="0">
              <a:latin typeface="Arial" charset="0"/>
              <a:cs typeface="Arial" charset="0"/>
            </a:endParaRPr>
          </a:p>
        </p:txBody>
      </p:sp>
    </p:spTree>
    <p:extLst>
      <p:ext uri="{BB962C8B-B14F-4D97-AF65-F5344CB8AC3E}">
        <p14:creationId xmlns:p14="http://schemas.microsoft.com/office/powerpoint/2010/main" val="23174956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a:noFill/>
        </p:spPr>
        <p:txBody>
          <a:bodyPr/>
          <a:lstStyle/>
          <a:p>
            <a:fld id="{CFF8E369-3146-4036-8E68-93691FC001FA}" type="slidenum">
              <a:rPr lang="en-US" smtClean="0"/>
              <a:pPr/>
              <a:t>40</a:t>
            </a:fld>
            <a:endParaRPr lang="en-US" smtClean="0"/>
          </a:p>
        </p:txBody>
      </p:sp>
      <p:sp>
        <p:nvSpPr>
          <p:cNvPr id="76803" name="Rectangle 2"/>
          <p:cNvSpPr>
            <a:spLocks noGrp="1" noRot="1" noChangeAspect="1" noChangeArrowheads="1" noTextEdit="1"/>
          </p:cNvSpPr>
          <p:nvPr>
            <p:ph type="sldImg"/>
          </p:nvPr>
        </p:nvSpPr>
        <p:spPr>
          <a:xfrm>
            <a:off x="1190625" y="701675"/>
            <a:ext cx="4618038" cy="3463925"/>
          </a:xfrm>
          <a:ln cap="flat"/>
        </p:spPr>
      </p:sp>
      <p:sp>
        <p:nvSpPr>
          <p:cNvPr id="76804" name="Rectangle 3"/>
          <p:cNvSpPr>
            <a:spLocks noGrp="1" noChangeArrowheads="1"/>
          </p:cNvSpPr>
          <p:nvPr>
            <p:ph type="body" idx="1"/>
          </p:nvPr>
        </p:nvSpPr>
        <p:spPr>
          <a:xfrm>
            <a:off x="857283" y="4098808"/>
            <a:ext cx="5131013" cy="4171633"/>
          </a:xfrm>
          <a:noFill/>
          <a:ln/>
        </p:spPr>
        <p:txBody>
          <a:bodyPr/>
          <a:lstStyle/>
          <a:p>
            <a:r>
              <a:rPr lang="en-US" b="1" dirty="0" smtClean="0"/>
              <a:t>“</a:t>
            </a:r>
            <a:r>
              <a:rPr lang="en-US" b="1" dirty="0" err="1" smtClean="0"/>
              <a:t>Prepacks</a:t>
            </a:r>
            <a:r>
              <a:rPr lang="en-US" b="1" dirty="0" smtClean="0"/>
              <a:t>”</a:t>
            </a:r>
            <a:r>
              <a:rPr lang="en-US" dirty="0" smtClean="0"/>
              <a:t>  attempt to combine the lower administrative costs of a workout with the non-unanimity requirements and tax benefits of </a:t>
            </a:r>
            <a:r>
              <a:rPr lang="en-US" dirty="0" err="1" smtClean="0"/>
              <a:t>Chp</a:t>
            </a:r>
            <a:r>
              <a:rPr lang="en-US" dirty="0" smtClean="0"/>
              <a:t>. 11</a:t>
            </a:r>
          </a:p>
          <a:p>
            <a:r>
              <a:rPr lang="en-US" dirty="0" smtClean="0"/>
              <a:t>A plan of reorganization is arranged with the main creditors outside formal bankruptcy, then the firm enters </a:t>
            </a:r>
            <a:r>
              <a:rPr lang="en-US" dirty="0" err="1" smtClean="0"/>
              <a:t>Chp</a:t>
            </a:r>
            <a:r>
              <a:rPr lang="en-US" dirty="0" smtClean="0"/>
              <a:t>. 11 and the plan is immediately submitted for approval</a:t>
            </a:r>
          </a:p>
          <a:p>
            <a:r>
              <a:rPr lang="en-US" dirty="0" smtClean="0"/>
              <a:t>Under most bond indenture agreements 90% or more must approve terms of change.</a:t>
            </a:r>
          </a:p>
          <a:p>
            <a:endParaRPr lang="en-US" dirty="0" smtClean="0"/>
          </a:p>
          <a:p>
            <a:r>
              <a:rPr lang="en-US" dirty="0" smtClean="0"/>
              <a:t>Alternatively the firm can propose an exchange offer of some of the old debt for new debt .  The problem with the exchange offer is that it may strengthen the position of bondholders that do not participate .</a:t>
            </a:r>
          </a:p>
          <a:p>
            <a:r>
              <a:rPr lang="en-US" dirty="0" smtClean="0"/>
              <a:t>This leads to a holdout problem.  In brief each bondholder has incentive to reject restructuring of his claim even though restructuring collectively benefits all bondholders.</a:t>
            </a:r>
          </a:p>
          <a:p>
            <a:endParaRPr lang="en-US" dirty="0" smtClean="0"/>
          </a:p>
          <a:p>
            <a:endParaRPr lang="en-US" dirty="0" smtClean="0"/>
          </a:p>
          <a:p>
            <a:r>
              <a:rPr lang="en-US" dirty="0" smtClean="0"/>
              <a:t>This hold out problem can be mitigated by choosing prepackaged</a:t>
            </a:r>
            <a:r>
              <a:rPr lang="en-US" baseline="0" dirty="0" smtClean="0"/>
              <a:t> bankruptcy</a:t>
            </a:r>
            <a:r>
              <a:rPr lang="en-US" dirty="0" smtClean="0"/>
              <a:t>.</a:t>
            </a:r>
          </a:p>
          <a:p>
            <a:endParaRPr lang="en-US" dirty="0" smtClean="0"/>
          </a:p>
          <a:p>
            <a:r>
              <a:rPr lang="en-US" dirty="0" smtClean="0"/>
              <a:t>A plan of reorganization becomes effective if it is approved by 50% of the creditors by number in each class and two thirds by dollar amount.  Thus  plan of reorganization can be forced upon a set of recalcitrant creditors.</a:t>
            </a:r>
          </a:p>
          <a:p>
            <a:endParaRPr lang="en-US" dirty="0" smtClean="0"/>
          </a:p>
          <a:p>
            <a:r>
              <a:rPr lang="en-US" dirty="0" smtClean="0"/>
              <a:t>Taxes also play a role.</a:t>
            </a:r>
          </a:p>
          <a:p>
            <a:endParaRPr lang="en-US" dirty="0" smtClean="0"/>
          </a:p>
          <a:p>
            <a:r>
              <a:rPr lang="en-US" b="1" u="sng" dirty="0" smtClean="0"/>
              <a:t>NOL</a:t>
            </a:r>
            <a:r>
              <a:rPr lang="en-US" dirty="0" smtClean="0"/>
              <a:t> are treated differently in Chapter 11 than in workout.  </a:t>
            </a:r>
          </a:p>
          <a:p>
            <a:r>
              <a:rPr lang="en-US" dirty="0" smtClean="0"/>
              <a:t>In a workout or informal reorganization firm might lose its NOLs if old equity holders hold less than 50% of their original stake.</a:t>
            </a:r>
          </a:p>
          <a:p>
            <a:r>
              <a:rPr lang="en-US" dirty="0" smtClean="0"/>
              <a:t>For companies that have accumulated losses over a large number of years the loss carry forward can have significant effect on future cash flows.</a:t>
            </a:r>
          </a:p>
          <a:p>
            <a:endParaRPr lang="en-US" dirty="0" smtClean="0"/>
          </a:p>
          <a:p>
            <a:r>
              <a:rPr lang="en-US" dirty="0" smtClean="0"/>
              <a:t>In bankruptcy in contrast firms do not lose their carry forward and thus conceivably file for bankruptcy to keep NOL intact.</a:t>
            </a:r>
          </a:p>
          <a:p>
            <a:endParaRPr lang="en-US" dirty="0" smtClean="0"/>
          </a:p>
          <a:p>
            <a:r>
              <a:rPr lang="en-US" dirty="0" smtClean="0"/>
              <a:t>The second tax reason is </a:t>
            </a:r>
            <a:r>
              <a:rPr lang="en-US" b="1" u="sng" dirty="0" smtClean="0"/>
              <a:t>cancelation of indebtedness</a:t>
            </a:r>
            <a:r>
              <a:rPr lang="en-US" dirty="0" smtClean="0"/>
              <a:t> (COD) </a:t>
            </a:r>
          </a:p>
          <a:p>
            <a:endParaRPr lang="en-US" dirty="0" smtClean="0"/>
          </a:p>
          <a:p>
            <a:r>
              <a:rPr lang="en-US" dirty="0" smtClean="0"/>
              <a:t>In an informal workout if debt with face value of $1000 is exchanged for debt with face value $500 the reduction of 500 in the firm debt is considered to be income for tax purposes.  A similar exchange under Chapter 11 does not lead to income tax liability.</a:t>
            </a:r>
          </a:p>
          <a:p>
            <a:endParaRPr lang="en-US" dirty="0" smtClean="0"/>
          </a:p>
        </p:txBody>
      </p:sp>
    </p:spTree>
    <p:extLst>
      <p:ext uri="{BB962C8B-B14F-4D97-AF65-F5344CB8AC3E}">
        <p14:creationId xmlns:p14="http://schemas.microsoft.com/office/powerpoint/2010/main" val="662192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p:spPr>
        <p:txBody>
          <a:bodyPr/>
          <a:lstStyle/>
          <a:p>
            <a:fld id="{42EDD713-E76F-4DFB-B535-876AC25841E7}" type="slidenum">
              <a:rPr lang="en-US" smtClean="0"/>
              <a:pPr/>
              <a:t>5</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dirty="0" smtClean="0"/>
              <a:t>1. Why did Marvel file for Chapter 11? Were the problems caused by bad luck, bad strategy, or bad execution?</a:t>
            </a:r>
          </a:p>
          <a:p>
            <a:r>
              <a:rPr lang="en-US" dirty="0" smtClean="0"/>
              <a:t> </a:t>
            </a:r>
          </a:p>
          <a:p>
            <a:r>
              <a:rPr lang="en-US" i="1" dirty="0" smtClean="0"/>
              <a:t>What circumstances led Marvel Entertainment Group (MEG)  to file for bankruptcy through Chapter 11? Was that due to bad luck (i.e., coincidence)? Or, was that due to bad corporate strategy (both financially and operationally) adopted by the owners, MacAndrews &amp; Forbes Holdings Inc? </a:t>
            </a:r>
            <a:endParaRPr lang="en-US" dirty="0" smtClean="0"/>
          </a:p>
          <a:p>
            <a:endParaRPr lang="en-US" dirty="0" smtClean="0"/>
          </a:p>
        </p:txBody>
      </p:sp>
    </p:spTree>
    <p:extLst>
      <p:ext uri="{BB962C8B-B14F-4D97-AF65-F5344CB8AC3E}">
        <p14:creationId xmlns:p14="http://schemas.microsoft.com/office/powerpoint/2010/main" val="1167833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type="sldNum" sz="quarter" idx="5"/>
          </p:nvPr>
        </p:nvSpPr>
        <p:spPr>
          <a:noFill/>
        </p:spPr>
        <p:txBody>
          <a:bodyPr/>
          <a:lstStyle/>
          <a:p>
            <a:fld id="{A735055A-7C27-43D4-BE11-8A6CFC362322}" type="slidenum">
              <a:rPr lang="en-US" smtClean="0"/>
              <a:pPr/>
              <a:t>6</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3783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sldNum" sz="quarter" idx="5"/>
          </p:nvPr>
        </p:nvSpPr>
        <p:spPr>
          <a:noFill/>
        </p:spPr>
        <p:txBody>
          <a:bodyPr/>
          <a:lstStyle/>
          <a:p>
            <a:fld id="{26D0F83E-3F08-4C6E-BB05-27CA9E5300D1}" type="slidenum">
              <a:rPr lang="en-US" smtClean="0"/>
              <a:pPr/>
              <a:t>7</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628064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sldNum" sz="quarter" idx="5"/>
          </p:nvPr>
        </p:nvSpPr>
        <p:spPr>
          <a:noFill/>
        </p:spPr>
        <p:txBody>
          <a:bodyPr/>
          <a:lstStyle/>
          <a:p>
            <a:fld id="{4CE45EEB-BC72-4599-B096-2CCA59CB9A31}" type="slidenum">
              <a:rPr lang="en-US" smtClean="0"/>
              <a:pPr/>
              <a:t>8</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9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sldNum" sz="quarter" idx="5"/>
          </p:nvPr>
        </p:nvSpPr>
        <p:spPr>
          <a:noFill/>
        </p:spPr>
        <p:txBody>
          <a:bodyPr/>
          <a:lstStyle/>
          <a:p>
            <a:fld id="{76179D3F-CB8A-4024-AAB2-4F51C325AFAC}" type="slidenum">
              <a:rPr lang="en-US" smtClean="0"/>
              <a:pPr/>
              <a:t>9</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632851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80EA754D-78EC-4E29-A68B-79061D3624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82F8C78-642E-48C8-8637-6F66906D0C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1475" y="304800"/>
            <a:ext cx="21780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563" y="304800"/>
            <a:ext cx="6386512"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33025A7-EB09-48E3-8D95-8DE0C2BE62F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09600"/>
          </a:xfrm>
        </p:spPr>
        <p:txBody>
          <a:bodyPr>
            <a:normAutofit/>
          </a:bodyPr>
          <a:lstStyle>
            <a:lvl1pPr>
              <a:defRPr b="0">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563" y="838200"/>
            <a:ext cx="8716962" cy="5715000"/>
          </a:xfrm>
        </p:spPr>
        <p:txBody>
          <a:bodyPr>
            <a:normAutofit/>
          </a:bodyPr>
          <a:lstStyle>
            <a:lvl1pPr>
              <a:defRPr>
                <a:solidFill>
                  <a:srgbClr val="0000FF"/>
                </a:solidFill>
              </a:defRPr>
            </a:lvl1pPr>
            <a:lvl2pPr>
              <a:defRPr>
                <a:solidFill>
                  <a:srgbClr val="0000FF"/>
                </a:solidFill>
              </a:defRPr>
            </a:lvl2pPr>
            <a:lvl3pPr>
              <a:defRPr>
                <a:solidFill>
                  <a:srgbClr val="0000FF"/>
                </a:solidFill>
              </a:defRPr>
            </a:lvl3pPr>
            <a:lvl4pPr>
              <a:defRPr>
                <a:solidFill>
                  <a:srgbClr val="0000FF"/>
                </a:solidFill>
              </a:defRPr>
            </a:lvl4pPr>
            <a:lvl5pPr>
              <a:defRPr>
                <a:solidFill>
                  <a:srgbClr val="0000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286F30B-B02F-4EB4-9B92-B069C02174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6B4F0E2-625D-4DB8-A430-E68E33DECEB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563" y="1600200"/>
            <a:ext cx="4281487"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600200"/>
            <a:ext cx="4283075"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438278E-8EEF-4965-A537-D6A1D93E177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endParaRPr lang="en-US"/>
          </a:p>
        </p:txBody>
      </p:sp>
      <p:sp>
        <p:nvSpPr>
          <p:cNvPr id="8" name="Footer Placeholder 7"/>
          <p:cNvSpPr>
            <a:spLocks noGrp="1"/>
          </p:cNvSpPr>
          <p:nvPr>
            <p:ph type="ftr" sz="quarter" idx="11"/>
          </p:nvPr>
        </p:nvSpPr>
        <p:spPr/>
        <p:txBody>
          <a:bodyPr/>
          <a:lstStyle>
            <a:lvl1pPr>
              <a:defRPr smtClean="0"/>
            </a:lvl1pPr>
          </a:lstStyle>
          <a:p>
            <a:pPr>
              <a:defRPr/>
            </a:pP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8425719D-C323-4FD2-BC80-629A682C23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endParaRPr lang="en-US"/>
          </a:p>
        </p:txBody>
      </p:sp>
      <p:sp>
        <p:nvSpPr>
          <p:cNvPr id="4" name="Footer Placeholder 3"/>
          <p:cNvSpPr>
            <a:spLocks noGrp="1"/>
          </p:cNvSpPr>
          <p:nvPr>
            <p:ph type="ftr" sz="quarter" idx="11"/>
          </p:nvPr>
        </p:nvSpPr>
        <p:spPr/>
        <p:txBody>
          <a:bodyPr/>
          <a:lstStyle>
            <a:lvl1pPr>
              <a:defRPr smtClean="0"/>
            </a:lvl1pPr>
          </a:lstStyle>
          <a:p>
            <a:pPr>
              <a:defRPr/>
            </a:pP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695A5D2E-168E-4FB6-BE23-7FE60F7A8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a:p>
        </p:txBody>
      </p:sp>
      <p:sp>
        <p:nvSpPr>
          <p:cNvPr id="3" name="Footer Placeholder 2"/>
          <p:cNvSpPr>
            <a:spLocks noGrp="1"/>
          </p:cNvSpPr>
          <p:nvPr>
            <p:ph type="ftr" sz="quarter" idx="11"/>
          </p:nvPr>
        </p:nvSpPr>
        <p:spPr/>
        <p:txBody>
          <a:bodyPr/>
          <a:lstStyle>
            <a:lvl1pPr>
              <a:defRPr smtClean="0"/>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D319E803-7C64-45D2-90F9-F027E2F3FDB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EBA4E159-D837-487E-9DBD-CEF110AF41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9412B5B5-0EE3-4AF9-BC2E-923C25B17F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dt" sz="half" idx="2"/>
          </p:nvPr>
        </p:nvSpPr>
        <p:spPr bwMode="auto">
          <a:xfrm>
            <a:off x="684213" y="6248400"/>
            <a:ext cx="1905000" cy="457200"/>
          </a:xfrm>
          <a:prstGeom prst="rect">
            <a:avLst/>
          </a:prstGeom>
          <a:noFill/>
          <a:ln w="9525">
            <a:noFill/>
            <a:miter lim="800000"/>
            <a:headEnd/>
            <a:tailEnd/>
          </a:ln>
          <a:effectLst/>
        </p:spPr>
        <p:txBody>
          <a:bodyPr vert="horz" wrap="none" lIns="105757" tIns="52879" rIns="105757" bIns="52879" numCol="1" anchor="ctr" anchorCtr="0" compatLnSpc="1">
            <a:prstTxWarp prst="textNoShape">
              <a:avLst/>
            </a:prstTxWarp>
          </a:bodyPr>
          <a:lstStyle>
            <a:lvl1pPr>
              <a:defRPr sz="1600" smtClean="0">
                <a:latin typeface="Times New Roman" pitchFamily="18" charset="0"/>
              </a:defRPr>
            </a:lvl1pPr>
          </a:lstStyle>
          <a:p>
            <a:pPr>
              <a:defRPr/>
            </a:pPr>
            <a:endParaRPr lang="en-US"/>
          </a:p>
        </p:txBody>
      </p:sp>
      <p:sp>
        <p:nvSpPr>
          <p:cNvPr id="62467" name="Rectangle 3"/>
          <p:cNvSpPr>
            <a:spLocks noGrp="1" noChangeArrowheads="1"/>
          </p:cNvSpPr>
          <p:nvPr>
            <p:ph type="ftr" sz="quarter" idx="3"/>
          </p:nvPr>
        </p:nvSpPr>
        <p:spPr bwMode="auto">
          <a:xfrm>
            <a:off x="3125788" y="6248400"/>
            <a:ext cx="2892425" cy="457200"/>
          </a:xfrm>
          <a:prstGeom prst="rect">
            <a:avLst/>
          </a:prstGeom>
          <a:noFill/>
          <a:ln w="9525">
            <a:noFill/>
            <a:miter lim="800000"/>
            <a:headEnd/>
            <a:tailEnd/>
          </a:ln>
          <a:effectLst/>
        </p:spPr>
        <p:txBody>
          <a:bodyPr vert="horz" wrap="none" lIns="105757" tIns="52879" rIns="105757" bIns="52879" numCol="1" anchor="ctr" anchorCtr="0" compatLnSpc="1">
            <a:prstTxWarp prst="textNoShape">
              <a:avLst/>
            </a:prstTxWarp>
          </a:bodyPr>
          <a:lstStyle>
            <a:lvl1pPr algn="ctr">
              <a:defRPr sz="1600" smtClean="0">
                <a:latin typeface="Times New Roman" pitchFamily="18" charset="0"/>
              </a:defRPr>
            </a:lvl1pPr>
          </a:lstStyle>
          <a:p>
            <a:pPr>
              <a:defRPr/>
            </a:pPr>
            <a:endParaRPr lang="en-US"/>
          </a:p>
        </p:txBody>
      </p:sp>
      <p:sp>
        <p:nvSpPr>
          <p:cNvPr id="62468" name="Rectangle 4"/>
          <p:cNvSpPr>
            <a:spLocks noGrp="1" noChangeArrowheads="1"/>
          </p:cNvSpPr>
          <p:nvPr>
            <p:ph type="sldNum" sz="quarter" idx="4"/>
          </p:nvPr>
        </p:nvSpPr>
        <p:spPr bwMode="auto">
          <a:xfrm>
            <a:off x="6554788" y="6248400"/>
            <a:ext cx="1905000" cy="457200"/>
          </a:xfrm>
          <a:prstGeom prst="rect">
            <a:avLst/>
          </a:prstGeom>
          <a:noFill/>
          <a:ln w="9525">
            <a:noFill/>
            <a:miter lim="800000"/>
            <a:headEnd/>
            <a:tailEnd/>
          </a:ln>
          <a:effectLst/>
        </p:spPr>
        <p:txBody>
          <a:bodyPr vert="horz" wrap="none" lIns="105757" tIns="52879" rIns="105757" bIns="52879" numCol="1" anchor="ctr" anchorCtr="0" compatLnSpc="1">
            <a:prstTxWarp prst="textNoShape">
              <a:avLst/>
            </a:prstTxWarp>
          </a:bodyPr>
          <a:lstStyle>
            <a:lvl1pPr algn="r">
              <a:defRPr sz="1600" smtClean="0">
                <a:latin typeface="Times New Roman" pitchFamily="18" charset="0"/>
              </a:defRPr>
            </a:lvl1pPr>
          </a:lstStyle>
          <a:p>
            <a:pPr>
              <a:defRPr/>
            </a:pPr>
            <a:fld id="{D528A36A-9CEC-433B-9F54-69C5824A5397}" type="slidenum">
              <a:rPr lang="en-US"/>
              <a:pPr>
                <a:defRPr/>
              </a:pPr>
              <a:t>‹#›</a:t>
            </a:fld>
            <a:endParaRPr lang="en-US"/>
          </a:p>
        </p:txBody>
      </p:sp>
      <p:grpSp>
        <p:nvGrpSpPr>
          <p:cNvPr id="1029" name="Group 5"/>
          <p:cNvGrpSpPr>
            <a:grpSpLocks/>
          </p:cNvGrpSpPr>
          <p:nvPr/>
        </p:nvGrpSpPr>
        <p:grpSpPr bwMode="auto">
          <a:xfrm>
            <a:off x="0" y="1428750"/>
            <a:ext cx="9132888" cy="152400"/>
            <a:chOff x="0" y="900"/>
            <a:chExt cx="5753" cy="96"/>
          </a:xfrm>
        </p:grpSpPr>
        <p:sp>
          <p:nvSpPr>
            <p:cNvPr id="62470" name="Rectangle 6"/>
            <p:cNvSpPr>
              <a:spLocks noChangeArrowheads="1"/>
            </p:cNvSpPr>
            <p:nvPr/>
          </p:nvSpPr>
          <p:spPr bwMode="auto">
            <a:xfrm>
              <a:off x="0" y="900"/>
              <a:ext cx="5753" cy="47"/>
            </a:xfrm>
            <a:prstGeom prst="rect">
              <a:avLst/>
            </a:prstGeom>
            <a:gradFill rotWithShape="0">
              <a:gsLst>
                <a:gs pos="0">
                  <a:srgbClr val="EBEBEB">
                    <a:gamma/>
                    <a:shade val="80000"/>
                    <a:invGamma/>
                  </a:srgbClr>
                </a:gs>
                <a:gs pos="50000">
                  <a:srgbClr val="EBEBEB"/>
                </a:gs>
                <a:gs pos="100000">
                  <a:srgbClr val="EBEBEB">
                    <a:gamma/>
                    <a:shade val="80000"/>
                    <a:invGamma/>
                  </a:srgbClr>
                </a:gs>
              </a:gsLst>
              <a:lin ang="0" scaled="1"/>
            </a:gradFill>
            <a:ln w="9525">
              <a:noFill/>
              <a:miter lim="800000"/>
              <a:headEnd/>
              <a:tailEnd/>
            </a:ln>
            <a:effectLst/>
          </p:spPr>
          <p:txBody>
            <a:bodyPr wrap="none" anchor="ctr"/>
            <a:lstStyle/>
            <a:p>
              <a:pPr>
                <a:defRPr/>
              </a:pPr>
              <a:endParaRPr lang="en-US"/>
            </a:p>
          </p:txBody>
        </p:sp>
        <p:sp>
          <p:nvSpPr>
            <p:cNvPr id="62471" name="Rectangle 7"/>
            <p:cNvSpPr>
              <a:spLocks noChangeArrowheads="1"/>
            </p:cNvSpPr>
            <p:nvPr/>
          </p:nvSpPr>
          <p:spPr bwMode="auto">
            <a:xfrm>
              <a:off x="0" y="972"/>
              <a:ext cx="5753" cy="24"/>
            </a:xfrm>
            <a:prstGeom prst="rect">
              <a:avLst/>
            </a:prstGeom>
            <a:gradFill rotWithShape="0">
              <a:gsLst>
                <a:gs pos="0">
                  <a:srgbClr val="CECECE">
                    <a:gamma/>
                    <a:shade val="60000"/>
                    <a:invGamma/>
                  </a:srgbClr>
                </a:gs>
                <a:gs pos="50000">
                  <a:srgbClr val="CECECE"/>
                </a:gs>
                <a:gs pos="100000">
                  <a:srgbClr val="CECECE">
                    <a:gamma/>
                    <a:shade val="60000"/>
                    <a:invGamma/>
                  </a:srgbClr>
                </a:gs>
              </a:gsLst>
              <a:lin ang="0" scaled="1"/>
            </a:gradFill>
            <a:ln w="9525">
              <a:noFill/>
              <a:miter lim="800000"/>
              <a:headEnd/>
              <a:tailEnd/>
            </a:ln>
            <a:effectLst/>
          </p:spPr>
          <p:txBody>
            <a:bodyPr wrap="none" anchor="ctr"/>
            <a:lstStyle/>
            <a:p>
              <a:pPr>
                <a:defRPr/>
              </a:pPr>
              <a:endParaRPr lang="en-US"/>
            </a:p>
          </p:txBody>
        </p:sp>
      </p:grpSp>
      <p:sp>
        <p:nvSpPr>
          <p:cNvPr id="1030" name="Rectangle 8"/>
          <p:cNvSpPr>
            <a:spLocks noGrp="1" noChangeArrowheads="1"/>
          </p:cNvSpPr>
          <p:nvPr>
            <p:ph type="body" idx="1"/>
          </p:nvPr>
        </p:nvSpPr>
        <p:spPr bwMode="auto">
          <a:xfrm>
            <a:off x="182563" y="1600200"/>
            <a:ext cx="8716962" cy="4953000"/>
          </a:xfrm>
          <a:prstGeom prst="rect">
            <a:avLst/>
          </a:prstGeom>
          <a:noFill/>
          <a:ln w="9525">
            <a:noFill/>
            <a:miter lim="800000"/>
            <a:headEnd/>
            <a:tailEnd/>
          </a:ln>
        </p:spPr>
        <p:txBody>
          <a:bodyPr vert="horz" wrap="square" lIns="105757" tIns="52879" rIns="105757" bIns="528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9"/>
          <p:cNvSpPr>
            <a:spLocks noGrp="1" noChangeArrowheads="1"/>
          </p:cNvSpPr>
          <p:nvPr>
            <p:ph type="title"/>
          </p:nvPr>
        </p:nvSpPr>
        <p:spPr bwMode="auto">
          <a:xfrm>
            <a:off x="228600" y="304800"/>
            <a:ext cx="8610600" cy="1143000"/>
          </a:xfrm>
          <a:prstGeom prst="rect">
            <a:avLst/>
          </a:prstGeom>
          <a:noFill/>
          <a:ln w="9525">
            <a:noFill/>
            <a:miter lim="800000"/>
            <a:headEnd/>
            <a:tailEnd/>
          </a:ln>
        </p:spPr>
        <p:txBody>
          <a:bodyPr vert="horz" wrap="square" lIns="105757" tIns="52879" rIns="105757" bIns="52879" numCol="1" anchor="b"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ctr" defTabSz="1050925" rtl="0" eaLnBrk="0" fontAlgn="base" hangingPunct="0">
        <a:spcBef>
          <a:spcPct val="0"/>
        </a:spcBef>
        <a:spcAft>
          <a:spcPct val="0"/>
        </a:spcAft>
        <a:defRPr sz="3600" b="1">
          <a:solidFill>
            <a:schemeClr val="tx2"/>
          </a:solidFill>
          <a:latin typeface="+mj-lt"/>
          <a:ea typeface="+mj-ea"/>
          <a:cs typeface="+mj-cs"/>
        </a:defRPr>
      </a:lvl1pPr>
      <a:lvl2pPr algn="ctr" defTabSz="1050925" rtl="0" eaLnBrk="0" fontAlgn="base" hangingPunct="0">
        <a:spcBef>
          <a:spcPct val="0"/>
        </a:spcBef>
        <a:spcAft>
          <a:spcPct val="0"/>
        </a:spcAft>
        <a:defRPr sz="3600" b="1">
          <a:solidFill>
            <a:schemeClr val="tx2"/>
          </a:solidFill>
          <a:latin typeface="Book Antiqua" pitchFamily="18" charset="0"/>
        </a:defRPr>
      </a:lvl2pPr>
      <a:lvl3pPr algn="ctr" defTabSz="1050925" rtl="0" eaLnBrk="0" fontAlgn="base" hangingPunct="0">
        <a:spcBef>
          <a:spcPct val="0"/>
        </a:spcBef>
        <a:spcAft>
          <a:spcPct val="0"/>
        </a:spcAft>
        <a:defRPr sz="3600" b="1">
          <a:solidFill>
            <a:schemeClr val="tx2"/>
          </a:solidFill>
          <a:latin typeface="Book Antiqua" pitchFamily="18" charset="0"/>
        </a:defRPr>
      </a:lvl3pPr>
      <a:lvl4pPr algn="ctr" defTabSz="1050925" rtl="0" eaLnBrk="0" fontAlgn="base" hangingPunct="0">
        <a:spcBef>
          <a:spcPct val="0"/>
        </a:spcBef>
        <a:spcAft>
          <a:spcPct val="0"/>
        </a:spcAft>
        <a:defRPr sz="3600" b="1">
          <a:solidFill>
            <a:schemeClr val="tx2"/>
          </a:solidFill>
          <a:latin typeface="Book Antiqua" pitchFamily="18" charset="0"/>
        </a:defRPr>
      </a:lvl4pPr>
      <a:lvl5pPr algn="ctr" defTabSz="1050925" rtl="0" eaLnBrk="0" fontAlgn="base" hangingPunct="0">
        <a:spcBef>
          <a:spcPct val="0"/>
        </a:spcBef>
        <a:spcAft>
          <a:spcPct val="0"/>
        </a:spcAft>
        <a:defRPr sz="3600" b="1">
          <a:solidFill>
            <a:schemeClr val="tx2"/>
          </a:solidFill>
          <a:latin typeface="Book Antiqua" pitchFamily="18" charset="0"/>
        </a:defRPr>
      </a:lvl5pPr>
      <a:lvl6pPr marL="457200" algn="ctr" defTabSz="1050925" rtl="0" eaLnBrk="0" fontAlgn="base" hangingPunct="0">
        <a:spcBef>
          <a:spcPct val="0"/>
        </a:spcBef>
        <a:spcAft>
          <a:spcPct val="0"/>
        </a:spcAft>
        <a:defRPr sz="3600" b="1">
          <a:solidFill>
            <a:schemeClr val="tx2"/>
          </a:solidFill>
          <a:latin typeface="Book Antiqua" pitchFamily="18" charset="0"/>
        </a:defRPr>
      </a:lvl6pPr>
      <a:lvl7pPr marL="914400" algn="ctr" defTabSz="1050925" rtl="0" eaLnBrk="0" fontAlgn="base" hangingPunct="0">
        <a:spcBef>
          <a:spcPct val="0"/>
        </a:spcBef>
        <a:spcAft>
          <a:spcPct val="0"/>
        </a:spcAft>
        <a:defRPr sz="3600" b="1">
          <a:solidFill>
            <a:schemeClr val="tx2"/>
          </a:solidFill>
          <a:latin typeface="Book Antiqua" pitchFamily="18" charset="0"/>
        </a:defRPr>
      </a:lvl7pPr>
      <a:lvl8pPr marL="1371600" algn="ctr" defTabSz="1050925" rtl="0" eaLnBrk="0" fontAlgn="base" hangingPunct="0">
        <a:spcBef>
          <a:spcPct val="0"/>
        </a:spcBef>
        <a:spcAft>
          <a:spcPct val="0"/>
        </a:spcAft>
        <a:defRPr sz="3600" b="1">
          <a:solidFill>
            <a:schemeClr val="tx2"/>
          </a:solidFill>
          <a:latin typeface="Book Antiqua" pitchFamily="18" charset="0"/>
        </a:defRPr>
      </a:lvl8pPr>
      <a:lvl9pPr marL="1828800" algn="ctr" defTabSz="1050925" rtl="0" eaLnBrk="0" fontAlgn="base" hangingPunct="0">
        <a:spcBef>
          <a:spcPct val="0"/>
        </a:spcBef>
        <a:spcAft>
          <a:spcPct val="0"/>
        </a:spcAft>
        <a:defRPr sz="3600" b="1">
          <a:solidFill>
            <a:schemeClr val="tx2"/>
          </a:solidFill>
          <a:latin typeface="Book Antiqua" pitchFamily="18" charset="0"/>
        </a:defRPr>
      </a:lvl9pPr>
    </p:titleStyle>
    <p:bodyStyle>
      <a:lvl1pPr marL="393700" indent="-393700" algn="l" defTabSz="1050925" rtl="0" eaLnBrk="0" fontAlgn="base" hangingPunct="0">
        <a:spcBef>
          <a:spcPct val="20000"/>
        </a:spcBef>
        <a:spcAft>
          <a:spcPct val="0"/>
        </a:spcAft>
        <a:buClr>
          <a:schemeClr val="tx1"/>
        </a:buClr>
        <a:buSzPct val="40000"/>
        <a:buFont typeface="Monotype Sorts" charset="2"/>
        <a:buChar char="l"/>
        <a:defRPr sz="2800">
          <a:solidFill>
            <a:schemeClr val="tx1"/>
          </a:solidFill>
          <a:latin typeface="+mn-lt"/>
          <a:ea typeface="+mn-ea"/>
          <a:cs typeface="+mn-cs"/>
        </a:defRPr>
      </a:lvl1pPr>
      <a:lvl2pPr marL="854075" indent="-328613" algn="l" defTabSz="1050925" rtl="0" eaLnBrk="0" fontAlgn="base" hangingPunct="0">
        <a:spcBef>
          <a:spcPct val="20000"/>
        </a:spcBef>
        <a:spcAft>
          <a:spcPct val="0"/>
        </a:spcAft>
        <a:buClr>
          <a:schemeClr val="tx1"/>
        </a:buClr>
        <a:buSzPct val="40000"/>
        <a:buFont typeface="Monotype Sorts" charset="2"/>
        <a:buChar char="n"/>
        <a:defRPr sz="2400">
          <a:solidFill>
            <a:schemeClr val="tx1"/>
          </a:solidFill>
          <a:latin typeface="+mn-lt"/>
        </a:defRPr>
      </a:lvl2pPr>
      <a:lvl3pPr marL="1312863" indent="-261938" algn="l" defTabSz="1050925" rtl="0" eaLnBrk="0" fontAlgn="base" hangingPunct="0">
        <a:spcBef>
          <a:spcPct val="20000"/>
        </a:spcBef>
        <a:spcAft>
          <a:spcPct val="0"/>
        </a:spcAft>
        <a:buClr>
          <a:schemeClr val="tx1"/>
        </a:buClr>
        <a:buSzPct val="65000"/>
        <a:buFont typeface="Monotype Sorts" charset="2"/>
        <a:buChar char="F"/>
        <a:defRPr sz="2000">
          <a:solidFill>
            <a:schemeClr val="tx1"/>
          </a:solidFill>
          <a:latin typeface="+mn-lt"/>
        </a:defRPr>
      </a:lvl3pPr>
      <a:lvl4pPr marL="1838325" indent="-263525" algn="l" defTabSz="1050925" rtl="0" eaLnBrk="0" fontAlgn="base" hangingPunct="0">
        <a:spcBef>
          <a:spcPct val="20000"/>
        </a:spcBef>
        <a:spcAft>
          <a:spcPct val="0"/>
        </a:spcAft>
        <a:buClr>
          <a:schemeClr val="tx1"/>
        </a:buClr>
        <a:buSzPct val="55000"/>
        <a:buFont typeface="Monotype Sorts" charset="2"/>
        <a:buChar char="s"/>
        <a:defRPr>
          <a:solidFill>
            <a:schemeClr val="tx1"/>
          </a:solidFill>
          <a:latin typeface="+mn-lt"/>
        </a:defRPr>
      </a:lvl4pPr>
      <a:lvl5pPr marL="2363788" indent="-263525" algn="l" defTabSz="1050925" rtl="0" eaLnBrk="0" fontAlgn="base" hangingPunct="0">
        <a:spcBef>
          <a:spcPct val="20000"/>
        </a:spcBef>
        <a:spcAft>
          <a:spcPct val="0"/>
        </a:spcAft>
        <a:buClr>
          <a:schemeClr val="tx1"/>
        </a:buClr>
        <a:buSzPct val="50000"/>
        <a:buFont typeface="Monotype Sorts" charset="2"/>
        <a:buChar char="u"/>
        <a:defRPr>
          <a:solidFill>
            <a:schemeClr val="tx1"/>
          </a:solidFill>
          <a:latin typeface="+mn-lt"/>
        </a:defRPr>
      </a:lvl5pPr>
      <a:lvl6pPr marL="2820988" indent="-263525" algn="l" defTabSz="1050925" rtl="0" eaLnBrk="0" fontAlgn="base" hangingPunct="0">
        <a:spcBef>
          <a:spcPct val="20000"/>
        </a:spcBef>
        <a:spcAft>
          <a:spcPct val="0"/>
        </a:spcAft>
        <a:buClr>
          <a:schemeClr val="tx1"/>
        </a:buClr>
        <a:buSzPct val="50000"/>
        <a:buFont typeface="Monotype Sorts" charset="2"/>
        <a:buChar char="u"/>
        <a:defRPr>
          <a:solidFill>
            <a:schemeClr val="tx1"/>
          </a:solidFill>
          <a:latin typeface="+mn-lt"/>
        </a:defRPr>
      </a:lvl6pPr>
      <a:lvl7pPr marL="3278188" indent="-263525" algn="l" defTabSz="1050925" rtl="0" eaLnBrk="0" fontAlgn="base" hangingPunct="0">
        <a:spcBef>
          <a:spcPct val="20000"/>
        </a:spcBef>
        <a:spcAft>
          <a:spcPct val="0"/>
        </a:spcAft>
        <a:buClr>
          <a:schemeClr val="tx1"/>
        </a:buClr>
        <a:buSzPct val="50000"/>
        <a:buFont typeface="Monotype Sorts" charset="2"/>
        <a:buChar char="u"/>
        <a:defRPr>
          <a:solidFill>
            <a:schemeClr val="tx1"/>
          </a:solidFill>
          <a:latin typeface="+mn-lt"/>
        </a:defRPr>
      </a:lvl7pPr>
      <a:lvl8pPr marL="3735388" indent="-263525" algn="l" defTabSz="1050925" rtl="0" eaLnBrk="0" fontAlgn="base" hangingPunct="0">
        <a:spcBef>
          <a:spcPct val="20000"/>
        </a:spcBef>
        <a:spcAft>
          <a:spcPct val="0"/>
        </a:spcAft>
        <a:buClr>
          <a:schemeClr val="tx1"/>
        </a:buClr>
        <a:buSzPct val="50000"/>
        <a:buFont typeface="Monotype Sorts" charset="2"/>
        <a:buChar char="u"/>
        <a:defRPr>
          <a:solidFill>
            <a:schemeClr val="tx1"/>
          </a:solidFill>
          <a:latin typeface="+mn-lt"/>
        </a:defRPr>
      </a:lvl8pPr>
      <a:lvl9pPr marL="4192588" indent="-263525" algn="l" defTabSz="1050925" rtl="0" eaLnBrk="0" fontAlgn="base" hangingPunct="0">
        <a:spcBef>
          <a:spcPct val="20000"/>
        </a:spcBef>
        <a:spcAft>
          <a:spcPct val="0"/>
        </a:spcAft>
        <a:buClr>
          <a:schemeClr val="tx1"/>
        </a:buClr>
        <a:buSzPct val="50000"/>
        <a:buFont typeface="Monotype Sorts" charset="2"/>
        <a:buChar char="u"/>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32.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8.png"/><Relationship Id="rId5" Type="http://schemas.openxmlformats.org/officeDocument/2006/relationships/notesSlide" Target="../notesSlides/notesSlide32.xml"/><Relationship Id="rId4"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tags" Target="../tags/tag56.xml"/><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 Id="rId4"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5.png"/><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4"/>
          <p:cNvPicPr>
            <a:picLocks noGrp="1" noChangeAspect="1" noChangeArrowheads="1"/>
          </p:cNvPicPr>
          <p:nvPr>
            <p:ph type="ctrTitle"/>
            <p:custDataLst>
              <p:tags r:id="rId1"/>
            </p:custDataLst>
          </p:nvPr>
        </p:nvPicPr>
        <p:blipFill>
          <a:blip r:embed="rId5"/>
          <a:srcRect/>
          <a:stretch>
            <a:fillRect/>
          </a:stretch>
        </p:blipFill>
        <p:spPr/>
      </p:pic>
      <p:sp>
        <p:nvSpPr>
          <p:cNvPr id="13316" name="Rectangle 5"/>
          <p:cNvSpPr>
            <a:spLocks noGrp="1" noChangeArrowheads="1"/>
          </p:cNvSpPr>
          <p:nvPr>
            <p:ph type="subTitle" idx="1"/>
            <p:custDataLst>
              <p:tags r:id="rId2"/>
            </p:custDataLst>
          </p:nvPr>
        </p:nvSpPr>
        <p:spPr/>
        <p:txBody>
          <a:bodyPr/>
          <a:lstStyle/>
          <a:p>
            <a:r>
              <a:rPr lang="en-US" sz="3200" dirty="0" smtClean="0">
                <a:solidFill>
                  <a:srgbClr val="0000FF"/>
                </a:solidFill>
              </a:rPr>
              <a:t>Bankruptcy &amp; Restructuring @</a:t>
            </a:r>
          </a:p>
          <a:p>
            <a:r>
              <a:rPr lang="en-US" sz="3200" dirty="0" smtClean="0">
                <a:solidFill>
                  <a:srgbClr val="0000FF"/>
                </a:solidFill>
              </a:rPr>
              <a:t>Marvel Entertainment Group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5" name="Picture 4"/>
          <p:cNvPicPr>
            <a:picLocks noChangeAspect="1" noChangeArrowheads="1"/>
          </p:cNvPicPr>
          <p:nvPr>
            <p:custDataLst>
              <p:tags r:id="rId1"/>
            </p:custDataLst>
          </p:nvPr>
        </p:nvPicPr>
        <p:blipFill>
          <a:blip r:embed="rId4"/>
          <a:srcRect/>
          <a:stretch>
            <a:fillRect/>
          </a:stretch>
        </p:blipFill>
        <p:spPr bwMode="auto">
          <a:xfrm>
            <a:off x="1658938" y="0"/>
            <a:ext cx="7027862" cy="6747252"/>
          </a:xfrm>
          <a:prstGeom prst="rect">
            <a:avLst/>
          </a:prstGeom>
          <a:noFill/>
          <a:ln w="12700">
            <a:noFill/>
            <a:miter lim="800000"/>
            <a:headEnd type="none" w="sm" len="sm"/>
            <a:tailEnd type="none" w="sm" len="sm"/>
          </a:ln>
        </p:spPr>
      </p:pic>
      <p:sp>
        <p:nvSpPr>
          <p:cNvPr id="6" name="TextBox 5"/>
          <p:cNvSpPr txBox="1"/>
          <p:nvPr/>
        </p:nvSpPr>
        <p:spPr>
          <a:xfrm>
            <a:off x="152400" y="76200"/>
            <a:ext cx="1366080" cy="461665"/>
          </a:xfrm>
          <a:prstGeom prst="rect">
            <a:avLst/>
          </a:prstGeom>
          <a:noFill/>
          <a:ln>
            <a:solidFill>
              <a:srgbClr val="0000FF"/>
            </a:solidFill>
          </a:ln>
        </p:spPr>
        <p:txBody>
          <a:bodyPr wrap="none" rtlCol="0">
            <a:spAutoFit/>
          </a:bodyPr>
          <a:lstStyle/>
          <a:p>
            <a:r>
              <a:rPr lang="en-US" dirty="0" smtClean="0">
                <a:solidFill>
                  <a:srgbClr val="0000FF"/>
                </a:solidFill>
              </a:rPr>
              <a:t>Exhibit 5</a:t>
            </a:r>
            <a:endParaRPr lang="en-US" dirty="0">
              <a:solidFill>
                <a:srgbClr val="0000FF"/>
              </a:solidFill>
            </a:endParaRPr>
          </a:p>
        </p:txBody>
      </p:sp>
      <p:sp>
        <p:nvSpPr>
          <p:cNvPr id="8" name="Rectangle 7"/>
          <p:cNvSpPr/>
          <p:nvPr/>
        </p:nvSpPr>
        <p:spPr bwMode="auto">
          <a:xfrm>
            <a:off x="4165600" y="6273800"/>
            <a:ext cx="4267200" cy="3048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cxnSp>
        <p:nvCxnSpPr>
          <p:cNvPr id="10" name="Straight Arrow Connector 9"/>
          <p:cNvCxnSpPr/>
          <p:nvPr/>
        </p:nvCxnSpPr>
        <p:spPr bwMode="auto">
          <a:xfrm>
            <a:off x="4953000" y="1143000"/>
            <a:ext cx="152400" cy="762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1" name="Rectangle 10"/>
          <p:cNvSpPr/>
          <p:nvPr/>
        </p:nvSpPr>
        <p:spPr bwMode="auto">
          <a:xfrm>
            <a:off x="4305300" y="2209800"/>
            <a:ext cx="4267200" cy="1778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F3A5D5F9-2446-411A-888F-90D0FF8915F3}" type="slidenum">
              <a:rPr lang="en-US">
                <a:latin typeface="+mn-lt"/>
              </a:rPr>
              <a:pPr defTabSz="1050925">
                <a:defRPr/>
              </a:pPr>
              <a:t>11</a:t>
            </a:fld>
            <a:endParaRPr lang="en-US">
              <a:latin typeface="+mn-lt"/>
            </a:endParaRPr>
          </a:p>
        </p:txBody>
      </p:sp>
      <p:sp>
        <p:nvSpPr>
          <p:cNvPr id="21508" name="Rectangle 3"/>
          <p:cNvSpPr>
            <a:spLocks noGrp="1" noChangeArrowheads="1"/>
          </p:cNvSpPr>
          <p:nvPr>
            <p:ph type="body" idx="1"/>
            <p:custDataLst>
              <p:tags r:id="rId1"/>
            </p:custDataLst>
          </p:nvPr>
        </p:nvSpPr>
        <p:spPr/>
        <p:txBody>
          <a:bodyPr/>
          <a:lstStyle/>
          <a:p>
            <a:endParaRPr lang="en-US" dirty="0" smtClean="0">
              <a:solidFill>
                <a:srgbClr val="C00000"/>
              </a:solidFill>
            </a:endParaRPr>
          </a:p>
          <a:p>
            <a:r>
              <a:rPr lang="en-US" dirty="0" smtClean="0">
                <a:solidFill>
                  <a:srgbClr val="C00000"/>
                </a:solidFill>
              </a:rPr>
              <a:t>Evaluate the proposed restructuring plan. </a:t>
            </a:r>
          </a:p>
          <a:p>
            <a:endParaRPr lang="en-US" dirty="0" smtClean="0">
              <a:solidFill>
                <a:srgbClr val="C00000"/>
              </a:solidFill>
            </a:endParaRPr>
          </a:p>
          <a:p>
            <a:r>
              <a:rPr lang="en-US" dirty="0" smtClean="0">
                <a:solidFill>
                  <a:srgbClr val="C00000"/>
                </a:solidFill>
              </a:rPr>
              <a:t>Will it solve the problems that caused Marvel to file for chapter 11?</a:t>
            </a:r>
          </a:p>
          <a:p>
            <a:endParaRPr lang="en-US" dirty="0" smtClean="0"/>
          </a:p>
        </p:txBody>
      </p:sp>
      <p:sp>
        <p:nvSpPr>
          <p:cNvPr id="5" name="TextBox 4"/>
          <p:cNvSpPr txBox="1"/>
          <p:nvPr/>
        </p:nvSpPr>
        <p:spPr>
          <a:xfrm>
            <a:off x="3744684" y="304800"/>
            <a:ext cx="1277914" cy="584775"/>
          </a:xfrm>
          <a:prstGeom prst="rect">
            <a:avLst/>
          </a:prstGeom>
          <a:noFill/>
        </p:spPr>
        <p:txBody>
          <a:bodyPr wrap="none" rtlCol="0">
            <a:spAutoFit/>
          </a:bodyPr>
          <a:lstStyle/>
          <a:p>
            <a:r>
              <a:rPr lang="en-US" sz="3200" dirty="0" smtClean="0">
                <a:solidFill>
                  <a:srgbClr val="C00000"/>
                </a:solidFill>
              </a:rPr>
              <a:t>Part II</a:t>
            </a:r>
            <a:endParaRPr lang="en-US" sz="3200"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D365E5FA-959E-4F4F-9FB5-AC03AC875F82}" type="slidenum">
              <a:rPr lang="en-US">
                <a:latin typeface="+mn-lt"/>
              </a:rPr>
              <a:pPr defTabSz="1050925">
                <a:defRPr/>
              </a:pPr>
              <a:t>12</a:t>
            </a:fld>
            <a:endParaRPr lang="en-US">
              <a:latin typeface="+mn-lt"/>
            </a:endParaRPr>
          </a:p>
        </p:txBody>
      </p:sp>
      <p:sp>
        <p:nvSpPr>
          <p:cNvPr id="22531" name="Rectangle 2"/>
          <p:cNvSpPr>
            <a:spLocks noGrp="1" noChangeArrowheads="1"/>
          </p:cNvSpPr>
          <p:nvPr>
            <p:ph type="title"/>
            <p:custDataLst>
              <p:tags r:id="rId1"/>
            </p:custDataLst>
          </p:nvPr>
        </p:nvSpPr>
        <p:spPr>
          <a:xfrm>
            <a:off x="228600" y="76200"/>
            <a:ext cx="8610600" cy="609600"/>
          </a:xfrm>
        </p:spPr>
        <p:txBody>
          <a:bodyPr>
            <a:normAutofit fontScale="90000"/>
          </a:bodyPr>
          <a:lstStyle/>
          <a:p>
            <a:r>
              <a:rPr lang="en-US" dirty="0" smtClean="0"/>
              <a:t>Marvel’s Proposed Restructuring</a:t>
            </a:r>
          </a:p>
        </p:txBody>
      </p:sp>
      <p:sp>
        <p:nvSpPr>
          <p:cNvPr id="22532" name="Rectangle 3"/>
          <p:cNvSpPr>
            <a:spLocks noGrp="1" noChangeArrowheads="1"/>
          </p:cNvSpPr>
          <p:nvPr>
            <p:ph type="body" idx="1"/>
            <p:custDataLst>
              <p:tags r:id="rId2"/>
            </p:custDataLst>
          </p:nvPr>
        </p:nvSpPr>
        <p:spPr/>
        <p:txBody>
          <a:bodyPr>
            <a:normAutofit lnSpcReduction="10000"/>
          </a:bodyPr>
          <a:lstStyle/>
          <a:p>
            <a:r>
              <a:rPr lang="en-US" sz="2400" dirty="0" smtClean="0"/>
              <a:t>Proposed restructuring (January 28, 1997)</a:t>
            </a:r>
          </a:p>
          <a:p>
            <a:pPr lvl="1"/>
            <a:r>
              <a:rPr lang="en-US" sz="2000" dirty="0" smtClean="0"/>
              <a:t>Invest </a:t>
            </a:r>
            <a:r>
              <a:rPr lang="en-US" sz="2000" b="1" dirty="0" smtClean="0">
                <a:solidFill>
                  <a:srgbClr val="FF0000"/>
                </a:solidFill>
              </a:rPr>
              <a:t>$365M</a:t>
            </a:r>
            <a:r>
              <a:rPr lang="en-US" sz="2000" dirty="0" smtClean="0"/>
              <a:t> in exchange for </a:t>
            </a:r>
            <a:r>
              <a:rPr lang="en-US" sz="2000" b="1" dirty="0" smtClean="0">
                <a:solidFill>
                  <a:srgbClr val="FF0000"/>
                </a:solidFill>
              </a:rPr>
              <a:t>427M</a:t>
            </a:r>
            <a:r>
              <a:rPr lang="en-US" sz="2000" dirty="0" smtClean="0"/>
              <a:t> new shares</a:t>
            </a:r>
          </a:p>
          <a:p>
            <a:pPr lvl="1"/>
            <a:r>
              <a:rPr lang="en-US" sz="2000" dirty="0" smtClean="0"/>
              <a:t>Marvel acquire Toy Biz for </a:t>
            </a:r>
            <a:r>
              <a:rPr lang="en-US" sz="2000" b="1" dirty="0" smtClean="0">
                <a:solidFill>
                  <a:srgbClr val="FF0000"/>
                </a:solidFill>
              </a:rPr>
              <a:t>$326.8M</a:t>
            </a:r>
          </a:p>
          <a:p>
            <a:pPr lvl="1"/>
            <a:r>
              <a:rPr lang="en-US" sz="2000" dirty="0" smtClean="0"/>
              <a:t>Public </a:t>
            </a:r>
            <a:r>
              <a:rPr lang="en-US" sz="2000" dirty="0" err="1" smtClean="0"/>
              <a:t>debtholders</a:t>
            </a:r>
            <a:r>
              <a:rPr lang="en-US" sz="2000" dirty="0" smtClean="0"/>
              <a:t> would exchange debt with face value of </a:t>
            </a:r>
            <a:r>
              <a:rPr lang="en-US" sz="2000" b="1" dirty="0" smtClean="0">
                <a:solidFill>
                  <a:srgbClr val="FF0000"/>
                </a:solidFill>
              </a:rPr>
              <a:t>$894M</a:t>
            </a:r>
            <a:r>
              <a:rPr lang="en-US" sz="2000" dirty="0" smtClean="0"/>
              <a:t> for equity</a:t>
            </a:r>
          </a:p>
          <a:p>
            <a:pPr lvl="2"/>
            <a:r>
              <a:rPr lang="en-US" sz="1800" dirty="0" smtClean="0"/>
              <a:t>They would seize collateral shares &amp; hold 77M shares</a:t>
            </a:r>
          </a:p>
          <a:p>
            <a:pPr lvl="1"/>
            <a:r>
              <a:rPr lang="en-US" sz="2000" dirty="0" smtClean="0"/>
              <a:t>Marvel would repay secured creditors</a:t>
            </a:r>
          </a:p>
          <a:p>
            <a:endParaRPr lang="en-US" sz="2400" dirty="0" smtClean="0"/>
          </a:p>
          <a:p>
            <a:r>
              <a:rPr lang="en-US" sz="2400" dirty="0" smtClean="0">
                <a:solidFill>
                  <a:srgbClr val="FF0000"/>
                </a:solidFill>
              </a:rPr>
              <a:t>What would be Andrews Group stake post-restructuring?</a:t>
            </a:r>
          </a:p>
          <a:p>
            <a:endParaRPr lang="en-US" sz="2400" dirty="0" smtClean="0"/>
          </a:p>
          <a:p>
            <a:r>
              <a:rPr lang="en-US" sz="2400" dirty="0" smtClean="0">
                <a:solidFill>
                  <a:srgbClr val="FF0000"/>
                </a:solidFill>
              </a:rPr>
              <a:t>Why maintain such equity stake?</a:t>
            </a:r>
          </a:p>
          <a:p>
            <a:pPr lvl="1"/>
            <a:r>
              <a:rPr lang="en-US" sz="2000" dirty="0" smtClean="0"/>
              <a:t>Marvel: &gt; $100M in net operating losses (NOLs). W/out 80% ownership, Andrews Group could not use NOLs</a:t>
            </a:r>
          </a:p>
          <a:p>
            <a:endParaRPr lang="en-US" sz="2400" dirty="0" smtClean="0"/>
          </a:p>
          <a:p>
            <a:r>
              <a:rPr lang="en-US" sz="2400" dirty="0" smtClean="0">
                <a:solidFill>
                  <a:srgbClr val="FF0000"/>
                </a:solidFill>
              </a:rPr>
              <a:t>Value of Perelman’s holding company investments in Marvel when stock worth $4.6, November 1996?</a:t>
            </a:r>
          </a:p>
          <a:p>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43542"/>
            <a:ext cx="8610600" cy="457200"/>
          </a:xfrm>
        </p:spPr>
        <p:txBody>
          <a:bodyPr>
            <a:normAutofit fontScale="90000"/>
          </a:bodyPr>
          <a:lstStyle/>
          <a:p>
            <a:r>
              <a:rPr lang="en-US" dirty="0" smtClean="0"/>
              <a:t>Exhibit 8</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4" name="Table 3"/>
          <p:cNvGraphicFramePr>
            <a:graphicFrameLocks noGrp="1"/>
          </p:cNvGraphicFramePr>
          <p:nvPr/>
        </p:nvGraphicFramePr>
        <p:xfrm>
          <a:off x="304801" y="395510"/>
          <a:ext cx="8458199" cy="6400804"/>
        </p:xfrm>
        <a:graphic>
          <a:graphicData uri="http://schemas.openxmlformats.org/drawingml/2006/table">
            <a:tbl>
              <a:tblPr/>
              <a:tblGrid>
                <a:gridCol w="3100763">
                  <a:extLst>
                    <a:ext uri="{9D8B030D-6E8A-4147-A177-3AD203B41FA5}">
                      <a16:colId xmlns:a16="http://schemas.microsoft.com/office/drawing/2014/main" val="20000"/>
                    </a:ext>
                  </a:extLst>
                </a:gridCol>
                <a:gridCol w="1502920">
                  <a:extLst>
                    <a:ext uri="{9D8B030D-6E8A-4147-A177-3AD203B41FA5}">
                      <a16:colId xmlns:a16="http://schemas.microsoft.com/office/drawing/2014/main" val="20001"/>
                    </a:ext>
                  </a:extLst>
                </a:gridCol>
                <a:gridCol w="1186515">
                  <a:extLst>
                    <a:ext uri="{9D8B030D-6E8A-4147-A177-3AD203B41FA5}">
                      <a16:colId xmlns:a16="http://schemas.microsoft.com/office/drawing/2014/main" val="20002"/>
                    </a:ext>
                  </a:extLst>
                </a:gridCol>
                <a:gridCol w="1160149">
                  <a:extLst>
                    <a:ext uri="{9D8B030D-6E8A-4147-A177-3AD203B41FA5}">
                      <a16:colId xmlns:a16="http://schemas.microsoft.com/office/drawing/2014/main" val="20003"/>
                    </a:ext>
                  </a:extLst>
                </a:gridCol>
                <a:gridCol w="1507852">
                  <a:extLst>
                    <a:ext uri="{9D8B030D-6E8A-4147-A177-3AD203B41FA5}">
                      <a16:colId xmlns:a16="http://schemas.microsoft.com/office/drawing/2014/main" val="20004"/>
                    </a:ext>
                  </a:extLst>
                </a:gridCol>
              </a:tblGrid>
              <a:tr h="168594">
                <a:tc>
                  <a:txBody>
                    <a:bodyPr/>
                    <a:lstStyle/>
                    <a:p>
                      <a:pPr algn="l" fontAlgn="b"/>
                      <a:endParaRPr lang="en-US" sz="1000" b="1" i="0" u="none" strike="noStrike" dirty="0">
                        <a:latin typeface="Arial"/>
                      </a:endParaRPr>
                    </a:p>
                  </a:txBody>
                  <a:tcPr marL="5398" marR="5398" marT="5398" marB="0" anchor="b">
                    <a:lnL>
                      <a:noFill/>
                    </a:lnL>
                    <a:lnR>
                      <a:noFill/>
                    </a:lnR>
                    <a:lnT>
                      <a:noFill/>
                    </a:lnT>
                    <a:lnB>
                      <a:noFill/>
                    </a:lnB>
                  </a:tcPr>
                </a:tc>
                <a:tc>
                  <a:txBody>
                    <a:bodyPr/>
                    <a:lstStyle/>
                    <a:p>
                      <a:pPr algn="ctr" fontAlgn="b"/>
                      <a:endParaRPr lang="en-US" sz="1000" b="1" i="0" u="none" strike="noStrike">
                        <a:latin typeface="Arial"/>
                      </a:endParaRPr>
                    </a:p>
                  </a:txBody>
                  <a:tcPr marL="5398" marR="5398" marT="5398" marB="0" anchor="b">
                    <a:lnL>
                      <a:noFill/>
                    </a:lnL>
                    <a:lnR>
                      <a:noFill/>
                    </a:lnR>
                    <a:lnT>
                      <a:noFill/>
                    </a:lnT>
                    <a:lnB>
                      <a:noFill/>
                    </a:lnB>
                  </a:tcPr>
                </a:tc>
                <a:tc>
                  <a:txBody>
                    <a:bodyPr/>
                    <a:lstStyle/>
                    <a:p>
                      <a:pPr algn="ctr" fontAlgn="b"/>
                      <a:r>
                        <a:rPr lang="en-US" sz="1000" b="1" i="0" u="none" strike="noStrike">
                          <a:latin typeface="Arial"/>
                        </a:rPr>
                        <a:t>Proposed</a:t>
                      </a:r>
                    </a:p>
                  </a:txBody>
                  <a:tcPr marL="5398" marR="5398" marT="5398" marB="0" anchor="b">
                    <a:lnL>
                      <a:noFill/>
                    </a:lnL>
                    <a:lnR>
                      <a:noFill/>
                    </a:lnR>
                    <a:lnT>
                      <a:noFill/>
                    </a:lnT>
                    <a:lnB>
                      <a:noFill/>
                    </a:lnB>
                  </a:tcPr>
                </a:tc>
                <a:tc>
                  <a:txBody>
                    <a:bodyPr/>
                    <a:lstStyle/>
                    <a:p>
                      <a:pPr algn="ctr" fontAlgn="b"/>
                      <a:r>
                        <a:rPr lang="en-US" sz="1000" b="1" i="0" u="none" strike="noStrike">
                          <a:latin typeface="Arial"/>
                        </a:rPr>
                        <a:t>Proposed</a:t>
                      </a:r>
                    </a:p>
                  </a:txBody>
                  <a:tcPr marL="5398" marR="5398" marT="5398" marB="0" anchor="b">
                    <a:lnL>
                      <a:noFill/>
                    </a:lnL>
                    <a:lnR>
                      <a:noFill/>
                    </a:lnR>
                    <a:lnT>
                      <a:noFill/>
                    </a:lnT>
                    <a:lnB>
                      <a:noFill/>
                    </a:lnB>
                  </a:tcPr>
                </a:tc>
                <a:tc>
                  <a:txBody>
                    <a:bodyPr/>
                    <a:lstStyle/>
                    <a:p>
                      <a:pPr algn="ctr" fontAlgn="b"/>
                      <a:r>
                        <a:rPr lang="en-US" sz="1000" b="1" i="0" u="none" strike="noStrike" dirty="0">
                          <a:solidFill>
                            <a:srgbClr val="FF0000"/>
                          </a:solidFill>
                          <a:latin typeface="Arial"/>
                        </a:rPr>
                        <a:t>Projected Pro</a:t>
                      </a:r>
                    </a:p>
                  </a:txBody>
                  <a:tcPr marL="5398" marR="5398" marT="5398" marB="0" anchor="b">
                    <a:lnL>
                      <a:noFill/>
                    </a:lnL>
                    <a:lnR>
                      <a:noFill/>
                    </a:lnR>
                    <a:lnT>
                      <a:noFill/>
                    </a:lnT>
                    <a:lnB>
                      <a:noFill/>
                    </a:lnB>
                  </a:tcPr>
                </a:tc>
                <a:extLst>
                  <a:ext uri="{0D108BD9-81ED-4DB2-BD59-A6C34878D82A}">
                    <a16:rowId xmlns:a16="http://schemas.microsoft.com/office/drawing/2014/main" val="10000"/>
                  </a:ext>
                </a:extLst>
              </a:tr>
              <a:tr h="168594">
                <a:tc>
                  <a:txBody>
                    <a:bodyPr/>
                    <a:lstStyle/>
                    <a:p>
                      <a:pPr algn="l" fontAlgn="b"/>
                      <a:endParaRPr lang="en-US" sz="1000" b="1" i="0" u="none" strike="noStrike" dirty="0">
                        <a:latin typeface="Arial"/>
                      </a:endParaRPr>
                    </a:p>
                  </a:txBody>
                  <a:tcPr marL="5398" marR="5398" marT="5398" marB="0" anchor="b">
                    <a:lnL>
                      <a:noFill/>
                    </a:lnL>
                    <a:lnR>
                      <a:noFill/>
                    </a:lnR>
                    <a:lnT>
                      <a:noFill/>
                    </a:lnT>
                    <a:lnB>
                      <a:noFill/>
                    </a:lnB>
                  </a:tcPr>
                </a:tc>
                <a:tc>
                  <a:txBody>
                    <a:bodyPr/>
                    <a:lstStyle/>
                    <a:p>
                      <a:pPr algn="ctr" fontAlgn="b"/>
                      <a:r>
                        <a:rPr lang="en-US" sz="1000" b="1" i="0" u="none" strike="noStrike">
                          <a:latin typeface="Arial"/>
                        </a:rPr>
                        <a:t>Projected</a:t>
                      </a:r>
                    </a:p>
                  </a:txBody>
                  <a:tcPr marL="5398" marR="5398" marT="5398" marB="0" anchor="b">
                    <a:lnL>
                      <a:noFill/>
                    </a:lnL>
                    <a:lnR>
                      <a:noFill/>
                    </a:lnR>
                    <a:lnT>
                      <a:noFill/>
                    </a:lnT>
                    <a:lnB>
                      <a:noFill/>
                    </a:lnB>
                  </a:tcPr>
                </a:tc>
                <a:tc>
                  <a:txBody>
                    <a:bodyPr/>
                    <a:lstStyle/>
                    <a:p>
                      <a:pPr algn="ctr" fontAlgn="b"/>
                      <a:r>
                        <a:rPr lang="en-US" sz="1000" b="1" i="0" u="none" strike="noStrike">
                          <a:latin typeface="Arial"/>
                        </a:rPr>
                        <a:t>Toy Biz</a:t>
                      </a:r>
                    </a:p>
                  </a:txBody>
                  <a:tcPr marL="5398" marR="5398" marT="5398" marB="0" anchor="b">
                    <a:lnL>
                      <a:noFill/>
                    </a:lnL>
                    <a:lnR>
                      <a:noFill/>
                    </a:lnR>
                    <a:lnT>
                      <a:noFill/>
                    </a:lnT>
                    <a:lnB>
                      <a:noFill/>
                    </a:lnB>
                  </a:tcPr>
                </a:tc>
                <a:tc>
                  <a:txBody>
                    <a:bodyPr/>
                    <a:lstStyle/>
                    <a:p>
                      <a:pPr algn="ctr" fontAlgn="b"/>
                      <a:r>
                        <a:rPr lang="en-US" sz="1000" b="1" i="0" u="none" strike="noStrike">
                          <a:latin typeface="Arial"/>
                        </a:rPr>
                        <a:t>Bank Debt</a:t>
                      </a:r>
                    </a:p>
                  </a:txBody>
                  <a:tcPr marL="5398" marR="5398" marT="5398" marB="0" anchor="b">
                    <a:lnL>
                      <a:noFill/>
                    </a:lnL>
                    <a:lnR>
                      <a:noFill/>
                    </a:lnR>
                    <a:lnT>
                      <a:noFill/>
                    </a:lnT>
                    <a:lnB>
                      <a:noFill/>
                    </a:lnB>
                  </a:tcPr>
                </a:tc>
                <a:tc>
                  <a:txBody>
                    <a:bodyPr/>
                    <a:lstStyle/>
                    <a:p>
                      <a:pPr algn="ctr" fontAlgn="b"/>
                      <a:r>
                        <a:rPr lang="en-US" sz="1000" b="1" i="0" u="none" strike="noStrike" dirty="0">
                          <a:solidFill>
                            <a:srgbClr val="FF0000"/>
                          </a:solidFill>
                          <a:latin typeface="Arial"/>
                        </a:rPr>
                        <a:t>Forma as</a:t>
                      </a:r>
                    </a:p>
                  </a:txBody>
                  <a:tcPr marL="5398" marR="5398" marT="5398" marB="0" anchor="b">
                    <a:lnL>
                      <a:noFill/>
                    </a:lnL>
                    <a:lnR>
                      <a:noFill/>
                    </a:lnR>
                    <a:lnT>
                      <a:noFill/>
                    </a:lnT>
                    <a:lnB>
                      <a:noFill/>
                    </a:lnB>
                  </a:tcPr>
                </a:tc>
                <a:extLst>
                  <a:ext uri="{0D108BD9-81ED-4DB2-BD59-A6C34878D82A}">
                    <a16:rowId xmlns:a16="http://schemas.microsoft.com/office/drawing/2014/main" val="10001"/>
                  </a:ext>
                </a:extLst>
              </a:tr>
              <a:tr h="168594">
                <a:tc>
                  <a:txBody>
                    <a:bodyPr/>
                    <a:lstStyle/>
                    <a:p>
                      <a:pPr algn="l" fontAlgn="b"/>
                      <a:r>
                        <a:rPr lang="en-US" sz="1000" b="1" i="0" u="none" strike="noStrike">
                          <a:latin typeface="Arial"/>
                        </a:rPr>
                        <a:t> </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Preconfirmation</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Investment</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Agreement</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FF0000"/>
                          </a:solidFill>
                          <a:latin typeface="Arial"/>
                        </a:rPr>
                        <a:t>Reorganized</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8594">
                <a:tc>
                  <a:txBody>
                    <a:bodyPr/>
                    <a:lstStyle/>
                    <a:p>
                      <a:pPr algn="l" fontAlgn="b"/>
                      <a:r>
                        <a:rPr lang="en-US" sz="1000" b="1" i="0" u="none" strike="noStrike" dirty="0">
                          <a:latin typeface="Arial"/>
                        </a:rPr>
                        <a:t>ASSETS</a:t>
                      </a: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000" b="0" i="0" u="none" strike="noStrike">
                        <a:latin typeface="Arial"/>
                      </a:endParaRP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000" b="0" i="0" u="none" strike="noStrike">
                        <a:latin typeface="Arial"/>
                      </a:endParaRP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000" b="0" i="0" u="none" strike="noStrike">
                        <a:latin typeface="Arial"/>
                      </a:endParaRP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68594">
                <a:tc>
                  <a:txBody>
                    <a:bodyPr/>
                    <a:lstStyle/>
                    <a:p>
                      <a:pPr algn="l" fontAlgn="b"/>
                      <a:r>
                        <a:rPr lang="en-US" sz="1000" b="0" i="0" u="none" strike="noStrike">
                          <a:latin typeface="Arial"/>
                        </a:rPr>
                        <a:t>Current assets:</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extLst>
                  <a:ext uri="{0D108BD9-81ED-4DB2-BD59-A6C34878D82A}">
                    <a16:rowId xmlns:a16="http://schemas.microsoft.com/office/drawing/2014/main" val="10004"/>
                  </a:ext>
                </a:extLst>
              </a:tr>
              <a:tr h="168594">
                <a:tc>
                  <a:txBody>
                    <a:bodyPr/>
                    <a:lstStyle/>
                    <a:p>
                      <a:pPr algn="l" fontAlgn="b"/>
                      <a:r>
                        <a:rPr lang="en-US" sz="1000" b="0" i="0" u="none" strike="noStrike">
                          <a:latin typeface="Arial"/>
                        </a:rPr>
                        <a:t>     Cash</a:t>
                      </a:r>
                    </a:p>
                  </a:txBody>
                  <a:tcPr marL="5398" marR="5398" marT="5398" marB="0" anchor="b">
                    <a:lnL>
                      <a:noFill/>
                    </a:lnL>
                    <a:lnR>
                      <a:noFill/>
                    </a:lnR>
                    <a:lnT>
                      <a:noFill/>
                    </a:lnT>
                    <a:lnB>
                      <a:noFill/>
                    </a:lnB>
                  </a:tcPr>
                </a:tc>
                <a:tc>
                  <a:txBody>
                    <a:bodyPr/>
                    <a:lstStyle/>
                    <a:p>
                      <a:pPr algn="r" fontAlgn="b"/>
                      <a:r>
                        <a:rPr lang="en-US" sz="1000" b="0" i="0" u="none" strike="noStrike">
                          <a:latin typeface="Arial"/>
                        </a:rPr>
                        <a:t>$13.3</a:t>
                      </a:r>
                    </a:p>
                  </a:txBody>
                  <a:tcPr marL="5398" marR="5398" marT="5398" marB="0" anchor="b">
                    <a:lnL>
                      <a:noFill/>
                    </a:lnL>
                    <a:lnR>
                      <a:noFill/>
                    </a:lnR>
                    <a:lnT>
                      <a:noFill/>
                    </a:lnT>
                    <a:lnB>
                      <a:noFill/>
                    </a:lnB>
                  </a:tcPr>
                </a:tc>
                <a:tc>
                  <a:txBody>
                    <a:bodyPr/>
                    <a:lstStyle/>
                    <a:p>
                      <a:pPr algn="r" fontAlgn="b"/>
                      <a:r>
                        <a:rPr lang="en-US" sz="1000" b="0" i="0" u="none" strike="noStrike" dirty="0">
                          <a:solidFill>
                            <a:srgbClr val="FF0000"/>
                          </a:solidFill>
                          <a:latin typeface="Arial"/>
                        </a:rPr>
                        <a:t>$33.5</a:t>
                      </a:r>
                      <a:r>
                        <a:rPr lang="en-US" sz="1000" b="0" i="0" u="none" strike="noStrike" baseline="30000" dirty="0">
                          <a:solidFill>
                            <a:srgbClr val="FF0000"/>
                          </a:solidFill>
                          <a:latin typeface="Arial"/>
                        </a:rPr>
                        <a:t>a</a:t>
                      </a:r>
                      <a:endParaRPr lang="en-US" sz="1000" b="0"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a:solidFill>
                            <a:srgbClr val="FF0000"/>
                          </a:solidFill>
                          <a:latin typeface="Arial"/>
                        </a:rPr>
                        <a:t>$52.0</a:t>
                      </a:r>
                      <a:r>
                        <a:rPr lang="en-US" sz="1000" b="1" i="0" u="none" strike="noStrike" baseline="30000" dirty="0">
                          <a:solidFill>
                            <a:srgbClr val="FF0000"/>
                          </a:solidFill>
                          <a:latin typeface="Arial"/>
                        </a:rPr>
                        <a:t>c</a:t>
                      </a:r>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dirty="0">
                          <a:solidFill>
                            <a:srgbClr val="FF0000"/>
                          </a:solidFill>
                          <a:latin typeface="Arial"/>
                        </a:rPr>
                        <a:t>$98.8</a:t>
                      </a:r>
                    </a:p>
                  </a:txBody>
                  <a:tcPr marL="5398" marR="5398" marT="5398" marB="0" anchor="b">
                    <a:lnL>
                      <a:noFill/>
                    </a:lnL>
                    <a:lnR>
                      <a:noFill/>
                    </a:lnR>
                    <a:lnT>
                      <a:noFill/>
                    </a:lnT>
                    <a:lnB>
                      <a:noFill/>
                    </a:lnB>
                  </a:tcPr>
                </a:tc>
                <a:extLst>
                  <a:ext uri="{0D108BD9-81ED-4DB2-BD59-A6C34878D82A}">
                    <a16:rowId xmlns:a16="http://schemas.microsoft.com/office/drawing/2014/main" val="10005"/>
                  </a:ext>
                </a:extLst>
              </a:tr>
              <a:tr h="168594">
                <a:tc>
                  <a:txBody>
                    <a:bodyPr/>
                    <a:lstStyle/>
                    <a:p>
                      <a:pPr algn="l" fontAlgn="b"/>
                      <a:r>
                        <a:rPr lang="en-US" sz="1000" b="0" i="0" u="none" strike="noStrike">
                          <a:latin typeface="Arial"/>
                        </a:rPr>
                        <a:t>     Accounts receivable, net</a:t>
                      </a: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210.0</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210.0</a:t>
                      </a:r>
                    </a:p>
                  </a:txBody>
                  <a:tcPr marL="5398" marR="5398" marT="5398" marB="0" anchor="b">
                    <a:lnL>
                      <a:noFill/>
                    </a:lnL>
                    <a:lnR>
                      <a:noFill/>
                    </a:lnR>
                    <a:lnT>
                      <a:noFill/>
                    </a:lnT>
                    <a:lnB>
                      <a:noFill/>
                    </a:lnB>
                  </a:tcPr>
                </a:tc>
                <a:extLst>
                  <a:ext uri="{0D108BD9-81ED-4DB2-BD59-A6C34878D82A}">
                    <a16:rowId xmlns:a16="http://schemas.microsoft.com/office/drawing/2014/main" val="10006"/>
                  </a:ext>
                </a:extLst>
              </a:tr>
              <a:tr h="168594">
                <a:tc>
                  <a:txBody>
                    <a:bodyPr/>
                    <a:lstStyle/>
                    <a:p>
                      <a:pPr algn="l" fontAlgn="b"/>
                      <a:r>
                        <a:rPr lang="en-US" sz="1000" b="0" i="0" u="none" strike="noStrike">
                          <a:latin typeface="Arial"/>
                        </a:rPr>
                        <a:t>     Inventories, net</a:t>
                      </a:r>
                    </a:p>
                  </a:txBody>
                  <a:tcPr marL="5398" marR="5398" marT="5398" marB="0" anchor="b">
                    <a:lnL>
                      <a:noFill/>
                    </a:lnL>
                    <a:lnR>
                      <a:noFill/>
                    </a:lnR>
                    <a:lnT>
                      <a:noFill/>
                    </a:lnT>
                    <a:lnB>
                      <a:noFill/>
                    </a:lnB>
                  </a:tcPr>
                </a:tc>
                <a:tc>
                  <a:txBody>
                    <a:bodyPr/>
                    <a:lstStyle/>
                    <a:p>
                      <a:pPr algn="r" fontAlgn="b"/>
                      <a:r>
                        <a:rPr lang="en-US" sz="1000" b="0" i="0" u="none" strike="noStrike">
                          <a:latin typeface="Arial"/>
                        </a:rPr>
                        <a:t>77.5</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77.5</a:t>
                      </a:r>
                    </a:p>
                  </a:txBody>
                  <a:tcPr marL="5398" marR="5398" marT="5398" marB="0" anchor="b">
                    <a:lnL>
                      <a:noFill/>
                    </a:lnL>
                    <a:lnR>
                      <a:noFill/>
                    </a:lnR>
                    <a:lnT>
                      <a:noFill/>
                    </a:lnT>
                    <a:lnB>
                      <a:noFill/>
                    </a:lnB>
                  </a:tcPr>
                </a:tc>
                <a:extLst>
                  <a:ext uri="{0D108BD9-81ED-4DB2-BD59-A6C34878D82A}">
                    <a16:rowId xmlns:a16="http://schemas.microsoft.com/office/drawing/2014/main" val="10007"/>
                  </a:ext>
                </a:extLst>
              </a:tr>
              <a:tr h="168594">
                <a:tc>
                  <a:txBody>
                    <a:bodyPr/>
                    <a:lstStyle/>
                    <a:p>
                      <a:pPr algn="l" fontAlgn="b"/>
                      <a:r>
                        <a:rPr lang="en-US" sz="1000" b="0" i="0" u="none" strike="noStrike">
                          <a:latin typeface="Arial"/>
                        </a:rPr>
                        <a:t>     Deferred income taxes</a:t>
                      </a:r>
                    </a:p>
                  </a:txBody>
                  <a:tcPr marL="5398" marR="5398" marT="5398" marB="0" anchor="b">
                    <a:lnL>
                      <a:noFill/>
                    </a:lnL>
                    <a:lnR>
                      <a:noFill/>
                    </a:lnR>
                    <a:lnT>
                      <a:noFill/>
                    </a:lnT>
                    <a:lnB>
                      <a:noFill/>
                    </a:lnB>
                  </a:tcPr>
                </a:tc>
                <a:tc>
                  <a:txBody>
                    <a:bodyPr/>
                    <a:lstStyle/>
                    <a:p>
                      <a:pPr algn="r" fontAlgn="b"/>
                      <a:r>
                        <a:rPr lang="en-US" sz="1000" b="0" i="0" u="none" strike="noStrike">
                          <a:latin typeface="Arial"/>
                        </a:rPr>
                        <a:t>40.1</a:t>
                      </a:r>
                    </a:p>
                  </a:txBody>
                  <a:tcPr marL="5398" marR="5398" marT="5398" marB="0" anchor="b">
                    <a:lnL>
                      <a:noFill/>
                    </a:lnL>
                    <a:lnR>
                      <a:noFill/>
                    </a:lnR>
                    <a:lnT>
                      <a:noFill/>
                    </a:lnT>
                    <a:lnB>
                      <a:noFill/>
                    </a:lnB>
                  </a:tcPr>
                </a:tc>
                <a:tc>
                  <a:txBody>
                    <a:bodyPr/>
                    <a:lstStyle/>
                    <a:p>
                      <a:pPr algn="r" fontAlgn="b"/>
                      <a:r>
                        <a:rPr lang="en-US" sz="1000" b="0" i="0" u="none" strike="noStrike">
                          <a:latin typeface="Arial"/>
                        </a:rPr>
                        <a:t>48.5</a:t>
                      </a:r>
                      <a:r>
                        <a:rPr lang="en-US" sz="1000" b="0" i="0" u="none" strike="noStrike" baseline="30000">
                          <a:latin typeface="Arial"/>
                        </a:rPr>
                        <a:t>b,2</a:t>
                      </a:r>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88.6</a:t>
                      </a:r>
                    </a:p>
                  </a:txBody>
                  <a:tcPr marL="5398" marR="5398" marT="5398" marB="0" anchor="b">
                    <a:lnL>
                      <a:noFill/>
                    </a:lnL>
                    <a:lnR>
                      <a:noFill/>
                    </a:lnR>
                    <a:lnT>
                      <a:noFill/>
                    </a:lnT>
                    <a:lnB>
                      <a:noFill/>
                    </a:lnB>
                  </a:tcPr>
                </a:tc>
                <a:extLst>
                  <a:ext uri="{0D108BD9-81ED-4DB2-BD59-A6C34878D82A}">
                    <a16:rowId xmlns:a16="http://schemas.microsoft.com/office/drawing/2014/main" val="10008"/>
                  </a:ext>
                </a:extLst>
              </a:tr>
              <a:tr h="168594">
                <a:tc>
                  <a:txBody>
                    <a:bodyPr/>
                    <a:lstStyle/>
                    <a:p>
                      <a:pPr algn="l" fontAlgn="b"/>
                      <a:r>
                        <a:rPr lang="en-US" sz="1000" b="0" i="0" u="none" strike="noStrike">
                          <a:latin typeface="Arial"/>
                        </a:rPr>
                        <a:t>     Income tax receivable</a:t>
                      </a:r>
                    </a:p>
                  </a:txBody>
                  <a:tcPr marL="5398" marR="5398" marT="5398" marB="0" anchor="b">
                    <a:lnL>
                      <a:noFill/>
                    </a:lnL>
                    <a:lnR>
                      <a:noFill/>
                    </a:lnR>
                    <a:lnT>
                      <a:noFill/>
                    </a:lnT>
                    <a:lnB>
                      <a:noFill/>
                    </a:lnB>
                  </a:tcPr>
                </a:tc>
                <a:tc>
                  <a:txBody>
                    <a:bodyPr/>
                    <a:lstStyle/>
                    <a:p>
                      <a:pPr algn="r" fontAlgn="b"/>
                      <a:r>
                        <a:rPr lang="en-US" sz="1000" b="0" i="0" u="none" strike="noStrike">
                          <a:latin typeface="Arial"/>
                        </a:rPr>
                        <a:t>11.1</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11.1</a:t>
                      </a:r>
                    </a:p>
                  </a:txBody>
                  <a:tcPr marL="5398" marR="5398" marT="5398" marB="0" anchor="b">
                    <a:lnL>
                      <a:noFill/>
                    </a:lnL>
                    <a:lnR>
                      <a:noFill/>
                    </a:lnR>
                    <a:lnT>
                      <a:noFill/>
                    </a:lnT>
                    <a:lnB>
                      <a:noFill/>
                    </a:lnB>
                  </a:tcPr>
                </a:tc>
                <a:extLst>
                  <a:ext uri="{0D108BD9-81ED-4DB2-BD59-A6C34878D82A}">
                    <a16:rowId xmlns:a16="http://schemas.microsoft.com/office/drawing/2014/main" val="10009"/>
                  </a:ext>
                </a:extLst>
              </a:tr>
              <a:tr h="168594">
                <a:tc>
                  <a:txBody>
                    <a:bodyPr/>
                    <a:lstStyle/>
                    <a:p>
                      <a:pPr algn="l" fontAlgn="b"/>
                      <a:r>
                        <a:rPr lang="en-US" sz="1000" b="0" i="0" u="none" strike="noStrike">
                          <a:latin typeface="Arial"/>
                        </a:rPr>
                        <a:t>     Prepaid expenses and other</a:t>
                      </a:r>
                    </a:p>
                  </a:txBody>
                  <a:tcPr marL="5398" marR="5398" marT="5398" marB="0" anchor="b">
                    <a:lnL>
                      <a:noFill/>
                    </a:lnL>
                    <a:lnR>
                      <a:noFill/>
                    </a:lnR>
                    <a:lnT>
                      <a:noFill/>
                    </a:lnT>
                    <a:lnB>
                      <a:noFill/>
                    </a:lnB>
                  </a:tcPr>
                </a:tc>
                <a:tc>
                  <a:txBody>
                    <a:bodyPr/>
                    <a:lstStyle/>
                    <a:p>
                      <a:pPr algn="r" fontAlgn="b"/>
                      <a:r>
                        <a:rPr lang="en-US" sz="1000" b="0" i="0" u="none" strike="noStrike">
                          <a:latin typeface="Arial"/>
                        </a:rPr>
                        <a:t>55.0</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55.0</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68594">
                <a:tc>
                  <a:txBody>
                    <a:bodyPr/>
                    <a:lstStyle/>
                    <a:p>
                      <a:pPr algn="l" fontAlgn="b"/>
                      <a:r>
                        <a:rPr lang="en-US" sz="1000" b="0" i="0" u="none" strike="noStrike">
                          <a:latin typeface="Arial"/>
                        </a:rPr>
                        <a:t>          Total current assets</a:t>
                      </a:r>
                    </a:p>
                  </a:txBody>
                  <a:tcPr marL="5398" marR="5398" marT="5398" marB="0" anchor="b">
                    <a:lnL>
                      <a:noFill/>
                    </a:lnL>
                    <a:lnR>
                      <a:noFill/>
                    </a:lnR>
                    <a:lnT>
                      <a:noFill/>
                    </a:lnT>
                    <a:lnB>
                      <a:noFill/>
                    </a:lnB>
                  </a:tcPr>
                </a:tc>
                <a:tc>
                  <a:txBody>
                    <a:bodyPr/>
                    <a:lstStyle/>
                    <a:p>
                      <a:pPr algn="r" fontAlgn="b"/>
                      <a:r>
                        <a:rPr lang="en-US" sz="1000" b="0" i="0" u="none" strike="noStrike">
                          <a:latin typeface="Arial"/>
                        </a:rPr>
                        <a:t>$407.0</a:t>
                      </a: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$541.0</a:t>
                      </a: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1"/>
                  </a:ext>
                </a:extLst>
              </a:tr>
              <a:tr h="168594">
                <a:tc>
                  <a:txBody>
                    <a:bodyPr/>
                    <a:lstStyle/>
                    <a:p>
                      <a:pPr algn="l"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a:solidFill>
                          <a:srgbClr val="FF0000"/>
                        </a:solidFill>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extLst>
                  <a:ext uri="{0D108BD9-81ED-4DB2-BD59-A6C34878D82A}">
                    <a16:rowId xmlns:a16="http://schemas.microsoft.com/office/drawing/2014/main" val="10012"/>
                  </a:ext>
                </a:extLst>
              </a:tr>
              <a:tr h="168594">
                <a:tc>
                  <a:txBody>
                    <a:bodyPr/>
                    <a:lstStyle/>
                    <a:p>
                      <a:pPr algn="l" fontAlgn="b"/>
                      <a:r>
                        <a:rPr lang="en-US" sz="1000" b="0" i="0" u="none" strike="noStrike">
                          <a:latin typeface="Arial"/>
                        </a:rPr>
                        <a:t>Property, plant and equipment, net</a:t>
                      </a:r>
                    </a:p>
                  </a:txBody>
                  <a:tcPr marL="5398" marR="5398" marT="5398" marB="0" anchor="b">
                    <a:lnL>
                      <a:noFill/>
                    </a:lnL>
                    <a:lnR>
                      <a:noFill/>
                    </a:lnR>
                    <a:lnT>
                      <a:noFill/>
                    </a:lnT>
                    <a:lnB>
                      <a:noFill/>
                    </a:lnB>
                  </a:tcPr>
                </a:tc>
                <a:tc>
                  <a:txBody>
                    <a:bodyPr/>
                    <a:lstStyle/>
                    <a:p>
                      <a:pPr algn="r" fontAlgn="b"/>
                      <a:r>
                        <a:rPr lang="en-US" sz="1000" b="0" i="0" u="none" strike="noStrike">
                          <a:latin typeface="Arial"/>
                        </a:rPr>
                        <a:t>78.7</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78.7</a:t>
                      </a:r>
                    </a:p>
                  </a:txBody>
                  <a:tcPr marL="5398" marR="5398" marT="5398" marB="0" anchor="b">
                    <a:lnL>
                      <a:noFill/>
                    </a:lnL>
                    <a:lnR>
                      <a:noFill/>
                    </a:lnR>
                    <a:lnT>
                      <a:noFill/>
                    </a:lnT>
                    <a:lnB>
                      <a:noFill/>
                    </a:lnB>
                  </a:tcPr>
                </a:tc>
                <a:extLst>
                  <a:ext uri="{0D108BD9-81ED-4DB2-BD59-A6C34878D82A}">
                    <a16:rowId xmlns:a16="http://schemas.microsoft.com/office/drawing/2014/main" val="10013"/>
                  </a:ext>
                </a:extLst>
              </a:tr>
              <a:tr h="168594">
                <a:tc>
                  <a:txBody>
                    <a:bodyPr/>
                    <a:lstStyle/>
                    <a:p>
                      <a:pPr algn="l" fontAlgn="b"/>
                      <a:r>
                        <a:rPr lang="en-US" sz="1000" b="0" i="0" u="none" strike="noStrike">
                          <a:latin typeface="Arial"/>
                        </a:rPr>
                        <a:t>Goodwill and other intangibles, net</a:t>
                      </a:r>
                    </a:p>
                  </a:txBody>
                  <a:tcPr marL="5398" marR="5398" marT="5398" marB="0" anchor="b">
                    <a:lnL>
                      <a:noFill/>
                    </a:lnL>
                    <a:lnR>
                      <a:noFill/>
                    </a:lnR>
                    <a:lnT>
                      <a:noFill/>
                    </a:lnT>
                    <a:lnB>
                      <a:noFill/>
                    </a:lnB>
                  </a:tcPr>
                </a:tc>
                <a:tc>
                  <a:txBody>
                    <a:bodyPr/>
                    <a:lstStyle/>
                    <a:p>
                      <a:pPr algn="r" fontAlgn="b"/>
                      <a:r>
                        <a:rPr lang="en-US" sz="1000" b="0" i="0" u="none" strike="noStrike">
                          <a:latin typeface="Arial"/>
                        </a:rPr>
                        <a:t>317.4</a:t>
                      </a:r>
                    </a:p>
                  </a:txBody>
                  <a:tcPr marL="5398" marR="5398" marT="5398" marB="0" anchor="b">
                    <a:lnL>
                      <a:noFill/>
                    </a:lnL>
                    <a:lnR>
                      <a:noFill/>
                    </a:lnR>
                    <a:lnT>
                      <a:noFill/>
                    </a:lnT>
                    <a:lnB>
                      <a:noFill/>
                    </a:lnB>
                  </a:tcPr>
                </a:tc>
                <a:tc>
                  <a:txBody>
                    <a:bodyPr/>
                    <a:lstStyle/>
                    <a:p>
                      <a:pPr algn="r" fontAlgn="b"/>
                      <a:r>
                        <a:rPr lang="en-US" sz="1000" b="0" i="0" u="none" strike="noStrike">
                          <a:latin typeface="Arial"/>
                        </a:rPr>
                        <a:t>202.3</a:t>
                      </a:r>
                      <a:r>
                        <a:rPr lang="en-US" sz="1000" b="0" i="0" u="none" strike="noStrike" baseline="30000">
                          <a:latin typeface="Arial"/>
                        </a:rPr>
                        <a:t>b</a:t>
                      </a:r>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519.7</a:t>
                      </a:r>
                    </a:p>
                  </a:txBody>
                  <a:tcPr marL="5398" marR="5398" marT="5398" marB="0" anchor="b">
                    <a:lnL>
                      <a:noFill/>
                    </a:lnL>
                    <a:lnR>
                      <a:noFill/>
                    </a:lnR>
                    <a:lnT>
                      <a:noFill/>
                    </a:lnT>
                    <a:lnB>
                      <a:noFill/>
                    </a:lnB>
                  </a:tcPr>
                </a:tc>
                <a:extLst>
                  <a:ext uri="{0D108BD9-81ED-4DB2-BD59-A6C34878D82A}">
                    <a16:rowId xmlns:a16="http://schemas.microsoft.com/office/drawing/2014/main" val="10014"/>
                  </a:ext>
                </a:extLst>
              </a:tr>
              <a:tr h="168594">
                <a:tc>
                  <a:txBody>
                    <a:bodyPr/>
                    <a:lstStyle/>
                    <a:p>
                      <a:pPr algn="l" fontAlgn="b"/>
                      <a:r>
                        <a:rPr lang="en-US" sz="1000" b="0" i="0" u="none" strike="noStrike">
                          <a:latin typeface="Arial"/>
                        </a:rPr>
                        <a:t>Deferred charges and other</a:t>
                      </a:r>
                    </a:p>
                  </a:txBody>
                  <a:tcPr marL="5398" marR="5398" marT="5398" marB="0" anchor="b">
                    <a:lnL>
                      <a:noFill/>
                    </a:lnL>
                    <a:lnR>
                      <a:noFill/>
                    </a:lnR>
                    <a:lnT>
                      <a:noFill/>
                    </a:lnT>
                    <a:lnB>
                      <a:noFill/>
                    </a:lnB>
                  </a:tcPr>
                </a:tc>
                <a:tc>
                  <a:txBody>
                    <a:bodyPr/>
                    <a:lstStyle/>
                    <a:p>
                      <a:pPr algn="r" fontAlgn="b"/>
                      <a:r>
                        <a:rPr lang="en-US" sz="1000" b="0" i="0" u="none" strike="noStrike">
                          <a:latin typeface="Arial"/>
                        </a:rPr>
                        <a:t>65.9</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a:solidFill>
                            <a:srgbClr val="FF0000"/>
                          </a:solidFill>
                          <a:latin typeface="Arial"/>
                        </a:rPr>
                        <a:t>8.0</a:t>
                      </a:r>
                      <a:r>
                        <a:rPr lang="en-US" sz="1000" b="1" i="0" u="none" strike="noStrike" baseline="30000" dirty="0">
                          <a:solidFill>
                            <a:srgbClr val="FF0000"/>
                          </a:solidFill>
                          <a:latin typeface="Arial"/>
                        </a:rPr>
                        <a:t>c</a:t>
                      </a:r>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73.9</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68594">
                <a:tc>
                  <a:txBody>
                    <a:bodyPr/>
                    <a:lstStyle/>
                    <a:p>
                      <a:pPr algn="l" fontAlgn="b"/>
                      <a:r>
                        <a:rPr lang="en-US" sz="1000" b="0" i="0" u="none" strike="noStrike">
                          <a:latin typeface="Arial"/>
                        </a:rPr>
                        <a:t>          Total assets</a:t>
                      </a:r>
                    </a:p>
                  </a:txBody>
                  <a:tcPr marL="5398" marR="5398" marT="5398" marB="0" anchor="b">
                    <a:lnL>
                      <a:noFill/>
                    </a:lnL>
                    <a:lnR>
                      <a:noFill/>
                    </a:lnR>
                    <a:lnT>
                      <a:noFill/>
                    </a:lnT>
                    <a:lnB>
                      <a:noFill/>
                    </a:lnB>
                  </a:tcPr>
                </a:tc>
                <a:tc>
                  <a:txBody>
                    <a:bodyPr/>
                    <a:lstStyle/>
                    <a:p>
                      <a:pPr algn="r" fontAlgn="b"/>
                      <a:r>
                        <a:rPr lang="en-US" sz="1000" b="0" i="0" u="none" strike="noStrike">
                          <a:latin typeface="Arial"/>
                        </a:rPr>
                        <a:t>$869.0</a:t>
                      </a:r>
                    </a:p>
                  </a:txBody>
                  <a:tcPr marL="5398" marR="5398" marT="5398"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$1,213.3</a:t>
                      </a:r>
                    </a:p>
                  </a:txBody>
                  <a:tcPr marL="5398" marR="5398" marT="5398"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331420">
                <a:tc>
                  <a:txBody>
                    <a:bodyPr/>
                    <a:lstStyle/>
                    <a:p>
                      <a:pPr algn="l" fontAlgn="b"/>
                      <a:r>
                        <a:rPr lang="en-US" sz="1000" b="1" i="0" u="none" strike="noStrike" dirty="0">
                          <a:latin typeface="Arial"/>
                        </a:rPr>
                        <a:t>LIABILITIES AND </a:t>
                      </a:r>
                      <a:br>
                        <a:rPr lang="en-US" sz="1000" b="1" i="0" u="none" strike="noStrike" dirty="0">
                          <a:latin typeface="Arial"/>
                        </a:rPr>
                      </a:br>
                      <a:r>
                        <a:rPr lang="en-US" sz="1000" b="1" i="0" u="none" strike="noStrike" dirty="0">
                          <a:latin typeface="Arial"/>
                        </a:rPr>
                        <a:t>STOCKHOLDERS’ EQUITY</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7"/>
                  </a:ext>
                </a:extLst>
              </a:tr>
              <a:tr h="168594">
                <a:tc>
                  <a:txBody>
                    <a:bodyPr/>
                    <a:lstStyle/>
                    <a:p>
                      <a:pPr algn="l" fontAlgn="b"/>
                      <a:r>
                        <a:rPr lang="en-US" sz="1000" b="0" i="0" u="none" strike="noStrike">
                          <a:latin typeface="Arial"/>
                        </a:rPr>
                        <a:t>Current liabilities:</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a:solidFill>
                          <a:srgbClr val="FF0000"/>
                        </a:solidFill>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extLst>
                  <a:ext uri="{0D108BD9-81ED-4DB2-BD59-A6C34878D82A}">
                    <a16:rowId xmlns:a16="http://schemas.microsoft.com/office/drawing/2014/main" val="10018"/>
                  </a:ext>
                </a:extLst>
              </a:tr>
              <a:tr h="168594">
                <a:tc>
                  <a:txBody>
                    <a:bodyPr/>
                    <a:lstStyle/>
                    <a:p>
                      <a:pPr algn="l" fontAlgn="b"/>
                      <a:r>
                        <a:rPr lang="en-US" sz="1000" b="0" i="0" u="none" strike="noStrike">
                          <a:latin typeface="Arial"/>
                        </a:rPr>
                        <a:t>     Accounts payable</a:t>
                      </a:r>
                    </a:p>
                  </a:txBody>
                  <a:tcPr marL="5398" marR="5398" marT="5398" marB="0" anchor="b">
                    <a:lnL>
                      <a:noFill/>
                    </a:lnL>
                    <a:lnR>
                      <a:noFill/>
                    </a:lnR>
                    <a:lnT>
                      <a:noFill/>
                    </a:lnT>
                    <a:lnB>
                      <a:noFill/>
                    </a:lnB>
                  </a:tcPr>
                </a:tc>
                <a:tc>
                  <a:txBody>
                    <a:bodyPr/>
                    <a:lstStyle/>
                    <a:p>
                      <a:pPr algn="r" fontAlgn="b"/>
                      <a:r>
                        <a:rPr lang="en-US" sz="1000" b="0" i="0" u="none" strike="noStrike">
                          <a:latin typeface="Arial"/>
                        </a:rPr>
                        <a:t>$99.4</a:t>
                      </a: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$99.40 </a:t>
                      </a:r>
                    </a:p>
                  </a:txBody>
                  <a:tcPr marL="5398" marR="5398" marT="5398" marB="0" anchor="b">
                    <a:lnL>
                      <a:noFill/>
                    </a:lnL>
                    <a:lnR>
                      <a:noFill/>
                    </a:lnR>
                    <a:lnT>
                      <a:noFill/>
                    </a:lnT>
                    <a:lnB>
                      <a:noFill/>
                    </a:lnB>
                  </a:tcPr>
                </a:tc>
                <a:extLst>
                  <a:ext uri="{0D108BD9-81ED-4DB2-BD59-A6C34878D82A}">
                    <a16:rowId xmlns:a16="http://schemas.microsoft.com/office/drawing/2014/main" val="10019"/>
                  </a:ext>
                </a:extLst>
              </a:tr>
              <a:tr h="168594">
                <a:tc>
                  <a:txBody>
                    <a:bodyPr/>
                    <a:lstStyle/>
                    <a:p>
                      <a:pPr algn="l" fontAlgn="b"/>
                      <a:r>
                        <a:rPr lang="en-US" sz="1000" b="0" i="0" u="none" strike="noStrike">
                          <a:latin typeface="Arial"/>
                        </a:rPr>
                        <a:t>     Accrued expenses and other</a:t>
                      </a:r>
                    </a:p>
                  </a:txBody>
                  <a:tcPr marL="5398" marR="5398" marT="5398" marB="0" anchor="b">
                    <a:lnL>
                      <a:noFill/>
                    </a:lnL>
                    <a:lnR>
                      <a:noFill/>
                    </a:lnR>
                    <a:lnT>
                      <a:noFill/>
                    </a:lnT>
                    <a:lnB>
                      <a:noFill/>
                    </a:lnB>
                  </a:tcPr>
                </a:tc>
                <a:tc>
                  <a:txBody>
                    <a:bodyPr/>
                    <a:lstStyle/>
                    <a:p>
                      <a:pPr algn="r" fontAlgn="b"/>
                      <a:r>
                        <a:rPr lang="en-US" sz="1000" b="0" i="0" u="none" strike="noStrike">
                          <a:latin typeface="Arial"/>
                        </a:rPr>
                        <a:t>143.1</a:t>
                      </a:r>
                    </a:p>
                  </a:txBody>
                  <a:tcPr marL="5398" marR="5398" marT="5398" marB="0" anchor="b">
                    <a:lnL>
                      <a:noFill/>
                    </a:lnL>
                    <a:lnR>
                      <a:noFill/>
                    </a:lnR>
                    <a:lnT>
                      <a:noFill/>
                    </a:lnT>
                    <a:lnB>
                      <a:noFill/>
                    </a:lnB>
                  </a:tcPr>
                </a:tc>
                <a:tc>
                  <a:txBody>
                    <a:bodyPr/>
                    <a:lstStyle/>
                    <a:p>
                      <a:pPr algn="r" fontAlgn="b"/>
                      <a:r>
                        <a:rPr lang="en-US" sz="1000" b="0" i="0" u="none" strike="noStrike">
                          <a:latin typeface="Arial"/>
                        </a:rPr>
                        <a:t>10.0</a:t>
                      </a:r>
                      <a:r>
                        <a:rPr lang="en-US" sz="1000" b="0" i="0" u="none" strike="noStrike" baseline="30000">
                          <a:latin typeface="Arial"/>
                        </a:rPr>
                        <a:t>b,1</a:t>
                      </a:r>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153.1</a:t>
                      </a:r>
                    </a:p>
                  </a:txBody>
                  <a:tcPr marL="5398" marR="5398" marT="5398" marB="0" anchor="b">
                    <a:lnL>
                      <a:noFill/>
                    </a:lnL>
                    <a:lnR>
                      <a:noFill/>
                    </a:lnR>
                    <a:lnT>
                      <a:noFill/>
                    </a:lnT>
                    <a:lnB>
                      <a:noFill/>
                    </a:lnB>
                  </a:tcPr>
                </a:tc>
                <a:extLst>
                  <a:ext uri="{0D108BD9-81ED-4DB2-BD59-A6C34878D82A}">
                    <a16:rowId xmlns:a16="http://schemas.microsoft.com/office/drawing/2014/main" val="10020"/>
                  </a:ext>
                </a:extLst>
              </a:tr>
              <a:tr h="168594">
                <a:tc>
                  <a:txBody>
                    <a:bodyPr/>
                    <a:lstStyle/>
                    <a:p>
                      <a:pPr algn="l" fontAlgn="b"/>
                      <a:r>
                        <a:rPr lang="en-US" sz="1000" b="0" i="0" u="none" strike="noStrike">
                          <a:latin typeface="Arial"/>
                        </a:rPr>
                        <a:t>     Short-term borrowings</a:t>
                      </a:r>
                    </a:p>
                  </a:txBody>
                  <a:tcPr marL="5398" marR="5398" marT="5398" marB="0" anchor="b">
                    <a:lnL>
                      <a:noFill/>
                    </a:lnL>
                    <a:lnR>
                      <a:noFill/>
                    </a:lnR>
                    <a:lnT>
                      <a:noFill/>
                    </a:lnT>
                    <a:lnB>
                      <a:noFill/>
                    </a:lnB>
                  </a:tcPr>
                </a:tc>
                <a:tc>
                  <a:txBody>
                    <a:bodyPr/>
                    <a:lstStyle/>
                    <a:p>
                      <a:pPr algn="r" fontAlgn="b"/>
                      <a:r>
                        <a:rPr lang="en-US" sz="1000" b="0" i="0" u="none" strike="noStrike">
                          <a:latin typeface="Arial"/>
                        </a:rPr>
                        <a:t>40.0</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smtClean="0">
                          <a:solidFill>
                            <a:srgbClr val="FF0000"/>
                          </a:solidFill>
                          <a:latin typeface="Arial"/>
                        </a:rPr>
                        <a:t>$40.0</a:t>
                      </a:r>
                      <a:endParaRPr lang="en-US" sz="1000" b="1" i="0" u="none" strike="noStrike" dirty="0">
                        <a:solidFill>
                          <a:srgbClr val="FF0000"/>
                        </a:solidFill>
                        <a:latin typeface="Arial"/>
                      </a:endParaRPr>
                    </a:p>
                  </a:txBody>
                  <a:tcPr marL="5398" marR="5398" marT="5398" marB="0" anchor="b">
                    <a:lnL>
                      <a:noFill/>
                    </a:lnL>
                    <a:lnR>
                      <a:noFill/>
                    </a:lnR>
                    <a:lnT>
                      <a:noFill/>
                    </a:lnT>
                    <a:lnB>
                      <a:noFill/>
                    </a:lnB>
                  </a:tcPr>
                </a:tc>
                <a:extLst>
                  <a:ext uri="{0D108BD9-81ED-4DB2-BD59-A6C34878D82A}">
                    <a16:rowId xmlns:a16="http://schemas.microsoft.com/office/drawing/2014/main" val="10021"/>
                  </a:ext>
                </a:extLst>
              </a:tr>
              <a:tr h="168594">
                <a:tc>
                  <a:txBody>
                    <a:bodyPr/>
                    <a:lstStyle/>
                    <a:p>
                      <a:pPr algn="l" fontAlgn="b"/>
                      <a:r>
                        <a:rPr lang="en-US" sz="1000" b="0" i="0" u="none" strike="noStrike" dirty="0">
                          <a:latin typeface="Arial"/>
                        </a:rPr>
                        <a:t>     DIP financing</a:t>
                      </a:r>
                    </a:p>
                  </a:txBody>
                  <a:tcPr marL="5398" marR="5398" marT="5398" marB="0" anchor="b">
                    <a:lnL>
                      <a:noFill/>
                    </a:lnL>
                    <a:lnR>
                      <a:noFill/>
                    </a:lnR>
                    <a:lnT>
                      <a:noFill/>
                    </a:lnT>
                    <a:lnB>
                      <a:noFill/>
                    </a:lnB>
                  </a:tcPr>
                </a:tc>
                <a:tc>
                  <a:txBody>
                    <a:bodyPr/>
                    <a:lstStyle/>
                    <a:p>
                      <a:pPr algn="r" fontAlgn="b"/>
                      <a:r>
                        <a:rPr lang="en-US" sz="1000" b="1" i="0" u="none" strike="noStrike" dirty="0">
                          <a:solidFill>
                            <a:srgbClr val="FF0000"/>
                          </a:solidFill>
                          <a:latin typeface="Arial"/>
                        </a:rPr>
                        <a:t>50.0</a:t>
                      </a: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a:solidFill>
                            <a:srgbClr val="FF0000"/>
                          </a:solidFill>
                          <a:latin typeface="Arial"/>
                        </a:rPr>
                        <a:t>(50.0)</a:t>
                      </a:r>
                      <a:r>
                        <a:rPr lang="en-US" sz="1000" b="1" i="0" u="none" strike="noStrike" baseline="30000" dirty="0">
                          <a:solidFill>
                            <a:srgbClr val="FF0000"/>
                          </a:solidFill>
                          <a:latin typeface="Arial"/>
                        </a:rPr>
                        <a:t>c</a:t>
                      </a:r>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a:t>
                      </a:r>
                    </a:p>
                  </a:txBody>
                  <a:tcPr marL="5398" marR="5398" marT="5398" marB="0" anchor="b">
                    <a:lnL>
                      <a:noFill/>
                    </a:lnL>
                    <a:lnR>
                      <a:noFill/>
                    </a:lnR>
                    <a:lnT>
                      <a:noFill/>
                    </a:lnT>
                    <a:lnB>
                      <a:noFill/>
                    </a:lnB>
                  </a:tcPr>
                </a:tc>
                <a:extLst>
                  <a:ext uri="{0D108BD9-81ED-4DB2-BD59-A6C34878D82A}">
                    <a16:rowId xmlns:a16="http://schemas.microsoft.com/office/drawing/2014/main" val="10022"/>
                  </a:ext>
                </a:extLst>
              </a:tr>
              <a:tr h="168594">
                <a:tc>
                  <a:txBody>
                    <a:bodyPr/>
                    <a:lstStyle/>
                    <a:p>
                      <a:pPr algn="l" fontAlgn="b"/>
                      <a:r>
                        <a:rPr lang="en-US" sz="1000" b="0" i="0" u="none" strike="noStrike">
                          <a:latin typeface="Arial"/>
                        </a:rPr>
                        <a:t>     Current portion of long-term debt</a:t>
                      </a:r>
                    </a:p>
                  </a:txBody>
                  <a:tcPr marL="5398" marR="5398" marT="5398" marB="0" anchor="b">
                    <a:lnL>
                      <a:noFill/>
                    </a:lnL>
                    <a:lnR>
                      <a:noFill/>
                    </a:lnR>
                    <a:lnT>
                      <a:noFill/>
                    </a:lnT>
                    <a:lnB>
                      <a:noFill/>
                    </a:lnB>
                  </a:tcPr>
                </a:tc>
                <a:tc>
                  <a:txBody>
                    <a:bodyPr/>
                    <a:lstStyle/>
                    <a:p>
                      <a:pPr algn="r" fontAlgn="b"/>
                      <a:r>
                        <a:rPr lang="en-US" sz="1000" b="0" i="0" u="none" strike="noStrike">
                          <a:latin typeface="Arial"/>
                        </a:rPr>
                        <a:t>635.4</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a:solidFill>
                            <a:srgbClr val="FF0000"/>
                          </a:solidFill>
                          <a:latin typeface="Arial"/>
                        </a:rPr>
                        <a:t>(624.7)</a:t>
                      </a:r>
                      <a:r>
                        <a:rPr lang="en-US" sz="1000" b="1" i="0" u="none" strike="noStrike" baseline="30000" dirty="0">
                          <a:solidFill>
                            <a:srgbClr val="FF0000"/>
                          </a:solidFill>
                          <a:latin typeface="Arial"/>
                        </a:rPr>
                        <a:t>d</a:t>
                      </a:r>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smtClean="0">
                          <a:solidFill>
                            <a:srgbClr val="FF0000"/>
                          </a:solidFill>
                          <a:latin typeface="Arial"/>
                        </a:rPr>
                        <a:t>$10.7</a:t>
                      </a:r>
                      <a:endParaRPr lang="en-US" sz="1000" b="1" i="0" u="none" strike="noStrike" dirty="0">
                        <a:solidFill>
                          <a:srgbClr val="FF0000"/>
                        </a:solidFill>
                        <a:latin typeface="Arial"/>
                      </a:endParaRP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68594">
                <a:tc>
                  <a:txBody>
                    <a:bodyPr/>
                    <a:lstStyle/>
                    <a:p>
                      <a:pPr algn="l" fontAlgn="b"/>
                      <a:r>
                        <a:rPr lang="en-US" sz="1000" b="0" i="0" u="none" strike="noStrike">
                          <a:latin typeface="Arial"/>
                        </a:rPr>
                        <a:t>          Total current liabilities</a:t>
                      </a:r>
                    </a:p>
                  </a:txBody>
                  <a:tcPr marL="5398" marR="5398" marT="5398" marB="0" anchor="b">
                    <a:lnL>
                      <a:noFill/>
                    </a:lnL>
                    <a:lnR>
                      <a:noFill/>
                    </a:lnR>
                    <a:lnT>
                      <a:noFill/>
                    </a:lnT>
                    <a:lnB>
                      <a:noFill/>
                    </a:lnB>
                  </a:tcPr>
                </a:tc>
                <a:tc>
                  <a:txBody>
                    <a:bodyPr/>
                    <a:lstStyle/>
                    <a:p>
                      <a:pPr algn="r" fontAlgn="b"/>
                      <a:r>
                        <a:rPr lang="en-US" sz="1000" b="0" i="0" u="none" strike="noStrike">
                          <a:latin typeface="Arial"/>
                        </a:rPr>
                        <a:t>$967.9</a:t>
                      </a: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$303.2</a:t>
                      </a: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4"/>
                  </a:ext>
                </a:extLst>
              </a:tr>
              <a:tr h="168594">
                <a:tc>
                  <a:txBody>
                    <a:bodyPr/>
                    <a:lstStyle/>
                    <a:p>
                      <a:pPr algn="l" fontAlgn="b"/>
                      <a:r>
                        <a:rPr lang="en-US" sz="1000" b="0" i="0" u="none" strike="noStrike">
                          <a:latin typeface="Arial"/>
                        </a:rPr>
                        <a:t>Long-term debt</a:t>
                      </a:r>
                    </a:p>
                  </a:txBody>
                  <a:tcPr marL="5398" marR="5398" marT="5398" marB="0" anchor="b">
                    <a:lnL>
                      <a:noFill/>
                    </a:lnL>
                    <a:lnR>
                      <a:noFill/>
                    </a:lnR>
                    <a:lnT>
                      <a:noFill/>
                    </a:lnT>
                    <a:lnB>
                      <a:noFill/>
                    </a:lnB>
                  </a:tcPr>
                </a:tc>
                <a:tc>
                  <a:txBody>
                    <a:bodyPr/>
                    <a:lstStyle/>
                    <a:p>
                      <a:pPr algn="r" fontAlgn="b"/>
                      <a:r>
                        <a:rPr lang="en-US" sz="1000" b="0" i="0" u="none" strike="noStrike">
                          <a:latin typeface="Arial"/>
                        </a:rPr>
                        <a:t>—</a:t>
                      </a: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20.0</a:t>
                      </a:r>
                      <a:r>
                        <a:rPr lang="en-US" sz="1000" b="0" i="0" u="none" strike="noStrike" baseline="30000" dirty="0">
                          <a:latin typeface="Arial"/>
                        </a:rPr>
                        <a:t>b</a:t>
                      </a:r>
                      <a:endParaRPr lang="en-US" sz="1000" b="0" i="0" u="none" strike="noStrike" dirty="0">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a:solidFill>
                            <a:srgbClr val="FF0000"/>
                          </a:solidFill>
                          <a:latin typeface="Arial"/>
                        </a:rPr>
                        <a:t>624.7</a:t>
                      </a:r>
                      <a:r>
                        <a:rPr lang="en-US" sz="1000" b="1" i="0" u="none" strike="noStrike" baseline="30000" dirty="0">
                          <a:solidFill>
                            <a:srgbClr val="FF0000"/>
                          </a:solidFill>
                          <a:latin typeface="Arial"/>
                        </a:rPr>
                        <a:t>d</a:t>
                      </a:r>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smtClean="0">
                          <a:solidFill>
                            <a:srgbClr val="FF0000"/>
                          </a:solidFill>
                          <a:latin typeface="Arial"/>
                        </a:rPr>
                        <a:t>$754.7</a:t>
                      </a:r>
                      <a:endParaRPr lang="en-US" sz="1000" b="1" i="0" u="none" strike="noStrike" dirty="0">
                        <a:solidFill>
                          <a:srgbClr val="FF0000"/>
                        </a:solidFill>
                        <a:latin typeface="Arial"/>
                      </a:endParaRPr>
                    </a:p>
                  </a:txBody>
                  <a:tcPr marL="5398" marR="5398" marT="5398" marB="0" anchor="b">
                    <a:lnL>
                      <a:noFill/>
                    </a:lnL>
                    <a:lnR>
                      <a:noFill/>
                    </a:lnR>
                    <a:lnT>
                      <a:noFill/>
                    </a:lnT>
                    <a:lnB>
                      <a:noFill/>
                    </a:lnB>
                  </a:tcPr>
                </a:tc>
                <a:extLst>
                  <a:ext uri="{0D108BD9-81ED-4DB2-BD59-A6C34878D82A}">
                    <a16:rowId xmlns:a16="http://schemas.microsoft.com/office/drawing/2014/main" val="10025"/>
                  </a:ext>
                </a:extLst>
              </a:tr>
              <a:tr h="168594">
                <a:tc>
                  <a:txBody>
                    <a:bodyPr/>
                    <a:lstStyle/>
                    <a:p>
                      <a:pPr algn="l"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a:solidFill>
                            <a:srgbClr val="FF0000"/>
                          </a:solidFill>
                          <a:latin typeface="Arial"/>
                        </a:rPr>
                        <a:t>110.0</a:t>
                      </a:r>
                      <a:r>
                        <a:rPr lang="en-US" sz="1000" b="1" i="0" u="none" strike="noStrike" baseline="30000" dirty="0">
                          <a:solidFill>
                            <a:srgbClr val="FF0000"/>
                          </a:solidFill>
                          <a:latin typeface="Arial"/>
                        </a:rPr>
                        <a:t>c</a:t>
                      </a:r>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extLst>
                  <a:ext uri="{0D108BD9-81ED-4DB2-BD59-A6C34878D82A}">
                    <a16:rowId xmlns:a16="http://schemas.microsoft.com/office/drawing/2014/main" val="10026"/>
                  </a:ext>
                </a:extLst>
              </a:tr>
              <a:tr h="168594">
                <a:tc>
                  <a:txBody>
                    <a:bodyPr/>
                    <a:lstStyle/>
                    <a:p>
                      <a:pPr algn="l" fontAlgn="b"/>
                      <a:r>
                        <a:rPr lang="en-US" sz="1000" b="0" i="0" u="none" strike="noStrike" dirty="0">
                          <a:latin typeface="Arial"/>
                        </a:rPr>
                        <a:t>Other long-term liabilities</a:t>
                      </a: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49.7</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latin typeface="Arial"/>
                        </a:rPr>
                        <a:t>(1.7)</a:t>
                      </a:r>
                      <a:r>
                        <a:rPr lang="en-US" sz="1000" b="0" i="0" u="none" strike="noStrike" baseline="30000" dirty="0">
                          <a:latin typeface="Arial"/>
                        </a:rPr>
                        <a:t>b</a:t>
                      </a:r>
                      <a:endParaRPr lang="en-US" sz="1000" b="0" i="0" u="none" strike="noStrike" dirty="0">
                        <a:latin typeface="Arial"/>
                      </a:endParaRPr>
                    </a:p>
                  </a:txBody>
                  <a:tcPr marL="5398" marR="5398" marT="5398" marB="0" anchor="b">
                    <a:lnL>
                      <a:noFill/>
                    </a:lnL>
                    <a:lnR>
                      <a:noFill/>
                    </a:lnR>
                    <a:lnT>
                      <a:noFill/>
                    </a:lnT>
                    <a:lnB>
                      <a:noFill/>
                    </a:lnB>
                  </a:tcPr>
                </a:tc>
                <a:tc>
                  <a:txBody>
                    <a:bodyPr/>
                    <a:lstStyle/>
                    <a:p>
                      <a:pPr algn="l"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48.0</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68594">
                <a:tc>
                  <a:txBody>
                    <a:bodyPr/>
                    <a:lstStyle/>
                    <a:p>
                      <a:pPr algn="l" fontAlgn="b"/>
                      <a:r>
                        <a:rPr lang="en-US" sz="1000" b="0" i="0" u="none" strike="noStrike" dirty="0">
                          <a:latin typeface="Arial"/>
                        </a:rPr>
                        <a:t>          Total liabilities</a:t>
                      </a:r>
                    </a:p>
                  </a:txBody>
                  <a:tcPr marL="5398" marR="5398" marT="5398" marB="0" anchor="b">
                    <a:lnL>
                      <a:noFill/>
                    </a:lnL>
                    <a:lnR>
                      <a:noFill/>
                    </a:lnR>
                    <a:lnT>
                      <a:noFill/>
                    </a:lnT>
                    <a:lnB>
                      <a:noFill/>
                    </a:lnB>
                  </a:tcPr>
                </a:tc>
                <a:tc>
                  <a:txBody>
                    <a:bodyPr/>
                    <a:lstStyle/>
                    <a:p>
                      <a:pPr algn="r" fontAlgn="b"/>
                      <a:r>
                        <a:rPr lang="en-US" sz="1000" b="0" i="0" u="none" strike="noStrike">
                          <a:latin typeface="Arial"/>
                        </a:rPr>
                        <a:t>$1,017.6</a:t>
                      </a:r>
                    </a:p>
                  </a:txBody>
                  <a:tcPr marL="5398" marR="5398" marT="539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$1,105.9</a:t>
                      </a:r>
                    </a:p>
                  </a:txBody>
                  <a:tcPr marL="5398" marR="5398" marT="539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68594">
                <a:tc>
                  <a:txBody>
                    <a:bodyPr/>
                    <a:lstStyle/>
                    <a:p>
                      <a:pPr algn="l" fontAlgn="b"/>
                      <a:r>
                        <a:rPr lang="en-US" sz="1000" b="0" i="0" u="none" strike="noStrike" dirty="0">
                          <a:latin typeface="Arial"/>
                        </a:rPr>
                        <a:t>Minority interest in Toy Biz</a:t>
                      </a:r>
                    </a:p>
                  </a:txBody>
                  <a:tcPr marL="5398" marR="5398" marT="5398" marB="0" anchor="b">
                    <a:lnL>
                      <a:noFill/>
                    </a:lnL>
                    <a:lnR>
                      <a:noFill/>
                    </a:lnR>
                    <a:lnT>
                      <a:noFill/>
                    </a:lnT>
                    <a:lnB>
                      <a:noFill/>
                    </a:lnB>
                  </a:tcPr>
                </a:tc>
                <a:tc>
                  <a:txBody>
                    <a:bodyPr/>
                    <a:lstStyle/>
                    <a:p>
                      <a:pPr algn="r" fontAlgn="b"/>
                      <a:r>
                        <a:rPr lang="en-US" sz="1000" b="0" i="0" u="none" strike="noStrike">
                          <a:latin typeface="Arial"/>
                        </a:rPr>
                        <a:t>$109.0</a:t>
                      </a: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latin typeface="Arial"/>
                        </a:rPr>
                        <a:t>(109.0)</a:t>
                      </a:r>
                      <a:r>
                        <a:rPr lang="en-US" sz="1000" b="0" i="0" u="none" strike="noStrike" baseline="30000">
                          <a:latin typeface="Arial"/>
                        </a:rPr>
                        <a:t>b</a:t>
                      </a:r>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9"/>
                  </a:ext>
                </a:extLst>
              </a:tr>
              <a:tr h="168594">
                <a:tc>
                  <a:txBody>
                    <a:bodyPr/>
                    <a:lstStyle/>
                    <a:p>
                      <a:pPr algn="l" fontAlgn="b"/>
                      <a:r>
                        <a:rPr lang="en-US" sz="1000" b="0" i="0" u="none" strike="noStrike" dirty="0">
                          <a:latin typeface="Arial"/>
                        </a:rPr>
                        <a:t>Stockholders’ equity:</a:t>
                      </a: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a:noFill/>
                    </a:lnT>
                    <a:lnB>
                      <a:noFill/>
                    </a:lnB>
                  </a:tcPr>
                </a:tc>
                <a:extLst>
                  <a:ext uri="{0D108BD9-81ED-4DB2-BD59-A6C34878D82A}">
                    <a16:rowId xmlns:a16="http://schemas.microsoft.com/office/drawing/2014/main" val="10030"/>
                  </a:ext>
                </a:extLst>
              </a:tr>
              <a:tr h="168594">
                <a:tc>
                  <a:txBody>
                    <a:bodyPr/>
                    <a:lstStyle/>
                    <a:p>
                      <a:pPr algn="l" fontAlgn="b"/>
                      <a:r>
                        <a:rPr lang="en-US" sz="1000" b="0" i="0" u="none" strike="noStrike">
                          <a:latin typeface="Arial"/>
                        </a:rPr>
                        <a:t>     Common stock</a:t>
                      </a:r>
                    </a:p>
                  </a:txBody>
                  <a:tcPr marL="5398" marR="5398" marT="5398" marB="0" anchor="b">
                    <a:lnL>
                      <a:noFill/>
                    </a:lnL>
                    <a:lnR>
                      <a:noFill/>
                    </a:lnR>
                    <a:lnT>
                      <a:noFill/>
                    </a:lnT>
                    <a:lnB>
                      <a:noFill/>
                    </a:lnB>
                  </a:tcPr>
                </a:tc>
                <a:tc>
                  <a:txBody>
                    <a:bodyPr/>
                    <a:lstStyle/>
                    <a:p>
                      <a:pPr algn="r" fontAlgn="b"/>
                      <a:r>
                        <a:rPr lang="en-US" sz="1000" b="0" i="0" u="none" strike="noStrike">
                          <a:latin typeface="Arial"/>
                        </a:rPr>
                        <a:t>1.0</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1.0</a:t>
                      </a:r>
                    </a:p>
                  </a:txBody>
                  <a:tcPr marL="5398" marR="5398" marT="5398" marB="0" anchor="b">
                    <a:lnL>
                      <a:noFill/>
                    </a:lnL>
                    <a:lnR>
                      <a:noFill/>
                    </a:lnR>
                    <a:lnT>
                      <a:noFill/>
                    </a:lnT>
                    <a:lnB>
                      <a:noFill/>
                    </a:lnB>
                  </a:tcPr>
                </a:tc>
                <a:extLst>
                  <a:ext uri="{0D108BD9-81ED-4DB2-BD59-A6C34878D82A}">
                    <a16:rowId xmlns:a16="http://schemas.microsoft.com/office/drawing/2014/main" val="10031"/>
                  </a:ext>
                </a:extLst>
              </a:tr>
              <a:tr h="168594">
                <a:tc>
                  <a:txBody>
                    <a:bodyPr/>
                    <a:lstStyle/>
                    <a:p>
                      <a:pPr algn="l" fontAlgn="b"/>
                      <a:r>
                        <a:rPr lang="en-US" sz="1000" b="0" i="0" u="none" strike="noStrike">
                          <a:latin typeface="Arial"/>
                        </a:rPr>
                        <a:t>     Additional paid-in capital</a:t>
                      </a:r>
                    </a:p>
                  </a:txBody>
                  <a:tcPr marL="5398" marR="5398" marT="5398" marB="0" anchor="b">
                    <a:lnL>
                      <a:noFill/>
                    </a:lnL>
                    <a:lnR>
                      <a:noFill/>
                    </a:lnR>
                    <a:lnT>
                      <a:noFill/>
                    </a:lnT>
                    <a:lnB>
                      <a:noFill/>
                    </a:lnB>
                  </a:tcPr>
                </a:tc>
                <a:tc>
                  <a:txBody>
                    <a:bodyPr/>
                    <a:lstStyle/>
                    <a:p>
                      <a:pPr algn="r" fontAlgn="b"/>
                      <a:r>
                        <a:rPr lang="en-US" sz="1000" b="0" i="0" u="none" strike="noStrike">
                          <a:latin typeface="Arial"/>
                        </a:rPr>
                        <a:t>93.1</a:t>
                      </a:r>
                    </a:p>
                  </a:txBody>
                  <a:tcPr marL="5398" marR="5398" marT="5398" marB="0" anchor="b">
                    <a:lnL>
                      <a:noFill/>
                    </a:lnL>
                    <a:lnR>
                      <a:noFill/>
                    </a:lnR>
                    <a:lnT>
                      <a:noFill/>
                    </a:lnT>
                    <a:lnB>
                      <a:noFill/>
                    </a:lnB>
                  </a:tcPr>
                </a:tc>
                <a:tc>
                  <a:txBody>
                    <a:bodyPr/>
                    <a:lstStyle/>
                    <a:p>
                      <a:pPr algn="r" fontAlgn="b"/>
                      <a:r>
                        <a:rPr lang="en-US" sz="1000" b="1" i="0" u="none" strike="noStrike" dirty="0">
                          <a:solidFill>
                            <a:srgbClr val="FF0000"/>
                          </a:solidFill>
                          <a:latin typeface="Arial"/>
                        </a:rPr>
                        <a:t>365.0</a:t>
                      </a:r>
                      <a:r>
                        <a:rPr lang="en-US" sz="1000" b="1" i="0" u="none" strike="noStrike" baseline="30000" dirty="0">
                          <a:solidFill>
                            <a:srgbClr val="FF0000"/>
                          </a:solidFill>
                          <a:latin typeface="Arial"/>
                        </a:rPr>
                        <a:t>a</a:t>
                      </a:r>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endParaRPr lang="en-US" sz="1000" b="1" i="0" u="none" strike="noStrike" dirty="0">
                        <a:solidFill>
                          <a:srgbClr val="FF0000"/>
                        </a:solidFill>
                        <a:latin typeface="Arial"/>
                      </a:endParaRPr>
                    </a:p>
                  </a:txBody>
                  <a:tcPr marL="5398" marR="5398" marT="5398" marB="0" anchor="b">
                    <a:lnL>
                      <a:noFill/>
                    </a:lnL>
                    <a:lnR>
                      <a:noFill/>
                    </a:lnR>
                    <a:lnT>
                      <a:noFill/>
                    </a:lnT>
                    <a:lnB>
                      <a:noFill/>
                    </a:lnB>
                  </a:tcPr>
                </a:tc>
                <a:tc>
                  <a:txBody>
                    <a:bodyPr/>
                    <a:lstStyle/>
                    <a:p>
                      <a:pPr algn="r" fontAlgn="b"/>
                      <a:r>
                        <a:rPr lang="en-US" sz="1000" b="1" i="0" u="none" strike="noStrike" dirty="0">
                          <a:solidFill>
                            <a:srgbClr val="FF0000"/>
                          </a:solidFill>
                          <a:latin typeface="Arial"/>
                        </a:rPr>
                        <a:t>458.1</a:t>
                      </a:r>
                    </a:p>
                  </a:txBody>
                  <a:tcPr marL="5398" marR="5398" marT="5398" marB="0" anchor="b">
                    <a:lnL>
                      <a:noFill/>
                    </a:lnL>
                    <a:lnR>
                      <a:noFill/>
                    </a:lnR>
                    <a:lnT>
                      <a:noFill/>
                    </a:lnT>
                    <a:lnB>
                      <a:noFill/>
                    </a:lnB>
                  </a:tcPr>
                </a:tc>
                <a:extLst>
                  <a:ext uri="{0D108BD9-81ED-4DB2-BD59-A6C34878D82A}">
                    <a16:rowId xmlns:a16="http://schemas.microsoft.com/office/drawing/2014/main" val="10032"/>
                  </a:ext>
                </a:extLst>
              </a:tr>
              <a:tr h="168594">
                <a:tc>
                  <a:txBody>
                    <a:bodyPr/>
                    <a:lstStyle/>
                    <a:p>
                      <a:pPr algn="l" fontAlgn="b"/>
                      <a:r>
                        <a:rPr lang="en-US" sz="1000" b="0" i="0" u="none" strike="noStrike">
                          <a:latin typeface="Arial"/>
                        </a:rPr>
                        <a:t>     Retained earnings</a:t>
                      </a:r>
                    </a:p>
                  </a:txBody>
                  <a:tcPr marL="5398" marR="5398" marT="5398" marB="0" anchor="b">
                    <a:lnL>
                      <a:noFill/>
                    </a:lnL>
                    <a:lnR>
                      <a:noFill/>
                    </a:lnR>
                    <a:lnT>
                      <a:noFill/>
                    </a:lnT>
                    <a:lnB>
                      <a:noFill/>
                    </a:lnB>
                  </a:tcPr>
                </a:tc>
                <a:tc>
                  <a:txBody>
                    <a:bodyPr/>
                    <a:lstStyle/>
                    <a:p>
                      <a:pPr algn="r" fontAlgn="b"/>
                      <a:r>
                        <a:rPr lang="en-US" sz="1000" b="0" i="0" u="none" strike="noStrike">
                          <a:latin typeface="Arial"/>
                        </a:rPr>
                        <a:t>(351.7)</a:t>
                      </a: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(351.7)</a:t>
                      </a:r>
                    </a:p>
                  </a:txBody>
                  <a:tcPr marL="5398" marR="5398" marT="5398" marB="0" anchor="b">
                    <a:lnL>
                      <a:noFill/>
                    </a:lnL>
                    <a:lnR>
                      <a:noFill/>
                    </a:lnR>
                    <a:lnT>
                      <a:noFill/>
                    </a:lnT>
                    <a:lnB>
                      <a:noFill/>
                    </a:lnB>
                  </a:tcPr>
                </a:tc>
                <a:extLst>
                  <a:ext uri="{0D108BD9-81ED-4DB2-BD59-A6C34878D82A}">
                    <a16:rowId xmlns:a16="http://schemas.microsoft.com/office/drawing/2014/main" val="10033"/>
                  </a:ext>
                </a:extLst>
              </a:tr>
              <a:tr h="168594">
                <a:tc>
                  <a:txBody>
                    <a:bodyPr/>
                    <a:lstStyle/>
                    <a:p>
                      <a:pPr algn="l" fontAlgn="b"/>
                      <a:r>
                        <a:rPr lang="en-US" sz="1000" b="0" i="0" u="none" strike="noStrike">
                          <a:latin typeface="Arial"/>
                        </a:rPr>
                        <a:t>          Total stockholders’ equity</a:t>
                      </a:r>
                    </a:p>
                  </a:txBody>
                  <a:tcPr marL="5398" marR="5398" marT="5398" marB="0" anchor="b">
                    <a:lnL>
                      <a:noFill/>
                    </a:lnL>
                    <a:lnR>
                      <a:noFill/>
                    </a:lnR>
                    <a:lnT>
                      <a:noFill/>
                    </a:lnT>
                    <a:lnB>
                      <a:noFill/>
                    </a:lnB>
                  </a:tcPr>
                </a:tc>
                <a:tc>
                  <a:txBody>
                    <a:bodyPr/>
                    <a:lstStyle/>
                    <a:p>
                      <a:pPr algn="r" fontAlgn="b"/>
                      <a:r>
                        <a:rPr lang="en-US" sz="1000" b="0" i="0" u="none" strike="noStrike">
                          <a:latin typeface="Arial"/>
                        </a:rPr>
                        <a:t>($257.6)</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r>
                        <a:rPr lang="en-US" sz="1000" b="0" i="0" u="none" strike="noStrike">
                          <a:latin typeface="Arial"/>
                        </a:rPr>
                        <a:t>$107.4</a:t>
                      </a:r>
                    </a:p>
                  </a:txBody>
                  <a:tcPr marL="5398" marR="5398" marT="539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4"/>
                  </a:ext>
                </a:extLst>
              </a:tr>
              <a:tr h="168594">
                <a:tc>
                  <a:txBody>
                    <a:bodyPr/>
                    <a:lstStyle/>
                    <a:p>
                      <a:pPr algn="l"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dirty="0">
                        <a:latin typeface="Arial"/>
                      </a:endParaRPr>
                    </a:p>
                  </a:txBody>
                  <a:tcPr marL="5398" marR="5398" marT="539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5"/>
                  </a:ext>
                </a:extLst>
              </a:tr>
              <a:tr h="168594">
                <a:tc>
                  <a:txBody>
                    <a:bodyPr/>
                    <a:lstStyle/>
                    <a:p>
                      <a:pPr algn="l" fontAlgn="b"/>
                      <a:r>
                        <a:rPr lang="en-US" sz="1000" b="0" i="0" u="none" strike="noStrike">
                          <a:latin typeface="Arial"/>
                        </a:rPr>
                        <a:t>          Total liabilities and stockholders’ equity</a:t>
                      </a: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$869.0</a:t>
                      </a:r>
                    </a:p>
                  </a:txBody>
                  <a:tcPr marL="5398" marR="5398" marT="5398"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endParaRPr lang="en-US" sz="1000" b="0" i="0" u="none" strike="noStrike">
                        <a:latin typeface="Arial"/>
                      </a:endParaRPr>
                    </a:p>
                  </a:txBody>
                  <a:tcPr marL="5398" marR="5398" marT="5398" marB="0" anchor="b">
                    <a:lnL>
                      <a:noFill/>
                    </a:lnL>
                    <a:lnR>
                      <a:noFill/>
                    </a:lnR>
                    <a:lnT>
                      <a:noFill/>
                    </a:lnT>
                    <a:lnB>
                      <a:noFill/>
                    </a:lnB>
                  </a:tcPr>
                </a:tc>
                <a:tc>
                  <a:txBody>
                    <a:bodyPr/>
                    <a:lstStyle/>
                    <a:p>
                      <a:pPr algn="r" fontAlgn="b"/>
                      <a:r>
                        <a:rPr lang="en-US" sz="1000" b="0" i="0" u="none" strike="noStrike" dirty="0">
                          <a:latin typeface="Arial"/>
                        </a:rPr>
                        <a:t>$1,213.3</a:t>
                      </a:r>
                    </a:p>
                  </a:txBody>
                  <a:tcPr marL="5398" marR="5398" marT="5398"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36"/>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custDataLst>
              <p:tags r:id="rId1"/>
            </p:custDataLst>
          </p:nvPr>
        </p:nvSpPr>
        <p:spPr>
          <a:xfrm>
            <a:off x="228600" y="304800"/>
            <a:ext cx="8610600" cy="457200"/>
          </a:xfrm>
        </p:spPr>
        <p:txBody>
          <a:bodyPr>
            <a:normAutofit fontScale="90000"/>
          </a:bodyPr>
          <a:lstStyle/>
          <a:p>
            <a:r>
              <a:rPr lang="en-US" dirty="0" smtClean="0">
                <a:solidFill>
                  <a:srgbClr val="FF0000"/>
                </a:solidFill>
              </a:rPr>
              <a:t>Perelman’s Other Options?</a:t>
            </a:r>
          </a:p>
        </p:txBody>
      </p:sp>
      <p:sp>
        <p:nvSpPr>
          <p:cNvPr id="23555" name="Rectangle 3"/>
          <p:cNvSpPr>
            <a:spLocks noGrp="1" noChangeArrowheads="1"/>
          </p:cNvSpPr>
          <p:nvPr>
            <p:ph type="body" idx="1"/>
            <p:custDataLst>
              <p:tags r:id="rId2"/>
            </p:custDataLst>
          </p:nvPr>
        </p:nvSpPr>
        <p:spPr>
          <a:xfrm>
            <a:off x="182563" y="838200"/>
            <a:ext cx="8716962" cy="5791200"/>
          </a:xfrm>
        </p:spPr>
        <p:txBody>
          <a:bodyPr>
            <a:normAutofit fontScale="85000" lnSpcReduction="20000"/>
          </a:bodyPr>
          <a:lstStyle/>
          <a:p>
            <a:r>
              <a:rPr lang="en-US" dirty="0" smtClean="0">
                <a:solidFill>
                  <a:srgbClr val="FF0000"/>
                </a:solidFill>
              </a:rPr>
              <a:t>Raise new cash?</a:t>
            </a:r>
          </a:p>
          <a:p>
            <a:endParaRPr lang="en-US" dirty="0" smtClean="0">
              <a:solidFill>
                <a:srgbClr val="FF0000"/>
              </a:solidFill>
            </a:endParaRPr>
          </a:p>
          <a:p>
            <a:r>
              <a:rPr lang="en-US" dirty="0" smtClean="0">
                <a:solidFill>
                  <a:srgbClr val="FF0000"/>
                </a:solidFill>
              </a:rPr>
              <a:t>Out-of-court reorganization?</a:t>
            </a:r>
          </a:p>
          <a:p>
            <a:pPr lvl="1"/>
            <a:r>
              <a:rPr lang="en-US" dirty="0" smtClean="0"/>
              <a:t>Why? Cheaper, quicker</a:t>
            </a:r>
          </a:p>
          <a:p>
            <a:pPr lvl="1"/>
            <a:r>
              <a:rPr lang="en-US" dirty="0" smtClean="0"/>
              <a:t>Similar plan, but creditors rejected</a:t>
            </a:r>
          </a:p>
          <a:p>
            <a:pPr lvl="1"/>
            <a:r>
              <a:rPr lang="en-US" dirty="0" smtClean="0"/>
              <a:t>Had to file for Chapter 11 or Chapter 7 </a:t>
            </a:r>
          </a:p>
          <a:p>
            <a:endParaRPr lang="en-US" dirty="0" smtClean="0"/>
          </a:p>
          <a:p>
            <a:r>
              <a:rPr lang="en-US" dirty="0" smtClean="0">
                <a:solidFill>
                  <a:srgbClr val="FF0000"/>
                </a:solidFill>
              </a:rPr>
              <a:t>Chapter 7 liquidation?</a:t>
            </a:r>
          </a:p>
          <a:p>
            <a:pPr lvl="1"/>
            <a:r>
              <a:rPr lang="en-US" dirty="0" smtClean="0"/>
              <a:t>Bear Stearns mid-value estimate </a:t>
            </a:r>
            <a:r>
              <a:rPr lang="en-US" dirty="0" smtClean="0">
                <a:solidFill>
                  <a:srgbClr val="FF0000"/>
                </a:solidFill>
              </a:rPr>
              <a:t>$590M</a:t>
            </a:r>
            <a:r>
              <a:rPr lang="en-US" dirty="0" smtClean="0"/>
              <a:t> ($520M-$660M)</a:t>
            </a:r>
          </a:p>
          <a:p>
            <a:pPr lvl="1"/>
            <a:r>
              <a:rPr lang="en-US" dirty="0" smtClean="0"/>
              <a:t>Liquidation not attractive because Marvel had intangible assets (&gt;</a:t>
            </a:r>
            <a:r>
              <a:rPr lang="en-US" dirty="0" smtClean="0">
                <a:solidFill>
                  <a:srgbClr val="FF0000"/>
                </a:solidFill>
              </a:rPr>
              <a:t>$300M,</a:t>
            </a:r>
            <a:r>
              <a:rPr lang="en-US" dirty="0" smtClean="0"/>
              <a:t> 40% of assets) &amp; hence high going concern value</a:t>
            </a:r>
          </a:p>
          <a:p>
            <a:pPr lvl="1"/>
            <a:r>
              <a:rPr lang="en-US" dirty="0" smtClean="0"/>
              <a:t>No incentive for equity holders to liquidate &amp; get zero by exercising liquidation option</a:t>
            </a:r>
          </a:p>
          <a:p>
            <a:endParaRPr lang="en-US" dirty="0" smtClean="0"/>
          </a:p>
          <a:p>
            <a:r>
              <a:rPr lang="en-US" dirty="0" smtClean="0">
                <a:solidFill>
                  <a:srgbClr val="FF0000"/>
                </a:solidFill>
              </a:rPr>
              <a:t>Chapter 11?</a:t>
            </a:r>
          </a:p>
          <a:p>
            <a:pPr lvl="1"/>
            <a:r>
              <a:rPr lang="en-US" dirty="0" smtClean="0"/>
              <a:t>Why did Perelman keep the company debtors separate in the 1</a:t>
            </a:r>
            <a:r>
              <a:rPr lang="en-US" baseline="30000" dirty="0" smtClean="0"/>
              <a:t>st</a:t>
            </a:r>
            <a:r>
              <a:rPr lang="en-US" dirty="0" smtClean="0"/>
              <a:t> Amended Joint Plan of Reorganization?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43542"/>
            <a:ext cx="8610600" cy="457200"/>
          </a:xfrm>
        </p:spPr>
        <p:txBody>
          <a:bodyPr>
            <a:normAutofit fontScale="90000"/>
          </a:bodyPr>
          <a:lstStyle/>
          <a:p>
            <a:r>
              <a:rPr lang="en-US" dirty="0" smtClean="0"/>
              <a:t>Exhibit 7</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4" name="Table 3"/>
          <p:cNvGraphicFramePr>
            <a:graphicFrameLocks noGrp="1"/>
          </p:cNvGraphicFramePr>
          <p:nvPr/>
        </p:nvGraphicFramePr>
        <p:xfrm>
          <a:off x="228600" y="533397"/>
          <a:ext cx="8686800" cy="6096002"/>
        </p:xfrm>
        <a:graphic>
          <a:graphicData uri="http://schemas.openxmlformats.org/drawingml/2006/table">
            <a:tbl>
              <a:tblPr/>
              <a:tblGrid>
                <a:gridCol w="6228396">
                  <a:extLst>
                    <a:ext uri="{9D8B030D-6E8A-4147-A177-3AD203B41FA5}">
                      <a16:colId xmlns:a16="http://schemas.microsoft.com/office/drawing/2014/main" val="20000"/>
                    </a:ext>
                  </a:extLst>
                </a:gridCol>
                <a:gridCol w="1482952">
                  <a:extLst>
                    <a:ext uri="{9D8B030D-6E8A-4147-A177-3AD203B41FA5}">
                      <a16:colId xmlns:a16="http://schemas.microsoft.com/office/drawing/2014/main" val="20001"/>
                    </a:ext>
                  </a:extLst>
                </a:gridCol>
                <a:gridCol w="975452">
                  <a:extLst>
                    <a:ext uri="{9D8B030D-6E8A-4147-A177-3AD203B41FA5}">
                      <a16:colId xmlns:a16="http://schemas.microsoft.com/office/drawing/2014/main" val="20002"/>
                    </a:ext>
                  </a:extLst>
                </a:gridCol>
              </a:tblGrid>
              <a:tr h="224798">
                <a:tc>
                  <a:txBody>
                    <a:bodyPr/>
                    <a:lstStyle/>
                    <a:p>
                      <a:pPr algn="l" fontAlgn="b"/>
                      <a:r>
                        <a:rPr lang="fr-FR" sz="1400" b="1" i="0" u="none" strike="noStrike" dirty="0" err="1">
                          <a:latin typeface="Arial" pitchFamily="34" charset="0"/>
                          <a:cs typeface="Arial" pitchFamily="34" charset="0"/>
                        </a:rPr>
                        <a:t>Exhibit</a:t>
                      </a:r>
                      <a:r>
                        <a:rPr lang="fr-FR" sz="1400" b="1" i="0" u="none" strike="noStrike" dirty="0">
                          <a:latin typeface="Arial" pitchFamily="34" charset="0"/>
                          <a:cs typeface="Arial" pitchFamily="34" charset="0"/>
                        </a:rPr>
                        <a:t> 7</a:t>
                      </a:r>
                      <a:r>
                        <a:rPr lang="fr-FR" sz="1400" b="0" i="0" u="none" strike="noStrike" dirty="0">
                          <a:latin typeface="Arial" pitchFamily="34" charset="0"/>
                          <a:cs typeface="Arial" pitchFamily="34" charset="0"/>
                        </a:rPr>
                        <a:t>       Liquidation </a:t>
                      </a:r>
                      <a:r>
                        <a:rPr lang="fr-FR" sz="1400" b="0" i="0" u="none" strike="noStrike" dirty="0" err="1">
                          <a:latin typeface="Arial" pitchFamily="34" charset="0"/>
                          <a:cs typeface="Arial" pitchFamily="34" charset="0"/>
                        </a:rPr>
                        <a:t>Analysis</a:t>
                      </a:r>
                      <a:r>
                        <a:rPr lang="fr-FR" sz="1400" b="0" i="0" u="none" strike="noStrike" dirty="0">
                          <a:latin typeface="Arial" pitchFamily="34" charset="0"/>
                          <a:cs typeface="Arial" pitchFamily="34" charset="0"/>
                        </a:rPr>
                        <a:t> ($ millions)</a:t>
                      </a:r>
                      <a:endParaRPr lang="fr-FR" sz="1400" b="1" i="0" u="none" strike="noStrike" dirty="0">
                        <a:latin typeface="Arial" pitchFamily="34" charset="0"/>
                        <a:cs typeface="Arial" pitchFamily="34" charset="0"/>
                      </a:endParaRPr>
                    </a:p>
                  </a:txBody>
                  <a:tcPr marL="8816" marR="8816" marT="88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pitchFamily="34" charset="0"/>
                          <a:cs typeface="Arial" pitchFamily="34" charset="0"/>
                        </a:rPr>
                        <a:t> </a:t>
                      </a:r>
                    </a:p>
                  </a:txBody>
                  <a:tcPr marL="8816" marR="8816" marT="88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pitchFamily="34" charset="0"/>
                          <a:cs typeface="Arial" pitchFamily="34" charset="0"/>
                        </a:rPr>
                        <a:t> </a:t>
                      </a:r>
                    </a:p>
                  </a:txBody>
                  <a:tcPr marL="8816" marR="8816" marT="881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7693">
                <a:tc gridSpan="2">
                  <a:txBody>
                    <a:bodyPr/>
                    <a:lstStyle/>
                    <a:p>
                      <a:pPr algn="l" fontAlgn="b"/>
                      <a:r>
                        <a:rPr lang="en-US" sz="1400" b="0" i="0" u="none" strike="noStrike" dirty="0">
                          <a:latin typeface="Arial" pitchFamily="34" charset="0"/>
                          <a:cs typeface="Arial" pitchFamily="34" charset="0"/>
                        </a:rPr>
                        <a:t>Gross proceeds from disposition of operating </a:t>
                      </a:r>
                      <a:r>
                        <a:rPr lang="en-US" sz="1400" b="0" i="0" u="none" strike="noStrike" dirty="0" smtClean="0">
                          <a:latin typeface="Arial" pitchFamily="34" charset="0"/>
                          <a:cs typeface="Arial" pitchFamily="34" charset="0"/>
                        </a:rPr>
                        <a:t>assets </a:t>
                      </a:r>
                      <a:r>
                        <a:rPr lang="en-US" sz="1400" b="0" i="0" u="none" strike="noStrike" baseline="30000" dirty="0" smtClean="0">
                          <a:latin typeface="Arial" pitchFamily="34" charset="0"/>
                          <a:cs typeface="Arial" pitchFamily="34" charset="0"/>
                        </a:rPr>
                        <a:t>a</a:t>
                      </a:r>
                      <a:endParaRPr lang="en-US" sz="1400" b="0" i="0" u="none" strike="noStrike" dirty="0">
                        <a:latin typeface="Arial" pitchFamily="34" charset="0"/>
                        <a:cs typeface="Arial" pitchFamily="34" charset="0"/>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r" fontAlgn="b"/>
                      <a:r>
                        <a:rPr lang="en-US" sz="1400" b="0" i="0" u="none" strike="noStrike" dirty="0">
                          <a:solidFill>
                            <a:srgbClr val="FF0000"/>
                          </a:solidFill>
                          <a:latin typeface="Arial" pitchFamily="34" charset="0"/>
                          <a:cs typeface="Arial" pitchFamily="34" charset="0"/>
                        </a:rPr>
                        <a:t>$447.0 </a:t>
                      </a: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24798">
                <a:tc>
                  <a:txBody>
                    <a:bodyPr/>
                    <a:lstStyle/>
                    <a:p>
                      <a:pPr algn="l" fontAlgn="b"/>
                      <a:r>
                        <a:rPr lang="en-US" sz="1400" b="0" i="0" u="none" strike="noStrike">
                          <a:latin typeface="Arial" pitchFamily="34" charset="0"/>
                          <a:cs typeface="Arial" pitchFamily="34" charset="0"/>
                        </a:rPr>
                        <a:t>Chapter 7 costs</a:t>
                      </a: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extLst>
                  <a:ext uri="{0D108BD9-81ED-4DB2-BD59-A6C34878D82A}">
                    <a16:rowId xmlns:a16="http://schemas.microsoft.com/office/drawing/2014/main" val="10002"/>
                  </a:ext>
                </a:extLst>
              </a:tr>
              <a:tr h="277693">
                <a:tc>
                  <a:txBody>
                    <a:bodyPr/>
                    <a:lstStyle/>
                    <a:p>
                      <a:pPr algn="l" fontAlgn="b"/>
                      <a:r>
                        <a:rPr lang="en-US" sz="1400" b="0" i="0" u="none" strike="noStrike">
                          <a:latin typeface="Arial" pitchFamily="34" charset="0"/>
                          <a:cs typeface="Arial" pitchFamily="34" charset="0"/>
                        </a:rPr>
                        <a:t>     Transaction costs</a:t>
                      </a:r>
                      <a:r>
                        <a:rPr lang="en-US" sz="1400" b="0" i="0" u="none" strike="noStrike" baseline="30000">
                          <a:latin typeface="Arial" pitchFamily="34" charset="0"/>
                          <a:cs typeface="Arial" pitchFamily="34" charset="0"/>
                        </a:rPr>
                        <a:t>b</a:t>
                      </a:r>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0" i="0" u="none" strike="noStrike" dirty="0">
                          <a:solidFill>
                            <a:srgbClr val="FF0000"/>
                          </a:solidFill>
                          <a:latin typeface="Arial" pitchFamily="34" charset="0"/>
                          <a:cs typeface="Arial" pitchFamily="34" charset="0"/>
                        </a:rPr>
                        <a:t>4.5</a:t>
                      </a:r>
                    </a:p>
                  </a:txBody>
                  <a:tcPr marL="8816" marR="8816" marT="8816" marB="0" anchor="b">
                    <a:lnL>
                      <a:noFill/>
                    </a:lnL>
                    <a:lnR>
                      <a:noFill/>
                    </a:lnR>
                    <a:lnT>
                      <a:noFill/>
                    </a:lnT>
                    <a:lnB>
                      <a:noFill/>
                    </a:lnB>
                  </a:tcPr>
                </a:tc>
                <a:extLst>
                  <a:ext uri="{0D108BD9-81ED-4DB2-BD59-A6C34878D82A}">
                    <a16:rowId xmlns:a16="http://schemas.microsoft.com/office/drawing/2014/main" val="10003"/>
                  </a:ext>
                </a:extLst>
              </a:tr>
              <a:tr h="277693">
                <a:tc>
                  <a:txBody>
                    <a:bodyPr/>
                    <a:lstStyle/>
                    <a:p>
                      <a:pPr algn="l" fontAlgn="b"/>
                      <a:r>
                        <a:rPr lang="en-US" sz="1400" b="0" i="0" u="none" strike="noStrike">
                          <a:latin typeface="Arial" pitchFamily="34" charset="0"/>
                          <a:cs typeface="Arial" pitchFamily="34" charset="0"/>
                        </a:rPr>
                        <a:t>     Case related administrative expenses</a:t>
                      </a:r>
                      <a:r>
                        <a:rPr lang="en-US" sz="1400" b="0" i="0" u="none" strike="noStrike" baseline="30000">
                          <a:latin typeface="Arial" pitchFamily="34" charset="0"/>
                          <a:cs typeface="Arial" pitchFamily="34" charset="0"/>
                        </a:rPr>
                        <a:t>c</a:t>
                      </a:r>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0" i="0" u="none" strike="noStrike" dirty="0">
                          <a:solidFill>
                            <a:srgbClr val="FF0000"/>
                          </a:solidFill>
                          <a:latin typeface="Arial" pitchFamily="34" charset="0"/>
                          <a:cs typeface="Arial" pitchFamily="34" charset="0"/>
                        </a:rPr>
                        <a:t>6.0</a:t>
                      </a:r>
                    </a:p>
                  </a:txBody>
                  <a:tcPr marL="8816" marR="8816" marT="881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4798">
                <a:tc>
                  <a:txBody>
                    <a:bodyPr/>
                    <a:lstStyle/>
                    <a:p>
                      <a:pPr algn="l" fontAlgn="b"/>
                      <a:r>
                        <a:rPr lang="en-US" sz="1400" b="0" i="0" u="none" strike="noStrike">
                          <a:latin typeface="Arial" pitchFamily="34" charset="0"/>
                          <a:cs typeface="Arial" pitchFamily="34" charset="0"/>
                        </a:rPr>
                        <a:t>     Total Chapter 7 costs</a:t>
                      </a: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1" i="0" u="none" strike="noStrike" dirty="0">
                          <a:solidFill>
                            <a:srgbClr val="FF0000"/>
                          </a:solidFill>
                          <a:latin typeface="Arial" pitchFamily="34" charset="0"/>
                          <a:cs typeface="Arial" pitchFamily="34" charset="0"/>
                        </a:rPr>
                        <a:t>10.5</a:t>
                      </a: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r h="224798">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extLst>
                  <a:ext uri="{0D108BD9-81ED-4DB2-BD59-A6C34878D82A}">
                    <a16:rowId xmlns:a16="http://schemas.microsoft.com/office/drawing/2014/main" val="10006"/>
                  </a:ext>
                </a:extLst>
              </a:tr>
              <a:tr h="224798">
                <a:tc>
                  <a:txBody>
                    <a:bodyPr/>
                    <a:lstStyle/>
                    <a:p>
                      <a:pPr algn="l" fontAlgn="b"/>
                      <a:r>
                        <a:rPr lang="en-US" sz="1400" b="0" i="0" u="none" strike="noStrike">
                          <a:latin typeface="Arial" pitchFamily="34" charset="0"/>
                          <a:cs typeface="Arial" pitchFamily="34" charset="0"/>
                        </a:rPr>
                        <a:t>Net proceeds from disposition of operating assets</a:t>
                      </a: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1" i="0" u="none" strike="noStrike" dirty="0">
                          <a:solidFill>
                            <a:srgbClr val="FF0000"/>
                          </a:solidFill>
                          <a:latin typeface="Arial" pitchFamily="34" charset="0"/>
                          <a:cs typeface="Arial" pitchFamily="34" charset="0"/>
                        </a:rPr>
                        <a:t>436.5</a:t>
                      </a:r>
                    </a:p>
                  </a:txBody>
                  <a:tcPr marL="8816" marR="8816" marT="8816" marB="0" anchor="b">
                    <a:lnL>
                      <a:noFill/>
                    </a:lnL>
                    <a:lnR>
                      <a:noFill/>
                    </a:lnR>
                    <a:lnT>
                      <a:noFill/>
                    </a:lnT>
                    <a:lnB>
                      <a:noFill/>
                    </a:lnB>
                  </a:tcPr>
                </a:tc>
                <a:extLst>
                  <a:ext uri="{0D108BD9-81ED-4DB2-BD59-A6C34878D82A}">
                    <a16:rowId xmlns:a16="http://schemas.microsoft.com/office/drawing/2014/main" val="10007"/>
                  </a:ext>
                </a:extLst>
              </a:tr>
              <a:tr h="224798">
                <a:tc>
                  <a:txBody>
                    <a:bodyPr/>
                    <a:lstStyle/>
                    <a:p>
                      <a:pPr algn="l" fontAlgn="b"/>
                      <a:r>
                        <a:rPr lang="en-US" sz="1400" b="0" i="0" u="none" strike="noStrike">
                          <a:latin typeface="Arial" pitchFamily="34" charset="0"/>
                          <a:cs typeface="Arial" pitchFamily="34" charset="0"/>
                        </a:rPr>
                        <a:t>     Less Panini debt</a:t>
                      </a: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1" i="0" u="none" strike="noStrike" dirty="0">
                          <a:solidFill>
                            <a:srgbClr val="FF0000"/>
                          </a:solidFill>
                          <a:latin typeface="Arial" pitchFamily="34" charset="0"/>
                          <a:cs typeface="Arial" pitchFamily="34" charset="0"/>
                        </a:rPr>
                        <a:t>192.1</a:t>
                      </a:r>
                    </a:p>
                  </a:txBody>
                  <a:tcPr marL="8816" marR="8816" marT="881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4798">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9"/>
                  </a:ext>
                </a:extLst>
              </a:tr>
              <a:tr h="224798">
                <a:tc>
                  <a:txBody>
                    <a:bodyPr/>
                    <a:lstStyle/>
                    <a:p>
                      <a:pPr algn="l" fontAlgn="b"/>
                      <a:r>
                        <a:rPr lang="en-US" sz="1400" b="0" i="0" u="none" strike="noStrike">
                          <a:latin typeface="Arial" pitchFamily="34" charset="0"/>
                          <a:cs typeface="Arial" pitchFamily="34" charset="0"/>
                        </a:rPr>
                        <a:t>Net proceeds available for other creditors</a:t>
                      </a: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1" i="0" u="none" strike="noStrike" dirty="0">
                          <a:latin typeface="Arial" pitchFamily="34" charset="0"/>
                          <a:cs typeface="Arial" pitchFamily="34" charset="0"/>
                        </a:rPr>
                        <a:t>244.4</a:t>
                      </a:r>
                    </a:p>
                  </a:txBody>
                  <a:tcPr marL="8816" marR="8816" marT="8816" marB="0" anchor="b">
                    <a:lnL>
                      <a:noFill/>
                    </a:lnL>
                    <a:lnR>
                      <a:noFill/>
                    </a:lnR>
                    <a:lnT>
                      <a:noFill/>
                    </a:lnT>
                    <a:lnB>
                      <a:noFill/>
                    </a:lnB>
                  </a:tcPr>
                </a:tc>
                <a:extLst>
                  <a:ext uri="{0D108BD9-81ED-4DB2-BD59-A6C34878D82A}">
                    <a16:rowId xmlns:a16="http://schemas.microsoft.com/office/drawing/2014/main" val="10010"/>
                  </a:ext>
                </a:extLst>
              </a:tr>
              <a:tr h="436375">
                <a:tc gridSpan="2">
                  <a:txBody>
                    <a:bodyPr/>
                    <a:lstStyle/>
                    <a:p>
                      <a:pPr algn="l" fontAlgn="b"/>
                      <a:r>
                        <a:rPr lang="en-US" sz="1400" b="0" i="0" u="none" strike="noStrike" dirty="0">
                          <a:latin typeface="Arial" pitchFamily="34" charset="0"/>
                          <a:cs typeface="Arial" pitchFamily="34" charset="0"/>
                        </a:rPr>
                        <a:t>Net proceeds available for other creditors from sale of Toy Biz </a:t>
                      </a:r>
                      <a:r>
                        <a:rPr lang="en-US" sz="1400" b="0" i="0" u="none" strike="noStrike" dirty="0" smtClean="0">
                          <a:latin typeface="Arial" pitchFamily="34" charset="0"/>
                          <a:cs typeface="Arial" pitchFamily="34" charset="0"/>
                        </a:rPr>
                        <a:t>shares </a:t>
                      </a:r>
                      <a:r>
                        <a:rPr lang="en-US" sz="1400" b="0" i="0" u="none" strike="noStrike" baseline="30000" dirty="0" smtClean="0">
                          <a:latin typeface="Arial" pitchFamily="34" charset="0"/>
                          <a:cs typeface="Arial" pitchFamily="34" charset="0"/>
                        </a:rPr>
                        <a:t>d</a:t>
                      </a:r>
                      <a:endParaRPr lang="en-US" sz="1400" b="0" i="0" u="none" strike="noStrike" dirty="0">
                        <a:latin typeface="Arial" pitchFamily="34" charset="0"/>
                        <a:cs typeface="Arial" pitchFamily="34" charset="0"/>
                      </a:endParaRPr>
                    </a:p>
                  </a:txBody>
                  <a:tcPr marL="8816" marR="8816" marT="8816" marB="0" anchor="b">
                    <a:lnL>
                      <a:noFill/>
                    </a:lnL>
                    <a:lnR>
                      <a:noFill/>
                    </a:lnR>
                    <a:lnT>
                      <a:noFill/>
                    </a:lnT>
                    <a:lnB>
                      <a:noFill/>
                    </a:lnB>
                  </a:tcPr>
                </a:tc>
                <a:tc hMerge="1">
                  <a:txBody>
                    <a:bodyPr/>
                    <a:lstStyle/>
                    <a:p>
                      <a:endParaRPr lang="en-US"/>
                    </a:p>
                  </a:txBody>
                  <a:tcPr/>
                </a:tc>
                <a:tc>
                  <a:txBody>
                    <a:bodyPr/>
                    <a:lstStyle/>
                    <a:p>
                      <a:pPr algn="r" fontAlgn="b"/>
                      <a:r>
                        <a:rPr lang="en-US" sz="1400" b="0" i="0" u="none" strike="noStrike">
                          <a:latin typeface="Arial" pitchFamily="34" charset="0"/>
                          <a:cs typeface="Arial" pitchFamily="34" charset="0"/>
                        </a:rPr>
                        <a:t>124.7</a:t>
                      </a:r>
                    </a:p>
                  </a:txBody>
                  <a:tcPr marL="8816" marR="8816" marT="881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24798">
                <a:tc>
                  <a:txBody>
                    <a:bodyPr/>
                    <a:lstStyle/>
                    <a:p>
                      <a:pPr algn="l" fontAlgn="b"/>
                      <a:r>
                        <a:rPr lang="en-US" sz="1400" b="0" i="0" u="none" strike="noStrike">
                          <a:latin typeface="Arial" pitchFamily="34" charset="0"/>
                          <a:cs typeface="Arial" pitchFamily="34" charset="0"/>
                        </a:rPr>
                        <a:t>     Total net proceeds available for other creditors</a:t>
                      </a: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1" i="0" u="none" strike="noStrike" dirty="0">
                          <a:solidFill>
                            <a:srgbClr val="FF0000"/>
                          </a:solidFill>
                          <a:latin typeface="Arial" pitchFamily="34" charset="0"/>
                          <a:cs typeface="Arial" pitchFamily="34" charset="0"/>
                        </a:rPr>
                        <a:t>369.1</a:t>
                      </a: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24798">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extLst>
                  <a:ext uri="{0D108BD9-81ED-4DB2-BD59-A6C34878D82A}">
                    <a16:rowId xmlns:a16="http://schemas.microsoft.com/office/drawing/2014/main" val="10013"/>
                  </a:ext>
                </a:extLst>
              </a:tr>
              <a:tr h="277693">
                <a:tc>
                  <a:txBody>
                    <a:bodyPr/>
                    <a:lstStyle/>
                    <a:p>
                      <a:pPr algn="l" fontAlgn="b"/>
                      <a:r>
                        <a:rPr lang="en-US" sz="1400" b="0" i="0" u="none" strike="noStrike">
                          <a:latin typeface="Arial" pitchFamily="34" charset="0"/>
                          <a:cs typeface="Arial" pitchFamily="34" charset="0"/>
                        </a:rPr>
                        <a:t>Secured claims</a:t>
                      </a:r>
                      <a:r>
                        <a:rPr lang="en-US" sz="1400" b="0" i="0" u="none" strike="noStrike" baseline="30000">
                          <a:latin typeface="Arial" pitchFamily="34" charset="0"/>
                          <a:cs typeface="Arial" pitchFamily="34" charset="0"/>
                        </a:rPr>
                        <a:t>e</a:t>
                      </a:r>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1" i="0" u="none" strike="noStrike" dirty="0">
                          <a:solidFill>
                            <a:srgbClr val="FF0000"/>
                          </a:solidFill>
                          <a:latin typeface="Arial" pitchFamily="34" charset="0"/>
                          <a:cs typeface="Arial" pitchFamily="34" charset="0"/>
                        </a:rPr>
                        <a:t>535.4</a:t>
                      </a:r>
                    </a:p>
                  </a:txBody>
                  <a:tcPr marL="8816" marR="8816" marT="8816" marB="0" anchor="b">
                    <a:lnL>
                      <a:noFill/>
                    </a:lnL>
                    <a:lnR>
                      <a:noFill/>
                    </a:lnR>
                    <a:lnT>
                      <a:noFill/>
                    </a:lnT>
                    <a:lnB>
                      <a:noFill/>
                    </a:lnB>
                  </a:tcPr>
                </a:tc>
                <a:extLst>
                  <a:ext uri="{0D108BD9-81ED-4DB2-BD59-A6C34878D82A}">
                    <a16:rowId xmlns:a16="http://schemas.microsoft.com/office/drawing/2014/main" val="10014"/>
                  </a:ext>
                </a:extLst>
              </a:tr>
              <a:tr h="224798">
                <a:tc gridSpan="2">
                  <a:txBody>
                    <a:bodyPr/>
                    <a:lstStyle/>
                    <a:p>
                      <a:pPr algn="l" fontAlgn="b"/>
                      <a:r>
                        <a:rPr lang="en-US" sz="1400" b="0" i="0" u="none" strike="noStrike">
                          <a:latin typeface="Arial" pitchFamily="34" charset="0"/>
                          <a:cs typeface="Arial" pitchFamily="34" charset="0"/>
                        </a:rPr>
                        <a:t>     Percent recovery against secured claims (mainly debt)</a:t>
                      </a:r>
                    </a:p>
                  </a:txBody>
                  <a:tcPr marL="8816" marR="8816" marT="8816" marB="0" anchor="b">
                    <a:lnL>
                      <a:noFill/>
                    </a:lnL>
                    <a:lnR>
                      <a:noFill/>
                    </a:lnR>
                    <a:lnT>
                      <a:noFill/>
                    </a:lnT>
                    <a:lnB>
                      <a:noFill/>
                    </a:lnB>
                  </a:tcPr>
                </a:tc>
                <a:tc hMerge="1">
                  <a:txBody>
                    <a:bodyPr/>
                    <a:lstStyle/>
                    <a:p>
                      <a:endParaRPr lang="en-US"/>
                    </a:p>
                  </a:txBody>
                  <a:tcPr/>
                </a:tc>
                <a:tc>
                  <a:txBody>
                    <a:bodyPr/>
                    <a:lstStyle/>
                    <a:p>
                      <a:pPr algn="r" fontAlgn="b"/>
                      <a:r>
                        <a:rPr lang="en-US" sz="1400" b="1" i="1" u="none" strike="noStrike" dirty="0">
                          <a:solidFill>
                            <a:srgbClr val="0000FF"/>
                          </a:solidFill>
                          <a:latin typeface="Arial" pitchFamily="34" charset="0"/>
                          <a:cs typeface="Arial" pitchFamily="34" charset="0"/>
                        </a:rPr>
                        <a:t>68.9%</a:t>
                      </a:r>
                    </a:p>
                  </a:txBody>
                  <a:tcPr marL="8816" marR="8816" marT="8816" marB="0" anchor="b">
                    <a:lnL>
                      <a:noFill/>
                    </a:lnL>
                    <a:lnR>
                      <a:noFill/>
                    </a:lnR>
                    <a:lnT>
                      <a:noFill/>
                    </a:lnT>
                    <a:lnB>
                      <a:noFill/>
                    </a:lnB>
                  </a:tcPr>
                </a:tc>
                <a:extLst>
                  <a:ext uri="{0D108BD9-81ED-4DB2-BD59-A6C34878D82A}">
                    <a16:rowId xmlns:a16="http://schemas.microsoft.com/office/drawing/2014/main" val="10015"/>
                  </a:ext>
                </a:extLst>
              </a:tr>
              <a:tr h="224798">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extLst>
                  <a:ext uri="{0D108BD9-81ED-4DB2-BD59-A6C34878D82A}">
                    <a16:rowId xmlns:a16="http://schemas.microsoft.com/office/drawing/2014/main" val="10016"/>
                  </a:ext>
                </a:extLst>
              </a:tr>
              <a:tr h="224798">
                <a:tc>
                  <a:txBody>
                    <a:bodyPr/>
                    <a:lstStyle/>
                    <a:p>
                      <a:pPr algn="l" fontAlgn="b"/>
                      <a:r>
                        <a:rPr lang="en-US" sz="1400" b="0" i="0" u="none" strike="noStrike">
                          <a:latin typeface="Arial" pitchFamily="34" charset="0"/>
                          <a:cs typeface="Arial" pitchFamily="34" charset="0"/>
                        </a:rPr>
                        <a:t>Proceeds available for other claims</a:t>
                      </a: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0" i="0" u="none" strike="noStrike">
                          <a:latin typeface="Arial" pitchFamily="34" charset="0"/>
                          <a:cs typeface="Arial" pitchFamily="34" charset="0"/>
                        </a:rPr>
                        <a:t>0.0%</a:t>
                      </a:r>
                    </a:p>
                  </a:txBody>
                  <a:tcPr marL="8816" marR="8816" marT="8816" marB="0" anchor="b">
                    <a:lnL>
                      <a:noFill/>
                    </a:lnL>
                    <a:lnR>
                      <a:noFill/>
                    </a:lnR>
                    <a:lnT>
                      <a:noFill/>
                    </a:lnT>
                    <a:lnB>
                      <a:noFill/>
                    </a:lnB>
                  </a:tcPr>
                </a:tc>
                <a:extLst>
                  <a:ext uri="{0D108BD9-81ED-4DB2-BD59-A6C34878D82A}">
                    <a16:rowId xmlns:a16="http://schemas.microsoft.com/office/drawing/2014/main" val="10017"/>
                  </a:ext>
                </a:extLst>
              </a:tr>
              <a:tr h="224798">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dirty="0">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extLst>
                  <a:ext uri="{0D108BD9-81ED-4DB2-BD59-A6C34878D82A}">
                    <a16:rowId xmlns:a16="http://schemas.microsoft.com/office/drawing/2014/main" val="10018"/>
                  </a:ext>
                </a:extLst>
              </a:tr>
              <a:tr h="277693">
                <a:tc>
                  <a:txBody>
                    <a:bodyPr/>
                    <a:lstStyle/>
                    <a:p>
                      <a:pPr algn="l" fontAlgn="b"/>
                      <a:r>
                        <a:rPr lang="en-US" sz="1400" b="0" i="0" u="none" strike="noStrike">
                          <a:latin typeface="Arial" pitchFamily="34" charset="0"/>
                          <a:cs typeface="Arial" pitchFamily="34" charset="0"/>
                        </a:rPr>
                        <a:t>Other administrative claims</a:t>
                      </a:r>
                      <a:r>
                        <a:rPr lang="en-US" sz="1400" b="0" i="0" u="none" strike="noStrike" baseline="30000">
                          <a:latin typeface="Arial" pitchFamily="34" charset="0"/>
                          <a:cs typeface="Arial" pitchFamily="34" charset="0"/>
                        </a:rPr>
                        <a:t>f,g</a:t>
                      </a:r>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0" i="0" u="none" strike="noStrike" dirty="0">
                          <a:solidFill>
                            <a:srgbClr val="0000FF"/>
                          </a:solidFill>
                          <a:latin typeface="Arial" pitchFamily="34" charset="0"/>
                          <a:cs typeface="Arial" pitchFamily="34" charset="0"/>
                        </a:rPr>
                        <a:t>94.1</a:t>
                      </a:r>
                    </a:p>
                  </a:txBody>
                  <a:tcPr marL="8816" marR="8816" marT="8816" marB="0" anchor="b">
                    <a:lnL>
                      <a:noFill/>
                    </a:lnL>
                    <a:lnR>
                      <a:noFill/>
                    </a:lnR>
                    <a:lnT>
                      <a:noFill/>
                    </a:lnT>
                    <a:lnB>
                      <a:noFill/>
                    </a:lnB>
                  </a:tcPr>
                </a:tc>
                <a:extLst>
                  <a:ext uri="{0D108BD9-81ED-4DB2-BD59-A6C34878D82A}">
                    <a16:rowId xmlns:a16="http://schemas.microsoft.com/office/drawing/2014/main" val="10019"/>
                  </a:ext>
                </a:extLst>
              </a:tr>
              <a:tr h="224798">
                <a:tc gridSpan="2">
                  <a:txBody>
                    <a:bodyPr/>
                    <a:lstStyle/>
                    <a:p>
                      <a:pPr algn="l" fontAlgn="b"/>
                      <a:r>
                        <a:rPr lang="en-US" sz="1400" b="0" i="0" u="none" strike="noStrike">
                          <a:latin typeface="Arial" pitchFamily="34" charset="0"/>
                          <a:cs typeface="Arial" pitchFamily="34" charset="0"/>
                        </a:rPr>
                        <a:t>     Percent recovery against other administrative claims</a:t>
                      </a:r>
                    </a:p>
                  </a:txBody>
                  <a:tcPr marL="8816" marR="8816" marT="8816" marB="0" anchor="b">
                    <a:lnL>
                      <a:noFill/>
                    </a:lnL>
                    <a:lnR>
                      <a:noFill/>
                    </a:lnR>
                    <a:lnT>
                      <a:noFill/>
                    </a:lnT>
                    <a:lnB>
                      <a:noFill/>
                    </a:lnB>
                  </a:tcPr>
                </a:tc>
                <a:tc hMerge="1">
                  <a:txBody>
                    <a:bodyPr/>
                    <a:lstStyle/>
                    <a:p>
                      <a:endParaRPr lang="en-US"/>
                    </a:p>
                  </a:txBody>
                  <a:tcPr/>
                </a:tc>
                <a:tc>
                  <a:txBody>
                    <a:bodyPr/>
                    <a:lstStyle/>
                    <a:p>
                      <a:pPr algn="r" fontAlgn="b"/>
                      <a:r>
                        <a:rPr lang="en-US" sz="1400" b="0" i="0" u="none" strike="noStrike">
                          <a:latin typeface="Arial" pitchFamily="34" charset="0"/>
                          <a:cs typeface="Arial" pitchFamily="34" charset="0"/>
                        </a:rPr>
                        <a:t>0%</a:t>
                      </a:r>
                    </a:p>
                  </a:txBody>
                  <a:tcPr marL="8816" marR="8816" marT="8816" marB="0" anchor="b">
                    <a:lnL>
                      <a:noFill/>
                    </a:lnL>
                    <a:lnR>
                      <a:noFill/>
                    </a:lnR>
                    <a:lnT>
                      <a:noFill/>
                    </a:lnT>
                    <a:lnB>
                      <a:noFill/>
                    </a:lnB>
                  </a:tcPr>
                </a:tc>
                <a:extLst>
                  <a:ext uri="{0D108BD9-81ED-4DB2-BD59-A6C34878D82A}">
                    <a16:rowId xmlns:a16="http://schemas.microsoft.com/office/drawing/2014/main" val="10020"/>
                  </a:ext>
                </a:extLst>
              </a:tr>
              <a:tr h="224798">
                <a:tc>
                  <a:txBody>
                    <a:bodyPr/>
                    <a:lstStyle/>
                    <a:p>
                      <a:pPr algn="l" fontAlgn="b"/>
                      <a:r>
                        <a:rPr lang="en-US" sz="1400" b="0" i="0" u="none" strike="noStrike">
                          <a:latin typeface="Arial" pitchFamily="34" charset="0"/>
                          <a:cs typeface="Arial" pitchFamily="34" charset="0"/>
                        </a:rPr>
                        <a:t>Unsecured deficiency claims</a:t>
                      </a:r>
                    </a:p>
                  </a:txBody>
                  <a:tcPr marL="8816" marR="8816" marT="8816" marB="0" anchor="b">
                    <a:lnL>
                      <a:noFill/>
                    </a:lnL>
                    <a:lnR>
                      <a:noFill/>
                    </a:lnR>
                    <a:lnT>
                      <a:noFill/>
                    </a:lnT>
                    <a:lnB>
                      <a:noFill/>
                    </a:lnB>
                  </a:tcPr>
                </a:tc>
                <a:tc>
                  <a:txBody>
                    <a:bodyPr/>
                    <a:lstStyle/>
                    <a:p>
                      <a:pPr algn="l" fontAlgn="b"/>
                      <a:endParaRPr lang="en-US" sz="1400" b="0" i="0" u="none" strike="noStrike" dirty="0">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r" fontAlgn="b"/>
                      <a:r>
                        <a:rPr lang="en-US" sz="1400" b="0" i="0" u="none" strike="noStrike" dirty="0">
                          <a:solidFill>
                            <a:srgbClr val="0000FF"/>
                          </a:solidFill>
                          <a:latin typeface="Arial" pitchFamily="34" charset="0"/>
                          <a:cs typeface="Arial" pitchFamily="34" charset="0"/>
                        </a:rPr>
                        <a:t>166.3</a:t>
                      </a:r>
                    </a:p>
                  </a:txBody>
                  <a:tcPr marL="8816" marR="8816" marT="8816" marB="0" anchor="b">
                    <a:lnL>
                      <a:noFill/>
                    </a:lnL>
                    <a:lnR>
                      <a:noFill/>
                    </a:lnR>
                    <a:lnT>
                      <a:noFill/>
                    </a:lnT>
                    <a:lnB>
                      <a:noFill/>
                    </a:lnB>
                  </a:tcPr>
                </a:tc>
                <a:extLst>
                  <a:ext uri="{0D108BD9-81ED-4DB2-BD59-A6C34878D82A}">
                    <a16:rowId xmlns:a16="http://schemas.microsoft.com/office/drawing/2014/main" val="10021"/>
                  </a:ext>
                </a:extLst>
              </a:tr>
              <a:tr h="224798">
                <a:tc gridSpan="2">
                  <a:txBody>
                    <a:bodyPr/>
                    <a:lstStyle/>
                    <a:p>
                      <a:pPr algn="l" fontAlgn="b"/>
                      <a:r>
                        <a:rPr lang="en-US" sz="1400" b="0" i="0" u="none" strike="noStrike" dirty="0">
                          <a:latin typeface="Arial" pitchFamily="34" charset="0"/>
                          <a:cs typeface="Arial" pitchFamily="34" charset="0"/>
                        </a:rPr>
                        <a:t>     Percent recovery against unsecured deficiency claims</a:t>
                      </a:r>
                    </a:p>
                  </a:txBody>
                  <a:tcPr marL="8816" marR="8816" marT="8816" marB="0" anchor="b">
                    <a:lnL>
                      <a:noFill/>
                    </a:lnL>
                    <a:lnR>
                      <a:noFill/>
                    </a:lnR>
                    <a:lnT>
                      <a:noFill/>
                    </a:lnT>
                    <a:lnB>
                      <a:noFill/>
                    </a:lnB>
                  </a:tcPr>
                </a:tc>
                <a:tc hMerge="1">
                  <a:txBody>
                    <a:bodyPr/>
                    <a:lstStyle/>
                    <a:p>
                      <a:endParaRPr lang="en-US"/>
                    </a:p>
                  </a:txBody>
                  <a:tcPr/>
                </a:tc>
                <a:tc>
                  <a:txBody>
                    <a:bodyPr/>
                    <a:lstStyle/>
                    <a:p>
                      <a:pPr algn="r" fontAlgn="b"/>
                      <a:r>
                        <a:rPr lang="en-US" sz="1400" b="0" i="0" u="none" strike="noStrike">
                          <a:latin typeface="Arial" pitchFamily="34" charset="0"/>
                          <a:cs typeface="Arial" pitchFamily="34" charset="0"/>
                        </a:rPr>
                        <a:t>0%</a:t>
                      </a:r>
                    </a:p>
                  </a:txBody>
                  <a:tcPr marL="8816" marR="8816" marT="8816" marB="0" anchor="b">
                    <a:lnL>
                      <a:noFill/>
                    </a:lnL>
                    <a:lnR>
                      <a:noFill/>
                    </a:lnR>
                    <a:lnT>
                      <a:noFill/>
                    </a:lnT>
                    <a:lnB>
                      <a:noFill/>
                    </a:lnB>
                  </a:tcPr>
                </a:tc>
                <a:extLst>
                  <a:ext uri="{0D108BD9-81ED-4DB2-BD59-A6C34878D82A}">
                    <a16:rowId xmlns:a16="http://schemas.microsoft.com/office/drawing/2014/main" val="10022"/>
                  </a:ext>
                </a:extLst>
              </a:tr>
              <a:tr h="224798">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dirty="0">
                        <a:latin typeface="Arial" pitchFamily="34" charset="0"/>
                        <a:cs typeface="Arial" pitchFamily="34" charset="0"/>
                      </a:endParaRPr>
                    </a:p>
                  </a:txBody>
                  <a:tcPr marL="8816" marR="8816" marT="8816" marB="0" anchor="b">
                    <a:lnL>
                      <a:noFill/>
                    </a:lnL>
                    <a:lnR>
                      <a:noFill/>
                    </a:lnR>
                    <a:lnT>
                      <a:noFill/>
                    </a:lnT>
                    <a:lnB>
                      <a:noFill/>
                    </a:lnB>
                  </a:tcPr>
                </a:tc>
                <a:tc>
                  <a:txBody>
                    <a:bodyPr/>
                    <a:lstStyle/>
                    <a:p>
                      <a:pPr algn="l" fontAlgn="b"/>
                      <a:endParaRPr lang="en-US" sz="1400" b="0" i="0" u="none" strike="noStrike">
                        <a:latin typeface="Arial" pitchFamily="34" charset="0"/>
                        <a:cs typeface="Arial" pitchFamily="34" charset="0"/>
                      </a:endParaRPr>
                    </a:p>
                  </a:txBody>
                  <a:tcPr marL="8816" marR="8816" marT="8816" marB="0" anchor="b">
                    <a:lnL>
                      <a:noFill/>
                    </a:lnL>
                    <a:lnR>
                      <a:noFill/>
                    </a:lnR>
                    <a:lnT>
                      <a:noFill/>
                    </a:lnT>
                    <a:lnB>
                      <a:noFill/>
                    </a:lnB>
                  </a:tcPr>
                </a:tc>
                <a:extLst>
                  <a:ext uri="{0D108BD9-81ED-4DB2-BD59-A6C34878D82A}">
                    <a16:rowId xmlns:a16="http://schemas.microsoft.com/office/drawing/2014/main" val="10023"/>
                  </a:ext>
                </a:extLst>
              </a:tr>
              <a:tr h="224798">
                <a:tc gridSpan="2">
                  <a:txBody>
                    <a:bodyPr/>
                    <a:lstStyle/>
                    <a:p>
                      <a:pPr algn="l" fontAlgn="b"/>
                      <a:r>
                        <a:rPr lang="en-US" sz="1400" b="1" i="0" u="none" strike="noStrike" dirty="0">
                          <a:latin typeface="Arial" pitchFamily="34" charset="0"/>
                          <a:cs typeface="Arial" pitchFamily="34" charset="0"/>
                        </a:rPr>
                        <a:t>Proceeds available for common equity shareholders</a:t>
                      </a:r>
                    </a:p>
                  </a:txBody>
                  <a:tcPr marL="8816" marR="8816" marT="8816" marB="0" anchor="b">
                    <a:lnL>
                      <a:noFill/>
                    </a:lnL>
                    <a:lnR>
                      <a:noFill/>
                    </a:lnR>
                    <a:lnT>
                      <a:noFill/>
                    </a:lnT>
                    <a:lnB>
                      <a:noFill/>
                    </a:lnB>
                  </a:tcPr>
                </a:tc>
                <a:tc hMerge="1">
                  <a:txBody>
                    <a:bodyPr/>
                    <a:lstStyle/>
                    <a:p>
                      <a:endParaRPr lang="en-US"/>
                    </a:p>
                  </a:txBody>
                  <a:tcPr/>
                </a:tc>
                <a:tc>
                  <a:txBody>
                    <a:bodyPr/>
                    <a:lstStyle/>
                    <a:p>
                      <a:pPr algn="r" fontAlgn="b"/>
                      <a:r>
                        <a:rPr lang="en-US" sz="1400" b="1" i="0" u="none" strike="noStrike" dirty="0">
                          <a:latin typeface="Arial" pitchFamily="34" charset="0"/>
                          <a:cs typeface="Arial" pitchFamily="34" charset="0"/>
                        </a:rPr>
                        <a:t>$0.0</a:t>
                      </a:r>
                    </a:p>
                  </a:txBody>
                  <a:tcPr marL="8816" marR="8816" marT="881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5EA15630-DACB-4EA5-BBEE-7FA99A2D4A3C}" type="slidenum">
              <a:rPr lang="en-US">
                <a:latin typeface="+mn-lt"/>
              </a:rPr>
              <a:pPr defTabSz="1050925">
                <a:defRPr/>
              </a:pPr>
              <a:t>16</a:t>
            </a:fld>
            <a:endParaRPr lang="en-US">
              <a:latin typeface="+mn-lt"/>
            </a:endParaRPr>
          </a:p>
        </p:txBody>
      </p:sp>
      <p:sp>
        <p:nvSpPr>
          <p:cNvPr id="25604" name="Rectangle 4"/>
          <p:cNvSpPr>
            <a:spLocks noGrp="1" noChangeArrowheads="1"/>
          </p:cNvSpPr>
          <p:nvPr>
            <p:ph type="body" idx="1"/>
            <p:custDataLst>
              <p:tags r:id="rId1"/>
            </p:custDataLst>
          </p:nvPr>
        </p:nvSpPr>
        <p:spPr>
          <a:noFill/>
        </p:spPr>
        <p:txBody>
          <a:bodyPr>
            <a:normAutofit lnSpcReduction="10000"/>
          </a:bodyPr>
          <a:lstStyle/>
          <a:p>
            <a:r>
              <a:rPr lang="en-US" dirty="0" smtClean="0">
                <a:solidFill>
                  <a:srgbClr val="C00000"/>
                </a:solidFill>
              </a:rPr>
              <a:t> As Carl Icahn, the largest unsecured debt holder, would you vote for the proposed restructuring plan? Why or why not?</a:t>
            </a:r>
          </a:p>
          <a:p>
            <a:endParaRPr lang="en-US" dirty="0" smtClean="0">
              <a:solidFill>
                <a:srgbClr val="C00000"/>
              </a:solidFill>
            </a:endParaRPr>
          </a:p>
          <a:p>
            <a:r>
              <a:rPr lang="en-US" dirty="0" smtClean="0">
                <a:solidFill>
                  <a:srgbClr val="C00000"/>
                </a:solidFill>
              </a:rPr>
              <a:t>How much is Marvel’s equity worth per share under the proposed restructuring plan </a:t>
            </a:r>
            <a:r>
              <a:rPr lang="en-US" i="1" dirty="0" smtClean="0">
                <a:solidFill>
                  <a:srgbClr val="C00000"/>
                </a:solidFill>
              </a:rPr>
              <a:t>assuming it acquires Toy Biz</a:t>
            </a:r>
            <a:r>
              <a:rPr lang="en-US" dirty="0" smtClean="0">
                <a:solidFill>
                  <a:srgbClr val="C00000"/>
                </a:solidFill>
              </a:rPr>
              <a:t> as planned? </a:t>
            </a:r>
          </a:p>
          <a:p>
            <a:endParaRPr lang="en-US" dirty="0" smtClean="0">
              <a:solidFill>
                <a:srgbClr val="C00000"/>
              </a:solidFill>
            </a:endParaRPr>
          </a:p>
          <a:p>
            <a:r>
              <a:rPr lang="en-US" dirty="0" smtClean="0">
                <a:solidFill>
                  <a:srgbClr val="C00000"/>
                </a:solidFill>
              </a:rPr>
              <a:t>What is your assessment of the pro-forma financial projections &amp; liquidation assumptions?</a:t>
            </a:r>
          </a:p>
          <a:p>
            <a:endParaRPr lang="en-US" dirty="0" smtClean="0">
              <a:solidFill>
                <a:srgbClr val="C00000"/>
              </a:solidFill>
            </a:endParaRPr>
          </a:p>
          <a:p>
            <a:r>
              <a:rPr lang="en-US" i="1" dirty="0" smtClean="0">
                <a:solidFill>
                  <a:srgbClr val="C00000"/>
                </a:solidFill>
              </a:rPr>
              <a:t>What bias one should be aware of in financial projections &amp; liquidation assumptions?</a:t>
            </a:r>
          </a:p>
          <a:p>
            <a:endParaRPr lang="en-US" dirty="0" smtClean="0">
              <a:solidFill>
                <a:srgbClr val="C00000"/>
              </a:solidFill>
            </a:endParaRPr>
          </a:p>
        </p:txBody>
      </p:sp>
      <p:sp>
        <p:nvSpPr>
          <p:cNvPr id="5" name="TextBox 4"/>
          <p:cNvSpPr txBox="1"/>
          <p:nvPr/>
        </p:nvSpPr>
        <p:spPr>
          <a:xfrm>
            <a:off x="3744684" y="304800"/>
            <a:ext cx="1088760" cy="461665"/>
          </a:xfrm>
          <a:prstGeom prst="rect">
            <a:avLst/>
          </a:prstGeom>
          <a:noFill/>
        </p:spPr>
        <p:txBody>
          <a:bodyPr wrap="none" rtlCol="0">
            <a:spAutoFit/>
          </a:bodyPr>
          <a:lstStyle/>
          <a:p>
            <a:r>
              <a:rPr lang="en-US" dirty="0" smtClean="0">
                <a:solidFill>
                  <a:srgbClr val="C00000"/>
                </a:solidFill>
              </a:rPr>
              <a:t>Part III</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304800"/>
            <a:ext cx="8610600" cy="457200"/>
          </a:xfrm>
        </p:spPr>
        <p:txBody>
          <a:bodyPr>
            <a:normAutofit fontScale="90000"/>
          </a:bodyPr>
          <a:lstStyle/>
          <a:p>
            <a:r>
              <a:rPr lang="en-US" dirty="0" smtClean="0"/>
              <a:t>Valuation: Bond Holders Claim Value</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5" name="Table 4"/>
          <p:cNvGraphicFramePr>
            <a:graphicFrameLocks noGrp="1"/>
          </p:cNvGraphicFramePr>
          <p:nvPr/>
        </p:nvGraphicFramePr>
        <p:xfrm>
          <a:off x="228600" y="990602"/>
          <a:ext cx="8610600" cy="4419598"/>
        </p:xfrm>
        <a:graphic>
          <a:graphicData uri="http://schemas.openxmlformats.org/drawingml/2006/table">
            <a:tbl>
              <a:tblPr/>
              <a:tblGrid>
                <a:gridCol w="1543933">
                  <a:extLst>
                    <a:ext uri="{9D8B030D-6E8A-4147-A177-3AD203B41FA5}">
                      <a16:colId xmlns:a16="http://schemas.microsoft.com/office/drawing/2014/main" val="20000"/>
                    </a:ext>
                  </a:extLst>
                </a:gridCol>
                <a:gridCol w="824841">
                  <a:extLst>
                    <a:ext uri="{9D8B030D-6E8A-4147-A177-3AD203B41FA5}">
                      <a16:colId xmlns:a16="http://schemas.microsoft.com/office/drawing/2014/main" val="20001"/>
                    </a:ext>
                  </a:extLst>
                </a:gridCol>
                <a:gridCol w="803691">
                  <a:extLst>
                    <a:ext uri="{9D8B030D-6E8A-4147-A177-3AD203B41FA5}">
                      <a16:colId xmlns:a16="http://schemas.microsoft.com/office/drawing/2014/main" val="20002"/>
                    </a:ext>
                  </a:extLst>
                </a:gridCol>
                <a:gridCol w="645068">
                  <a:extLst>
                    <a:ext uri="{9D8B030D-6E8A-4147-A177-3AD203B41FA5}">
                      <a16:colId xmlns:a16="http://schemas.microsoft.com/office/drawing/2014/main" val="20003"/>
                    </a:ext>
                  </a:extLst>
                </a:gridCol>
                <a:gridCol w="645068">
                  <a:extLst>
                    <a:ext uri="{9D8B030D-6E8A-4147-A177-3AD203B41FA5}">
                      <a16:colId xmlns:a16="http://schemas.microsoft.com/office/drawing/2014/main" val="20004"/>
                    </a:ext>
                  </a:extLst>
                </a:gridCol>
                <a:gridCol w="708517">
                  <a:extLst>
                    <a:ext uri="{9D8B030D-6E8A-4147-A177-3AD203B41FA5}">
                      <a16:colId xmlns:a16="http://schemas.microsoft.com/office/drawing/2014/main" val="20005"/>
                    </a:ext>
                  </a:extLst>
                </a:gridCol>
                <a:gridCol w="740242">
                  <a:extLst>
                    <a:ext uri="{9D8B030D-6E8A-4147-A177-3AD203B41FA5}">
                      <a16:colId xmlns:a16="http://schemas.microsoft.com/office/drawing/2014/main" val="20006"/>
                    </a:ext>
                  </a:extLst>
                </a:gridCol>
                <a:gridCol w="676792">
                  <a:extLst>
                    <a:ext uri="{9D8B030D-6E8A-4147-A177-3AD203B41FA5}">
                      <a16:colId xmlns:a16="http://schemas.microsoft.com/office/drawing/2014/main" val="20007"/>
                    </a:ext>
                  </a:extLst>
                </a:gridCol>
                <a:gridCol w="634494">
                  <a:extLst>
                    <a:ext uri="{9D8B030D-6E8A-4147-A177-3AD203B41FA5}">
                      <a16:colId xmlns:a16="http://schemas.microsoft.com/office/drawing/2014/main" val="20008"/>
                    </a:ext>
                  </a:extLst>
                </a:gridCol>
                <a:gridCol w="753460">
                  <a:extLst>
                    <a:ext uri="{9D8B030D-6E8A-4147-A177-3AD203B41FA5}">
                      <a16:colId xmlns:a16="http://schemas.microsoft.com/office/drawing/2014/main" val="20009"/>
                    </a:ext>
                  </a:extLst>
                </a:gridCol>
                <a:gridCol w="634494">
                  <a:extLst>
                    <a:ext uri="{9D8B030D-6E8A-4147-A177-3AD203B41FA5}">
                      <a16:colId xmlns:a16="http://schemas.microsoft.com/office/drawing/2014/main" val="20010"/>
                    </a:ext>
                  </a:extLst>
                </a:gridCol>
              </a:tblGrid>
              <a:tr h="327354">
                <a:tc>
                  <a:txBody>
                    <a:bodyPr/>
                    <a:lstStyle/>
                    <a:p>
                      <a:pPr algn="l" fontAlgn="b"/>
                      <a:endParaRPr lang="en-US" sz="900" b="1" i="0" u="none" strike="noStrike" dirty="0">
                        <a:latin typeface="Arial"/>
                      </a:endParaRPr>
                    </a:p>
                  </a:txBody>
                  <a:tcPr marL="5617" marR="5617" marT="5617" marB="0" anchor="b">
                    <a:lnL>
                      <a:noFill/>
                    </a:lnL>
                    <a:lnR>
                      <a:noFill/>
                    </a:lnR>
                    <a:lnT>
                      <a:noFill/>
                    </a:lnT>
                    <a:lnB>
                      <a:noFill/>
                    </a:lnB>
                  </a:tcPr>
                </a:tc>
                <a:tc>
                  <a:txBody>
                    <a:bodyPr/>
                    <a:lstStyle/>
                    <a:p>
                      <a:pPr algn="l" fontAlgn="b"/>
                      <a:endParaRPr lang="en-US" sz="900" b="1"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1" i="0" u="none" strike="noStrike">
                        <a:latin typeface="Arial"/>
                      </a:endParaRPr>
                    </a:p>
                  </a:txBody>
                  <a:tcPr marL="5617" marR="5617" marT="5617" marB="0" anchor="b">
                    <a:lnL>
                      <a:noFill/>
                    </a:lnL>
                    <a:lnR>
                      <a:noFill/>
                    </a:lnR>
                    <a:lnT>
                      <a:noFill/>
                    </a:lnT>
                    <a:lnB>
                      <a:noFill/>
                    </a:lnB>
                  </a:tcPr>
                </a:tc>
                <a:tc>
                  <a:txBody>
                    <a:bodyPr/>
                    <a:lstStyle/>
                    <a:p>
                      <a:pPr algn="ctr" fontAlgn="b"/>
                      <a:r>
                        <a:rPr lang="en-US" sz="900" b="1" i="0" u="none" strike="noStrike" dirty="0">
                          <a:latin typeface="Arial"/>
                        </a:rPr>
                        <a:t>Price </a:t>
                      </a:r>
                      <a:endParaRPr lang="en-US" sz="900" b="1" i="0" u="none" strike="noStrike" dirty="0" smtClean="0">
                        <a:latin typeface="Arial"/>
                      </a:endParaRPr>
                    </a:p>
                    <a:p>
                      <a:pPr algn="ctr" fontAlgn="b"/>
                      <a:r>
                        <a:rPr lang="en-US" sz="900" b="1" i="0" u="none" strike="noStrike" dirty="0" smtClean="0">
                          <a:latin typeface="Arial"/>
                        </a:rPr>
                        <a:t>per </a:t>
                      </a:r>
                      <a:r>
                        <a:rPr lang="en-US" sz="900" b="1" i="0" u="none" strike="noStrike" dirty="0">
                          <a:latin typeface="Arial"/>
                        </a:rPr>
                        <a:t>$</a:t>
                      </a:r>
                    </a:p>
                  </a:txBody>
                  <a:tcPr marL="5617" marR="5617" marT="5617"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900" b="1" i="0" u="none" strike="noStrike" dirty="0">
                          <a:latin typeface="Arial"/>
                        </a:rPr>
                        <a:t>Price </a:t>
                      </a:r>
                      <a:endParaRPr lang="en-US" sz="900" b="1" i="0" u="none" strike="noStrike" dirty="0" smtClean="0">
                        <a:latin typeface="Arial"/>
                      </a:endParaRPr>
                    </a:p>
                    <a:p>
                      <a:pPr algn="ctr" fontAlgn="b"/>
                      <a:r>
                        <a:rPr lang="en-US" sz="900" b="1" i="0" u="none" strike="noStrike" dirty="0" smtClean="0">
                          <a:latin typeface="Arial"/>
                        </a:rPr>
                        <a:t>per </a:t>
                      </a:r>
                      <a:r>
                        <a:rPr lang="en-US" sz="900" b="1" i="0" u="none" strike="noStrike" dirty="0">
                          <a:latin typeface="Arial"/>
                        </a:rPr>
                        <a:t>$</a:t>
                      </a:r>
                    </a:p>
                  </a:txBody>
                  <a:tcPr marL="5617" marR="5617" marT="5617"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900" b="1" i="0" u="none" strike="noStrike" dirty="0">
                          <a:latin typeface="Arial"/>
                        </a:rPr>
                        <a:t>Market Value</a:t>
                      </a:r>
                    </a:p>
                  </a:txBody>
                  <a:tcPr marL="5617" marR="5617" marT="5617"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900" b="1" i="0" u="none" strike="noStrike" dirty="0">
                          <a:latin typeface="Arial"/>
                        </a:rPr>
                        <a:t>Market </a:t>
                      </a:r>
                      <a:endParaRPr lang="en-US" sz="900" b="1" i="0" u="none" strike="noStrike" dirty="0" smtClean="0">
                        <a:latin typeface="Arial"/>
                      </a:endParaRPr>
                    </a:p>
                    <a:p>
                      <a:pPr algn="ctr" fontAlgn="b"/>
                      <a:r>
                        <a:rPr lang="en-US" sz="900" b="1" i="0" u="none" strike="noStrike" dirty="0" smtClean="0">
                          <a:latin typeface="Arial"/>
                        </a:rPr>
                        <a:t>Value</a:t>
                      </a:r>
                      <a:endParaRPr lang="en-US" sz="900" b="1" i="0" u="none" strike="noStrike" dirty="0">
                        <a:latin typeface="Arial"/>
                      </a:endParaRPr>
                    </a:p>
                  </a:txBody>
                  <a:tcPr marL="5617" marR="5617" marT="5617"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endParaRPr lang="en-US" sz="900" b="1" i="0" u="none" strike="noStrike" dirty="0">
                        <a:latin typeface="Arial"/>
                      </a:endParaRPr>
                    </a:p>
                  </a:txBody>
                  <a:tcPr marL="5617" marR="5617" marT="5617" marB="0" anchor="b">
                    <a:lnL>
                      <a:noFill/>
                    </a:lnL>
                    <a:lnR>
                      <a:noFill/>
                    </a:lnR>
                    <a:lnT>
                      <a:noFill/>
                    </a:lnT>
                    <a:lnB>
                      <a:noFill/>
                    </a:lnB>
                  </a:tcPr>
                </a:tc>
                <a:tc>
                  <a:txBody>
                    <a:bodyPr/>
                    <a:lstStyle/>
                    <a:p>
                      <a:pPr algn="ctr" fontAlgn="b"/>
                      <a:r>
                        <a:rPr lang="en-US" sz="900" b="1" i="0" u="none" strike="noStrike" dirty="0">
                          <a:latin typeface="Arial"/>
                        </a:rPr>
                        <a:t> </a:t>
                      </a:r>
                    </a:p>
                  </a:txBody>
                  <a:tcPr marL="5617" marR="5617" marT="5617"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900" b="1" i="0" u="none" strike="noStrike" dirty="0">
                          <a:latin typeface="Arial"/>
                        </a:rPr>
                        <a:t>Recovery %</a:t>
                      </a:r>
                    </a:p>
                  </a:txBody>
                  <a:tcPr marL="5617" marR="5617" marT="5617"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900" b="1" i="0" u="none" strike="noStrike" dirty="0">
                          <a:latin typeface="Arial"/>
                        </a:rPr>
                        <a:t> </a:t>
                      </a:r>
                    </a:p>
                  </a:txBody>
                  <a:tcPr marL="5617" marR="5617" marT="5617"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5590">
                <a:tc>
                  <a:txBody>
                    <a:bodyPr/>
                    <a:lstStyle/>
                    <a:p>
                      <a:pPr algn="l" fontAlgn="b"/>
                      <a:r>
                        <a:rPr lang="en-US" sz="900" b="1" i="0" u="none" strike="noStrike">
                          <a:latin typeface="Arial"/>
                        </a:rPr>
                        <a:t> </a:t>
                      </a:r>
                    </a:p>
                  </a:txBody>
                  <a:tcPr marL="5617" marR="5617" marT="561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latin typeface="Arial"/>
                        </a:rPr>
                        <a:t> Face Value </a:t>
                      </a:r>
                    </a:p>
                  </a:txBody>
                  <a:tcPr marL="5617" marR="5617" marT="561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latin typeface="Arial"/>
                        </a:rPr>
                        <a:t>Promissed Interest Rate</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FF0000"/>
                          </a:solidFill>
                          <a:latin typeface="Arial"/>
                        </a:rPr>
                        <a:t>10/8/1996</a:t>
                      </a:r>
                    </a:p>
                  </a:txBody>
                  <a:tcPr marL="5617" marR="5617" marT="5617"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latin typeface="Arial"/>
                        </a:rPr>
                        <a:t>1/31/1997</a:t>
                      </a:r>
                    </a:p>
                  </a:txBody>
                  <a:tcPr marL="5617" marR="5617" marT="5617"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FF0000"/>
                          </a:solidFill>
                          <a:latin typeface="Arial"/>
                        </a:rPr>
                        <a:t>10/8/1996</a:t>
                      </a:r>
                    </a:p>
                  </a:txBody>
                  <a:tcPr marL="5617" marR="5617" marT="5617"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latin typeface="Arial"/>
                        </a:rPr>
                        <a:t>1/31/1997</a:t>
                      </a:r>
                    </a:p>
                  </a:txBody>
                  <a:tcPr marL="5617" marR="5617" marT="5617"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latin typeface="Arial"/>
                        </a:rPr>
                        <a:t>Collateral Shares (m)</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latin typeface="Arial"/>
                        </a:rPr>
                        <a:t>Value of Shares (m)</a:t>
                      </a:r>
                    </a:p>
                  </a:txBody>
                  <a:tcPr marL="5617" marR="5617" marT="5617"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latin typeface="Arial"/>
                        </a:rPr>
                        <a:t>10/8/1996</a:t>
                      </a:r>
                    </a:p>
                  </a:txBody>
                  <a:tcPr marL="5617" marR="5617" marT="5617"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latin typeface="Arial"/>
                        </a:rPr>
                        <a:t>1/31/1997</a:t>
                      </a:r>
                    </a:p>
                  </a:txBody>
                  <a:tcPr marL="5617" marR="5617" marT="5617"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9366">
                <a:tc>
                  <a:txBody>
                    <a:bodyPr/>
                    <a:lstStyle/>
                    <a:p>
                      <a:pPr algn="l" fontAlgn="b"/>
                      <a:r>
                        <a:rPr lang="en-US" sz="900" b="1" i="0" u="none" strike="noStrike">
                          <a:latin typeface="Arial"/>
                        </a:rPr>
                        <a:t>Marvel Holdings</a:t>
                      </a:r>
                    </a:p>
                  </a:txBody>
                  <a:tcPr marL="5617" marR="5617" marT="561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           517.40 </a:t>
                      </a:r>
                    </a:p>
                  </a:txBody>
                  <a:tcPr marL="5617" marR="5617" marT="56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latin typeface="Arial"/>
                        </a:rPr>
                        <a:t>11.25%</a:t>
                      </a: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solidFill>
                            <a:srgbClr val="FF0000"/>
                          </a:solidFill>
                          <a:latin typeface="Arial"/>
                        </a:rPr>
                        <a:t> $         0.77 </a:t>
                      </a: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         0.18 </a:t>
                      </a: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solidFill>
                            <a:srgbClr val="FF0000"/>
                          </a:solidFill>
                          <a:latin typeface="Arial"/>
                        </a:rPr>
                        <a:t> $       400.47 </a:t>
                      </a: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          90.55 </a:t>
                      </a: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latin typeface="Arial"/>
                        </a:rPr>
                        <a:t>48.0</a:t>
                      </a: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       40.80 </a:t>
                      </a: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latin typeface="Arial"/>
                        </a:rPr>
                        <a:t>10.19%</a:t>
                      </a: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latin typeface="Arial"/>
                        </a:rPr>
                        <a:t>45.06%</a:t>
                      </a: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69366">
                <a:tc>
                  <a:txBody>
                    <a:bodyPr/>
                    <a:lstStyle/>
                    <a:p>
                      <a:pPr algn="l" fontAlgn="b"/>
                      <a:r>
                        <a:rPr lang="en-US" sz="900" b="1" i="0" u="none" strike="noStrike">
                          <a:latin typeface="Arial"/>
                        </a:rPr>
                        <a:t>senior secured notes</a:t>
                      </a:r>
                    </a:p>
                  </a:txBody>
                  <a:tcPr marL="5617" marR="5617" marT="56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900" b="0" i="0" u="none" strike="noStrike">
                        <a:latin typeface="Arial"/>
                      </a:endParaRPr>
                    </a:p>
                  </a:txBody>
                  <a:tcPr marL="5617" marR="5617" marT="561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solidFill>
                          <a:srgbClr val="FF0000"/>
                        </a:solidFill>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solidFill>
                          <a:srgbClr val="FF0000"/>
                        </a:solidFill>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extLst>
                  <a:ext uri="{0D108BD9-81ED-4DB2-BD59-A6C34878D82A}">
                    <a16:rowId xmlns:a16="http://schemas.microsoft.com/office/drawing/2014/main" val="10003"/>
                  </a:ext>
                </a:extLst>
              </a:tr>
              <a:tr h="269366">
                <a:tc>
                  <a:txBody>
                    <a:bodyPr/>
                    <a:lstStyle/>
                    <a:p>
                      <a:pPr algn="l" fontAlgn="b"/>
                      <a:r>
                        <a:rPr lang="en-US" sz="900" b="1" i="0" u="none" strike="noStrike">
                          <a:latin typeface="Arial"/>
                        </a:rPr>
                        <a:t> </a:t>
                      </a:r>
                    </a:p>
                  </a:txBody>
                  <a:tcPr marL="5617" marR="5617" marT="56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900" b="0" i="0" u="none" strike="noStrike">
                        <a:latin typeface="Arial"/>
                      </a:endParaRPr>
                    </a:p>
                  </a:txBody>
                  <a:tcPr marL="5617" marR="5617" marT="561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solidFill>
                          <a:srgbClr val="FF0000"/>
                        </a:solidFill>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solidFill>
                          <a:srgbClr val="FF0000"/>
                        </a:solidFill>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extLst>
                  <a:ext uri="{0D108BD9-81ED-4DB2-BD59-A6C34878D82A}">
                    <a16:rowId xmlns:a16="http://schemas.microsoft.com/office/drawing/2014/main" val="10004"/>
                  </a:ext>
                </a:extLst>
              </a:tr>
              <a:tr h="269366">
                <a:tc>
                  <a:txBody>
                    <a:bodyPr/>
                    <a:lstStyle/>
                    <a:p>
                      <a:pPr algn="l" fontAlgn="b"/>
                      <a:r>
                        <a:rPr lang="en-US" sz="900" b="1" i="0" u="none" strike="noStrike">
                          <a:latin typeface="Arial"/>
                        </a:rPr>
                        <a:t>Marvel Parent Holddings</a:t>
                      </a:r>
                    </a:p>
                  </a:txBody>
                  <a:tcPr marL="5617" marR="5617" marT="56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Arial"/>
                        </a:rPr>
                        <a:t> $           251.70 </a:t>
                      </a:r>
                    </a:p>
                  </a:txBody>
                  <a:tcPr marL="5617" marR="5617" marT="561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11.88%</a:t>
                      </a:r>
                    </a:p>
                  </a:txBody>
                  <a:tcPr marL="5617" marR="5617" marT="5617" marB="0" anchor="b">
                    <a:lnL>
                      <a:noFill/>
                    </a:lnL>
                    <a:lnR>
                      <a:noFill/>
                    </a:lnR>
                    <a:lnT>
                      <a:noFill/>
                    </a:lnT>
                    <a:lnB>
                      <a:noFill/>
                    </a:lnB>
                  </a:tcPr>
                </a:tc>
                <a:tc>
                  <a:txBody>
                    <a:bodyPr/>
                    <a:lstStyle/>
                    <a:p>
                      <a:pPr algn="l" fontAlgn="b"/>
                      <a:r>
                        <a:rPr lang="en-US" sz="900" b="0" i="0" u="none" strike="noStrike">
                          <a:solidFill>
                            <a:srgbClr val="FF0000"/>
                          </a:solidFill>
                          <a:latin typeface="Arial"/>
                        </a:rPr>
                        <a:t> $         0.78 </a:t>
                      </a:r>
                    </a:p>
                  </a:txBody>
                  <a:tcPr marL="5617" marR="5617" marT="5617" marB="0" anchor="b">
                    <a:lnL>
                      <a:noFill/>
                    </a:lnL>
                    <a:lnR>
                      <a:noFill/>
                    </a:lnR>
                    <a:lnT>
                      <a:noFill/>
                    </a:lnT>
                    <a:lnB>
                      <a:noFill/>
                    </a:lnB>
                  </a:tcPr>
                </a:tc>
                <a:tc>
                  <a:txBody>
                    <a:bodyPr/>
                    <a:lstStyle/>
                    <a:p>
                      <a:pPr algn="l" fontAlgn="b"/>
                      <a:r>
                        <a:rPr lang="en-US" sz="900" b="0" i="0" u="none" strike="noStrike">
                          <a:latin typeface="Arial"/>
                        </a:rPr>
                        <a:t> $         0.14 </a:t>
                      </a:r>
                    </a:p>
                  </a:txBody>
                  <a:tcPr marL="5617" marR="5617" marT="5617" marB="0" anchor="b">
                    <a:lnL>
                      <a:noFill/>
                    </a:lnL>
                    <a:lnR>
                      <a:noFill/>
                    </a:lnR>
                    <a:lnT>
                      <a:noFill/>
                    </a:lnT>
                    <a:lnB>
                      <a:noFill/>
                    </a:lnB>
                  </a:tcPr>
                </a:tc>
                <a:tc>
                  <a:txBody>
                    <a:bodyPr/>
                    <a:lstStyle/>
                    <a:p>
                      <a:pPr algn="l" fontAlgn="b"/>
                      <a:r>
                        <a:rPr lang="en-US" sz="900" b="0" i="0" u="none" strike="noStrike">
                          <a:solidFill>
                            <a:srgbClr val="FF0000"/>
                          </a:solidFill>
                          <a:latin typeface="Arial"/>
                        </a:rPr>
                        <a:t> $       196.58 </a:t>
                      </a:r>
                    </a:p>
                  </a:txBody>
                  <a:tcPr marL="5617" marR="5617" marT="5617" marB="0" anchor="b">
                    <a:lnL>
                      <a:noFill/>
                    </a:lnL>
                    <a:lnR>
                      <a:noFill/>
                    </a:lnR>
                    <a:lnT>
                      <a:noFill/>
                    </a:lnT>
                    <a:lnB>
                      <a:noFill/>
                    </a:lnB>
                  </a:tcPr>
                </a:tc>
                <a:tc>
                  <a:txBody>
                    <a:bodyPr/>
                    <a:lstStyle/>
                    <a:p>
                      <a:pPr algn="l" fontAlgn="b"/>
                      <a:r>
                        <a:rPr lang="en-US" sz="900" b="0" i="0" u="none" strike="noStrike">
                          <a:latin typeface="Arial"/>
                        </a:rPr>
                        <a:t> $          35.24 </a:t>
                      </a:r>
                    </a:p>
                  </a:txBody>
                  <a:tcPr marL="5617" marR="5617" marT="5617" marB="0" anchor="b">
                    <a:lnL>
                      <a:noFill/>
                    </a:lnL>
                    <a:lnR>
                      <a:noFill/>
                    </a:lnR>
                    <a:lnT>
                      <a:noFill/>
                    </a:lnT>
                    <a:lnB>
                      <a:noFill/>
                    </a:lnB>
                  </a:tcPr>
                </a:tc>
                <a:tc>
                  <a:txBody>
                    <a:bodyPr/>
                    <a:lstStyle/>
                    <a:p>
                      <a:pPr algn="r" fontAlgn="b"/>
                      <a:r>
                        <a:rPr lang="en-US" sz="900" b="0" i="0" u="none" strike="noStrike">
                          <a:latin typeface="Arial"/>
                        </a:rPr>
                        <a:t>20.0</a:t>
                      </a:r>
                    </a:p>
                  </a:txBody>
                  <a:tcPr marL="5617" marR="5617" marT="5617" marB="0" anchor="b">
                    <a:lnL>
                      <a:noFill/>
                    </a:lnL>
                    <a:lnR>
                      <a:noFill/>
                    </a:lnR>
                    <a:lnT>
                      <a:noFill/>
                    </a:lnT>
                    <a:lnB>
                      <a:noFill/>
                    </a:lnB>
                  </a:tcPr>
                </a:tc>
                <a:tc>
                  <a:txBody>
                    <a:bodyPr/>
                    <a:lstStyle/>
                    <a:p>
                      <a:pPr algn="l" fontAlgn="b"/>
                      <a:r>
                        <a:rPr lang="en-US" sz="900" b="0" i="0" u="none" strike="noStrike">
                          <a:latin typeface="Arial"/>
                        </a:rPr>
                        <a:t> $       17.00 </a:t>
                      </a:r>
                    </a:p>
                  </a:txBody>
                  <a:tcPr marL="5617" marR="5617" marT="5617" marB="0" anchor="b">
                    <a:lnL>
                      <a:noFill/>
                    </a:lnL>
                    <a:lnR>
                      <a:noFill/>
                    </a:lnR>
                    <a:lnT>
                      <a:noFill/>
                    </a:lnT>
                    <a:lnB>
                      <a:noFill/>
                    </a:lnB>
                  </a:tcPr>
                </a:tc>
                <a:tc>
                  <a:txBody>
                    <a:bodyPr/>
                    <a:lstStyle/>
                    <a:p>
                      <a:pPr algn="r" fontAlgn="b"/>
                      <a:r>
                        <a:rPr lang="en-US" sz="900" b="0" i="0" u="none" strike="noStrike">
                          <a:latin typeface="Arial"/>
                        </a:rPr>
                        <a:t>8.65%</a:t>
                      </a:r>
                    </a:p>
                  </a:txBody>
                  <a:tcPr marL="5617" marR="5617" marT="5617" marB="0" anchor="b">
                    <a:lnL>
                      <a:noFill/>
                    </a:lnL>
                    <a:lnR>
                      <a:noFill/>
                    </a:lnR>
                    <a:lnT>
                      <a:noFill/>
                    </a:lnT>
                    <a:lnB>
                      <a:noFill/>
                    </a:lnB>
                  </a:tcPr>
                </a:tc>
                <a:tc>
                  <a:txBody>
                    <a:bodyPr/>
                    <a:lstStyle/>
                    <a:p>
                      <a:pPr algn="r" fontAlgn="b"/>
                      <a:r>
                        <a:rPr lang="en-US" sz="900" b="0" i="0" u="none" strike="noStrike">
                          <a:latin typeface="Arial"/>
                        </a:rPr>
                        <a:t>48.24%</a:t>
                      </a:r>
                    </a:p>
                  </a:txBody>
                  <a:tcPr marL="5617" marR="5617" marT="5617" marB="0" anchor="b">
                    <a:lnL>
                      <a:noFill/>
                    </a:lnL>
                    <a:lnR>
                      <a:noFill/>
                    </a:lnR>
                    <a:lnT>
                      <a:noFill/>
                    </a:lnT>
                    <a:lnB>
                      <a:noFill/>
                    </a:lnB>
                  </a:tcPr>
                </a:tc>
                <a:extLst>
                  <a:ext uri="{0D108BD9-81ED-4DB2-BD59-A6C34878D82A}">
                    <a16:rowId xmlns:a16="http://schemas.microsoft.com/office/drawing/2014/main" val="10005"/>
                  </a:ext>
                </a:extLst>
              </a:tr>
              <a:tr h="269366">
                <a:tc>
                  <a:txBody>
                    <a:bodyPr/>
                    <a:lstStyle/>
                    <a:p>
                      <a:pPr algn="l" fontAlgn="b"/>
                      <a:r>
                        <a:rPr lang="en-US" sz="900" b="1" i="0" u="none" strike="noStrike">
                          <a:latin typeface="Arial"/>
                        </a:rPr>
                        <a:t>senior secured notes</a:t>
                      </a:r>
                    </a:p>
                  </a:txBody>
                  <a:tcPr marL="5617" marR="5617" marT="56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900" b="0" i="0" u="none" strike="noStrike">
                        <a:latin typeface="Arial"/>
                      </a:endParaRPr>
                    </a:p>
                  </a:txBody>
                  <a:tcPr marL="5617" marR="5617" marT="561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solidFill>
                          <a:srgbClr val="FF0000"/>
                        </a:solidFill>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solidFill>
                          <a:srgbClr val="FF0000"/>
                        </a:solidFill>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extLst>
                  <a:ext uri="{0D108BD9-81ED-4DB2-BD59-A6C34878D82A}">
                    <a16:rowId xmlns:a16="http://schemas.microsoft.com/office/drawing/2014/main" val="10006"/>
                  </a:ext>
                </a:extLst>
              </a:tr>
              <a:tr h="269366">
                <a:tc>
                  <a:txBody>
                    <a:bodyPr/>
                    <a:lstStyle/>
                    <a:p>
                      <a:pPr algn="l" fontAlgn="b"/>
                      <a:r>
                        <a:rPr lang="en-US" sz="900" b="1" i="0" u="none" strike="noStrike">
                          <a:latin typeface="Arial"/>
                        </a:rPr>
                        <a:t> </a:t>
                      </a:r>
                    </a:p>
                  </a:txBody>
                  <a:tcPr marL="5617" marR="5617" marT="56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900" b="0" i="0" u="none" strike="noStrike">
                        <a:latin typeface="Arial"/>
                      </a:endParaRPr>
                    </a:p>
                  </a:txBody>
                  <a:tcPr marL="5617" marR="5617" marT="561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solidFill>
                          <a:srgbClr val="FF0000"/>
                        </a:solidFill>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solidFill>
                          <a:srgbClr val="FF0000"/>
                        </a:solidFill>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extLst>
                  <a:ext uri="{0D108BD9-81ED-4DB2-BD59-A6C34878D82A}">
                    <a16:rowId xmlns:a16="http://schemas.microsoft.com/office/drawing/2014/main" val="10007"/>
                  </a:ext>
                </a:extLst>
              </a:tr>
              <a:tr h="269366">
                <a:tc>
                  <a:txBody>
                    <a:bodyPr/>
                    <a:lstStyle/>
                    <a:p>
                      <a:pPr algn="l" fontAlgn="b"/>
                      <a:r>
                        <a:rPr lang="en-US" sz="900" b="1" i="0" u="none" strike="noStrike">
                          <a:latin typeface="Arial"/>
                        </a:rPr>
                        <a:t>Marvel III Holdings</a:t>
                      </a:r>
                    </a:p>
                  </a:txBody>
                  <a:tcPr marL="5617" marR="5617" marT="56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Arial"/>
                        </a:rPr>
                        <a:t> $           125.00 </a:t>
                      </a:r>
                    </a:p>
                  </a:txBody>
                  <a:tcPr marL="5617" marR="5617" marT="561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9.13%</a:t>
                      </a:r>
                    </a:p>
                  </a:txBody>
                  <a:tcPr marL="5617" marR="5617" marT="5617" marB="0" anchor="b">
                    <a:lnL>
                      <a:noFill/>
                    </a:lnL>
                    <a:lnR>
                      <a:noFill/>
                    </a:lnR>
                    <a:lnT>
                      <a:noFill/>
                    </a:lnT>
                    <a:lnB>
                      <a:noFill/>
                    </a:lnB>
                  </a:tcPr>
                </a:tc>
                <a:tc>
                  <a:txBody>
                    <a:bodyPr/>
                    <a:lstStyle/>
                    <a:p>
                      <a:pPr algn="l" fontAlgn="b"/>
                      <a:r>
                        <a:rPr lang="en-US" sz="900" b="0" i="0" u="none" strike="noStrike">
                          <a:solidFill>
                            <a:srgbClr val="FF0000"/>
                          </a:solidFill>
                          <a:latin typeface="Arial"/>
                        </a:rPr>
                        <a:t> $         0.90 </a:t>
                      </a:r>
                    </a:p>
                  </a:txBody>
                  <a:tcPr marL="5617" marR="5617" marT="5617" marB="0" anchor="b">
                    <a:lnL>
                      <a:noFill/>
                    </a:lnL>
                    <a:lnR>
                      <a:noFill/>
                    </a:lnR>
                    <a:lnT>
                      <a:noFill/>
                    </a:lnT>
                    <a:lnB>
                      <a:noFill/>
                    </a:lnB>
                  </a:tcPr>
                </a:tc>
                <a:tc>
                  <a:txBody>
                    <a:bodyPr/>
                    <a:lstStyle/>
                    <a:p>
                      <a:pPr algn="l" fontAlgn="b"/>
                      <a:r>
                        <a:rPr lang="en-US" sz="900" b="0" i="0" u="none" strike="noStrike">
                          <a:latin typeface="Arial"/>
                        </a:rPr>
                        <a:t> $         0.14 </a:t>
                      </a:r>
                    </a:p>
                  </a:txBody>
                  <a:tcPr marL="5617" marR="5617" marT="5617" marB="0" anchor="b">
                    <a:lnL>
                      <a:noFill/>
                    </a:lnL>
                    <a:lnR>
                      <a:noFill/>
                    </a:lnR>
                    <a:lnT>
                      <a:noFill/>
                    </a:lnT>
                    <a:lnB>
                      <a:noFill/>
                    </a:lnB>
                  </a:tcPr>
                </a:tc>
                <a:tc>
                  <a:txBody>
                    <a:bodyPr/>
                    <a:lstStyle/>
                    <a:p>
                      <a:pPr algn="l" fontAlgn="b"/>
                      <a:r>
                        <a:rPr lang="en-US" sz="900" b="0" i="0" u="none" strike="noStrike" dirty="0">
                          <a:solidFill>
                            <a:srgbClr val="FF0000"/>
                          </a:solidFill>
                          <a:latin typeface="Arial"/>
                        </a:rPr>
                        <a:t> $       112.38 </a:t>
                      </a:r>
                    </a:p>
                  </a:txBody>
                  <a:tcPr marL="5617" marR="5617" marT="5617" marB="0" anchor="b">
                    <a:lnL>
                      <a:noFill/>
                    </a:lnL>
                    <a:lnR>
                      <a:noFill/>
                    </a:lnR>
                    <a:lnT>
                      <a:noFill/>
                    </a:lnT>
                    <a:lnB>
                      <a:noFill/>
                    </a:lnB>
                  </a:tcPr>
                </a:tc>
                <a:tc>
                  <a:txBody>
                    <a:bodyPr/>
                    <a:lstStyle/>
                    <a:p>
                      <a:pPr algn="l" fontAlgn="b"/>
                      <a:r>
                        <a:rPr lang="en-US" sz="900" b="0" i="0" u="none" strike="noStrike">
                          <a:latin typeface="Arial"/>
                        </a:rPr>
                        <a:t> $          17.38 </a:t>
                      </a:r>
                    </a:p>
                  </a:txBody>
                  <a:tcPr marL="5617" marR="5617" marT="5617" marB="0" anchor="b">
                    <a:lnL>
                      <a:noFill/>
                    </a:lnL>
                    <a:lnR>
                      <a:noFill/>
                    </a:lnR>
                    <a:lnT>
                      <a:noFill/>
                    </a:lnT>
                    <a:lnB>
                      <a:noFill/>
                    </a:lnB>
                  </a:tcPr>
                </a:tc>
                <a:tc>
                  <a:txBody>
                    <a:bodyPr/>
                    <a:lstStyle/>
                    <a:p>
                      <a:pPr algn="r" fontAlgn="b"/>
                      <a:r>
                        <a:rPr lang="en-US" sz="900" b="0" i="0" u="none" strike="noStrike">
                          <a:latin typeface="Arial"/>
                        </a:rPr>
                        <a:t>9.3</a:t>
                      </a:r>
                    </a:p>
                  </a:txBody>
                  <a:tcPr marL="5617" marR="5617" marT="5617" marB="0" anchor="b">
                    <a:lnL>
                      <a:noFill/>
                    </a:lnL>
                    <a:lnR>
                      <a:noFill/>
                    </a:lnR>
                    <a:lnT>
                      <a:noFill/>
                    </a:lnT>
                    <a:lnB>
                      <a:noFill/>
                    </a:lnB>
                  </a:tcPr>
                </a:tc>
                <a:tc>
                  <a:txBody>
                    <a:bodyPr/>
                    <a:lstStyle/>
                    <a:p>
                      <a:pPr algn="l" fontAlgn="b"/>
                      <a:r>
                        <a:rPr lang="en-US" sz="900" b="0" i="0" u="none" strike="noStrike">
                          <a:latin typeface="Arial"/>
                        </a:rPr>
                        <a:t> $        7.91 </a:t>
                      </a:r>
                    </a:p>
                  </a:txBody>
                  <a:tcPr marL="5617" marR="5617" marT="5617" marB="0" anchor="b">
                    <a:lnL>
                      <a:noFill/>
                    </a:lnL>
                    <a:lnR>
                      <a:noFill/>
                    </a:lnR>
                    <a:lnT>
                      <a:noFill/>
                    </a:lnT>
                    <a:lnB>
                      <a:noFill/>
                    </a:lnB>
                  </a:tcPr>
                </a:tc>
                <a:tc>
                  <a:txBody>
                    <a:bodyPr/>
                    <a:lstStyle/>
                    <a:p>
                      <a:pPr algn="r" fontAlgn="b"/>
                      <a:r>
                        <a:rPr lang="en-US" sz="900" b="0" i="0" u="none" strike="noStrike">
                          <a:latin typeface="Arial"/>
                        </a:rPr>
                        <a:t>7.03%</a:t>
                      </a:r>
                    </a:p>
                  </a:txBody>
                  <a:tcPr marL="5617" marR="5617" marT="5617" marB="0" anchor="b">
                    <a:lnL>
                      <a:noFill/>
                    </a:lnL>
                    <a:lnR>
                      <a:noFill/>
                    </a:lnR>
                    <a:lnT>
                      <a:noFill/>
                    </a:lnT>
                    <a:lnB>
                      <a:noFill/>
                    </a:lnB>
                  </a:tcPr>
                </a:tc>
                <a:tc>
                  <a:txBody>
                    <a:bodyPr/>
                    <a:lstStyle/>
                    <a:p>
                      <a:pPr algn="r" fontAlgn="b"/>
                      <a:r>
                        <a:rPr lang="en-US" sz="900" b="0" i="0" u="none" strike="noStrike">
                          <a:latin typeface="Arial"/>
                        </a:rPr>
                        <a:t>45.50%</a:t>
                      </a:r>
                    </a:p>
                  </a:txBody>
                  <a:tcPr marL="5617" marR="5617" marT="5617" marB="0" anchor="b">
                    <a:lnL>
                      <a:noFill/>
                    </a:lnL>
                    <a:lnR>
                      <a:noFill/>
                    </a:lnR>
                    <a:lnT>
                      <a:noFill/>
                    </a:lnT>
                    <a:lnB>
                      <a:noFill/>
                    </a:lnB>
                  </a:tcPr>
                </a:tc>
                <a:extLst>
                  <a:ext uri="{0D108BD9-81ED-4DB2-BD59-A6C34878D82A}">
                    <a16:rowId xmlns:a16="http://schemas.microsoft.com/office/drawing/2014/main" val="10008"/>
                  </a:ext>
                </a:extLst>
              </a:tr>
              <a:tr h="269366">
                <a:tc>
                  <a:txBody>
                    <a:bodyPr/>
                    <a:lstStyle/>
                    <a:p>
                      <a:pPr algn="l" fontAlgn="b"/>
                      <a:r>
                        <a:rPr lang="en-US" sz="900" b="1" i="0" u="none" strike="noStrike">
                          <a:latin typeface="Arial"/>
                        </a:rPr>
                        <a:t>senior secured notes</a:t>
                      </a:r>
                    </a:p>
                  </a:txBody>
                  <a:tcPr marL="5617" marR="5617" marT="561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5617" marR="5617" marT="561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0590">
                <a:tc>
                  <a:txBody>
                    <a:bodyPr/>
                    <a:lstStyle/>
                    <a:p>
                      <a:pPr algn="l" fontAlgn="b"/>
                      <a:r>
                        <a:rPr lang="en-US" sz="900" b="1" i="0" u="none" strike="noStrike">
                          <a:latin typeface="Arial"/>
                        </a:rPr>
                        <a:t> </a:t>
                      </a:r>
                    </a:p>
                  </a:txBody>
                  <a:tcPr marL="5617" marR="5617" marT="561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latin typeface="Arial"/>
                      </a:endParaRPr>
                    </a:p>
                  </a:txBody>
                  <a:tcPr marL="5617" marR="5617" marT="5617"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latin typeface="Arial"/>
                      </a:endParaRP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280590">
                <a:tc>
                  <a:txBody>
                    <a:bodyPr/>
                    <a:lstStyle/>
                    <a:p>
                      <a:pPr algn="l" fontAlgn="b"/>
                      <a:r>
                        <a:rPr lang="en-US" sz="900" b="1" i="0" u="none" strike="noStrike">
                          <a:latin typeface="Arial"/>
                        </a:rPr>
                        <a:t>Total </a:t>
                      </a:r>
                    </a:p>
                  </a:txBody>
                  <a:tcPr marL="5617" marR="5617" marT="561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latin typeface="Arial"/>
                        </a:rPr>
                        <a:t> $           894.10 </a:t>
                      </a:r>
                    </a:p>
                  </a:txBody>
                  <a:tcPr marL="5617" marR="5617" marT="561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a:solidFill>
                            <a:srgbClr val="0000FF"/>
                          </a:solidFill>
                          <a:latin typeface="Arial"/>
                        </a:rPr>
                        <a:t> $       709.42 </a:t>
                      </a:r>
                    </a:p>
                  </a:txBody>
                  <a:tcPr marL="5617" marR="5617" marT="56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900" b="1" i="0" u="none" strike="noStrike">
                          <a:solidFill>
                            <a:srgbClr val="0000FF"/>
                          </a:solidFill>
                          <a:latin typeface="Arial"/>
                        </a:rPr>
                        <a:t> $        143.16 </a:t>
                      </a:r>
                    </a:p>
                  </a:txBody>
                  <a:tcPr marL="5617" marR="5617" marT="56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r" fontAlgn="b"/>
                      <a:r>
                        <a:rPr lang="en-US" sz="900" b="0" i="0" u="none" strike="noStrike">
                          <a:latin typeface="Arial"/>
                        </a:rPr>
                        <a:t>77.3 </a:t>
                      </a:r>
                    </a:p>
                  </a:txBody>
                  <a:tcPr marL="5617" marR="5617" marT="561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latin typeface="Arial"/>
                        </a:rPr>
                        <a:t> $       65.71 </a:t>
                      </a:r>
                    </a:p>
                  </a:txBody>
                  <a:tcPr marL="5617" marR="5617" marT="5617" marB="0" anchor="b">
                    <a:lnL>
                      <a:noFill/>
                    </a:lnL>
                    <a:lnR>
                      <a:noFill/>
                    </a:lnR>
                    <a:lnT>
                      <a:noFill/>
                    </a:lnT>
                    <a:lnB>
                      <a:noFill/>
                    </a:lnB>
                  </a:tcPr>
                </a:tc>
                <a:tc>
                  <a:txBody>
                    <a:bodyPr/>
                    <a:lstStyle/>
                    <a:p>
                      <a:pPr algn="r" fontAlgn="b"/>
                      <a:r>
                        <a:rPr lang="en-US" sz="900" b="0" i="0" u="none" strike="noStrike">
                          <a:latin typeface="Arial"/>
                        </a:rPr>
                        <a:t>8.62%</a:t>
                      </a:r>
                    </a:p>
                  </a:txBody>
                  <a:tcPr marL="5617" marR="5617" marT="5617" marB="0" anchor="b">
                    <a:lnL>
                      <a:noFill/>
                    </a:lnL>
                    <a:lnR>
                      <a:noFill/>
                    </a:lnR>
                    <a:lnT>
                      <a:noFill/>
                    </a:lnT>
                    <a:lnB>
                      <a:noFill/>
                    </a:lnB>
                  </a:tcPr>
                </a:tc>
                <a:tc>
                  <a:txBody>
                    <a:bodyPr/>
                    <a:lstStyle/>
                    <a:p>
                      <a:pPr algn="r" fontAlgn="b"/>
                      <a:r>
                        <a:rPr lang="en-US" sz="900" b="0" i="0" u="none" strike="noStrike">
                          <a:latin typeface="Arial"/>
                        </a:rPr>
                        <a:t>46.27%</a:t>
                      </a:r>
                    </a:p>
                  </a:txBody>
                  <a:tcPr marL="5617" marR="5617" marT="5617" marB="0" anchor="b">
                    <a:lnL>
                      <a:noFill/>
                    </a:lnL>
                    <a:lnR>
                      <a:noFill/>
                    </a:lnR>
                    <a:lnT>
                      <a:noFill/>
                    </a:lnT>
                    <a:lnB>
                      <a:noFill/>
                    </a:lnB>
                  </a:tcPr>
                </a:tc>
                <a:extLst>
                  <a:ext uri="{0D108BD9-81ED-4DB2-BD59-A6C34878D82A}">
                    <a16:rowId xmlns:a16="http://schemas.microsoft.com/office/drawing/2014/main" val="10011"/>
                  </a:ext>
                </a:extLst>
              </a:tr>
              <a:tr h="269366">
                <a:tc>
                  <a:txBody>
                    <a:bodyPr/>
                    <a:lstStyle/>
                    <a:p>
                      <a:pPr algn="l" fontAlgn="b"/>
                      <a:endParaRPr lang="en-US" sz="900" b="1"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dirty="0">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extLst>
                  <a:ext uri="{0D108BD9-81ED-4DB2-BD59-A6C34878D82A}">
                    <a16:rowId xmlns:a16="http://schemas.microsoft.com/office/drawing/2014/main" val="10012"/>
                  </a:ext>
                </a:extLst>
              </a:tr>
              <a:tr h="280590">
                <a:tc>
                  <a:txBody>
                    <a:bodyPr/>
                    <a:lstStyle/>
                    <a:p>
                      <a:pPr algn="l" fontAlgn="b"/>
                      <a:endParaRPr lang="en-US" sz="900" b="1"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a:noFill/>
                    </a:lnR>
                    <a:lnT>
                      <a:noFill/>
                    </a:lnT>
                    <a:lnB>
                      <a:noFill/>
                    </a:lnB>
                  </a:tcPr>
                </a:tc>
                <a:extLst>
                  <a:ext uri="{0D108BD9-81ED-4DB2-BD59-A6C34878D82A}">
                    <a16:rowId xmlns:a16="http://schemas.microsoft.com/office/drawing/2014/main" val="10013"/>
                  </a:ext>
                </a:extLst>
              </a:tr>
              <a:tr h="280590">
                <a:tc>
                  <a:txBody>
                    <a:bodyPr/>
                    <a:lstStyle/>
                    <a:p>
                      <a:pPr algn="l" fontAlgn="b"/>
                      <a:r>
                        <a:rPr lang="en-US" sz="900" b="1" i="0" u="none" strike="noStrike">
                          <a:latin typeface="Arial"/>
                        </a:rPr>
                        <a:t>Break-Even Stock Price</a:t>
                      </a:r>
                    </a:p>
                  </a:txBody>
                  <a:tcPr marL="5617" marR="5617" marT="5617" marB="0" anchor="b">
                    <a:lnL>
                      <a:noFill/>
                    </a:lnL>
                    <a:lnR>
                      <a:noFill/>
                    </a:lnR>
                    <a:lnT>
                      <a:noFill/>
                    </a:lnT>
                    <a:lnB>
                      <a:noFill/>
                    </a:lnB>
                  </a:tcPr>
                </a:tc>
                <a:tc>
                  <a:txBody>
                    <a:bodyPr/>
                    <a:lstStyle/>
                    <a:p>
                      <a:pPr algn="l" fontAlgn="b"/>
                      <a:endParaRPr lang="en-US" sz="900" b="0" i="0" u="none" strike="noStrike">
                        <a:latin typeface="Arial"/>
                      </a:endParaRPr>
                    </a:p>
                  </a:txBody>
                  <a:tcPr marL="5617" marR="5617" marT="561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a:solidFill>
                            <a:srgbClr val="0000FF"/>
                          </a:solidFill>
                          <a:latin typeface="Arial"/>
                        </a:rPr>
                        <a:t> $              9.18 </a:t>
                      </a:r>
                    </a:p>
                  </a:txBody>
                  <a:tcPr marL="5617" marR="5617" marT="56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900" b="0" i="0" u="none" strike="noStrike">
                        <a:latin typeface="Arial"/>
                      </a:endParaRPr>
                    </a:p>
                  </a:txBody>
                  <a:tcPr marL="5617" marR="5617" marT="5617"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900" b="0" i="0" u="none" strike="noStrike" dirty="0">
                          <a:latin typeface="Arial"/>
                        </a:rPr>
                        <a:t>Value of debt claim in reorganization</a:t>
                      </a:r>
                    </a:p>
                  </a:txBody>
                  <a:tcPr marL="5617" marR="5617" marT="5617"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900" b="1" i="0" u="none" strike="noStrike">
                          <a:solidFill>
                            <a:srgbClr val="0000FF"/>
                          </a:solidFill>
                          <a:latin typeface="Arial"/>
                        </a:rPr>
                        <a:t>$65.7</a:t>
                      </a:r>
                    </a:p>
                  </a:txBody>
                  <a:tcPr marL="5617" marR="5617" marT="561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900" b="0" i="0" u="none" strike="noStrike">
                        <a:latin typeface="Arial"/>
                      </a:endParaRPr>
                    </a:p>
                  </a:txBody>
                  <a:tcPr marL="5617" marR="5617" marT="561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latin typeface="Arial"/>
                      </a:endParaRPr>
                    </a:p>
                  </a:txBody>
                  <a:tcPr marL="5617" marR="5617" marT="5617" marB="0" anchor="b">
                    <a:lnL>
                      <a:noFill/>
                    </a:lnL>
                    <a:lnR>
                      <a:noFill/>
                    </a:lnR>
                    <a:lnT>
                      <a:noFill/>
                    </a:lnT>
                    <a:lnB>
                      <a:noFill/>
                    </a:lnB>
                  </a:tcPr>
                </a:tc>
                <a:tc>
                  <a:txBody>
                    <a:bodyPr/>
                    <a:lstStyle/>
                    <a:p>
                      <a:pPr algn="l" fontAlgn="b"/>
                      <a:endParaRPr lang="en-US" sz="900" b="0" i="0" u="none" strike="noStrike" dirty="0">
                        <a:latin typeface="Arial"/>
                      </a:endParaRPr>
                    </a:p>
                  </a:txBody>
                  <a:tcPr marL="5617" marR="5617" marT="5617" marB="0" anchor="b">
                    <a:lnL>
                      <a:noFill/>
                    </a:lnL>
                    <a:lnR>
                      <a:noFill/>
                    </a:lnR>
                    <a:lnT>
                      <a:noFill/>
                    </a:lnT>
                    <a:lnB>
                      <a:noFill/>
                    </a:lnB>
                  </a:tcPr>
                </a:tc>
                <a:extLst>
                  <a:ext uri="{0D108BD9-81ED-4DB2-BD59-A6C34878D82A}">
                    <a16:rowId xmlns:a16="http://schemas.microsoft.com/office/drawing/2014/main" val="10014"/>
                  </a:ext>
                </a:extLst>
              </a:tr>
            </a:tbl>
          </a:graphicData>
        </a:graphic>
      </p:graphicFrame>
      <p:sp>
        <p:nvSpPr>
          <p:cNvPr id="6" name="TextBox 5"/>
          <p:cNvSpPr txBox="1"/>
          <p:nvPr/>
        </p:nvSpPr>
        <p:spPr>
          <a:xfrm>
            <a:off x="1219200" y="6019800"/>
            <a:ext cx="6277681" cy="461665"/>
          </a:xfrm>
          <a:prstGeom prst="rect">
            <a:avLst/>
          </a:prstGeom>
          <a:noFill/>
        </p:spPr>
        <p:txBody>
          <a:bodyPr wrap="none" rtlCol="0">
            <a:spAutoFit/>
          </a:bodyPr>
          <a:lstStyle/>
          <a:p>
            <a:r>
              <a:rPr lang="en-US" dirty="0" smtClean="0">
                <a:solidFill>
                  <a:srgbClr val="FF0000"/>
                </a:solidFill>
              </a:rPr>
              <a:t>These are huge losses to the bond holders!!!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304800"/>
            <a:ext cx="8610600" cy="457200"/>
          </a:xfrm>
        </p:spPr>
        <p:txBody>
          <a:bodyPr>
            <a:normAutofit fontScale="90000"/>
          </a:bodyPr>
          <a:lstStyle/>
          <a:p>
            <a:r>
              <a:rPr lang="en-US" dirty="0" smtClean="0"/>
              <a:t>Valuation: Cost of Capital</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4" name="Table 3"/>
          <p:cNvGraphicFramePr>
            <a:graphicFrameLocks noGrp="1"/>
          </p:cNvGraphicFramePr>
          <p:nvPr>
            <p:extLst>
              <p:ext uri="{D42A27DB-BD31-4B8C-83A1-F6EECF244321}">
                <p14:modId xmlns:p14="http://schemas.microsoft.com/office/powerpoint/2010/main" val="2986289356"/>
              </p:ext>
            </p:extLst>
          </p:nvPr>
        </p:nvGraphicFramePr>
        <p:xfrm>
          <a:off x="1905000" y="2362201"/>
          <a:ext cx="5562600" cy="2438400"/>
        </p:xfrm>
        <a:graphic>
          <a:graphicData uri="http://schemas.openxmlformats.org/drawingml/2006/table">
            <a:tbl>
              <a:tblPr/>
              <a:tblGrid>
                <a:gridCol w="3346366">
                  <a:extLst>
                    <a:ext uri="{9D8B030D-6E8A-4147-A177-3AD203B41FA5}">
                      <a16:colId xmlns:a16="http://schemas.microsoft.com/office/drawing/2014/main" val="20000"/>
                    </a:ext>
                  </a:extLst>
                </a:gridCol>
                <a:gridCol w="1159487">
                  <a:extLst>
                    <a:ext uri="{9D8B030D-6E8A-4147-A177-3AD203B41FA5}">
                      <a16:colId xmlns:a16="http://schemas.microsoft.com/office/drawing/2014/main" val="20001"/>
                    </a:ext>
                  </a:extLst>
                </a:gridCol>
                <a:gridCol w="1056747">
                  <a:extLst>
                    <a:ext uri="{9D8B030D-6E8A-4147-A177-3AD203B41FA5}">
                      <a16:colId xmlns:a16="http://schemas.microsoft.com/office/drawing/2014/main" val="20002"/>
                    </a:ext>
                  </a:extLst>
                </a:gridCol>
              </a:tblGrid>
              <a:tr h="618186">
                <a:tc>
                  <a:txBody>
                    <a:bodyPr/>
                    <a:lstStyle/>
                    <a:p>
                      <a:pPr algn="l" fontAlgn="b"/>
                      <a:r>
                        <a:rPr lang="en-US" sz="1400" b="0" i="0" u="none" strike="noStrike" dirty="0">
                          <a:latin typeface="Arial"/>
                        </a:rPr>
                        <a:t>Unlevered Cost of Capital</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latin typeface="Arial"/>
                        </a:rPr>
                        <a:t>11.8%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618186">
                <a:tc>
                  <a:txBody>
                    <a:bodyPr/>
                    <a:lstStyle/>
                    <a:p>
                      <a:pPr algn="l" fontAlgn="b"/>
                      <a:r>
                        <a:rPr lang="en-US" sz="1400" b="0" i="0" u="none" strike="noStrike" dirty="0">
                          <a:latin typeface="Arial"/>
                        </a:rPr>
                        <a:t>Risk-free rate</a:t>
                      </a:r>
                    </a:p>
                  </a:txBody>
                  <a:tcPr marL="9525" marR="9525" marT="9525" marB="0" anchor="b">
                    <a:lnL>
                      <a:noFill/>
                    </a:lnL>
                    <a:lnR>
                      <a:noFill/>
                    </a:lnR>
                    <a:lnT>
                      <a:noFill/>
                    </a:lnT>
                    <a:lnB>
                      <a:noFill/>
                    </a:lnB>
                  </a:tcPr>
                </a:tc>
                <a:tc>
                  <a:txBody>
                    <a:bodyPr/>
                    <a:lstStyle/>
                    <a:p>
                      <a:pPr algn="r" fontAlgn="b"/>
                      <a:r>
                        <a:rPr lang="en-US" sz="1400" b="0" i="0" u="none" strike="noStrike">
                          <a:latin typeface="Arial"/>
                        </a:rPr>
                        <a:t>6.89%</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latin typeface="Arial"/>
                        </a:rPr>
                        <a:t>&lt;== Ex. </a:t>
                      </a:r>
                      <a:r>
                        <a:rPr lang="en-US" sz="1400" b="0" i="0" u="none" strike="noStrike" dirty="0" smtClean="0">
                          <a:latin typeface="Arial"/>
                        </a:rPr>
                        <a:t>10</a:t>
                      </a:r>
                      <a:endParaRPr lang="en-US" sz="1400" b="0" i="0" u="none" strike="noStrike" dirty="0">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618186">
                <a:tc>
                  <a:txBody>
                    <a:bodyPr/>
                    <a:lstStyle/>
                    <a:p>
                      <a:pPr algn="l" fontAlgn="b"/>
                      <a:r>
                        <a:rPr lang="en-US" sz="1400" b="0" i="0" u="none" strike="noStrike">
                          <a:latin typeface="Arial"/>
                        </a:rPr>
                        <a:t>Asset Beta</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latin typeface="Arial"/>
                        </a:rPr>
                        <a:t>0.65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r" fontAlgn="b"/>
                      <a:r>
                        <a:rPr lang="en-US" sz="1400" b="0" i="0" u="none" strike="noStrike" dirty="0">
                          <a:latin typeface="Arial"/>
                        </a:rPr>
                        <a:t>&lt;== Ex. </a:t>
                      </a:r>
                      <a:r>
                        <a:rPr lang="en-US" sz="1400" b="0" i="0" u="none" strike="noStrike" dirty="0" smtClean="0">
                          <a:latin typeface="Arial"/>
                        </a:rPr>
                        <a:t>10</a:t>
                      </a:r>
                      <a:endParaRPr lang="en-US" sz="1400" b="0" i="0" u="none" strike="noStrike" dirty="0">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583842">
                <a:tc>
                  <a:txBody>
                    <a:bodyPr/>
                    <a:lstStyle/>
                    <a:p>
                      <a:pPr algn="l" fontAlgn="b"/>
                      <a:r>
                        <a:rPr lang="en-US" sz="1400" b="0" i="0" u="none" strike="noStrike">
                          <a:latin typeface="Arial"/>
                        </a:rPr>
                        <a:t>Risk-Premium</a:t>
                      </a:r>
                    </a:p>
                  </a:txBody>
                  <a:tcPr marL="9525" marR="9525" marT="9525" marB="0" anchor="b">
                    <a:lnL>
                      <a:noFill/>
                    </a:lnL>
                    <a:lnR>
                      <a:noFill/>
                    </a:lnR>
                    <a:lnT>
                      <a:noFill/>
                    </a:lnT>
                    <a:lnB>
                      <a:noFill/>
                    </a:lnB>
                  </a:tcPr>
                </a:tc>
                <a:tc>
                  <a:txBody>
                    <a:bodyPr/>
                    <a:lstStyle/>
                    <a:p>
                      <a:pPr algn="r" fontAlgn="b"/>
                      <a:r>
                        <a:rPr lang="en-US" sz="1400" b="0" i="0" u="none" strike="noStrike">
                          <a:latin typeface="Arial"/>
                        </a:rPr>
                        <a:t>7.50%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US" sz="1400" b="0" i="0" u="none" strike="noStrike" dirty="0">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304800"/>
            <a:ext cx="8610600" cy="457200"/>
          </a:xfrm>
        </p:spPr>
        <p:txBody>
          <a:bodyPr>
            <a:normAutofit fontScale="90000"/>
          </a:bodyPr>
          <a:lstStyle/>
          <a:p>
            <a:r>
              <a:rPr lang="en-US" dirty="0" smtClean="0"/>
              <a:t>Valuation: Unlevered FCFF</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6" name="Table 5"/>
          <p:cNvGraphicFramePr>
            <a:graphicFrameLocks noGrp="1"/>
          </p:cNvGraphicFramePr>
          <p:nvPr>
            <p:extLst>
              <p:ext uri="{D42A27DB-BD31-4B8C-83A1-F6EECF244321}">
                <p14:modId xmlns:p14="http://schemas.microsoft.com/office/powerpoint/2010/main" val="2035262216"/>
              </p:ext>
            </p:extLst>
          </p:nvPr>
        </p:nvGraphicFramePr>
        <p:xfrm>
          <a:off x="76200" y="838200"/>
          <a:ext cx="8915400" cy="5943610"/>
        </p:xfrm>
        <a:graphic>
          <a:graphicData uri="http://schemas.openxmlformats.org/drawingml/2006/table">
            <a:tbl>
              <a:tblPr/>
              <a:tblGrid>
                <a:gridCol w="2701135">
                  <a:extLst>
                    <a:ext uri="{9D8B030D-6E8A-4147-A177-3AD203B41FA5}">
                      <a16:colId xmlns:a16="http://schemas.microsoft.com/office/drawing/2014/main" val="20000"/>
                    </a:ext>
                  </a:extLst>
                </a:gridCol>
                <a:gridCol w="132572">
                  <a:extLst>
                    <a:ext uri="{9D8B030D-6E8A-4147-A177-3AD203B41FA5}">
                      <a16:colId xmlns:a16="http://schemas.microsoft.com/office/drawing/2014/main" val="20001"/>
                    </a:ext>
                  </a:extLst>
                </a:gridCol>
                <a:gridCol w="1358853">
                  <a:extLst>
                    <a:ext uri="{9D8B030D-6E8A-4147-A177-3AD203B41FA5}">
                      <a16:colId xmlns:a16="http://schemas.microsoft.com/office/drawing/2014/main" val="20002"/>
                    </a:ext>
                  </a:extLst>
                </a:gridCol>
                <a:gridCol w="1180710">
                  <a:extLst>
                    <a:ext uri="{9D8B030D-6E8A-4147-A177-3AD203B41FA5}">
                      <a16:colId xmlns:a16="http://schemas.microsoft.com/office/drawing/2014/main" val="20003"/>
                    </a:ext>
                  </a:extLst>
                </a:gridCol>
                <a:gridCol w="1180710">
                  <a:extLst>
                    <a:ext uri="{9D8B030D-6E8A-4147-A177-3AD203B41FA5}">
                      <a16:colId xmlns:a16="http://schemas.microsoft.com/office/drawing/2014/main" val="20004"/>
                    </a:ext>
                  </a:extLst>
                </a:gridCol>
                <a:gridCol w="1180710">
                  <a:extLst>
                    <a:ext uri="{9D8B030D-6E8A-4147-A177-3AD203B41FA5}">
                      <a16:colId xmlns:a16="http://schemas.microsoft.com/office/drawing/2014/main" val="20005"/>
                    </a:ext>
                  </a:extLst>
                </a:gridCol>
                <a:gridCol w="1180710">
                  <a:extLst>
                    <a:ext uri="{9D8B030D-6E8A-4147-A177-3AD203B41FA5}">
                      <a16:colId xmlns:a16="http://schemas.microsoft.com/office/drawing/2014/main" val="20006"/>
                    </a:ext>
                  </a:extLst>
                </a:gridCol>
              </a:tblGrid>
              <a:tr h="234682">
                <a:tc>
                  <a:txBody>
                    <a:bodyPr/>
                    <a:lstStyle/>
                    <a:p>
                      <a:pPr algn="l" fontAlgn="b"/>
                      <a:r>
                        <a:rPr lang="en-US" sz="1400" b="1" i="0" u="none" strike="noStrike" dirty="0">
                          <a:latin typeface="Arial"/>
                        </a:rPr>
                        <a:t>Terminal Growth Rate</a:t>
                      </a:r>
                    </a:p>
                  </a:txBody>
                  <a:tcPr marL="8514" marR="8514" marT="8514" marB="0" anchor="b">
                    <a:lnL>
                      <a:noFill/>
                    </a:lnL>
                    <a:lnR>
                      <a:noFill/>
                    </a:lnR>
                    <a:lnT>
                      <a:noFill/>
                    </a:lnT>
                    <a:lnB>
                      <a:noFill/>
                    </a:lnB>
                  </a:tcPr>
                </a:tc>
                <a:tc>
                  <a:txBody>
                    <a:bodyPr/>
                    <a:lstStyle/>
                    <a:p>
                      <a:pPr algn="l" fontAlgn="b"/>
                      <a:endParaRPr lang="en-US" sz="1400" b="1" i="0" u="none" strike="noStrike">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latin typeface="Arial"/>
                        </a:rPr>
                        <a:t>3%</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00"/>
                  </a:ext>
                </a:extLst>
              </a:tr>
              <a:tr h="260758">
                <a:tc>
                  <a:txBody>
                    <a:bodyPr/>
                    <a:lstStyle/>
                    <a:p>
                      <a:pPr algn="l" fontAlgn="b"/>
                      <a:r>
                        <a:rPr lang="en-US" sz="1400" b="1" i="0" u="none" strike="noStrike" dirty="0" err="1">
                          <a:latin typeface="Arial"/>
                        </a:rPr>
                        <a:t>r</a:t>
                      </a:r>
                      <a:r>
                        <a:rPr lang="en-US" sz="1400" b="1" i="0" u="none" strike="noStrike" baseline="-25000" dirty="0" err="1">
                          <a:latin typeface="Arial"/>
                        </a:rPr>
                        <a:t>A</a:t>
                      </a:r>
                      <a:endParaRPr lang="en-US" sz="1400" b="1" i="0" u="none" strike="noStrike" dirty="0">
                        <a:latin typeface="Arial"/>
                      </a:endParaRPr>
                    </a:p>
                  </a:txBody>
                  <a:tcPr marL="8514" marR="8514" marT="8514" marB="0" anchor="b">
                    <a:lnL>
                      <a:noFill/>
                    </a:lnL>
                    <a:lnR>
                      <a:noFill/>
                    </a:lnR>
                    <a:lnT>
                      <a:noFill/>
                    </a:lnT>
                    <a:lnB>
                      <a:noFill/>
                    </a:lnB>
                  </a:tcPr>
                </a:tc>
                <a:tc>
                  <a:txBody>
                    <a:bodyPr/>
                    <a:lstStyle/>
                    <a:p>
                      <a:pPr algn="l" fontAlgn="b"/>
                      <a:endParaRPr lang="en-US" sz="1400" b="1" i="0" u="none" strike="noStrike">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latin typeface="Arial"/>
                        </a:rPr>
                        <a:t>11.8%</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01"/>
                  </a:ext>
                </a:extLst>
              </a:tr>
              <a:tr h="223080">
                <a:tc>
                  <a:txBody>
                    <a:bodyPr/>
                    <a:lstStyle/>
                    <a:p>
                      <a:pPr algn="l" fontAlgn="b"/>
                      <a:r>
                        <a:rPr lang="en-US" sz="1400" b="1" i="0" u="none" strike="noStrike" dirty="0">
                          <a:latin typeface="Arial"/>
                        </a:rPr>
                        <a:t>Cash Flows to Firm</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400" b="1" i="0" u="none" strike="noStrike">
                          <a:latin typeface="Arial"/>
                        </a:rPr>
                        <a:t> </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1997</a:t>
                      </a:r>
                    </a:p>
                  </a:txBody>
                  <a:tcPr marL="8514" marR="8514" marT="851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a:latin typeface="Arial"/>
                        </a:rPr>
                        <a:t>1998</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1999</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2000</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2001</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3080">
                <a:tc>
                  <a:txBody>
                    <a:bodyPr/>
                    <a:lstStyle/>
                    <a:p>
                      <a:pPr algn="l" fontAlgn="b"/>
                      <a:endParaRPr lang="en-US" sz="1400" b="0" i="0" u="none" strike="noStrike" dirty="0">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1" i="0" u="none" strike="noStrike">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1" i="0" u="none" strike="noStrike">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1" i="0" u="none" strike="noStrike">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1" i="0" u="none" strike="noStrike">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223080">
                <a:tc>
                  <a:txBody>
                    <a:bodyPr/>
                    <a:lstStyle/>
                    <a:p>
                      <a:pPr algn="l" fontAlgn="b"/>
                      <a:r>
                        <a:rPr lang="en-US" sz="1400" b="1" i="0" u="none" strike="noStrike" dirty="0">
                          <a:latin typeface="Arial"/>
                        </a:rPr>
                        <a:t>Net Revenue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$929.8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$1,128.3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$1,155.8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$1,200.6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$1,247.5 </a:t>
                      </a:r>
                    </a:p>
                  </a:txBody>
                  <a:tcPr marL="8514" marR="8514" marT="8514" marB="0" anchor="b">
                    <a:lnL>
                      <a:noFill/>
                    </a:lnL>
                    <a:lnR>
                      <a:noFill/>
                    </a:lnR>
                    <a:lnT>
                      <a:noFill/>
                    </a:lnT>
                    <a:lnB>
                      <a:noFill/>
                    </a:lnB>
                  </a:tcPr>
                </a:tc>
                <a:extLst>
                  <a:ext uri="{0D108BD9-81ED-4DB2-BD59-A6C34878D82A}">
                    <a16:rowId xmlns:a16="http://schemas.microsoft.com/office/drawing/2014/main" val="10004"/>
                  </a:ext>
                </a:extLst>
              </a:tr>
              <a:tr h="223080">
                <a:tc>
                  <a:txBody>
                    <a:bodyPr/>
                    <a:lstStyle/>
                    <a:p>
                      <a:pPr algn="l" fontAlgn="b"/>
                      <a:r>
                        <a:rPr lang="en-US" sz="1400" b="1" i="0" u="none" strike="noStrike" dirty="0">
                          <a:latin typeface="Arial"/>
                        </a:rPr>
                        <a:t>COGS</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$550.4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$647.2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$666.9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$694.9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$724.2 </a:t>
                      </a:r>
                    </a:p>
                  </a:txBody>
                  <a:tcPr marL="8514" marR="8514" marT="8514" marB="0" anchor="b">
                    <a:lnL>
                      <a:noFill/>
                    </a:lnL>
                    <a:lnR>
                      <a:noFill/>
                    </a:lnR>
                    <a:lnT>
                      <a:noFill/>
                    </a:lnT>
                    <a:lnB>
                      <a:noFill/>
                    </a:lnB>
                  </a:tcPr>
                </a:tc>
                <a:extLst>
                  <a:ext uri="{0D108BD9-81ED-4DB2-BD59-A6C34878D82A}">
                    <a16:rowId xmlns:a16="http://schemas.microsoft.com/office/drawing/2014/main" val="10005"/>
                  </a:ext>
                </a:extLst>
              </a:tr>
              <a:tr h="223080">
                <a:tc>
                  <a:txBody>
                    <a:bodyPr/>
                    <a:lstStyle/>
                    <a:p>
                      <a:pPr algn="l" fontAlgn="b"/>
                      <a:r>
                        <a:rPr lang="en-US" sz="1400" b="1" i="0" u="none" strike="noStrike" dirty="0">
                          <a:latin typeface="Arial"/>
                        </a:rPr>
                        <a:t>SGA expense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$262.4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$305.4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$313.4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$324.5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$336.0 </a:t>
                      </a:r>
                    </a:p>
                  </a:txBody>
                  <a:tcPr marL="8514" marR="8514" marT="8514" marB="0" anchor="b">
                    <a:lnL>
                      <a:noFill/>
                    </a:lnL>
                    <a:lnR>
                      <a:noFill/>
                    </a:lnR>
                    <a:lnT>
                      <a:noFill/>
                    </a:lnT>
                    <a:lnB>
                      <a:noFill/>
                    </a:lnB>
                  </a:tcPr>
                </a:tc>
                <a:extLst>
                  <a:ext uri="{0D108BD9-81ED-4DB2-BD59-A6C34878D82A}">
                    <a16:rowId xmlns:a16="http://schemas.microsoft.com/office/drawing/2014/main" val="10006"/>
                  </a:ext>
                </a:extLst>
              </a:tr>
              <a:tr h="223080">
                <a:tc>
                  <a:txBody>
                    <a:bodyPr/>
                    <a:lstStyle/>
                    <a:p>
                      <a:pPr algn="l" fontAlgn="b"/>
                      <a:r>
                        <a:rPr lang="en-US" sz="1400" b="1" i="0" u="none" strike="noStrike">
                          <a:latin typeface="Arial"/>
                        </a:rPr>
                        <a:t>EBITDA</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$117.0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$175.7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$175.5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$181.2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$187.3 </a:t>
                      </a:r>
                    </a:p>
                  </a:txBody>
                  <a:tcPr marL="8514" marR="8514" marT="8514" marB="0" anchor="b">
                    <a:lnL>
                      <a:noFill/>
                    </a:lnL>
                    <a:lnR>
                      <a:noFill/>
                    </a:lnR>
                    <a:lnT>
                      <a:noFill/>
                    </a:lnT>
                    <a:lnB>
                      <a:noFill/>
                    </a:lnB>
                  </a:tcPr>
                </a:tc>
                <a:extLst>
                  <a:ext uri="{0D108BD9-81ED-4DB2-BD59-A6C34878D82A}">
                    <a16:rowId xmlns:a16="http://schemas.microsoft.com/office/drawing/2014/main" val="10007"/>
                  </a:ext>
                </a:extLst>
              </a:tr>
              <a:tr h="223080">
                <a:tc>
                  <a:txBody>
                    <a:bodyPr/>
                    <a:lstStyle/>
                    <a:p>
                      <a:pPr algn="l" fontAlgn="b"/>
                      <a:r>
                        <a:rPr lang="en-US" sz="1400" b="1" i="0" u="none" strike="noStrike">
                          <a:latin typeface="Arial"/>
                        </a:rPr>
                        <a:t>Depreciation</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$34.5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$43.4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$44.1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$44.8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$45.9 </a:t>
                      </a:r>
                    </a:p>
                  </a:txBody>
                  <a:tcPr marL="8514" marR="8514" marT="8514" marB="0" anchor="b">
                    <a:lnL>
                      <a:noFill/>
                    </a:lnL>
                    <a:lnR>
                      <a:noFill/>
                    </a:lnR>
                    <a:lnT>
                      <a:noFill/>
                    </a:lnT>
                    <a:lnB>
                      <a:noFill/>
                    </a:lnB>
                  </a:tcPr>
                </a:tc>
                <a:extLst>
                  <a:ext uri="{0D108BD9-81ED-4DB2-BD59-A6C34878D82A}">
                    <a16:rowId xmlns:a16="http://schemas.microsoft.com/office/drawing/2014/main" val="10008"/>
                  </a:ext>
                </a:extLst>
              </a:tr>
              <a:tr h="223080">
                <a:tc>
                  <a:txBody>
                    <a:bodyPr/>
                    <a:lstStyle/>
                    <a:p>
                      <a:pPr algn="l" fontAlgn="b"/>
                      <a:r>
                        <a:rPr lang="en-US" sz="1400" b="1" i="0" u="none" strike="noStrike">
                          <a:latin typeface="Arial"/>
                        </a:rPr>
                        <a:t>Amortization of goodwill</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$30.5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$21.8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$21.5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$21.2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$21.5 </a:t>
                      </a:r>
                    </a:p>
                  </a:txBody>
                  <a:tcPr marL="8514" marR="8514" marT="8514" marB="0" anchor="b">
                    <a:lnL>
                      <a:noFill/>
                    </a:lnL>
                    <a:lnR>
                      <a:noFill/>
                    </a:lnR>
                    <a:lnT>
                      <a:noFill/>
                    </a:lnT>
                    <a:lnB>
                      <a:noFill/>
                    </a:lnB>
                  </a:tcPr>
                </a:tc>
                <a:extLst>
                  <a:ext uri="{0D108BD9-81ED-4DB2-BD59-A6C34878D82A}">
                    <a16:rowId xmlns:a16="http://schemas.microsoft.com/office/drawing/2014/main" val="10009"/>
                  </a:ext>
                </a:extLst>
              </a:tr>
              <a:tr h="223080">
                <a:tc>
                  <a:txBody>
                    <a:bodyPr/>
                    <a:lstStyle/>
                    <a:p>
                      <a:pPr algn="l" fontAlgn="b"/>
                      <a:endParaRPr lang="en-US" sz="1400" b="1"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4682">
                <a:tc>
                  <a:txBody>
                    <a:bodyPr/>
                    <a:lstStyle/>
                    <a:p>
                      <a:pPr algn="l" fontAlgn="b"/>
                      <a:r>
                        <a:rPr lang="en-US" sz="1400" b="1" i="0" u="none" strike="noStrike" dirty="0">
                          <a:latin typeface="Arial"/>
                        </a:rPr>
                        <a:t>Operating </a:t>
                      </a:r>
                      <a:r>
                        <a:rPr lang="en-US" sz="1400" b="1" i="0" u="none" strike="noStrike" dirty="0" smtClean="0">
                          <a:latin typeface="Arial"/>
                        </a:rPr>
                        <a:t>Profit (EBIT)</a:t>
                      </a:r>
                      <a:endParaRPr lang="en-US" sz="1400" b="1" i="0" u="none" strike="noStrike" dirty="0">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1" i="0" u="none" strike="noStrike">
                          <a:latin typeface="Arial"/>
                        </a:rPr>
                        <a:t>$52.0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1" i="0" u="none" strike="noStrike" dirty="0">
                          <a:latin typeface="Arial"/>
                        </a:rPr>
                        <a:t>$132.3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$131.4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$136.4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$141.4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34682">
                <a:tc>
                  <a:txBody>
                    <a:bodyPr/>
                    <a:lstStyle/>
                    <a:p>
                      <a:pPr algn="l" fontAlgn="b"/>
                      <a:r>
                        <a:rPr lang="en-US" sz="1400" b="1" i="0" u="none" strike="noStrike">
                          <a:latin typeface="Arial"/>
                        </a:rPr>
                        <a:t>Taxes</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$6.9 </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latin typeface="Arial"/>
                        </a:rPr>
                        <a:t>$24.8 </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400" b="0" i="0" u="none" strike="noStrike">
                          <a:latin typeface="Arial"/>
                        </a:rPr>
                        <a:t>$4.6 </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400" b="0" i="0" u="none" strike="noStrike">
                          <a:latin typeface="Arial"/>
                        </a:rPr>
                        <a:t>$29.8 </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400" b="0" i="0" u="none" strike="noStrike">
                          <a:latin typeface="Arial"/>
                        </a:rPr>
                        <a:t>$34.1 </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23080">
                <a:tc>
                  <a:txBody>
                    <a:bodyPr/>
                    <a:lstStyle/>
                    <a:p>
                      <a:pPr algn="l" fontAlgn="b"/>
                      <a:r>
                        <a:rPr lang="en-US" sz="1400" b="1" i="0" u="none" strike="noStrike" dirty="0" smtClean="0">
                          <a:latin typeface="Arial"/>
                        </a:rPr>
                        <a:t>NOPAT (EBIT*(1-T))</a:t>
                      </a:r>
                      <a:endParaRPr lang="en-US" sz="1400" b="1" i="0" u="none" strike="noStrike" dirty="0">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$45.1 </a:t>
                      </a: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$107.5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$126.8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$106.6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$107.3 </a:t>
                      </a:r>
                    </a:p>
                  </a:txBody>
                  <a:tcPr marL="8514" marR="8514" marT="8514" marB="0" anchor="b">
                    <a:lnL>
                      <a:noFill/>
                    </a:lnL>
                    <a:lnR>
                      <a:noFill/>
                    </a:lnR>
                    <a:lnT>
                      <a:noFill/>
                    </a:lnT>
                    <a:lnB>
                      <a:noFill/>
                    </a:lnB>
                  </a:tcPr>
                </a:tc>
                <a:extLst>
                  <a:ext uri="{0D108BD9-81ED-4DB2-BD59-A6C34878D82A}">
                    <a16:rowId xmlns:a16="http://schemas.microsoft.com/office/drawing/2014/main" val="10013"/>
                  </a:ext>
                </a:extLst>
              </a:tr>
              <a:tr h="223080">
                <a:tc>
                  <a:txBody>
                    <a:bodyPr/>
                    <a:lstStyle/>
                    <a:p>
                      <a:pPr algn="l" fontAlgn="b"/>
                      <a:r>
                        <a:rPr lang="en-US" sz="1400" b="1" i="0" u="none" strike="noStrike">
                          <a:latin typeface="Arial"/>
                        </a:rPr>
                        <a:t>Depreciation</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$34.5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$43.4 </a:t>
                      </a: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$44.1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$44.8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$45.9 </a:t>
                      </a:r>
                    </a:p>
                  </a:txBody>
                  <a:tcPr marL="8514" marR="8514" marT="8514" marB="0" anchor="b">
                    <a:lnL>
                      <a:noFill/>
                    </a:lnL>
                    <a:lnR>
                      <a:noFill/>
                    </a:lnR>
                    <a:lnT>
                      <a:noFill/>
                    </a:lnT>
                    <a:lnB>
                      <a:noFill/>
                    </a:lnB>
                  </a:tcPr>
                </a:tc>
                <a:extLst>
                  <a:ext uri="{0D108BD9-81ED-4DB2-BD59-A6C34878D82A}">
                    <a16:rowId xmlns:a16="http://schemas.microsoft.com/office/drawing/2014/main" val="10014"/>
                  </a:ext>
                </a:extLst>
              </a:tr>
              <a:tr h="223080">
                <a:tc>
                  <a:txBody>
                    <a:bodyPr/>
                    <a:lstStyle/>
                    <a:p>
                      <a:pPr algn="l" fontAlgn="b"/>
                      <a:r>
                        <a:rPr lang="en-US" sz="1400" b="1" i="0" u="none" strike="noStrike">
                          <a:latin typeface="Arial"/>
                        </a:rPr>
                        <a:t>Amortization of goodwill</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$30.5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$21.8 </a:t>
                      </a: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$21.5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$21.2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$21.5 </a:t>
                      </a:r>
                    </a:p>
                  </a:txBody>
                  <a:tcPr marL="8514" marR="8514" marT="8514" marB="0" anchor="b">
                    <a:lnL>
                      <a:noFill/>
                    </a:lnL>
                    <a:lnR>
                      <a:noFill/>
                    </a:lnR>
                    <a:lnT>
                      <a:noFill/>
                    </a:lnT>
                    <a:lnB>
                      <a:noFill/>
                    </a:lnB>
                  </a:tcPr>
                </a:tc>
                <a:extLst>
                  <a:ext uri="{0D108BD9-81ED-4DB2-BD59-A6C34878D82A}">
                    <a16:rowId xmlns:a16="http://schemas.microsoft.com/office/drawing/2014/main" val="10015"/>
                  </a:ext>
                </a:extLst>
              </a:tr>
              <a:tr h="223080">
                <a:tc>
                  <a:txBody>
                    <a:bodyPr/>
                    <a:lstStyle/>
                    <a:p>
                      <a:pPr algn="l" fontAlgn="b"/>
                      <a:r>
                        <a:rPr lang="en-US" sz="1400" b="1" i="0" u="none" strike="noStrike">
                          <a:latin typeface="Arial"/>
                        </a:rPr>
                        <a:t>CAPEX</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$83.0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$67.4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$47.4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$46.7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$45.1 </a:t>
                      </a:r>
                    </a:p>
                  </a:txBody>
                  <a:tcPr marL="8514" marR="8514" marT="8514" marB="0" anchor="b">
                    <a:lnL>
                      <a:noFill/>
                    </a:lnL>
                    <a:lnR>
                      <a:noFill/>
                    </a:lnR>
                    <a:lnT>
                      <a:noFill/>
                    </a:lnT>
                    <a:lnB>
                      <a:noFill/>
                    </a:lnB>
                  </a:tcPr>
                </a:tc>
                <a:extLst>
                  <a:ext uri="{0D108BD9-81ED-4DB2-BD59-A6C34878D82A}">
                    <a16:rowId xmlns:a16="http://schemas.microsoft.com/office/drawing/2014/main" val="10016"/>
                  </a:ext>
                </a:extLst>
              </a:tr>
              <a:tr h="223080">
                <a:tc>
                  <a:txBody>
                    <a:bodyPr/>
                    <a:lstStyle/>
                    <a:p>
                      <a:pPr algn="l" fontAlgn="b"/>
                      <a:r>
                        <a:rPr lang="en-US" sz="1400" b="1" i="0" u="none" strike="noStrike">
                          <a:latin typeface="Arial"/>
                        </a:rPr>
                        <a:t>Ch NWC</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$75.4 </a:t>
                      </a:r>
                    </a:p>
                  </a:txBody>
                  <a:tcPr marL="8514" marR="8514" marT="8514" marB="0" anchor="b">
                    <a:lnL>
                      <a:noFill/>
                    </a:lnL>
                    <a:lnR>
                      <a:noFill/>
                    </a:lnR>
                    <a:lnT>
                      <a:noFill/>
                    </a:lnT>
                    <a:lnB>
                      <a:noFill/>
                    </a:lnB>
                  </a:tcPr>
                </a:tc>
                <a:tc>
                  <a:txBody>
                    <a:bodyPr/>
                    <a:lstStyle/>
                    <a:p>
                      <a:pPr algn="r" fontAlgn="b"/>
                      <a:r>
                        <a:rPr lang="en-US" sz="1400" b="0" i="0" u="none" strike="noStrike">
                          <a:latin typeface="Arial"/>
                        </a:rPr>
                        <a:t>$11.5 </a:t>
                      </a: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($44.3)</a:t>
                      </a: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$42.0 </a:t>
                      </a: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($2.0)</a:t>
                      </a:r>
                    </a:p>
                  </a:txBody>
                  <a:tcPr marL="8514" marR="8514" marT="8514" marB="0" anchor="b">
                    <a:lnL>
                      <a:noFill/>
                    </a:lnL>
                    <a:lnR>
                      <a:noFill/>
                    </a:lnR>
                    <a:lnT>
                      <a:noFill/>
                    </a:lnT>
                    <a:lnB>
                      <a:noFill/>
                    </a:lnB>
                  </a:tcPr>
                </a:tc>
                <a:extLst>
                  <a:ext uri="{0D108BD9-81ED-4DB2-BD59-A6C34878D82A}">
                    <a16:rowId xmlns:a16="http://schemas.microsoft.com/office/drawing/2014/main" val="10017"/>
                  </a:ext>
                </a:extLst>
              </a:tr>
              <a:tr h="223080">
                <a:tc>
                  <a:txBody>
                    <a:bodyPr/>
                    <a:lstStyle/>
                    <a:p>
                      <a:pPr algn="l" fontAlgn="b"/>
                      <a:r>
                        <a:rPr lang="en-US" sz="1400" b="1" i="0" u="none" strike="noStrike">
                          <a:latin typeface="Arial"/>
                        </a:rPr>
                        <a:t>Toy Biz Expense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0000FF"/>
                          </a:solidFill>
                          <a:latin typeface="Arial"/>
                        </a:rPr>
                        <a:t>$55.0 </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34682">
                <a:tc>
                  <a:txBody>
                    <a:bodyPr/>
                    <a:lstStyle/>
                    <a:p>
                      <a:pPr algn="l" fontAlgn="b"/>
                      <a:r>
                        <a:rPr lang="en-US" sz="1400" b="1" i="0" u="none" strike="noStrike">
                          <a:latin typeface="Arial"/>
                        </a:rPr>
                        <a:t>Free Cash Flow</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1" i="0" u="none" strike="noStrike">
                          <a:solidFill>
                            <a:srgbClr val="0000FF"/>
                          </a:solidFill>
                          <a:latin typeface="Arial"/>
                        </a:rPr>
                        <a:t>($48.3)</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tc>
                  <a:txBody>
                    <a:bodyPr/>
                    <a:lstStyle/>
                    <a:p>
                      <a:pPr algn="r" fontAlgn="b"/>
                      <a:r>
                        <a:rPr lang="en-US" sz="1400" b="1" i="0" u="none" strike="noStrike">
                          <a:solidFill>
                            <a:srgbClr val="0000FF"/>
                          </a:solidFill>
                          <a:latin typeface="Arial"/>
                        </a:rPr>
                        <a:t>$93.8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tc>
                  <a:txBody>
                    <a:bodyPr/>
                    <a:lstStyle/>
                    <a:p>
                      <a:pPr algn="r" fontAlgn="b"/>
                      <a:r>
                        <a:rPr lang="en-US" sz="1400" b="1" i="0" u="none" strike="noStrike">
                          <a:solidFill>
                            <a:srgbClr val="0000FF"/>
                          </a:solidFill>
                          <a:latin typeface="Arial"/>
                        </a:rPr>
                        <a:t>$134.3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tc>
                  <a:txBody>
                    <a:bodyPr/>
                    <a:lstStyle/>
                    <a:p>
                      <a:pPr algn="r" fontAlgn="b"/>
                      <a:r>
                        <a:rPr lang="en-US" sz="1400" b="1" i="0" u="none" strike="noStrike" dirty="0">
                          <a:solidFill>
                            <a:srgbClr val="0000FF"/>
                          </a:solidFill>
                          <a:latin typeface="Arial"/>
                        </a:rPr>
                        <a:t>$83.9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tc>
                  <a:txBody>
                    <a:bodyPr/>
                    <a:lstStyle/>
                    <a:p>
                      <a:pPr algn="r" fontAlgn="b"/>
                      <a:r>
                        <a:rPr lang="en-US" sz="1400" b="1" i="0" u="none" strike="noStrike">
                          <a:solidFill>
                            <a:srgbClr val="0000FF"/>
                          </a:solidFill>
                          <a:latin typeface="Arial"/>
                        </a:rPr>
                        <a:t>$131.6 </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extLst>
                  <a:ext uri="{0D108BD9-81ED-4DB2-BD59-A6C34878D82A}">
                    <a16:rowId xmlns:a16="http://schemas.microsoft.com/office/drawing/2014/main" val="10019"/>
                  </a:ext>
                </a:extLst>
              </a:tr>
              <a:tr h="247720">
                <a:tc>
                  <a:txBody>
                    <a:bodyPr/>
                    <a:lstStyle/>
                    <a:p>
                      <a:pPr algn="l" fontAlgn="b"/>
                      <a:r>
                        <a:rPr lang="en-US" sz="1400" b="1" i="0" u="none" strike="noStrike">
                          <a:latin typeface="Arial"/>
                        </a:rPr>
                        <a:t>Terminal Value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latin typeface="Arial"/>
                        </a:rPr>
                        <a:t> $          1,546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extLst>
                  <a:ext uri="{0D108BD9-81ED-4DB2-BD59-A6C34878D82A}">
                    <a16:rowId xmlns:a16="http://schemas.microsoft.com/office/drawing/2014/main" val="10020"/>
                  </a:ext>
                </a:extLst>
              </a:tr>
              <a:tr h="247720">
                <a:tc>
                  <a:txBody>
                    <a:bodyPr/>
                    <a:lstStyle/>
                    <a:p>
                      <a:pPr algn="l" fontAlgn="b"/>
                      <a:r>
                        <a:rPr lang="en-US" sz="1400" b="1" i="0" u="none" strike="noStrike">
                          <a:latin typeface="Arial"/>
                        </a:rPr>
                        <a:t>Unlevered Cash Flows</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a:latin typeface="Arial"/>
                        </a:rPr>
                        <a:t> $                 (48)</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tc>
                  <a:txBody>
                    <a:bodyPr/>
                    <a:lstStyle/>
                    <a:p>
                      <a:pPr algn="l" fontAlgn="b"/>
                      <a:r>
                        <a:rPr lang="en-US" sz="1400" b="0" i="0" u="none" strike="noStrike">
                          <a:latin typeface="Arial"/>
                        </a:rPr>
                        <a:t> $               94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tc>
                  <a:txBody>
                    <a:bodyPr/>
                    <a:lstStyle/>
                    <a:p>
                      <a:pPr algn="l" fontAlgn="b"/>
                      <a:r>
                        <a:rPr lang="en-US" sz="1400" b="0" i="0" u="none" strike="noStrike">
                          <a:latin typeface="Arial"/>
                        </a:rPr>
                        <a:t> $             134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tc>
                  <a:txBody>
                    <a:bodyPr/>
                    <a:lstStyle/>
                    <a:p>
                      <a:pPr algn="l" fontAlgn="b"/>
                      <a:r>
                        <a:rPr lang="en-US" sz="1400" b="0" i="0" u="none" strike="noStrike">
                          <a:latin typeface="Arial"/>
                        </a:rPr>
                        <a:t> $               84 </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tc>
                  <a:txBody>
                    <a:bodyPr/>
                    <a:lstStyle/>
                    <a:p>
                      <a:pPr algn="l" fontAlgn="b"/>
                      <a:r>
                        <a:rPr lang="en-US" sz="1400" b="0" i="0" u="none" strike="noStrike" dirty="0">
                          <a:latin typeface="Arial"/>
                        </a:rPr>
                        <a:t> $          1,678 </a:t>
                      </a:r>
                    </a:p>
                  </a:txBody>
                  <a:tcPr marL="8514" marR="8514" marT="8514"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99CC"/>
                    </a:solidFill>
                  </a:tcPr>
                </a:tc>
                <a:extLst>
                  <a:ext uri="{0D108BD9-81ED-4DB2-BD59-A6C34878D82A}">
                    <a16:rowId xmlns:a16="http://schemas.microsoft.com/office/drawing/2014/main" val="10021"/>
                  </a:ext>
                </a:extLst>
              </a:tr>
              <a:tr h="234682">
                <a:tc>
                  <a:txBody>
                    <a:bodyPr/>
                    <a:lstStyle/>
                    <a:p>
                      <a:pPr algn="l" fontAlgn="b"/>
                      <a:endParaRPr lang="en-US" sz="1400" b="1"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2"/>
                  </a:ext>
                </a:extLst>
              </a:tr>
              <a:tr h="433120">
                <a:tc>
                  <a:txBody>
                    <a:bodyPr/>
                    <a:lstStyle/>
                    <a:p>
                      <a:pPr algn="l" fontAlgn="b"/>
                      <a:endParaRPr lang="en-US" sz="1400" b="1" i="0" u="none" strike="noStrike" dirty="0">
                        <a:solidFill>
                          <a:srgbClr val="0000FF"/>
                        </a:solidFill>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endParaRPr lang="en-US" sz="1400" b="1" i="0" u="none" strike="noStrike" dirty="0">
                        <a:latin typeface="Arial"/>
                      </a:endParaRPr>
                    </a:p>
                  </a:txBody>
                  <a:tcPr marL="8514" marR="8514" marT="851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en-US" sz="1400" b="1" i="0" u="none" strike="noStrike" dirty="0">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400" b="1" i="0" u="none" strike="noStrike" dirty="0">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400" b="1" i="0" u="none" strike="noStrike" dirty="0">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400" b="1" i="0" u="none" strike="noStrike" dirty="0">
                        <a:latin typeface="Arial"/>
                      </a:endParaRP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234682">
                <a:tc>
                  <a:txBody>
                    <a:bodyPr/>
                    <a:lstStyle/>
                    <a:p>
                      <a:pPr algn="l" fontAlgn="b"/>
                      <a:r>
                        <a:rPr lang="en-US" sz="1400" b="1" i="0" u="sng" strike="noStrike">
                          <a:latin typeface="Arial"/>
                        </a:rPr>
                        <a:t>Unlevered Value of Firm</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solidFill>
                            <a:srgbClr val="0000FF"/>
                          </a:solidFill>
                          <a:latin typeface="Arial"/>
                        </a:rPr>
                        <a:t>$1,144 </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a:latin typeface="Arial"/>
                      </a:endParaRPr>
                    </a:p>
                  </a:txBody>
                  <a:tcPr marL="8514" marR="8514" marT="851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4"/>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custDataLst>
              <p:tags r:id="rId1"/>
            </p:custDataLst>
          </p:nvPr>
        </p:nvPicPr>
        <p:blipFill>
          <a:blip r:embed="rId4"/>
          <a:srcRect/>
          <a:stretch>
            <a:fillRect/>
          </a:stretch>
        </p:blipFill>
        <p:spPr bwMode="auto">
          <a:xfrm>
            <a:off x="685799" y="0"/>
            <a:ext cx="7555653" cy="7010400"/>
          </a:xfrm>
          <a:prstGeom prst="rect">
            <a:avLst/>
          </a:prstGeom>
          <a:noFill/>
          <a:ln w="12700">
            <a:noFill/>
            <a:miter lim="800000"/>
            <a:headEnd type="none" w="sm" len="sm"/>
            <a:tailEnd type="none" w="sm" len="sm"/>
          </a:ln>
        </p:spPr>
      </p:pic>
      <p:sp>
        <p:nvSpPr>
          <p:cNvPr id="3" name="Rectangle 2"/>
          <p:cNvSpPr/>
          <p:nvPr/>
        </p:nvSpPr>
        <p:spPr bwMode="auto">
          <a:xfrm>
            <a:off x="4495800" y="29028"/>
            <a:ext cx="2209800" cy="3048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4" name="Rectangle 3"/>
          <p:cNvSpPr/>
          <p:nvPr/>
        </p:nvSpPr>
        <p:spPr bwMode="auto">
          <a:xfrm>
            <a:off x="3966042" y="3399972"/>
            <a:ext cx="3425358" cy="33382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5" name="TextBox 4"/>
          <p:cNvSpPr txBox="1"/>
          <p:nvPr/>
        </p:nvSpPr>
        <p:spPr>
          <a:xfrm>
            <a:off x="3124200" y="2895600"/>
            <a:ext cx="5497018" cy="338554"/>
          </a:xfrm>
          <a:prstGeom prst="rect">
            <a:avLst/>
          </a:prstGeom>
          <a:noFill/>
        </p:spPr>
        <p:txBody>
          <a:bodyPr wrap="none" rtlCol="0">
            <a:spAutoFit/>
          </a:bodyPr>
          <a:lstStyle/>
          <a:p>
            <a:r>
              <a:rPr lang="en-US" sz="1600" dirty="0" smtClean="0">
                <a:solidFill>
                  <a:srgbClr val="FF0000"/>
                </a:solidFill>
              </a:rPr>
              <a:t>Why would a bond holder ever take as collateral equity???</a:t>
            </a:r>
            <a:endParaRPr lang="en-US" sz="1600" dirty="0">
              <a:solidFill>
                <a:srgbClr val="FF0000"/>
              </a:solidFill>
            </a:endParaRPr>
          </a:p>
        </p:txBody>
      </p:sp>
      <p:cxnSp>
        <p:nvCxnSpPr>
          <p:cNvPr id="7" name="Elbow Connector 6"/>
          <p:cNvCxnSpPr/>
          <p:nvPr/>
        </p:nvCxnSpPr>
        <p:spPr bwMode="auto">
          <a:xfrm>
            <a:off x="4648200" y="685800"/>
            <a:ext cx="3429000" cy="381000"/>
          </a:xfrm>
          <a:prstGeom prst="bentConnector3">
            <a:avLst>
              <a:gd name="adj1" fmla="val 20741"/>
            </a:avLst>
          </a:prstGeom>
          <a:solidFill>
            <a:schemeClr val="accent1"/>
          </a:solidFill>
          <a:ln w="12700" cap="flat" cmpd="sng" algn="ctr">
            <a:solidFill>
              <a:srgbClr val="FF0000"/>
            </a:solidFill>
            <a:prstDash val="solid"/>
            <a:round/>
            <a:headEnd type="none" w="sm" len="sm"/>
            <a:tailEnd type="arrow"/>
          </a:ln>
          <a:effectLst/>
        </p:spPr>
      </p:cxnSp>
      <p:sp>
        <p:nvSpPr>
          <p:cNvPr id="19" name="TextBox 18"/>
          <p:cNvSpPr txBox="1"/>
          <p:nvPr/>
        </p:nvSpPr>
        <p:spPr>
          <a:xfrm>
            <a:off x="8001000" y="838200"/>
            <a:ext cx="1218603" cy="646331"/>
          </a:xfrm>
          <a:prstGeom prst="rect">
            <a:avLst/>
          </a:prstGeom>
          <a:noFill/>
        </p:spPr>
        <p:txBody>
          <a:bodyPr wrap="none" rtlCol="0">
            <a:spAutoFit/>
          </a:bodyPr>
          <a:lstStyle/>
          <a:p>
            <a:r>
              <a:rPr lang="en-US" sz="1200" dirty="0" smtClean="0">
                <a:solidFill>
                  <a:srgbClr val="FF0000"/>
                </a:solidFill>
              </a:rPr>
              <a:t>Perelman </a:t>
            </a:r>
          </a:p>
          <a:p>
            <a:r>
              <a:rPr lang="en-US" sz="1200" dirty="0" smtClean="0">
                <a:solidFill>
                  <a:srgbClr val="FF0000"/>
                </a:solidFill>
              </a:rPr>
              <a:t>Repurchases </a:t>
            </a:r>
          </a:p>
          <a:p>
            <a:r>
              <a:rPr lang="en-US" sz="1200" dirty="0" smtClean="0">
                <a:solidFill>
                  <a:srgbClr val="FF0000"/>
                </a:solidFill>
              </a:rPr>
              <a:t>Stock to 80.6%</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304800"/>
            <a:ext cx="8610600" cy="457200"/>
          </a:xfrm>
        </p:spPr>
        <p:txBody>
          <a:bodyPr>
            <a:normAutofit fontScale="90000"/>
          </a:bodyPr>
          <a:lstStyle/>
          <a:p>
            <a:r>
              <a:rPr lang="en-US" dirty="0" smtClean="0"/>
              <a:t>Valuation: Leverage</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5" name="Table 4"/>
          <p:cNvGraphicFramePr>
            <a:graphicFrameLocks noGrp="1"/>
          </p:cNvGraphicFramePr>
          <p:nvPr/>
        </p:nvGraphicFramePr>
        <p:xfrm>
          <a:off x="152400" y="1524000"/>
          <a:ext cx="8763000" cy="3733800"/>
        </p:xfrm>
        <a:graphic>
          <a:graphicData uri="http://schemas.openxmlformats.org/drawingml/2006/table">
            <a:tbl>
              <a:tblPr/>
              <a:tblGrid>
                <a:gridCol w="2654962">
                  <a:extLst>
                    <a:ext uri="{9D8B030D-6E8A-4147-A177-3AD203B41FA5}">
                      <a16:colId xmlns:a16="http://schemas.microsoft.com/office/drawing/2014/main" val="20000"/>
                    </a:ext>
                  </a:extLst>
                </a:gridCol>
                <a:gridCol w="130305">
                  <a:extLst>
                    <a:ext uri="{9D8B030D-6E8A-4147-A177-3AD203B41FA5}">
                      <a16:colId xmlns:a16="http://schemas.microsoft.com/office/drawing/2014/main" val="20001"/>
                    </a:ext>
                  </a:extLst>
                </a:gridCol>
                <a:gridCol w="1335625">
                  <a:extLst>
                    <a:ext uri="{9D8B030D-6E8A-4147-A177-3AD203B41FA5}">
                      <a16:colId xmlns:a16="http://schemas.microsoft.com/office/drawing/2014/main" val="20002"/>
                    </a:ext>
                  </a:extLst>
                </a:gridCol>
                <a:gridCol w="1160527">
                  <a:extLst>
                    <a:ext uri="{9D8B030D-6E8A-4147-A177-3AD203B41FA5}">
                      <a16:colId xmlns:a16="http://schemas.microsoft.com/office/drawing/2014/main" val="20003"/>
                    </a:ext>
                  </a:extLst>
                </a:gridCol>
                <a:gridCol w="1160527">
                  <a:extLst>
                    <a:ext uri="{9D8B030D-6E8A-4147-A177-3AD203B41FA5}">
                      <a16:colId xmlns:a16="http://schemas.microsoft.com/office/drawing/2014/main" val="20004"/>
                    </a:ext>
                  </a:extLst>
                </a:gridCol>
                <a:gridCol w="1160527">
                  <a:extLst>
                    <a:ext uri="{9D8B030D-6E8A-4147-A177-3AD203B41FA5}">
                      <a16:colId xmlns:a16="http://schemas.microsoft.com/office/drawing/2014/main" val="20005"/>
                    </a:ext>
                  </a:extLst>
                </a:gridCol>
                <a:gridCol w="1160527">
                  <a:extLst>
                    <a:ext uri="{9D8B030D-6E8A-4147-A177-3AD203B41FA5}">
                      <a16:colId xmlns:a16="http://schemas.microsoft.com/office/drawing/2014/main" val="20006"/>
                    </a:ext>
                  </a:extLst>
                </a:gridCol>
              </a:tblGrid>
              <a:tr h="311150">
                <a:tc>
                  <a:txBody>
                    <a:bodyPr/>
                    <a:lstStyle/>
                    <a:p>
                      <a:pPr algn="l" fontAlgn="b"/>
                      <a:r>
                        <a:rPr lang="en-US" sz="1400" b="1" i="0" u="sng" strike="noStrike" dirty="0">
                          <a:latin typeface="Arial"/>
                        </a:rPr>
                        <a:t>Leverage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1" i="0" u="none" strike="noStrike">
                          <a:latin typeface="Arial"/>
                        </a:rPr>
                        <a:t>1997</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1998</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1999</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2000</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2001</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1150">
                <a:tc>
                  <a:txBody>
                    <a:bodyPr/>
                    <a:lstStyle/>
                    <a:p>
                      <a:pPr algn="l" fontAlgn="b"/>
                      <a:r>
                        <a:rPr lang="en-US" sz="1400" b="1" i="0" u="none" strike="noStrike" dirty="0">
                          <a:latin typeface="Arial"/>
                        </a:rPr>
                        <a:t>Assets</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a:solidFill>
                            <a:srgbClr val="0000FF"/>
                          </a:solidFill>
                          <a:latin typeface="Arial"/>
                        </a:rPr>
                        <a:t> $              1,214 </a:t>
                      </a: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FF"/>
                          </a:solidFill>
                          <a:latin typeface="Arial"/>
                        </a:rPr>
                        <a:t> $          1,235 </a:t>
                      </a: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FF"/>
                          </a:solidFill>
                          <a:latin typeface="Arial"/>
                        </a:rPr>
                        <a:t> $          1,230 </a:t>
                      </a: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FF"/>
                          </a:solidFill>
                          <a:latin typeface="Arial"/>
                        </a:rPr>
                        <a:t> $          1,207 </a:t>
                      </a: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FF"/>
                          </a:solidFill>
                          <a:latin typeface="Arial"/>
                        </a:rPr>
                        <a:t> $          1,192 </a:t>
                      </a: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11150">
                <a:tc>
                  <a:txBody>
                    <a:bodyPr/>
                    <a:lstStyle/>
                    <a:p>
                      <a:pPr algn="l" fontAlgn="b"/>
                      <a:r>
                        <a:rPr lang="en-US" sz="1400" b="1" i="0" u="none" strike="noStrike" dirty="0">
                          <a:latin typeface="Arial"/>
                        </a:rPr>
                        <a:t>Interest Expense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a:solidFill>
                            <a:srgbClr val="0000FF"/>
                          </a:solidFill>
                          <a:latin typeface="Arial"/>
                        </a:rPr>
                        <a:t> $                  71 </a:t>
                      </a:r>
                    </a:p>
                  </a:txBody>
                  <a:tcPr marL="8514" marR="8514" marT="8514" marB="0" anchor="b">
                    <a:lnL>
                      <a:noFill/>
                    </a:lnL>
                    <a:lnR>
                      <a:noFill/>
                    </a:lnR>
                    <a:lnT>
                      <a:noFill/>
                    </a:lnT>
                    <a:lnB>
                      <a:noFill/>
                    </a:lnB>
                  </a:tcPr>
                </a:tc>
                <a:tc>
                  <a:txBody>
                    <a:bodyPr/>
                    <a:lstStyle/>
                    <a:p>
                      <a:pPr algn="l" fontAlgn="b"/>
                      <a:r>
                        <a:rPr lang="en-US" sz="1400" b="0" i="0" u="none" strike="noStrike">
                          <a:solidFill>
                            <a:srgbClr val="0000FF"/>
                          </a:solidFill>
                          <a:latin typeface="Arial"/>
                        </a:rPr>
                        <a:t> $               68 </a:t>
                      </a:r>
                    </a:p>
                  </a:txBody>
                  <a:tcPr marL="8514" marR="8514" marT="8514" marB="0" anchor="b">
                    <a:lnL>
                      <a:noFill/>
                    </a:lnL>
                    <a:lnR>
                      <a:noFill/>
                    </a:lnR>
                    <a:lnT>
                      <a:noFill/>
                    </a:lnT>
                    <a:lnB>
                      <a:noFill/>
                    </a:lnB>
                  </a:tcPr>
                </a:tc>
                <a:tc>
                  <a:txBody>
                    <a:bodyPr/>
                    <a:lstStyle/>
                    <a:p>
                      <a:pPr algn="l" fontAlgn="b"/>
                      <a:r>
                        <a:rPr lang="en-US" sz="1400" b="0" i="0" u="none" strike="noStrike">
                          <a:solidFill>
                            <a:srgbClr val="0000FF"/>
                          </a:solidFill>
                          <a:latin typeface="Arial"/>
                        </a:rPr>
                        <a:t> $               65 </a:t>
                      </a:r>
                    </a:p>
                  </a:txBody>
                  <a:tcPr marL="8514" marR="8514" marT="8514" marB="0" anchor="b">
                    <a:lnL>
                      <a:noFill/>
                    </a:lnL>
                    <a:lnR>
                      <a:noFill/>
                    </a:lnR>
                    <a:lnT>
                      <a:noFill/>
                    </a:lnT>
                    <a:lnB>
                      <a:noFill/>
                    </a:lnB>
                  </a:tcPr>
                </a:tc>
                <a:tc>
                  <a:txBody>
                    <a:bodyPr/>
                    <a:lstStyle/>
                    <a:p>
                      <a:pPr algn="l" fontAlgn="b"/>
                      <a:r>
                        <a:rPr lang="en-US" sz="1400" b="0" i="0" u="none" strike="noStrike">
                          <a:solidFill>
                            <a:srgbClr val="0000FF"/>
                          </a:solidFill>
                          <a:latin typeface="Arial"/>
                        </a:rPr>
                        <a:t> $               61 </a:t>
                      </a:r>
                    </a:p>
                  </a:txBody>
                  <a:tcPr marL="8514" marR="8514" marT="8514" marB="0" anchor="b">
                    <a:lnL>
                      <a:noFill/>
                    </a:lnL>
                    <a:lnR>
                      <a:noFill/>
                    </a:lnR>
                    <a:lnT>
                      <a:noFill/>
                    </a:lnT>
                    <a:lnB>
                      <a:noFill/>
                    </a:lnB>
                  </a:tcPr>
                </a:tc>
                <a:tc>
                  <a:txBody>
                    <a:bodyPr/>
                    <a:lstStyle/>
                    <a:p>
                      <a:pPr algn="l" fontAlgn="b"/>
                      <a:r>
                        <a:rPr lang="en-US" sz="1400" b="0" i="0" u="none" strike="noStrike">
                          <a:solidFill>
                            <a:srgbClr val="0000FF"/>
                          </a:solidFill>
                          <a:latin typeface="Arial"/>
                        </a:rPr>
                        <a:t> $               57 </a:t>
                      </a:r>
                    </a:p>
                  </a:txBody>
                  <a:tcPr marL="8514" marR="8514" marT="8514" marB="0" anchor="b">
                    <a:lnL>
                      <a:noFill/>
                    </a:lnL>
                    <a:lnR>
                      <a:noFill/>
                    </a:lnR>
                    <a:lnT>
                      <a:noFill/>
                    </a:lnT>
                    <a:lnB>
                      <a:noFill/>
                    </a:lnB>
                  </a:tcPr>
                </a:tc>
                <a:extLst>
                  <a:ext uri="{0D108BD9-81ED-4DB2-BD59-A6C34878D82A}">
                    <a16:rowId xmlns:a16="http://schemas.microsoft.com/office/drawing/2014/main" val="10002"/>
                  </a:ext>
                </a:extLst>
              </a:tr>
              <a:tr h="311150">
                <a:tc>
                  <a:txBody>
                    <a:bodyPr/>
                    <a:lstStyle/>
                    <a:p>
                      <a:pPr algn="l" fontAlgn="b"/>
                      <a:r>
                        <a:rPr lang="en-US" sz="1400" b="1" i="0" u="none" strike="noStrike" dirty="0">
                          <a:latin typeface="Arial"/>
                        </a:rPr>
                        <a:t>EBITDA</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a:latin typeface="Arial"/>
                        </a:rPr>
                        <a:t> $                 117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176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176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181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187 </a:t>
                      </a:r>
                    </a:p>
                  </a:txBody>
                  <a:tcPr marL="8514" marR="8514" marT="8514" marB="0" anchor="b">
                    <a:lnL>
                      <a:noFill/>
                    </a:lnL>
                    <a:lnR>
                      <a:noFill/>
                    </a:lnR>
                    <a:lnT>
                      <a:noFill/>
                    </a:lnT>
                    <a:lnB>
                      <a:noFill/>
                    </a:lnB>
                  </a:tcPr>
                </a:tc>
                <a:extLst>
                  <a:ext uri="{0D108BD9-81ED-4DB2-BD59-A6C34878D82A}">
                    <a16:rowId xmlns:a16="http://schemas.microsoft.com/office/drawing/2014/main" val="10003"/>
                  </a:ext>
                </a:extLst>
              </a:tr>
              <a:tr h="311150">
                <a:tc>
                  <a:txBody>
                    <a:bodyPr/>
                    <a:lstStyle/>
                    <a:p>
                      <a:pPr algn="l" fontAlgn="b"/>
                      <a:r>
                        <a:rPr lang="en-US" sz="1400" b="1" i="0" u="none" strike="noStrike">
                          <a:latin typeface="Arial"/>
                        </a:rPr>
                        <a:t>EBITDA/Interest Expense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1.65</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2.58</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2.72</a:t>
                      </a:r>
                    </a:p>
                  </a:txBody>
                  <a:tcPr marL="8514" marR="8514" marT="8514" marB="0" anchor="b">
                    <a:lnL>
                      <a:noFill/>
                    </a:lnL>
                    <a:lnR>
                      <a:noFill/>
                    </a:lnR>
                    <a:lnT>
                      <a:noFill/>
                    </a:lnT>
                    <a:lnB>
                      <a:noFill/>
                    </a:lnB>
                  </a:tcPr>
                </a:tc>
                <a:tc>
                  <a:txBody>
                    <a:bodyPr/>
                    <a:lstStyle/>
                    <a:p>
                      <a:pPr algn="r" fontAlgn="b"/>
                      <a:r>
                        <a:rPr lang="en-US" sz="1400" b="0" i="0" u="none" strike="noStrike">
                          <a:latin typeface="Arial"/>
                        </a:rPr>
                        <a:t>2.97</a:t>
                      </a:r>
                    </a:p>
                  </a:txBody>
                  <a:tcPr marL="8514" marR="8514" marT="8514" marB="0" anchor="b">
                    <a:lnL>
                      <a:noFill/>
                    </a:lnL>
                    <a:lnR>
                      <a:noFill/>
                    </a:lnR>
                    <a:lnT>
                      <a:noFill/>
                    </a:lnT>
                    <a:lnB>
                      <a:noFill/>
                    </a:lnB>
                  </a:tcPr>
                </a:tc>
                <a:tc>
                  <a:txBody>
                    <a:bodyPr/>
                    <a:lstStyle/>
                    <a:p>
                      <a:pPr algn="r" fontAlgn="b"/>
                      <a:r>
                        <a:rPr lang="en-US" sz="1400" b="0" i="0" u="none" strike="noStrike">
                          <a:latin typeface="Arial"/>
                        </a:rPr>
                        <a:t>3.31</a:t>
                      </a:r>
                    </a:p>
                  </a:txBody>
                  <a:tcPr marL="8514" marR="8514" marT="8514" marB="0" anchor="b">
                    <a:lnL>
                      <a:noFill/>
                    </a:lnL>
                    <a:lnR>
                      <a:noFill/>
                    </a:lnR>
                    <a:lnT>
                      <a:noFill/>
                    </a:lnT>
                    <a:lnB>
                      <a:noFill/>
                    </a:lnB>
                  </a:tcPr>
                </a:tc>
                <a:extLst>
                  <a:ext uri="{0D108BD9-81ED-4DB2-BD59-A6C34878D82A}">
                    <a16:rowId xmlns:a16="http://schemas.microsoft.com/office/drawing/2014/main" val="10004"/>
                  </a:ext>
                </a:extLst>
              </a:tr>
              <a:tr h="311150">
                <a:tc>
                  <a:txBody>
                    <a:bodyPr/>
                    <a:lstStyle/>
                    <a:p>
                      <a:pPr algn="l" fontAlgn="b"/>
                      <a:r>
                        <a:rPr lang="en-US" sz="1400" b="1" i="0" u="none" strike="noStrike">
                          <a:latin typeface="Arial"/>
                        </a:rPr>
                        <a:t>Long-term debt</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a:latin typeface="Arial"/>
                        </a:rPr>
                        <a:t> $                 770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744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612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390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120 </a:t>
                      </a:r>
                    </a:p>
                  </a:txBody>
                  <a:tcPr marL="8514" marR="8514" marT="8514" marB="0" anchor="b">
                    <a:lnL>
                      <a:noFill/>
                    </a:lnL>
                    <a:lnR>
                      <a:noFill/>
                    </a:lnR>
                    <a:lnT>
                      <a:noFill/>
                    </a:lnT>
                    <a:lnB>
                      <a:noFill/>
                    </a:lnB>
                  </a:tcPr>
                </a:tc>
                <a:extLst>
                  <a:ext uri="{0D108BD9-81ED-4DB2-BD59-A6C34878D82A}">
                    <a16:rowId xmlns:a16="http://schemas.microsoft.com/office/drawing/2014/main" val="10005"/>
                  </a:ext>
                </a:extLst>
              </a:tr>
              <a:tr h="311150">
                <a:tc>
                  <a:txBody>
                    <a:bodyPr/>
                    <a:lstStyle/>
                    <a:p>
                      <a:pPr algn="l" fontAlgn="b"/>
                      <a:r>
                        <a:rPr lang="en-US" sz="1400" b="1" i="0" u="none" strike="noStrike">
                          <a:latin typeface="Arial"/>
                        </a:rPr>
                        <a:t>Refinanced Long-term debt</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a:latin typeface="Arial"/>
                        </a:rPr>
                        <a:t> $                   -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66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281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493 </a:t>
                      </a:r>
                    </a:p>
                  </a:txBody>
                  <a:tcPr marL="8514" marR="8514" marT="8514" marB="0" anchor="b">
                    <a:lnL>
                      <a:noFill/>
                    </a:lnL>
                    <a:lnR>
                      <a:noFill/>
                    </a:lnR>
                    <a:lnT>
                      <a:noFill/>
                    </a:lnT>
                    <a:lnB>
                      <a:noFill/>
                    </a:lnB>
                  </a:tcPr>
                </a:tc>
                <a:extLst>
                  <a:ext uri="{0D108BD9-81ED-4DB2-BD59-A6C34878D82A}">
                    <a16:rowId xmlns:a16="http://schemas.microsoft.com/office/drawing/2014/main" val="10006"/>
                  </a:ext>
                </a:extLst>
              </a:tr>
              <a:tr h="311150">
                <a:tc>
                  <a:txBody>
                    <a:bodyPr/>
                    <a:lstStyle/>
                    <a:p>
                      <a:pPr algn="l" fontAlgn="b"/>
                      <a:r>
                        <a:rPr lang="en-US" sz="1400" b="1" i="0" u="none" strike="noStrike">
                          <a:latin typeface="Arial"/>
                        </a:rPr>
                        <a:t>Short Term debt</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a:latin typeface="Arial"/>
                        </a:rPr>
                        <a:t> $                  33 </a:t>
                      </a:r>
                    </a:p>
                  </a:txBody>
                  <a:tcPr marL="8514" marR="8514" marT="8514" marB="0" anchor="b">
                    <a:lnL>
                      <a:noFill/>
                    </a:lnL>
                    <a:lnR>
                      <a:noFill/>
                    </a:lnR>
                    <a:lnT>
                      <a:noFill/>
                    </a:lnT>
                    <a:lnB>
                      <a:noFill/>
                    </a:lnB>
                  </a:tcPr>
                </a:tc>
                <a:tc>
                  <a:txBody>
                    <a:bodyPr/>
                    <a:lstStyle/>
                    <a:p>
                      <a:pPr algn="l" fontAlgn="b"/>
                      <a:r>
                        <a:rPr lang="en-US" sz="1400" b="0" i="0" u="none" strike="noStrike" dirty="0">
                          <a:latin typeface="Arial"/>
                        </a:rPr>
                        <a:t> $               29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41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37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37 </a:t>
                      </a:r>
                    </a:p>
                  </a:txBody>
                  <a:tcPr marL="8514" marR="8514" marT="8514" marB="0" anchor="b">
                    <a:lnL>
                      <a:noFill/>
                    </a:lnL>
                    <a:lnR>
                      <a:noFill/>
                    </a:lnR>
                    <a:lnT>
                      <a:noFill/>
                    </a:lnT>
                    <a:lnB>
                      <a:noFill/>
                    </a:lnB>
                  </a:tcPr>
                </a:tc>
                <a:extLst>
                  <a:ext uri="{0D108BD9-81ED-4DB2-BD59-A6C34878D82A}">
                    <a16:rowId xmlns:a16="http://schemas.microsoft.com/office/drawing/2014/main" val="10007"/>
                  </a:ext>
                </a:extLst>
              </a:tr>
              <a:tr h="311150">
                <a:tc>
                  <a:txBody>
                    <a:bodyPr/>
                    <a:lstStyle/>
                    <a:p>
                      <a:pPr algn="l" fontAlgn="b"/>
                      <a:r>
                        <a:rPr lang="en-US" sz="1400" b="1" i="0" u="none" strike="noStrike">
                          <a:latin typeface="Arial"/>
                        </a:rPr>
                        <a:t>Total Debt</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a:latin typeface="Arial"/>
                        </a:rPr>
                        <a:t> $                 803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773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719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708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650 </a:t>
                      </a:r>
                    </a:p>
                  </a:txBody>
                  <a:tcPr marL="8514" marR="8514" marT="8514" marB="0" anchor="b">
                    <a:lnL>
                      <a:noFill/>
                    </a:lnL>
                    <a:lnR>
                      <a:noFill/>
                    </a:lnR>
                    <a:lnT>
                      <a:noFill/>
                    </a:lnT>
                    <a:lnB>
                      <a:noFill/>
                    </a:lnB>
                  </a:tcPr>
                </a:tc>
                <a:extLst>
                  <a:ext uri="{0D108BD9-81ED-4DB2-BD59-A6C34878D82A}">
                    <a16:rowId xmlns:a16="http://schemas.microsoft.com/office/drawing/2014/main" val="10008"/>
                  </a:ext>
                </a:extLst>
              </a:tr>
              <a:tr h="311150">
                <a:tc>
                  <a:txBody>
                    <a:bodyPr/>
                    <a:lstStyle/>
                    <a:p>
                      <a:pPr algn="l" fontAlgn="b"/>
                      <a:r>
                        <a:rPr lang="en-US" sz="1400" b="1" i="0" u="none" strike="noStrike">
                          <a:latin typeface="Arial"/>
                        </a:rPr>
                        <a:t>Debt to Total Capital</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1" i="0" u="none" strike="noStrike">
                          <a:latin typeface="Arial"/>
                        </a:rPr>
                        <a:t>66%</a:t>
                      </a:r>
                    </a:p>
                  </a:txBody>
                  <a:tcPr marL="8514" marR="8514" marT="8514" marB="0" anchor="b">
                    <a:lnL>
                      <a:noFill/>
                    </a:lnL>
                    <a:lnR>
                      <a:noFill/>
                    </a:lnR>
                    <a:lnT>
                      <a:noFill/>
                    </a:lnT>
                    <a:lnB>
                      <a:noFill/>
                    </a:lnB>
                  </a:tcPr>
                </a:tc>
                <a:tc>
                  <a:txBody>
                    <a:bodyPr/>
                    <a:lstStyle/>
                    <a:p>
                      <a:pPr algn="r" fontAlgn="b"/>
                      <a:r>
                        <a:rPr lang="en-US" sz="1400" b="1" i="0" u="none" strike="noStrike">
                          <a:latin typeface="Arial"/>
                        </a:rPr>
                        <a:t>63%</a:t>
                      </a:r>
                    </a:p>
                  </a:txBody>
                  <a:tcPr marL="8514" marR="8514" marT="8514" marB="0" anchor="b">
                    <a:lnL>
                      <a:noFill/>
                    </a:lnL>
                    <a:lnR>
                      <a:noFill/>
                    </a:lnR>
                    <a:lnT>
                      <a:noFill/>
                    </a:lnT>
                    <a:lnB>
                      <a:noFill/>
                    </a:lnB>
                  </a:tcPr>
                </a:tc>
                <a:tc>
                  <a:txBody>
                    <a:bodyPr/>
                    <a:lstStyle/>
                    <a:p>
                      <a:pPr algn="r" fontAlgn="b"/>
                      <a:r>
                        <a:rPr lang="en-US" sz="1400" b="1" i="0" u="none" strike="noStrike">
                          <a:latin typeface="Arial"/>
                        </a:rPr>
                        <a:t>58%</a:t>
                      </a:r>
                    </a:p>
                  </a:txBody>
                  <a:tcPr marL="8514" marR="8514" marT="8514" marB="0" anchor="b">
                    <a:lnL>
                      <a:noFill/>
                    </a:lnL>
                    <a:lnR>
                      <a:noFill/>
                    </a:lnR>
                    <a:lnT>
                      <a:noFill/>
                    </a:lnT>
                    <a:lnB>
                      <a:noFill/>
                    </a:lnB>
                  </a:tcPr>
                </a:tc>
                <a:tc>
                  <a:txBody>
                    <a:bodyPr/>
                    <a:lstStyle/>
                    <a:p>
                      <a:pPr algn="r" fontAlgn="b"/>
                      <a:r>
                        <a:rPr lang="en-US" sz="1400" b="1" i="0" u="none" strike="noStrike" dirty="0">
                          <a:latin typeface="Arial"/>
                        </a:rPr>
                        <a:t>59%</a:t>
                      </a:r>
                    </a:p>
                  </a:txBody>
                  <a:tcPr marL="8514" marR="8514" marT="8514" marB="0" anchor="b">
                    <a:lnL>
                      <a:noFill/>
                    </a:lnL>
                    <a:lnR>
                      <a:noFill/>
                    </a:lnR>
                    <a:lnT>
                      <a:noFill/>
                    </a:lnT>
                    <a:lnB>
                      <a:noFill/>
                    </a:lnB>
                  </a:tcPr>
                </a:tc>
                <a:tc>
                  <a:txBody>
                    <a:bodyPr/>
                    <a:lstStyle/>
                    <a:p>
                      <a:pPr algn="r" fontAlgn="b"/>
                      <a:r>
                        <a:rPr lang="en-US" sz="1400" b="1" i="0" u="none" strike="noStrike">
                          <a:latin typeface="Arial"/>
                        </a:rPr>
                        <a:t>55%</a:t>
                      </a:r>
                    </a:p>
                  </a:txBody>
                  <a:tcPr marL="8514" marR="8514" marT="8514" marB="0" anchor="b">
                    <a:lnL>
                      <a:noFill/>
                    </a:lnL>
                    <a:lnR>
                      <a:noFill/>
                    </a:lnR>
                    <a:lnT>
                      <a:noFill/>
                    </a:lnT>
                    <a:lnB>
                      <a:noFill/>
                    </a:lnB>
                  </a:tcPr>
                </a:tc>
                <a:extLst>
                  <a:ext uri="{0D108BD9-81ED-4DB2-BD59-A6C34878D82A}">
                    <a16:rowId xmlns:a16="http://schemas.microsoft.com/office/drawing/2014/main" val="10009"/>
                  </a:ext>
                </a:extLst>
              </a:tr>
              <a:tr h="311150">
                <a:tc>
                  <a:txBody>
                    <a:bodyPr/>
                    <a:lstStyle/>
                    <a:p>
                      <a:pPr algn="l" fontAlgn="b"/>
                      <a:endParaRPr lang="en-US" sz="1400" b="1"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10"/>
                  </a:ext>
                </a:extLst>
              </a:tr>
              <a:tr h="311150">
                <a:tc>
                  <a:txBody>
                    <a:bodyPr/>
                    <a:lstStyle/>
                    <a:p>
                      <a:pPr algn="l" fontAlgn="b"/>
                      <a:r>
                        <a:rPr lang="en-US" sz="1400" b="1" i="0" u="none" strike="noStrike">
                          <a:latin typeface="Arial"/>
                        </a:rPr>
                        <a:t>Cost of Debt</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8.85%</a:t>
                      </a:r>
                    </a:p>
                  </a:txBody>
                  <a:tcPr marL="8514" marR="8514" marT="8514" marB="0" anchor="b">
                    <a:lnL>
                      <a:noFill/>
                    </a:lnL>
                    <a:lnR>
                      <a:noFill/>
                    </a:lnR>
                    <a:lnT>
                      <a:noFill/>
                    </a:lnT>
                    <a:lnB>
                      <a:noFill/>
                    </a:lnB>
                  </a:tcPr>
                </a:tc>
                <a:tc>
                  <a:txBody>
                    <a:bodyPr/>
                    <a:lstStyle/>
                    <a:p>
                      <a:pPr algn="r" fontAlgn="b"/>
                      <a:r>
                        <a:rPr lang="en-US" sz="1400" b="0" i="0" u="none" strike="noStrike">
                          <a:latin typeface="Arial"/>
                        </a:rPr>
                        <a:t>8.80%</a:t>
                      </a:r>
                    </a:p>
                  </a:txBody>
                  <a:tcPr marL="8514" marR="8514" marT="8514" marB="0" anchor="b">
                    <a:lnL>
                      <a:noFill/>
                    </a:lnL>
                    <a:lnR>
                      <a:noFill/>
                    </a:lnR>
                    <a:lnT>
                      <a:noFill/>
                    </a:lnT>
                    <a:lnB>
                      <a:noFill/>
                    </a:lnB>
                  </a:tcPr>
                </a:tc>
                <a:tc>
                  <a:txBody>
                    <a:bodyPr/>
                    <a:lstStyle/>
                    <a:p>
                      <a:pPr algn="r" fontAlgn="b"/>
                      <a:r>
                        <a:rPr lang="en-US" sz="1400" b="0" i="0" u="none" strike="noStrike">
                          <a:latin typeface="Arial"/>
                        </a:rPr>
                        <a:t>8.99%</a:t>
                      </a: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8.61%</a:t>
                      </a: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8.71%</a:t>
                      </a:r>
                    </a:p>
                  </a:txBody>
                  <a:tcPr marL="8514" marR="8514" marT="8514" marB="0" anchor="b">
                    <a:lnL>
                      <a:noFill/>
                    </a:lnL>
                    <a:lnR>
                      <a:noFill/>
                    </a:lnR>
                    <a:lnT>
                      <a:noFill/>
                    </a:lnT>
                    <a:lnB>
                      <a:noFill/>
                    </a:lnB>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0" y="304800"/>
            <a:ext cx="9144000" cy="457200"/>
          </a:xfrm>
        </p:spPr>
        <p:txBody>
          <a:bodyPr>
            <a:normAutofit fontScale="90000"/>
          </a:bodyPr>
          <a:lstStyle/>
          <a:p>
            <a:r>
              <a:rPr lang="en-US" dirty="0" smtClean="0"/>
              <a:t>Valuation: S&amp;P Credit Week</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4" name="Table 3"/>
          <p:cNvGraphicFramePr>
            <a:graphicFrameLocks noGrp="1"/>
          </p:cNvGraphicFramePr>
          <p:nvPr/>
        </p:nvGraphicFramePr>
        <p:xfrm>
          <a:off x="152399" y="838200"/>
          <a:ext cx="8610601" cy="3810001"/>
        </p:xfrm>
        <a:graphic>
          <a:graphicData uri="http://schemas.openxmlformats.org/drawingml/2006/table">
            <a:tbl>
              <a:tblPr/>
              <a:tblGrid>
                <a:gridCol w="2057401">
                  <a:extLst>
                    <a:ext uri="{9D8B030D-6E8A-4147-A177-3AD203B41FA5}">
                      <a16:colId xmlns:a16="http://schemas.microsoft.com/office/drawing/2014/main" val="20000"/>
                    </a:ext>
                  </a:extLst>
                </a:gridCol>
                <a:gridCol w="1092200">
                  <a:extLst>
                    <a:ext uri="{9D8B030D-6E8A-4147-A177-3AD203B41FA5}">
                      <a16:colId xmlns:a16="http://schemas.microsoft.com/office/drawing/2014/main" val="20001"/>
                    </a:ext>
                  </a:extLst>
                </a:gridCol>
                <a:gridCol w="1092200">
                  <a:extLst>
                    <a:ext uri="{9D8B030D-6E8A-4147-A177-3AD203B41FA5}">
                      <a16:colId xmlns:a16="http://schemas.microsoft.com/office/drawing/2014/main" val="20002"/>
                    </a:ext>
                  </a:extLst>
                </a:gridCol>
                <a:gridCol w="1092200">
                  <a:extLst>
                    <a:ext uri="{9D8B030D-6E8A-4147-A177-3AD203B41FA5}">
                      <a16:colId xmlns:a16="http://schemas.microsoft.com/office/drawing/2014/main" val="20003"/>
                    </a:ext>
                  </a:extLst>
                </a:gridCol>
                <a:gridCol w="1092200">
                  <a:extLst>
                    <a:ext uri="{9D8B030D-6E8A-4147-A177-3AD203B41FA5}">
                      <a16:colId xmlns:a16="http://schemas.microsoft.com/office/drawing/2014/main" val="20004"/>
                    </a:ext>
                  </a:extLst>
                </a:gridCol>
                <a:gridCol w="1092200">
                  <a:extLst>
                    <a:ext uri="{9D8B030D-6E8A-4147-A177-3AD203B41FA5}">
                      <a16:colId xmlns:a16="http://schemas.microsoft.com/office/drawing/2014/main" val="20005"/>
                    </a:ext>
                  </a:extLst>
                </a:gridCol>
                <a:gridCol w="1092200">
                  <a:extLst>
                    <a:ext uri="{9D8B030D-6E8A-4147-A177-3AD203B41FA5}">
                      <a16:colId xmlns:a16="http://schemas.microsoft.com/office/drawing/2014/main" val="20006"/>
                    </a:ext>
                  </a:extLst>
                </a:gridCol>
              </a:tblGrid>
              <a:tr h="1112460">
                <a:tc>
                  <a:txBody>
                    <a:bodyPr/>
                    <a:lstStyle/>
                    <a:p>
                      <a:pPr algn="ctr" fontAlgn="b"/>
                      <a:r>
                        <a:rPr lang="en-US" sz="1400" b="0" i="0" u="none" strike="noStrike" dirty="0">
                          <a:latin typeface="Arial"/>
                        </a:rPr>
                        <a:t>Total Debt as </a:t>
                      </a:r>
                      <a:endParaRPr lang="en-US" sz="1400" b="0" i="0" u="none" strike="noStrike" dirty="0" smtClean="0">
                        <a:latin typeface="Arial"/>
                      </a:endParaRPr>
                    </a:p>
                    <a:p>
                      <a:pPr algn="ctr" fontAlgn="b"/>
                      <a:r>
                        <a:rPr lang="en-US" sz="1400" b="0" i="0" u="none" strike="noStrike" dirty="0" smtClean="0">
                          <a:latin typeface="Arial"/>
                        </a:rPr>
                        <a:t>% </a:t>
                      </a:r>
                      <a:r>
                        <a:rPr lang="en-US" sz="1400" b="0" i="0" u="none" strike="noStrike" dirty="0">
                          <a:latin typeface="Arial"/>
                        </a:rPr>
                        <a:t>of Market Cap</a:t>
                      </a:r>
                    </a:p>
                  </a:txBody>
                  <a:tcPr marL="9144" marR="9144" marT="9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EBIT Interest Coverage</a:t>
                      </a:r>
                    </a:p>
                  </a:txBody>
                  <a:tcPr marL="9144" marR="9144" marT="9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Rating</a:t>
                      </a:r>
                    </a:p>
                  </a:txBody>
                  <a:tcPr marL="9144" marR="9144" marT="9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Yield</a:t>
                      </a:r>
                    </a:p>
                  </a:txBody>
                  <a:tcPr marL="9144" marR="9144" marT="9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Probability Default</a:t>
                      </a:r>
                    </a:p>
                  </a:txBody>
                  <a:tcPr marL="9144" marR="9144" marT="9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l-GR" sz="1400" b="0" i="1" u="none" strike="noStrike" dirty="0" smtClean="0">
                          <a:solidFill>
                            <a:srgbClr val="FF0000"/>
                          </a:solidFill>
                          <a:latin typeface="Arial"/>
                        </a:rPr>
                        <a:t>Δ</a:t>
                      </a:r>
                      <a:r>
                        <a:rPr lang="en-US" sz="1400" b="0" i="1" u="none" strike="noStrike" dirty="0" smtClean="0">
                          <a:solidFill>
                            <a:srgbClr val="FF0000"/>
                          </a:solidFill>
                          <a:latin typeface="Arial"/>
                        </a:rPr>
                        <a:t>Yield/</a:t>
                      </a:r>
                    </a:p>
                    <a:p>
                      <a:pPr algn="ctr" fontAlgn="b"/>
                      <a:r>
                        <a:rPr lang="el-GR" sz="1400" b="0" i="1" u="none" strike="noStrike" dirty="0" smtClean="0">
                          <a:solidFill>
                            <a:srgbClr val="FF0000"/>
                          </a:solidFill>
                          <a:latin typeface="Arial"/>
                        </a:rPr>
                        <a:t>Δ</a:t>
                      </a:r>
                      <a:r>
                        <a:rPr lang="en-US" sz="1400" b="0" i="1" u="none" strike="noStrike" dirty="0" smtClean="0">
                          <a:solidFill>
                            <a:srgbClr val="FF0000"/>
                          </a:solidFill>
                          <a:latin typeface="Arial"/>
                        </a:rPr>
                        <a:t>Debt</a:t>
                      </a:r>
                      <a:endParaRPr lang="en-US" sz="1400" b="0" i="1" u="none" strike="noStrike" dirty="0">
                        <a:solidFill>
                          <a:srgbClr val="FF0000"/>
                        </a:solidFill>
                        <a:latin typeface="Arial"/>
                      </a:endParaRPr>
                    </a:p>
                  </a:txBody>
                  <a:tcPr marL="9144" marR="9144" marT="9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l-GR" sz="1400" b="0" i="1" u="none" strike="noStrike" dirty="0" smtClean="0">
                          <a:solidFill>
                            <a:srgbClr val="FF0000"/>
                          </a:solidFill>
                          <a:latin typeface="Arial"/>
                        </a:rPr>
                        <a:t>Δ</a:t>
                      </a:r>
                      <a:r>
                        <a:rPr lang="en-US" sz="1400" b="0" i="1" u="none" strike="noStrike" dirty="0" smtClean="0">
                          <a:solidFill>
                            <a:srgbClr val="FF0000"/>
                          </a:solidFill>
                          <a:latin typeface="Arial"/>
                        </a:rPr>
                        <a:t>Prob. Default/</a:t>
                      </a:r>
                    </a:p>
                    <a:p>
                      <a:pPr algn="ctr" fontAlgn="b"/>
                      <a:r>
                        <a:rPr lang="el-GR" sz="1400" b="0" i="1" u="none" strike="noStrike" dirty="0" smtClean="0">
                          <a:solidFill>
                            <a:srgbClr val="FF0000"/>
                          </a:solidFill>
                          <a:latin typeface="Arial"/>
                        </a:rPr>
                        <a:t>Δ</a:t>
                      </a:r>
                      <a:r>
                        <a:rPr lang="en-US" sz="1400" b="0" i="1" u="none" strike="noStrike" dirty="0" smtClean="0">
                          <a:solidFill>
                            <a:srgbClr val="FF0000"/>
                          </a:solidFill>
                          <a:latin typeface="Arial"/>
                        </a:rPr>
                        <a:t>Debt</a:t>
                      </a:r>
                      <a:endParaRPr lang="en-US" sz="1400" b="0" i="1" u="none" strike="noStrike" dirty="0">
                        <a:solidFill>
                          <a:srgbClr val="FF0000"/>
                        </a:solidFill>
                        <a:latin typeface="Arial"/>
                      </a:endParaRPr>
                    </a:p>
                  </a:txBody>
                  <a:tcPr marL="9144" marR="9144" marT="914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5363">
                <a:tc>
                  <a:txBody>
                    <a:bodyPr/>
                    <a:lstStyle/>
                    <a:p>
                      <a:pPr algn="ctr" fontAlgn="b"/>
                      <a:r>
                        <a:rPr lang="en-US" sz="1400" b="0" i="0" u="none" strike="noStrike">
                          <a:latin typeface="Arial"/>
                        </a:rPr>
                        <a:t>3.7%</a:t>
                      </a:r>
                    </a:p>
                  </a:txBody>
                  <a:tcPr marL="9144" marR="9144" marT="9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latin typeface="Arial"/>
                        </a:rPr>
                        <a:t>17.5</a:t>
                      </a:r>
                    </a:p>
                  </a:txBody>
                  <a:tcPr marL="9144" marR="9144" marT="9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latin typeface="Arial"/>
                        </a:rPr>
                        <a:t>AAA</a:t>
                      </a:r>
                    </a:p>
                  </a:txBody>
                  <a:tcPr marL="9144" marR="9144" marT="9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latin typeface="Arial"/>
                        </a:rPr>
                        <a:t>7.01%</a:t>
                      </a:r>
                    </a:p>
                  </a:txBody>
                  <a:tcPr marL="9144" marR="9144" marT="9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latin typeface="Arial"/>
                        </a:rPr>
                        <a:t>0.0%</a:t>
                      </a:r>
                    </a:p>
                  </a:txBody>
                  <a:tcPr marL="9144" marR="9144" marT="9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FF0000"/>
                          </a:solidFill>
                          <a:latin typeface="Arial"/>
                        </a:rPr>
                        <a:t>2.4%</a:t>
                      </a:r>
                    </a:p>
                  </a:txBody>
                  <a:tcPr marL="9144" marR="9144" marT="9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FF0000"/>
                          </a:solidFill>
                          <a:latin typeface="Arial"/>
                        </a:rPr>
                        <a:t>0.0%</a:t>
                      </a:r>
                    </a:p>
                  </a:txBody>
                  <a:tcPr marL="9144" marR="9144" marT="9144"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85363">
                <a:tc>
                  <a:txBody>
                    <a:bodyPr/>
                    <a:lstStyle/>
                    <a:p>
                      <a:pPr algn="ctr" fontAlgn="b"/>
                      <a:r>
                        <a:rPr lang="en-US" sz="1400" b="0" i="0" u="none" strike="noStrike">
                          <a:latin typeface="Arial"/>
                        </a:rPr>
                        <a:t>9.2%</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10.8</a:t>
                      </a:r>
                    </a:p>
                  </a:txBody>
                  <a:tcPr marL="9144" marR="9144" marT="9144" marB="0" anchor="b">
                    <a:lnL>
                      <a:noFill/>
                    </a:lnL>
                    <a:lnR>
                      <a:noFill/>
                    </a:lnR>
                    <a:lnT>
                      <a:noFill/>
                    </a:lnT>
                    <a:lnB>
                      <a:noFill/>
                    </a:lnB>
                  </a:tcPr>
                </a:tc>
                <a:tc>
                  <a:txBody>
                    <a:bodyPr/>
                    <a:lstStyle/>
                    <a:p>
                      <a:pPr algn="ctr" fontAlgn="b"/>
                      <a:r>
                        <a:rPr lang="en-US" sz="1400" b="0" i="0" u="none" strike="noStrike" dirty="0">
                          <a:latin typeface="Arial"/>
                        </a:rPr>
                        <a:t>AA</a:t>
                      </a:r>
                    </a:p>
                  </a:txBody>
                  <a:tcPr marL="9144" marR="9144" marT="9144" marB="0" anchor="b">
                    <a:lnL>
                      <a:noFill/>
                    </a:lnL>
                    <a:lnR>
                      <a:noFill/>
                    </a:lnR>
                    <a:lnT>
                      <a:noFill/>
                    </a:lnT>
                    <a:lnB>
                      <a:noFill/>
                    </a:lnB>
                  </a:tcPr>
                </a:tc>
                <a:tc>
                  <a:txBody>
                    <a:bodyPr/>
                    <a:lstStyle/>
                    <a:p>
                      <a:pPr algn="ctr" fontAlgn="b"/>
                      <a:r>
                        <a:rPr lang="en-US" sz="1400" b="0" i="0" u="none" strike="noStrike" dirty="0">
                          <a:latin typeface="Arial"/>
                        </a:rPr>
                        <a:t>7.14%</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0.0%</a:t>
                      </a:r>
                    </a:p>
                  </a:txBody>
                  <a:tcPr marL="9144" marR="9144" marT="9144" marB="0" anchor="b">
                    <a:lnL>
                      <a:noFill/>
                    </a:lnL>
                    <a:lnR>
                      <a:noFill/>
                    </a:lnR>
                    <a:lnT>
                      <a:noFill/>
                    </a:lnT>
                    <a:lnB>
                      <a:noFill/>
                    </a:lnB>
                  </a:tcPr>
                </a:tc>
                <a:tc>
                  <a:txBody>
                    <a:bodyPr/>
                    <a:lstStyle/>
                    <a:p>
                      <a:pPr algn="ctr" fontAlgn="b"/>
                      <a:r>
                        <a:rPr lang="en-US" sz="1400" b="0" i="0" u="none" strike="noStrike">
                          <a:solidFill>
                            <a:srgbClr val="FF0000"/>
                          </a:solidFill>
                          <a:latin typeface="Arial"/>
                        </a:rPr>
                        <a:t>2.4%</a:t>
                      </a:r>
                    </a:p>
                  </a:txBody>
                  <a:tcPr marL="9144" marR="9144" marT="9144" marB="0" anchor="b">
                    <a:lnL>
                      <a:noFill/>
                    </a:lnL>
                    <a:lnR>
                      <a:noFill/>
                    </a:lnR>
                    <a:lnT>
                      <a:noFill/>
                    </a:lnT>
                    <a:lnB>
                      <a:noFill/>
                    </a:lnB>
                  </a:tcPr>
                </a:tc>
                <a:tc>
                  <a:txBody>
                    <a:bodyPr/>
                    <a:lstStyle/>
                    <a:p>
                      <a:pPr algn="ctr" fontAlgn="b"/>
                      <a:r>
                        <a:rPr lang="en-US" sz="1400" b="0" i="0" u="none" strike="noStrike">
                          <a:solidFill>
                            <a:srgbClr val="FF0000"/>
                          </a:solidFill>
                          <a:latin typeface="Arial"/>
                        </a:rPr>
                        <a:t>1.4%</a:t>
                      </a:r>
                    </a:p>
                  </a:txBody>
                  <a:tcPr marL="9144" marR="9144" marT="9144" marB="0" anchor="b">
                    <a:lnL>
                      <a:noFill/>
                    </a:lnL>
                    <a:lnR>
                      <a:noFill/>
                    </a:lnR>
                    <a:lnT>
                      <a:noFill/>
                    </a:lnT>
                    <a:lnB>
                      <a:noFill/>
                    </a:lnB>
                  </a:tcPr>
                </a:tc>
                <a:extLst>
                  <a:ext uri="{0D108BD9-81ED-4DB2-BD59-A6C34878D82A}">
                    <a16:rowId xmlns:a16="http://schemas.microsoft.com/office/drawing/2014/main" val="10002"/>
                  </a:ext>
                </a:extLst>
              </a:tr>
              <a:tr h="385363">
                <a:tc>
                  <a:txBody>
                    <a:bodyPr/>
                    <a:lstStyle/>
                    <a:p>
                      <a:pPr algn="ctr" fontAlgn="b"/>
                      <a:r>
                        <a:rPr lang="en-US" sz="1400" b="0" i="0" u="none" strike="noStrike">
                          <a:latin typeface="Arial"/>
                        </a:rPr>
                        <a:t>16.4%</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6.8</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A</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7.31%</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0.1%</a:t>
                      </a:r>
                    </a:p>
                  </a:txBody>
                  <a:tcPr marL="9144" marR="9144" marT="9144" marB="0" anchor="b">
                    <a:lnL>
                      <a:noFill/>
                    </a:lnL>
                    <a:lnR>
                      <a:noFill/>
                    </a:lnR>
                    <a:lnT>
                      <a:noFill/>
                    </a:lnT>
                    <a:lnB>
                      <a:noFill/>
                    </a:lnB>
                  </a:tcPr>
                </a:tc>
                <a:tc>
                  <a:txBody>
                    <a:bodyPr/>
                    <a:lstStyle/>
                    <a:p>
                      <a:pPr algn="ctr" fontAlgn="b"/>
                      <a:r>
                        <a:rPr lang="en-US" sz="1400" b="0" i="0" u="none" strike="noStrike">
                          <a:solidFill>
                            <a:srgbClr val="FF0000"/>
                          </a:solidFill>
                          <a:latin typeface="Arial"/>
                        </a:rPr>
                        <a:t>2.9%</a:t>
                      </a:r>
                    </a:p>
                  </a:txBody>
                  <a:tcPr marL="9144" marR="9144" marT="9144" marB="0" anchor="b">
                    <a:lnL>
                      <a:noFill/>
                    </a:lnL>
                    <a:lnR>
                      <a:noFill/>
                    </a:lnR>
                    <a:lnT>
                      <a:noFill/>
                    </a:lnT>
                    <a:lnB>
                      <a:noFill/>
                    </a:lnB>
                  </a:tcPr>
                </a:tc>
                <a:tc>
                  <a:txBody>
                    <a:bodyPr/>
                    <a:lstStyle/>
                    <a:p>
                      <a:pPr algn="ctr" fontAlgn="b"/>
                      <a:r>
                        <a:rPr lang="en-US" sz="1400" b="0" i="0" u="none" strike="noStrike">
                          <a:solidFill>
                            <a:srgbClr val="FF0000"/>
                          </a:solidFill>
                          <a:latin typeface="Arial"/>
                        </a:rPr>
                        <a:t>2.1%</a:t>
                      </a:r>
                    </a:p>
                  </a:txBody>
                  <a:tcPr marL="9144" marR="9144" marT="9144" marB="0" anchor="b">
                    <a:lnL>
                      <a:noFill/>
                    </a:lnL>
                    <a:lnR>
                      <a:noFill/>
                    </a:lnR>
                    <a:lnT>
                      <a:noFill/>
                    </a:lnT>
                    <a:lnB>
                      <a:noFill/>
                    </a:lnB>
                  </a:tcPr>
                </a:tc>
                <a:extLst>
                  <a:ext uri="{0D108BD9-81ED-4DB2-BD59-A6C34878D82A}">
                    <a16:rowId xmlns:a16="http://schemas.microsoft.com/office/drawing/2014/main" val="10003"/>
                  </a:ext>
                </a:extLst>
              </a:tr>
              <a:tr h="385363">
                <a:tc>
                  <a:txBody>
                    <a:bodyPr/>
                    <a:lstStyle/>
                    <a:p>
                      <a:pPr algn="ctr" fontAlgn="b"/>
                      <a:r>
                        <a:rPr lang="en-US" sz="1400" b="0" i="0" u="none" strike="noStrike">
                          <a:latin typeface="Arial"/>
                        </a:rPr>
                        <a:t>30.4%</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3.9</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BBB</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7.72%</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0.4%</a:t>
                      </a:r>
                    </a:p>
                  </a:txBody>
                  <a:tcPr marL="9144" marR="9144" marT="9144" marB="0" anchor="b">
                    <a:lnL>
                      <a:noFill/>
                    </a:lnL>
                    <a:lnR>
                      <a:noFill/>
                    </a:lnR>
                    <a:lnT>
                      <a:noFill/>
                    </a:lnT>
                    <a:lnB>
                      <a:noFill/>
                    </a:lnB>
                  </a:tcPr>
                </a:tc>
                <a:tc>
                  <a:txBody>
                    <a:bodyPr/>
                    <a:lstStyle/>
                    <a:p>
                      <a:pPr algn="ctr" fontAlgn="b"/>
                      <a:r>
                        <a:rPr lang="en-US" sz="1400" b="0" i="0" u="none" strike="noStrike" dirty="0">
                          <a:solidFill>
                            <a:srgbClr val="FF0000"/>
                          </a:solidFill>
                          <a:latin typeface="Arial"/>
                        </a:rPr>
                        <a:t>8.5%</a:t>
                      </a:r>
                    </a:p>
                  </a:txBody>
                  <a:tcPr marL="9144" marR="9144" marT="9144" marB="0" anchor="b">
                    <a:lnL>
                      <a:noFill/>
                    </a:lnL>
                    <a:lnR>
                      <a:noFill/>
                    </a:lnR>
                    <a:lnT>
                      <a:noFill/>
                    </a:lnT>
                    <a:lnB>
                      <a:noFill/>
                    </a:lnB>
                  </a:tcPr>
                </a:tc>
                <a:tc>
                  <a:txBody>
                    <a:bodyPr/>
                    <a:lstStyle/>
                    <a:p>
                      <a:pPr algn="ctr" fontAlgn="b"/>
                      <a:r>
                        <a:rPr lang="en-US" sz="1400" b="0" i="0" u="none" strike="noStrike">
                          <a:solidFill>
                            <a:srgbClr val="FF0000"/>
                          </a:solidFill>
                          <a:latin typeface="Arial"/>
                        </a:rPr>
                        <a:t>5.8%</a:t>
                      </a:r>
                    </a:p>
                  </a:txBody>
                  <a:tcPr marL="9144" marR="9144" marT="9144" marB="0" anchor="b">
                    <a:lnL>
                      <a:noFill/>
                    </a:lnL>
                    <a:lnR>
                      <a:noFill/>
                    </a:lnR>
                    <a:lnT>
                      <a:noFill/>
                    </a:lnT>
                    <a:lnB>
                      <a:noFill/>
                    </a:lnB>
                  </a:tcPr>
                </a:tc>
                <a:extLst>
                  <a:ext uri="{0D108BD9-81ED-4DB2-BD59-A6C34878D82A}">
                    <a16:rowId xmlns:a16="http://schemas.microsoft.com/office/drawing/2014/main" val="10004"/>
                  </a:ext>
                </a:extLst>
              </a:tr>
              <a:tr h="385363">
                <a:tc>
                  <a:txBody>
                    <a:bodyPr/>
                    <a:lstStyle/>
                    <a:p>
                      <a:pPr algn="ctr" fontAlgn="b"/>
                      <a:r>
                        <a:rPr lang="en-US" sz="1400" b="0" i="0" u="none" strike="noStrike">
                          <a:latin typeface="Arial"/>
                        </a:rPr>
                        <a:t>47.5%</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2.3</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BB</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9.18%</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1.4%</a:t>
                      </a:r>
                    </a:p>
                  </a:txBody>
                  <a:tcPr marL="9144" marR="9144" marT="9144" marB="0" anchor="b">
                    <a:lnL>
                      <a:noFill/>
                    </a:lnL>
                    <a:lnR>
                      <a:noFill/>
                    </a:lnR>
                    <a:lnT>
                      <a:noFill/>
                    </a:lnT>
                    <a:lnB>
                      <a:noFill/>
                    </a:lnB>
                  </a:tcPr>
                </a:tc>
                <a:tc>
                  <a:txBody>
                    <a:bodyPr/>
                    <a:lstStyle/>
                    <a:p>
                      <a:pPr algn="ctr" fontAlgn="b"/>
                      <a:r>
                        <a:rPr lang="en-US" sz="1400" b="0" i="0" u="none" strike="noStrike" dirty="0">
                          <a:solidFill>
                            <a:srgbClr val="FF0000"/>
                          </a:solidFill>
                          <a:latin typeface="Arial"/>
                        </a:rPr>
                        <a:t>10.7%</a:t>
                      </a:r>
                    </a:p>
                  </a:txBody>
                  <a:tcPr marL="9144" marR="9144" marT="9144" marB="0" anchor="b">
                    <a:lnL>
                      <a:noFill/>
                    </a:lnL>
                    <a:lnR>
                      <a:noFill/>
                    </a:lnR>
                    <a:lnT>
                      <a:noFill/>
                    </a:lnT>
                    <a:lnB>
                      <a:noFill/>
                    </a:lnB>
                  </a:tcPr>
                </a:tc>
                <a:tc>
                  <a:txBody>
                    <a:bodyPr/>
                    <a:lstStyle/>
                    <a:p>
                      <a:pPr algn="ctr" fontAlgn="b"/>
                      <a:r>
                        <a:rPr lang="en-US" sz="1400" b="0" i="0" u="none" strike="noStrike">
                          <a:solidFill>
                            <a:srgbClr val="FF0000"/>
                          </a:solidFill>
                          <a:latin typeface="Arial"/>
                        </a:rPr>
                        <a:t>39.8%</a:t>
                      </a:r>
                    </a:p>
                  </a:txBody>
                  <a:tcPr marL="9144" marR="9144" marT="9144" marB="0" anchor="b">
                    <a:lnL>
                      <a:noFill/>
                    </a:lnL>
                    <a:lnR>
                      <a:noFill/>
                    </a:lnR>
                    <a:lnT>
                      <a:noFill/>
                    </a:lnT>
                    <a:lnB>
                      <a:noFill/>
                    </a:lnB>
                  </a:tcPr>
                </a:tc>
                <a:extLst>
                  <a:ext uri="{0D108BD9-81ED-4DB2-BD59-A6C34878D82A}">
                    <a16:rowId xmlns:a16="http://schemas.microsoft.com/office/drawing/2014/main" val="10005"/>
                  </a:ext>
                </a:extLst>
              </a:tr>
              <a:tr h="385363">
                <a:tc>
                  <a:txBody>
                    <a:bodyPr/>
                    <a:lstStyle/>
                    <a:p>
                      <a:pPr algn="ctr" fontAlgn="b"/>
                      <a:r>
                        <a:rPr lang="en-US" sz="1400" b="0" i="0" u="none" strike="noStrike">
                          <a:latin typeface="Arial"/>
                        </a:rPr>
                        <a:t>59.3%</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1.0</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B</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10.44%</a:t>
                      </a:r>
                    </a:p>
                  </a:txBody>
                  <a:tcPr marL="9144" marR="9144" marT="9144" marB="0" anchor="b">
                    <a:lnL>
                      <a:noFill/>
                    </a:lnL>
                    <a:lnR>
                      <a:noFill/>
                    </a:lnR>
                    <a:lnT>
                      <a:noFill/>
                    </a:lnT>
                    <a:lnB>
                      <a:noFill/>
                    </a:lnB>
                  </a:tcPr>
                </a:tc>
                <a:tc>
                  <a:txBody>
                    <a:bodyPr/>
                    <a:lstStyle/>
                    <a:p>
                      <a:pPr algn="ctr" fontAlgn="b"/>
                      <a:r>
                        <a:rPr lang="en-US" sz="1400" b="0" i="0" u="none" strike="noStrike">
                          <a:latin typeface="Arial"/>
                        </a:rPr>
                        <a:t>6.1%</a:t>
                      </a:r>
                    </a:p>
                  </a:txBody>
                  <a:tcPr marL="9144" marR="9144" marT="9144" marB="0" anchor="b">
                    <a:lnL>
                      <a:noFill/>
                    </a:lnL>
                    <a:lnR>
                      <a:noFill/>
                    </a:lnR>
                    <a:lnT>
                      <a:noFill/>
                    </a:lnT>
                    <a:lnB>
                      <a:noFill/>
                    </a:lnB>
                  </a:tcPr>
                </a:tc>
                <a:tc>
                  <a:txBody>
                    <a:bodyPr/>
                    <a:lstStyle/>
                    <a:p>
                      <a:pPr algn="ctr" fontAlgn="b"/>
                      <a:r>
                        <a:rPr lang="en-US" sz="1400" b="0" i="0" u="none" strike="noStrike" dirty="0">
                          <a:solidFill>
                            <a:srgbClr val="FF0000"/>
                          </a:solidFill>
                          <a:latin typeface="Arial"/>
                        </a:rPr>
                        <a:t>-69.6%</a:t>
                      </a:r>
                    </a:p>
                  </a:txBody>
                  <a:tcPr marL="9144" marR="9144" marT="9144" marB="0" anchor="b">
                    <a:lnL>
                      <a:noFill/>
                    </a:lnL>
                    <a:lnR>
                      <a:noFill/>
                    </a:lnR>
                    <a:lnT>
                      <a:noFill/>
                    </a:lnT>
                    <a:lnB>
                      <a:noFill/>
                    </a:lnB>
                  </a:tcPr>
                </a:tc>
                <a:tc>
                  <a:txBody>
                    <a:bodyPr/>
                    <a:lstStyle/>
                    <a:p>
                      <a:pPr algn="ctr" fontAlgn="b"/>
                      <a:r>
                        <a:rPr lang="en-US" sz="1400" b="0" i="0" u="none" strike="noStrike" dirty="0">
                          <a:solidFill>
                            <a:srgbClr val="FF0000"/>
                          </a:solidFill>
                          <a:latin typeface="Arial"/>
                        </a:rPr>
                        <a:t>165.3%</a:t>
                      </a:r>
                    </a:p>
                  </a:txBody>
                  <a:tcPr marL="9144" marR="9144" marT="9144" marB="0" anchor="b">
                    <a:lnL>
                      <a:noFill/>
                    </a:lnL>
                    <a:lnR>
                      <a:noFill/>
                    </a:lnR>
                    <a:lnT>
                      <a:noFill/>
                    </a:lnT>
                    <a:lnB>
                      <a:noFill/>
                    </a:lnB>
                  </a:tcPr>
                </a:tc>
                <a:extLst>
                  <a:ext uri="{0D108BD9-81ED-4DB2-BD59-A6C34878D82A}">
                    <a16:rowId xmlns:a16="http://schemas.microsoft.com/office/drawing/2014/main" val="10006"/>
                  </a:ext>
                </a:extLst>
              </a:tr>
              <a:tr h="385363">
                <a:tc>
                  <a:txBody>
                    <a:bodyPr/>
                    <a:lstStyle/>
                    <a:p>
                      <a:pPr algn="ctr" fontAlgn="b"/>
                      <a:r>
                        <a:rPr lang="en-US" sz="1400" b="0" i="0" u="none" strike="noStrike">
                          <a:latin typeface="Arial"/>
                        </a:rPr>
                        <a:t>74.3%</a:t>
                      </a:r>
                    </a:p>
                  </a:txBody>
                  <a:tcPr marL="9144" marR="9144" marT="9144" marB="0" anchor="b">
                    <a:lnL>
                      <a:noFill/>
                    </a:lnL>
                    <a:lnR>
                      <a:noFill/>
                    </a:lnR>
                    <a:lnT>
                      <a:noFill/>
                    </a:lnT>
                    <a:lnB>
                      <a:noFill/>
                    </a:lnB>
                  </a:tcPr>
                </a:tc>
                <a:tc>
                  <a:txBody>
                    <a:bodyPr/>
                    <a:lstStyle/>
                    <a:p>
                      <a:pPr algn="ctr" fontAlgn="b"/>
                      <a:r>
                        <a:rPr lang="en-US" sz="1400" b="0" i="0" u="none" strike="noStrike" dirty="0">
                          <a:latin typeface="Arial"/>
                        </a:rPr>
                        <a:t>0.2</a:t>
                      </a:r>
                    </a:p>
                  </a:txBody>
                  <a:tcPr marL="9144" marR="9144" marT="9144" marB="0" anchor="b">
                    <a:lnL>
                      <a:noFill/>
                    </a:lnL>
                    <a:lnR>
                      <a:noFill/>
                    </a:lnR>
                    <a:lnT>
                      <a:noFill/>
                    </a:lnT>
                    <a:lnB>
                      <a:noFill/>
                    </a:lnB>
                  </a:tcPr>
                </a:tc>
                <a:tc>
                  <a:txBody>
                    <a:bodyPr/>
                    <a:lstStyle/>
                    <a:p>
                      <a:pPr algn="ctr" fontAlgn="b"/>
                      <a:r>
                        <a:rPr lang="en-US" sz="1400" b="0" i="0" u="none" strike="noStrike" dirty="0">
                          <a:latin typeface="Arial"/>
                        </a:rPr>
                        <a:t>CCC</a:t>
                      </a:r>
                    </a:p>
                  </a:txBody>
                  <a:tcPr marL="9144" marR="9144" marT="9144" marB="0" anchor="b">
                    <a:lnL>
                      <a:noFill/>
                    </a:lnL>
                    <a:lnR>
                      <a:noFill/>
                    </a:lnR>
                    <a:lnT>
                      <a:noFill/>
                    </a:lnT>
                    <a:lnB>
                      <a:noFill/>
                    </a:lnB>
                  </a:tcPr>
                </a:tc>
                <a:tc>
                  <a:txBody>
                    <a:bodyPr/>
                    <a:lstStyle/>
                    <a:p>
                      <a:pPr algn="ctr" fontAlgn="b"/>
                      <a:endParaRPr lang="en-US" sz="1400" b="0" i="0" u="none" strike="noStrike" dirty="0">
                        <a:latin typeface="Arial"/>
                      </a:endParaRPr>
                    </a:p>
                  </a:txBody>
                  <a:tcPr marL="9144" marR="9144" marT="9144" marB="0" anchor="b">
                    <a:lnL>
                      <a:noFill/>
                    </a:lnL>
                    <a:lnR>
                      <a:noFill/>
                    </a:lnR>
                    <a:lnT>
                      <a:noFill/>
                    </a:lnT>
                    <a:lnB>
                      <a:noFill/>
                    </a:lnB>
                  </a:tcPr>
                </a:tc>
                <a:tc>
                  <a:txBody>
                    <a:bodyPr/>
                    <a:lstStyle/>
                    <a:p>
                      <a:pPr algn="ctr" fontAlgn="b"/>
                      <a:r>
                        <a:rPr lang="en-US" sz="1400" b="0" i="0" u="none" strike="noStrike" dirty="0">
                          <a:latin typeface="Arial"/>
                        </a:rPr>
                        <a:t>30.9%</a:t>
                      </a:r>
                    </a:p>
                  </a:txBody>
                  <a:tcPr marL="9144" marR="9144" marT="9144" marB="0" anchor="b">
                    <a:lnL>
                      <a:noFill/>
                    </a:lnL>
                    <a:lnR>
                      <a:noFill/>
                    </a:lnR>
                    <a:lnT>
                      <a:noFill/>
                    </a:lnT>
                    <a:lnB>
                      <a:noFill/>
                    </a:lnB>
                  </a:tcPr>
                </a:tc>
                <a:tc>
                  <a:txBody>
                    <a:bodyPr/>
                    <a:lstStyle/>
                    <a:p>
                      <a:pPr algn="ctr" fontAlgn="b"/>
                      <a:endParaRPr lang="en-US" sz="1400" b="0" i="0" u="none" strike="noStrike" dirty="0">
                        <a:latin typeface="Arial"/>
                      </a:endParaRPr>
                    </a:p>
                  </a:txBody>
                  <a:tcPr marL="9144" marR="9144" marT="9144" marB="0" anchor="b">
                    <a:lnL>
                      <a:noFill/>
                    </a:lnL>
                    <a:lnR>
                      <a:noFill/>
                    </a:lnR>
                    <a:lnT>
                      <a:noFill/>
                    </a:lnT>
                    <a:lnB>
                      <a:noFill/>
                    </a:lnB>
                  </a:tcPr>
                </a:tc>
                <a:tc>
                  <a:txBody>
                    <a:bodyPr/>
                    <a:lstStyle/>
                    <a:p>
                      <a:pPr algn="ctr" fontAlgn="b"/>
                      <a:endParaRPr lang="en-US" sz="1400" b="0" i="0" u="none" strike="noStrike" dirty="0">
                        <a:latin typeface="Arial"/>
                      </a:endParaRPr>
                    </a:p>
                  </a:txBody>
                  <a:tcPr marL="9144" marR="9144" marT="9144" marB="0" anchor="b">
                    <a:lnL>
                      <a:noFill/>
                    </a:lnL>
                    <a:lnR>
                      <a:noFill/>
                    </a:lnR>
                    <a:lnT>
                      <a:noFill/>
                    </a:lnT>
                    <a:lnB>
                      <a:noFill/>
                    </a:lnB>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304800"/>
            <a:ext cx="8610600" cy="457200"/>
          </a:xfrm>
        </p:spPr>
        <p:txBody>
          <a:bodyPr>
            <a:normAutofit fontScale="90000"/>
          </a:bodyPr>
          <a:lstStyle/>
          <a:p>
            <a:r>
              <a:rPr lang="en-US" dirty="0" smtClean="0"/>
              <a:t>Valuation: TS &amp; CFD</a:t>
            </a:r>
          </a:p>
        </p:txBody>
      </p:sp>
      <p:graphicFrame>
        <p:nvGraphicFramePr>
          <p:cNvPr id="4" name="Table 3"/>
          <p:cNvGraphicFramePr>
            <a:graphicFrameLocks noGrp="1"/>
          </p:cNvGraphicFramePr>
          <p:nvPr/>
        </p:nvGraphicFramePr>
        <p:xfrm>
          <a:off x="228601" y="914402"/>
          <a:ext cx="8534398" cy="5780380"/>
        </p:xfrm>
        <a:graphic>
          <a:graphicData uri="http://schemas.openxmlformats.org/drawingml/2006/table">
            <a:tbl>
              <a:tblPr/>
              <a:tblGrid>
                <a:gridCol w="2585702">
                  <a:extLst>
                    <a:ext uri="{9D8B030D-6E8A-4147-A177-3AD203B41FA5}">
                      <a16:colId xmlns:a16="http://schemas.microsoft.com/office/drawing/2014/main" val="20000"/>
                    </a:ext>
                  </a:extLst>
                </a:gridCol>
                <a:gridCol w="126906">
                  <a:extLst>
                    <a:ext uri="{9D8B030D-6E8A-4147-A177-3AD203B41FA5}">
                      <a16:colId xmlns:a16="http://schemas.microsoft.com/office/drawing/2014/main" val="20001"/>
                    </a:ext>
                  </a:extLst>
                </a:gridCol>
                <a:gridCol w="1300782">
                  <a:extLst>
                    <a:ext uri="{9D8B030D-6E8A-4147-A177-3AD203B41FA5}">
                      <a16:colId xmlns:a16="http://schemas.microsoft.com/office/drawing/2014/main" val="20002"/>
                    </a:ext>
                  </a:extLst>
                </a:gridCol>
                <a:gridCol w="1130252">
                  <a:extLst>
                    <a:ext uri="{9D8B030D-6E8A-4147-A177-3AD203B41FA5}">
                      <a16:colId xmlns:a16="http://schemas.microsoft.com/office/drawing/2014/main" val="20003"/>
                    </a:ext>
                  </a:extLst>
                </a:gridCol>
                <a:gridCol w="1130252">
                  <a:extLst>
                    <a:ext uri="{9D8B030D-6E8A-4147-A177-3AD203B41FA5}">
                      <a16:colId xmlns:a16="http://schemas.microsoft.com/office/drawing/2014/main" val="20004"/>
                    </a:ext>
                  </a:extLst>
                </a:gridCol>
                <a:gridCol w="1130252">
                  <a:extLst>
                    <a:ext uri="{9D8B030D-6E8A-4147-A177-3AD203B41FA5}">
                      <a16:colId xmlns:a16="http://schemas.microsoft.com/office/drawing/2014/main" val="20005"/>
                    </a:ext>
                  </a:extLst>
                </a:gridCol>
                <a:gridCol w="1130252">
                  <a:extLst>
                    <a:ext uri="{9D8B030D-6E8A-4147-A177-3AD203B41FA5}">
                      <a16:colId xmlns:a16="http://schemas.microsoft.com/office/drawing/2014/main" val="20006"/>
                    </a:ext>
                  </a:extLst>
                </a:gridCol>
              </a:tblGrid>
              <a:tr h="405563">
                <a:tc>
                  <a:txBody>
                    <a:bodyPr/>
                    <a:lstStyle/>
                    <a:p>
                      <a:pPr algn="l" fontAlgn="b"/>
                      <a:r>
                        <a:rPr lang="en-US" sz="1400" b="1" i="0" u="none" strike="noStrike" dirty="0">
                          <a:solidFill>
                            <a:srgbClr val="0000FF"/>
                          </a:solidFill>
                          <a:latin typeface="Arial"/>
                        </a:rPr>
                        <a:t>ACCOUNTING FOR TAX SHIELDS</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1" i="0" u="none" strike="noStrike">
                          <a:latin typeface="Arial"/>
                        </a:rPr>
                        <a:t>1997</a:t>
                      </a:r>
                    </a:p>
                  </a:txBody>
                  <a:tcPr marL="8514" marR="8514" marT="851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1998</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1999</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2000</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2001</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9750">
                <a:tc>
                  <a:txBody>
                    <a:bodyPr/>
                    <a:lstStyle/>
                    <a:p>
                      <a:pPr algn="l" fontAlgn="b"/>
                      <a:r>
                        <a:rPr lang="en-US" sz="1400" b="1" i="0" u="sng" strike="noStrike" dirty="0">
                          <a:latin typeface="Arial"/>
                        </a:rPr>
                        <a:t>Unlevered Value of Firm</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solidFill>
                            <a:srgbClr val="0000FF"/>
                          </a:solidFill>
                          <a:latin typeface="Arial"/>
                        </a:rPr>
                        <a:t>$1,144 </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a:latin typeface="Arial"/>
                      </a:endParaRPr>
                    </a:p>
                  </a:txBody>
                  <a:tcPr marL="8514" marR="8514" marT="851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08886">
                <a:tc>
                  <a:txBody>
                    <a:bodyPr/>
                    <a:lstStyle/>
                    <a:p>
                      <a:pPr algn="l" fontAlgn="b"/>
                      <a:r>
                        <a:rPr lang="en-US" sz="1400" b="1" i="0" u="none" strike="noStrike" dirty="0">
                          <a:latin typeface="Arial"/>
                        </a:rPr>
                        <a:t>Tax Rate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35%</a:t>
                      </a:r>
                    </a:p>
                  </a:txBody>
                  <a:tcPr marL="8514" marR="8514" marT="851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35%</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35%</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35%</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35%</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9750">
                <a:tc>
                  <a:txBody>
                    <a:bodyPr/>
                    <a:lstStyle/>
                    <a:p>
                      <a:pPr algn="l" fontAlgn="b"/>
                      <a:r>
                        <a:rPr lang="en-US" sz="1400" b="1" i="0" u="none" strike="noStrike" dirty="0">
                          <a:latin typeface="Arial"/>
                        </a:rPr>
                        <a:t>Probability of Default</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latin typeface="Arial"/>
                        </a:rPr>
                        <a:t>17.39%</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11.60%</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5.74%</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5.86%</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4.20%</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9750">
                <a:tc>
                  <a:txBody>
                    <a:bodyPr/>
                    <a:lstStyle/>
                    <a:p>
                      <a:pPr algn="l" fontAlgn="b"/>
                      <a:r>
                        <a:rPr lang="en-US" sz="1400" b="1" i="0" u="none" strike="noStrike" dirty="0">
                          <a:latin typeface="Arial"/>
                        </a:rPr>
                        <a:t>Interest Expense</a:t>
                      </a:r>
                    </a:p>
                  </a:txBody>
                  <a:tcPr marL="8514" marR="8514" marT="8514" marB="0" anchor="b">
                    <a:lnL>
                      <a:noFill/>
                    </a:lnL>
                    <a:lnR>
                      <a:noFill/>
                    </a:lnR>
                    <a:lnT>
                      <a:noFill/>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a:noFill/>
                    </a:lnB>
                  </a:tcPr>
                </a:tc>
                <a:tc>
                  <a:txBody>
                    <a:bodyPr/>
                    <a:lstStyle/>
                    <a:p>
                      <a:pPr algn="l" fontAlgn="b"/>
                      <a:r>
                        <a:rPr lang="en-US" sz="1400" b="0" i="0" u="none" strike="noStrike" dirty="0">
                          <a:latin typeface="Arial"/>
                        </a:rPr>
                        <a:t> $                  71 </a:t>
                      </a:r>
                    </a:p>
                  </a:txBody>
                  <a:tcPr marL="8514" marR="8514" marT="8514"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 $               68 </a:t>
                      </a:r>
                    </a:p>
                  </a:txBody>
                  <a:tcPr marL="8514" marR="8514" marT="8514"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 $               65 </a:t>
                      </a:r>
                    </a:p>
                  </a:txBody>
                  <a:tcPr marL="8514" marR="8514" marT="8514"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 $               61 </a:t>
                      </a:r>
                    </a:p>
                  </a:txBody>
                  <a:tcPr marL="8514" marR="8514" marT="8514"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 $               57 </a:t>
                      </a:r>
                    </a:p>
                  </a:txBody>
                  <a:tcPr marL="8514" marR="8514" marT="8514"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9750">
                <a:tc>
                  <a:txBody>
                    <a:bodyPr/>
                    <a:lstStyle/>
                    <a:p>
                      <a:pPr algn="l" fontAlgn="b"/>
                      <a:r>
                        <a:rPr lang="en-US" sz="1400" b="1" i="0" u="none" strike="noStrike">
                          <a:latin typeface="Arial"/>
                        </a:rPr>
                        <a:t>Cost of debt</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dirty="0">
                          <a:latin typeface="Arial"/>
                        </a:rPr>
                        <a:t>8.85%</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8.80%</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8.99%</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8.61%</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latin typeface="Arial"/>
                        </a:rPr>
                        <a:t>8.71%</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1959">
                <a:tc>
                  <a:txBody>
                    <a:bodyPr/>
                    <a:lstStyle/>
                    <a:p>
                      <a:pPr algn="l" fontAlgn="b"/>
                      <a:r>
                        <a:rPr lang="en-US" sz="1400" b="1" i="0" u="none" strike="noStrike">
                          <a:latin typeface="Arial"/>
                        </a:rPr>
                        <a:t>Interest Tax Shield</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dirty="0">
                          <a:latin typeface="Arial"/>
                        </a:rPr>
                        <a:t> $                  21 </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400" b="0" i="0" u="none" strike="noStrike">
                          <a:latin typeface="Arial"/>
                        </a:rPr>
                        <a:t> $               21 </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400" b="0" i="0" u="none" strike="noStrike">
                          <a:latin typeface="Arial"/>
                        </a:rPr>
                        <a:t> $               21 </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400" b="0" i="0" u="none" strike="noStrike">
                          <a:latin typeface="Arial"/>
                        </a:rPr>
                        <a:t> $               20 </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400" b="0" i="0" u="none" strike="noStrike">
                          <a:latin typeface="Arial"/>
                        </a:rPr>
                        <a:t> $               19 </a:t>
                      </a:r>
                    </a:p>
                  </a:txBody>
                  <a:tcPr marL="8514" marR="8514" marT="8514"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9750">
                <a:tc>
                  <a:txBody>
                    <a:bodyPr/>
                    <a:lstStyle/>
                    <a:p>
                      <a:pPr algn="l" fontAlgn="b"/>
                      <a:r>
                        <a:rPr lang="en-US" sz="1400" b="1" i="0" u="none" strike="noStrike">
                          <a:latin typeface="Arial"/>
                        </a:rPr>
                        <a:t>Terminal Value TS</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a:latin typeface="Arial"/>
                        </a:rPr>
                        <a:t> $             147 </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extLst>
                  <a:ext uri="{0D108BD9-81ED-4DB2-BD59-A6C34878D82A}">
                    <a16:rowId xmlns:a16="http://schemas.microsoft.com/office/drawing/2014/main" val="10007"/>
                  </a:ext>
                </a:extLst>
              </a:tr>
              <a:tr h="219750">
                <a:tc>
                  <a:txBody>
                    <a:bodyPr/>
                    <a:lstStyle/>
                    <a:p>
                      <a:pPr algn="l" fontAlgn="b"/>
                      <a:r>
                        <a:rPr lang="en-US" sz="1400" b="1" i="0" u="none" strike="noStrike">
                          <a:latin typeface="Arial"/>
                        </a:rPr>
                        <a:t>Total TS</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r>
                        <a:rPr lang="en-US" sz="1400" b="0" i="0" u="none" strike="noStrike">
                          <a:latin typeface="Arial"/>
                        </a:rPr>
                        <a:t> $                  21 </a:t>
                      </a:r>
                    </a:p>
                  </a:txBody>
                  <a:tcPr marL="8514" marR="8514" marT="851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 $               21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21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20 </a:t>
                      </a:r>
                    </a:p>
                  </a:txBody>
                  <a:tcPr marL="8514" marR="8514" marT="8514" marB="0" anchor="b">
                    <a:lnL>
                      <a:noFill/>
                    </a:lnL>
                    <a:lnR>
                      <a:noFill/>
                    </a:lnR>
                    <a:lnT>
                      <a:noFill/>
                    </a:lnT>
                    <a:lnB>
                      <a:noFill/>
                    </a:lnB>
                  </a:tcPr>
                </a:tc>
                <a:tc>
                  <a:txBody>
                    <a:bodyPr/>
                    <a:lstStyle/>
                    <a:p>
                      <a:pPr algn="l" fontAlgn="b"/>
                      <a:r>
                        <a:rPr lang="en-US" sz="1400" b="0" i="0" u="none" strike="noStrike">
                          <a:latin typeface="Arial"/>
                        </a:rPr>
                        <a:t> $             166 </a:t>
                      </a:r>
                    </a:p>
                  </a:txBody>
                  <a:tcPr marL="8514" marR="8514" marT="8514"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219750">
                <a:tc>
                  <a:txBody>
                    <a:bodyPr/>
                    <a:lstStyle/>
                    <a:p>
                      <a:pPr algn="l" fontAlgn="b"/>
                      <a:r>
                        <a:rPr lang="en-US" sz="1400" b="1" i="0" u="none" strike="noStrike">
                          <a:latin typeface="Arial"/>
                        </a:rPr>
                        <a:t>PV of Tax Shields</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solidFill>
                            <a:srgbClr val="0000FF"/>
                          </a:solidFill>
                          <a:latin typeface="Arial"/>
                        </a:rPr>
                        <a:t>$158.52 </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dirty="0">
                        <a:latin typeface="Arial"/>
                      </a:endParaRPr>
                    </a:p>
                  </a:txBody>
                  <a:tcPr marL="8514" marR="8514" marT="851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09"/>
                  </a:ext>
                </a:extLst>
              </a:tr>
              <a:tr h="219750">
                <a:tc>
                  <a:txBody>
                    <a:bodyPr/>
                    <a:lstStyle/>
                    <a:p>
                      <a:pPr algn="l" fontAlgn="b"/>
                      <a:endParaRPr lang="en-US" sz="1400" b="1"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10"/>
                  </a:ext>
                </a:extLst>
              </a:tr>
              <a:tr h="219750">
                <a:tc>
                  <a:txBody>
                    <a:bodyPr/>
                    <a:lstStyle/>
                    <a:p>
                      <a:pPr algn="l" fontAlgn="b"/>
                      <a:r>
                        <a:rPr lang="en-US" sz="1400" b="1" i="0" u="none" strike="noStrike">
                          <a:latin typeface="Arial"/>
                        </a:rPr>
                        <a:t>Total Firm Value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solidFill>
                            <a:srgbClr val="0000FF"/>
                          </a:solidFill>
                          <a:latin typeface="Arial"/>
                        </a:rPr>
                        <a:t>$1,302.60 </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dirty="0">
                        <a:latin typeface="Arial"/>
                      </a:endParaRPr>
                    </a:p>
                  </a:txBody>
                  <a:tcPr marL="8514" marR="8514" marT="851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11"/>
                  </a:ext>
                </a:extLst>
              </a:tr>
              <a:tr h="208886">
                <a:tc>
                  <a:txBody>
                    <a:bodyPr/>
                    <a:lstStyle/>
                    <a:p>
                      <a:pPr algn="l" fontAlgn="b"/>
                      <a:endParaRPr lang="en-US" sz="1400" b="1"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solidFill>
                          <a:srgbClr val="0000FF"/>
                        </a:solidFill>
                        <a:latin typeface="Arial"/>
                      </a:endParaRPr>
                    </a:p>
                  </a:txBody>
                  <a:tcPr marL="8514" marR="8514" marT="851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12"/>
                  </a:ext>
                </a:extLst>
              </a:tr>
              <a:tr h="208886">
                <a:tc gridSpan="3">
                  <a:txBody>
                    <a:bodyPr/>
                    <a:lstStyle/>
                    <a:p>
                      <a:pPr algn="l" fontAlgn="b"/>
                      <a:r>
                        <a:rPr lang="en-US" sz="1400" b="1" i="0" u="none" strike="noStrike">
                          <a:solidFill>
                            <a:srgbClr val="0000FF"/>
                          </a:solidFill>
                          <a:latin typeface="Arial"/>
                        </a:rPr>
                        <a:t>ACCOUNTING FOR DISTRESS COST</a:t>
                      </a:r>
                    </a:p>
                  </a:txBody>
                  <a:tcPr marL="8514" marR="8514" marT="8514"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13"/>
                  </a:ext>
                </a:extLst>
              </a:tr>
              <a:tr h="208886">
                <a:tc>
                  <a:txBody>
                    <a:bodyPr/>
                    <a:lstStyle/>
                    <a:p>
                      <a:pPr algn="l" fontAlgn="b"/>
                      <a:endParaRPr lang="en-US" sz="1400" b="1"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1" i="0" u="none" strike="noStrike">
                          <a:latin typeface="Arial"/>
                        </a:rPr>
                        <a:t>1997</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1998</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1999</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2000</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latin typeface="Arial"/>
                        </a:rPr>
                        <a:t>2001</a:t>
                      </a:r>
                    </a:p>
                  </a:txBody>
                  <a:tcPr marL="8514" marR="8514" marT="851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8886">
                <a:tc>
                  <a:txBody>
                    <a:bodyPr/>
                    <a:lstStyle/>
                    <a:p>
                      <a:pPr algn="l" fontAlgn="b"/>
                      <a:r>
                        <a:rPr lang="en-US" sz="1400" b="1" i="0" u="none" strike="noStrike">
                          <a:latin typeface="Arial"/>
                        </a:rPr>
                        <a:t>LGD</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solidFill>
                            <a:srgbClr val="0000FF"/>
                          </a:solidFill>
                          <a:latin typeface="Arial"/>
                        </a:rPr>
                        <a:t>50%</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50%</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FF"/>
                          </a:solidFill>
                          <a:latin typeface="Arial"/>
                        </a:rPr>
                        <a:t>50%</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50%</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50%</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08886">
                <a:tc>
                  <a:txBody>
                    <a:bodyPr/>
                    <a:lstStyle/>
                    <a:p>
                      <a:pPr algn="l" fontAlgn="b"/>
                      <a:r>
                        <a:rPr lang="en-US" sz="1400" b="1" i="0" u="none" strike="noStrike">
                          <a:latin typeface="Arial"/>
                        </a:rPr>
                        <a:t>Probability of Default</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solidFill>
                            <a:srgbClr val="0000FF"/>
                          </a:solidFill>
                          <a:latin typeface="Arial"/>
                        </a:rPr>
                        <a:t>17.39%</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11.60%</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5.74%</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FF"/>
                          </a:solidFill>
                          <a:latin typeface="Arial"/>
                        </a:rPr>
                        <a:t>5.86%</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4.20%</a:t>
                      </a:r>
                    </a:p>
                  </a:txBody>
                  <a:tcPr marL="8514" marR="8514" marT="85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19750">
                <a:tc>
                  <a:txBody>
                    <a:bodyPr/>
                    <a:lstStyle/>
                    <a:p>
                      <a:pPr algn="l" fontAlgn="b"/>
                      <a:r>
                        <a:rPr lang="en-US" sz="1400" b="1" i="0" u="none" strike="noStrike">
                          <a:latin typeface="Arial"/>
                        </a:rPr>
                        <a:t>Cost of debt</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solidFill>
                            <a:srgbClr val="0000FF"/>
                          </a:solidFill>
                          <a:latin typeface="Arial"/>
                        </a:rPr>
                        <a:t>8.85%</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8.80%</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8.99%</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FF"/>
                          </a:solidFill>
                          <a:latin typeface="Arial"/>
                        </a:rPr>
                        <a:t>8.61%</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8.71%</a:t>
                      </a:r>
                    </a:p>
                  </a:txBody>
                  <a:tcPr marL="8514" marR="8514" marT="85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31959">
                <a:tc>
                  <a:txBody>
                    <a:bodyPr/>
                    <a:lstStyle/>
                    <a:p>
                      <a:pPr algn="l" fontAlgn="b"/>
                      <a:r>
                        <a:rPr lang="en-US" sz="1400" b="1" i="0" u="none" strike="noStrike">
                          <a:latin typeface="Arial"/>
                        </a:rPr>
                        <a:t>Cost of financial distress</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solidFill>
                            <a:srgbClr val="0000FF"/>
                          </a:solidFill>
                          <a:latin typeface="Arial"/>
                        </a:rPr>
                        <a:t>$113</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FF"/>
                          </a:solidFill>
                          <a:latin typeface="Arial"/>
                        </a:rPr>
                        <a:t>$76</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FF"/>
                          </a:solidFill>
                          <a:latin typeface="Arial"/>
                        </a:rPr>
                        <a:t>$37</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FF"/>
                          </a:solidFill>
                          <a:latin typeface="Arial"/>
                        </a:rPr>
                        <a:t>$38</a:t>
                      </a:r>
                    </a:p>
                  </a:txBody>
                  <a:tcPr marL="8514" marR="8514" marT="851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FF"/>
                          </a:solidFill>
                          <a:latin typeface="Arial"/>
                        </a:rPr>
                        <a:t>$27</a:t>
                      </a:r>
                    </a:p>
                  </a:txBody>
                  <a:tcPr marL="8514" marR="8514" marT="8514"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9750">
                <a:tc>
                  <a:txBody>
                    <a:bodyPr/>
                    <a:lstStyle/>
                    <a:p>
                      <a:pPr algn="l" fontAlgn="b"/>
                      <a:r>
                        <a:rPr lang="en-US" sz="1400" b="1" i="0" u="none" strike="noStrike">
                          <a:latin typeface="Arial"/>
                        </a:rPr>
                        <a:t>Terminal value CFD</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solidFill>
                          <a:srgbClr val="0000FF"/>
                        </a:solidFill>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dirty="0">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latin typeface="Arial"/>
                        </a:rPr>
                        <a:t>$212</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extLst>
                  <a:ext uri="{0D108BD9-81ED-4DB2-BD59-A6C34878D82A}">
                    <a16:rowId xmlns:a16="http://schemas.microsoft.com/office/drawing/2014/main" val="10019"/>
                  </a:ext>
                </a:extLst>
              </a:tr>
              <a:tr h="219750">
                <a:tc>
                  <a:txBody>
                    <a:bodyPr/>
                    <a:lstStyle/>
                    <a:p>
                      <a:pPr algn="l" fontAlgn="b"/>
                      <a:r>
                        <a:rPr lang="en-US" sz="1400" b="1" i="0" u="none" strike="noStrike">
                          <a:latin typeface="Arial"/>
                        </a:rPr>
                        <a:t>Total CFD</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r" fontAlgn="b"/>
                      <a:r>
                        <a:rPr lang="en-US" sz="1400" b="0" i="0" u="none" strike="noStrike">
                          <a:solidFill>
                            <a:srgbClr val="0000FF"/>
                          </a:solidFill>
                          <a:latin typeface="Arial"/>
                        </a:rPr>
                        <a:t>$113 </a:t>
                      </a:r>
                    </a:p>
                  </a:txBody>
                  <a:tcPr marL="8514" marR="8514" marT="851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FF"/>
                          </a:solidFill>
                          <a:latin typeface="Arial"/>
                        </a:rPr>
                        <a:t>$76 </a:t>
                      </a:r>
                    </a:p>
                  </a:txBody>
                  <a:tcPr marL="8514" marR="8514" marT="8514" marB="0" anchor="b">
                    <a:lnL>
                      <a:noFill/>
                    </a:lnL>
                    <a:lnR>
                      <a:noFill/>
                    </a:lnR>
                    <a:lnT>
                      <a:noFill/>
                    </a:lnT>
                    <a:lnB>
                      <a:noFill/>
                    </a:lnB>
                  </a:tcPr>
                </a:tc>
                <a:tc>
                  <a:txBody>
                    <a:bodyPr/>
                    <a:lstStyle/>
                    <a:p>
                      <a:pPr algn="r" fontAlgn="b"/>
                      <a:r>
                        <a:rPr lang="en-US" sz="1400" b="0" i="0" u="none" strike="noStrike">
                          <a:solidFill>
                            <a:srgbClr val="0000FF"/>
                          </a:solidFill>
                          <a:latin typeface="Arial"/>
                        </a:rPr>
                        <a:t>$37 </a:t>
                      </a:r>
                    </a:p>
                  </a:txBody>
                  <a:tcPr marL="8514" marR="8514" marT="8514" marB="0" anchor="b">
                    <a:lnL>
                      <a:noFill/>
                    </a:lnL>
                    <a:lnR>
                      <a:noFill/>
                    </a:lnR>
                    <a:lnT>
                      <a:noFill/>
                    </a:lnT>
                    <a:lnB>
                      <a:noFill/>
                    </a:lnB>
                  </a:tcPr>
                </a:tc>
                <a:tc>
                  <a:txBody>
                    <a:bodyPr/>
                    <a:lstStyle/>
                    <a:p>
                      <a:pPr algn="r" fontAlgn="b"/>
                      <a:r>
                        <a:rPr lang="en-US" sz="1400" b="0" i="0" u="none" strike="noStrike">
                          <a:solidFill>
                            <a:srgbClr val="0000FF"/>
                          </a:solidFill>
                          <a:latin typeface="Arial"/>
                        </a:rPr>
                        <a:t>$38 </a:t>
                      </a:r>
                    </a:p>
                  </a:txBody>
                  <a:tcPr marL="8514" marR="8514" marT="8514" marB="0" anchor="b">
                    <a:lnL>
                      <a:noFill/>
                    </a:lnL>
                    <a:lnR>
                      <a:noFill/>
                    </a:lnR>
                    <a:lnT>
                      <a:noFill/>
                    </a:lnT>
                    <a:lnB>
                      <a:noFill/>
                    </a:lnB>
                  </a:tcPr>
                </a:tc>
                <a:tc>
                  <a:txBody>
                    <a:bodyPr/>
                    <a:lstStyle/>
                    <a:p>
                      <a:pPr algn="r" fontAlgn="b"/>
                      <a:r>
                        <a:rPr lang="en-US" sz="1400" b="0" i="0" u="none" strike="noStrike" dirty="0">
                          <a:solidFill>
                            <a:srgbClr val="0000FF"/>
                          </a:solidFill>
                          <a:latin typeface="Arial"/>
                        </a:rPr>
                        <a:t>$239 </a:t>
                      </a:r>
                    </a:p>
                  </a:txBody>
                  <a:tcPr marL="8514" marR="8514" marT="8514"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0"/>
                  </a:ext>
                </a:extLst>
              </a:tr>
              <a:tr h="219750">
                <a:tc>
                  <a:txBody>
                    <a:bodyPr/>
                    <a:lstStyle/>
                    <a:p>
                      <a:pPr algn="l" fontAlgn="b"/>
                      <a:r>
                        <a:rPr lang="en-US" sz="1400" b="1" i="0" u="none" strike="noStrike">
                          <a:latin typeface="Arial"/>
                        </a:rPr>
                        <a:t>PV CFD</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solidFill>
                            <a:srgbClr val="0000FF"/>
                          </a:solidFill>
                          <a:latin typeface="Arial"/>
                        </a:rPr>
                        <a:t>$350.28 </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a:latin typeface="Arial"/>
                      </a:endParaRPr>
                    </a:p>
                  </a:txBody>
                  <a:tcPr marL="8514" marR="8514" marT="851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21"/>
                  </a:ext>
                </a:extLst>
              </a:tr>
              <a:tr h="219750">
                <a:tc>
                  <a:txBody>
                    <a:bodyPr/>
                    <a:lstStyle/>
                    <a:p>
                      <a:pPr algn="l" fontAlgn="b"/>
                      <a:endParaRPr lang="en-US" sz="1400" b="1"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solidFill>
                          <a:srgbClr val="0000FF"/>
                        </a:solidFill>
                        <a:latin typeface="Arial"/>
                      </a:endParaRPr>
                    </a:p>
                  </a:txBody>
                  <a:tcPr marL="8514" marR="8514" marT="851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22"/>
                  </a:ext>
                </a:extLst>
              </a:tr>
              <a:tr h="219750">
                <a:tc>
                  <a:txBody>
                    <a:bodyPr/>
                    <a:lstStyle/>
                    <a:p>
                      <a:pPr algn="l" fontAlgn="b"/>
                      <a:r>
                        <a:rPr lang="en-US" sz="1400" b="1" i="0" u="none" strike="noStrike">
                          <a:latin typeface="Arial"/>
                        </a:rPr>
                        <a:t>Total Firm Value</a:t>
                      </a: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solidFill>
                            <a:srgbClr val="0000FF"/>
                          </a:solidFill>
                          <a:latin typeface="Arial"/>
                        </a:rPr>
                        <a:t>$952.32 </a:t>
                      </a:r>
                    </a:p>
                  </a:txBody>
                  <a:tcPr marL="8514" marR="8514" marT="851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a:latin typeface="Arial"/>
                      </a:endParaRPr>
                    </a:p>
                  </a:txBody>
                  <a:tcPr marL="8514" marR="8514" marT="851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23"/>
                  </a:ext>
                </a:extLst>
              </a:tr>
              <a:tr h="219750">
                <a:tc>
                  <a:txBody>
                    <a:bodyPr/>
                    <a:lstStyle/>
                    <a:p>
                      <a:pPr algn="l" fontAlgn="b"/>
                      <a:endParaRPr lang="en-US" sz="1400" b="1"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a:latin typeface="Arial"/>
                      </a:endParaRPr>
                    </a:p>
                  </a:txBody>
                  <a:tcPr marL="8514" marR="8514" marT="8514" marB="0" anchor="b">
                    <a:lnL>
                      <a:noFill/>
                    </a:lnL>
                    <a:lnR>
                      <a:noFill/>
                    </a:lnR>
                    <a:lnT>
                      <a:noFill/>
                    </a:lnT>
                    <a:lnB>
                      <a:noFill/>
                    </a:lnB>
                  </a:tcPr>
                </a:tc>
                <a:tc>
                  <a:txBody>
                    <a:bodyPr/>
                    <a:lstStyle/>
                    <a:p>
                      <a:pPr algn="l" fontAlgn="b"/>
                      <a:endParaRPr lang="en-US" sz="1400" b="0" i="0" u="none" strike="noStrike" dirty="0">
                        <a:latin typeface="Arial"/>
                      </a:endParaRPr>
                    </a:p>
                  </a:txBody>
                  <a:tcPr marL="8514" marR="8514" marT="8514" marB="0" anchor="b">
                    <a:lnL>
                      <a:noFill/>
                    </a:lnL>
                    <a:lnR>
                      <a:noFill/>
                    </a:lnR>
                    <a:lnT>
                      <a:noFill/>
                    </a:lnT>
                    <a:lnB>
                      <a:noFill/>
                    </a:lnB>
                  </a:tcPr>
                </a:tc>
                <a:extLst>
                  <a:ext uri="{0D108BD9-81ED-4DB2-BD59-A6C34878D82A}">
                    <a16:rowId xmlns:a16="http://schemas.microsoft.com/office/drawing/2014/main" val="10024"/>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304800"/>
            <a:ext cx="8610600" cy="457200"/>
          </a:xfrm>
        </p:spPr>
        <p:txBody>
          <a:bodyPr>
            <a:normAutofit fontScale="90000"/>
          </a:bodyPr>
          <a:lstStyle/>
          <a:p>
            <a:r>
              <a:rPr lang="en-US" dirty="0" smtClean="0"/>
              <a:t>Valuation: Equity Values</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5" name="Table 4"/>
          <p:cNvGraphicFramePr>
            <a:graphicFrameLocks noGrp="1"/>
          </p:cNvGraphicFramePr>
          <p:nvPr/>
        </p:nvGraphicFramePr>
        <p:xfrm>
          <a:off x="914400" y="1143002"/>
          <a:ext cx="7086600" cy="4343400"/>
        </p:xfrm>
        <a:graphic>
          <a:graphicData uri="http://schemas.openxmlformats.org/drawingml/2006/table">
            <a:tbl>
              <a:tblPr/>
              <a:tblGrid>
                <a:gridCol w="3562423">
                  <a:extLst>
                    <a:ext uri="{9D8B030D-6E8A-4147-A177-3AD203B41FA5}">
                      <a16:colId xmlns:a16="http://schemas.microsoft.com/office/drawing/2014/main" val="20000"/>
                    </a:ext>
                  </a:extLst>
                </a:gridCol>
                <a:gridCol w="174844">
                  <a:extLst>
                    <a:ext uri="{9D8B030D-6E8A-4147-A177-3AD203B41FA5}">
                      <a16:colId xmlns:a16="http://schemas.microsoft.com/office/drawing/2014/main" val="20001"/>
                    </a:ext>
                  </a:extLst>
                </a:gridCol>
                <a:gridCol w="1792140">
                  <a:extLst>
                    <a:ext uri="{9D8B030D-6E8A-4147-A177-3AD203B41FA5}">
                      <a16:colId xmlns:a16="http://schemas.microsoft.com/office/drawing/2014/main" val="20002"/>
                    </a:ext>
                  </a:extLst>
                </a:gridCol>
                <a:gridCol w="1557193">
                  <a:extLst>
                    <a:ext uri="{9D8B030D-6E8A-4147-A177-3AD203B41FA5}">
                      <a16:colId xmlns:a16="http://schemas.microsoft.com/office/drawing/2014/main" val="20003"/>
                    </a:ext>
                  </a:extLst>
                </a:gridCol>
              </a:tblGrid>
              <a:tr h="367048">
                <a:tc>
                  <a:txBody>
                    <a:bodyPr/>
                    <a:lstStyle/>
                    <a:p>
                      <a:pPr algn="l" fontAlgn="b"/>
                      <a:r>
                        <a:rPr lang="en-US" sz="1400" b="1" i="0" u="none" strike="noStrike" dirty="0">
                          <a:latin typeface="Arial"/>
                        </a:rPr>
                        <a:t>Net Debt Value</a:t>
                      </a: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a:solidFill>
                            <a:srgbClr val="0000FF"/>
                          </a:solidFill>
                          <a:latin typeface="Arial"/>
                        </a:rPr>
                        <a:t> $                 707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346656">
                <a:tc>
                  <a:txBody>
                    <a:bodyPr/>
                    <a:lstStyle/>
                    <a:p>
                      <a:pPr algn="l" fontAlgn="b"/>
                      <a:r>
                        <a:rPr lang="en-US" sz="1400" b="1" i="0" u="none" strike="noStrike" dirty="0">
                          <a:latin typeface="Arial"/>
                        </a:rPr>
                        <a:t>Long Term debt</a:t>
                      </a: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a:noFill/>
                    </a:lnR>
                    <a:lnT>
                      <a:noFill/>
                    </a:lnT>
                    <a:lnB>
                      <a:noFill/>
                    </a:lnB>
                  </a:tcPr>
                </a:tc>
                <a:tc>
                  <a:txBody>
                    <a:bodyPr/>
                    <a:lstStyle/>
                    <a:p>
                      <a:pPr algn="l" fontAlgn="b"/>
                      <a:r>
                        <a:rPr lang="en-US" sz="1400" b="0" i="0" u="none" strike="noStrike">
                          <a:latin typeface="Arial"/>
                        </a:rPr>
                        <a:t> $                 755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latin typeface="Arial"/>
                        </a:rPr>
                        <a:t>&lt;= Ex. 8</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346656">
                <a:tc>
                  <a:txBody>
                    <a:bodyPr/>
                    <a:lstStyle/>
                    <a:p>
                      <a:pPr algn="l" fontAlgn="b"/>
                      <a:r>
                        <a:rPr lang="en-US" sz="1400" b="1" i="0" u="none" strike="noStrike" dirty="0">
                          <a:latin typeface="Arial"/>
                        </a:rPr>
                        <a:t>Short Term Debt</a:t>
                      </a: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a:noFill/>
                    </a:lnR>
                    <a:lnT>
                      <a:noFill/>
                    </a:lnT>
                    <a:lnB>
                      <a:noFill/>
                    </a:lnB>
                  </a:tcPr>
                </a:tc>
                <a:tc>
                  <a:txBody>
                    <a:bodyPr/>
                    <a:lstStyle/>
                    <a:p>
                      <a:pPr algn="l" fontAlgn="b"/>
                      <a:r>
                        <a:rPr lang="en-US" sz="1400" b="0" i="0" u="none" strike="noStrike">
                          <a:latin typeface="Arial"/>
                        </a:rPr>
                        <a:t> $                  40 </a:t>
                      </a:r>
                    </a:p>
                  </a:txBody>
                  <a:tcPr marL="9525" marR="9525" marT="9525" marB="0" anchor="b">
                    <a:lnL>
                      <a:noFill/>
                    </a:lnL>
                    <a:lnR>
                      <a:noFill/>
                    </a:lnR>
                    <a:lnT>
                      <a:noFill/>
                    </a:lnT>
                    <a:lnB>
                      <a:noFill/>
                    </a:lnB>
                  </a:tcPr>
                </a:tc>
                <a:tc>
                  <a:txBody>
                    <a:bodyPr/>
                    <a:lstStyle/>
                    <a:p>
                      <a:pPr algn="l" fontAlgn="b"/>
                      <a:r>
                        <a:rPr lang="en-US" sz="1400" b="0" i="0" u="none" strike="noStrike">
                          <a:latin typeface="Arial"/>
                        </a:rPr>
                        <a:t>&lt;= Ex. 8</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346656">
                <a:tc>
                  <a:txBody>
                    <a:bodyPr/>
                    <a:lstStyle/>
                    <a:p>
                      <a:pPr algn="l" fontAlgn="b"/>
                      <a:r>
                        <a:rPr lang="en-US" sz="1400" b="1" i="0" u="none" strike="noStrike" dirty="0">
                          <a:latin typeface="Arial"/>
                        </a:rPr>
                        <a:t>Current portion Long Term debt</a:t>
                      </a: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a:noFill/>
                    </a:lnR>
                    <a:lnT>
                      <a:noFill/>
                    </a:lnT>
                    <a:lnB>
                      <a:noFill/>
                    </a:lnB>
                  </a:tcPr>
                </a:tc>
                <a:tc>
                  <a:txBody>
                    <a:bodyPr/>
                    <a:lstStyle/>
                    <a:p>
                      <a:pPr algn="l" fontAlgn="b"/>
                      <a:r>
                        <a:rPr lang="en-US" sz="1400" b="0" i="0" u="none" strike="noStrike">
                          <a:latin typeface="Arial"/>
                        </a:rPr>
                        <a:t> $                  11 </a:t>
                      </a:r>
                    </a:p>
                  </a:txBody>
                  <a:tcPr marL="9525" marR="9525" marT="9525" marB="0" anchor="b">
                    <a:lnL>
                      <a:noFill/>
                    </a:lnL>
                    <a:lnR>
                      <a:noFill/>
                    </a:lnR>
                    <a:lnT>
                      <a:noFill/>
                    </a:lnT>
                    <a:lnB>
                      <a:noFill/>
                    </a:lnB>
                  </a:tcPr>
                </a:tc>
                <a:tc>
                  <a:txBody>
                    <a:bodyPr/>
                    <a:lstStyle/>
                    <a:p>
                      <a:pPr algn="l" fontAlgn="b"/>
                      <a:r>
                        <a:rPr lang="en-US" sz="1400" b="0" i="0" u="none" strike="noStrike">
                          <a:latin typeface="Arial"/>
                        </a:rPr>
                        <a:t>&lt;= Ex. 8</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67048">
                <a:tc>
                  <a:txBody>
                    <a:bodyPr/>
                    <a:lstStyle/>
                    <a:p>
                      <a:pPr algn="l" fontAlgn="b"/>
                      <a:r>
                        <a:rPr lang="en-US" sz="1400" b="1" i="0" u="none" strike="noStrike">
                          <a:latin typeface="Arial"/>
                        </a:rPr>
                        <a:t>Cash</a:t>
                      </a:r>
                    </a:p>
                  </a:txBody>
                  <a:tcPr marL="9525" marR="9525" marT="9525" marB="0" anchor="b">
                    <a:lnL>
                      <a:noFill/>
                    </a:lnL>
                    <a:lnR>
                      <a:noFill/>
                    </a:lnR>
                    <a:lnT>
                      <a:noFill/>
                    </a:lnT>
                    <a:lnB>
                      <a:noFill/>
                    </a:lnB>
                  </a:tcPr>
                </a:tc>
                <a:tc>
                  <a:txBody>
                    <a:bodyPr/>
                    <a:lstStyle/>
                    <a:p>
                      <a:pPr algn="l" fontAlgn="b"/>
                      <a:endParaRPr lang="en-US" sz="1400" b="0" i="0" u="none" strike="noStrike" dirty="0">
                        <a:latin typeface="Arial"/>
                      </a:endParaRPr>
                    </a:p>
                  </a:txBody>
                  <a:tcPr marL="9525" marR="9525" marT="9525" marB="0" anchor="b">
                    <a:lnL>
                      <a:noFill/>
                    </a:lnL>
                    <a:lnR>
                      <a:noFill/>
                    </a:lnR>
                    <a:lnT>
                      <a:noFill/>
                    </a:lnT>
                    <a:lnB>
                      <a:noFill/>
                    </a:lnB>
                  </a:tcPr>
                </a:tc>
                <a:tc>
                  <a:txBody>
                    <a:bodyPr/>
                    <a:lstStyle/>
                    <a:p>
                      <a:pPr algn="l" fontAlgn="b"/>
                      <a:r>
                        <a:rPr lang="en-US" sz="1400" b="0" i="0" u="none" strike="noStrike" dirty="0">
                          <a:latin typeface="Arial"/>
                        </a:rPr>
                        <a:t> $                  98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&lt;= Ex. 8</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367048">
                <a:tc>
                  <a:txBody>
                    <a:bodyPr/>
                    <a:lstStyle/>
                    <a:p>
                      <a:pPr algn="l" fontAlgn="b"/>
                      <a:r>
                        <a:rPr lang="en-US" sz="1400" b="1" i="0" u="none" strike="noStrike">
                          <a:latin typeface="Arial"/>
                        </a:rPr>
                        <a:t>Equity Value  (no TS &amp; no CFD)</a:t>
                      </a: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dirty="0">
                          <a:solidFill>
                            <a:srgbClr val="0000FF"/>
                          </a:solidFill>
                          <a:latin typeface="Arial"/>
                        </a:rPr>
                        <a:t>$436.68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367048">
                <a:tc>
                  <a:txBody>
                    <a:bodyPr/>
                    <a:lstStyle/>
                    <a:p>
                      <a:pPr algn="l" fontAlgn="b"/>
                      <a:r>
                        <a:rPr lang="en-US" sz="1400" b="1" i="0" u="none" strike="noStrike">
                          <a:latin typeface="Arial"/>
                        </a:rPr>
                        <a:t>Equity Value  (TS &amp; CFD)</a:t>
                      </a: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dirty="0">
                          <a:solidFill>
                            <a:srgbClr val="0000FF"/>
                          </a:solidFill>
                          <a:latin typeface="Arial"/>
                        </a:rPr>
                        <a:t>$244.92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367048">
                <a:tc>
                  <a:txBody>
                    <a:bodyPr/>
                    <a:lstStyle/>
                    <a:p>
                      <a:pPr algn="l" fontAlgn="b"/>
                      <a:endParaRPr lang="en-US" sz="1400" b="1" i="0" u="none" strike="noStrike">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dirty="0">
                        <a:latin typeface="Arial"/>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367048">
                <a:tc>
                  <a:txBody>
                    <a:bodyPr/>
                    <a:lstStyle/>
                    <a:p>
                      <a:pPr algn="l" fontAlgn="b"/>
                      <a:r>
                        <a:rPr lang="en-US" sz="1400" b="1" i="0" u="none" strike="noStrike">
                          <a:latin typeface="Arial"/>
                        </a:rPr>
                        <a:t>Number of shares (million)</a:t>
                      </a: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latin typeface="Arial"/>
                        </a:rPr>
                        <a:t>528.8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8"/>
                  </a:ext>
                </a:extLst>
              </a:tr>
              <a:tr h="367048">
                <a:tc>
                  <a:txBody>
                    <a:bodyPr/>
                    <a:lstStyle/>
                    <a:p>
                      <a:pPr algn="l" fontAlgn="b"/>
                      <a:endParaRPr lang="en-US" sz="1400" b="1" i="0" u="none" strike="noStrike">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dirty="0">
                        <a:latin typeface="Arial"/>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367048">
                <a:tc gridSpan="2">
                  <a:txBody>
                    <a:bodyPr/>
                    <a:lstStyle/>
                    <a:p>
                      <a:pPr algn="l" fontAlgn="b"/>
                      <a:r>
                        <a:rPr lang="en-US" sz="1400" b="1" i="0" u="none" strike="noStrike">
                          <a:latin typeface="Arial"/>
                        </a:rPr>
                        <a:t>Per Share Value (no TS &amp; no CFD)</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r" fontAlgn="b"/>
                      <a:r>
                        <a:rPr lang="en-US" sz="1400" b="1" i="0" u="none" strike="noStrike" dirty="0">
                          <a:solidFill>
                            <a:srgbClr val="0000FF"/>
                          </a:solidFill>
                          <a:latin typeface="Arial"/>
                        </a:rPr>
                        <a:t>$0.83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dirty="0">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0"/>
                  </a:ext>
                </a:extLst>
              </a:tr>
              <a:tr h="367048">
                <a:tc>
                  <a:txBody>
                    <a:bodyPr/>
                    <a:lstStyle/>
                    <a:p>
                      <a:pPr algn="l" fontAlgn="b"/>
                      <a:r>
                        <a:rPr lang="en-US" sz="1400" b="1" i="0" u="none" strike="noStrike">
                          <a:latin typeface="Arial"/>
                        </a:rPr>
                        <a:t>Per Share Value (TS &amp; CFD)</a:t>
                      </a:r>
                    </a:p>
                  </a:txBody>
                  <a:tcPr marL="9525" marR="9525" marT="9525" marB="0" anchor="b">
                    <a:lnL>
                      <a:noFill/>
                    </a:lnL>
                    <a:lnR>
                      <a:noFill/>
                    </a:lnR>
                    <a:lnT>
                      <a:noFill/>
                    </a:lnT>
                    <a:lnB>
                      <a:noFill/>
                    </a:lnB>
                  </a:tcPr>
                </a:tc>
                <a:tc>
                  <a:txBody>
                    <a:bodyPr/>
                    <a:lstStyle/>
                    <a:p>
                      <a:pPr algn="l" fontAlgn="b"/>
                      <a:endParaRPr lang="en-US" sz="1400" b="0" i="0" u="none" strike="noStrike">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1" i="0" u="none" strike="noStrike">
                          <a:solidFill>
                            <a:srgbClr val="0000FF"/>
                          </a:solidFill>
                          <a:latin typeface="Arial"/>
                        </a:rPr>
                        <a:t>$0.46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l" fontAlgn="b"/>
                      <a:endParaRPr lang="en-US" sz="1400" b="0" i="0" u="none" strike="noStrike" dirty="0">
                        <a:latin typeface="Arial"/>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0" y="304800"/>
            <a:ext cx="9144000" cy="457200"/>
          </a:xfrm>
        </p:spPr>
        <p:txBody>
          <a:bodyPr>
            <a:normAutofit fontScale="90000"/>
          </a:bodyPr>
          <a:lstStyle/>
          <a:p>
            <a:r>
              <a:rPr lang="en-US" dirty="0" smtClean="0"/>
              <a:t>Valuation: Sensitivity Analysis (w/out TS&amp;CFD)</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5" name="Table 4"/>
          <p:cNvGraphicFramePr>
            <a:graphicFrameLocks noGrp="1"/>
          </p:cNvGraphicFramePr>
          <p:nvPr/>
        </p:nvGraphicFramePr>
        <p:xfrm>
          <a:off x="304801" y="1447799"/>
          <a:ext cx="8610600" cy="4038599"/>
        </p:xfrm>
        <a:graphic>
          <a:graphicData uri="http://schemas.openxmlformats.org/drawingml/2006/table">
            <a:tbl>
              <a:tblPr/>
              <a:tblGrid>
                <a:gridCol w="1334725">
                  <a:extLst>
                    <a:ext uri="{9D8B030D-6E8A-4147-A177-3AD203B41FA5}">
                      <a16:colId xmlns:a16="http://schemas.microsoft.com/office/drawing/2014/main" val="20000"/>
                    </a:ext>
                  </a:extLst>
                </a:gridCol>
                <a:gridCol w="1159745">
                  <a:extLst>
                    <a:ext uri="{9D8B030D-6E8A-4147-A177-3AD203B41FA5}">
                      <a16:colId xmlns:a16="http://schemas.microsoft.com/office/drawing/2014/main" val="20001"/>
                    </a:ext>
                  </a:extLst>
                </a:gridCol>
                <a:gridCol w="1159745">
                  <a:extLst>
                    <a:ext uri="{9D8B030D-6E8A-4147-A177-3AD203B41FA5}">
                      <a16:colId xmlns:a16="http://schemas.microsoft.com/office/drawing/2014/main" val="20002"/>
                    </a:ext>
                  </a:extLst>
                </a:gridCol>
                <a:gridCol w="1159745">
                  <a:extLst>
                    <a:ext uri="{9D8B030D-6E8A-4147-A177-3AD203B41FA5}">
                      <a16:colId xmlns:a16="http://schemas.microsoft.com/office/drawing/2014/main" val="20003"/>
                    </a:ext>
                  </a:extLst>
                </a:gridCol>
                <a:gridCol w="1159745">
                  <a:extLst>
                    <a:ext uri="{9D8B030D-6E8A-4147-A177-3AD203B41FA5}">
                      <a16:colId xmlns:a16="http://schemas.microsoft.com/office/drawing/2014/main" val="20004"/>
                    </a:ext>
                  </a:extLst>
                </a:gridCol>
                <a:gridCol w="878965">
                  <a:extLst>
                    <a:ext uri="{9D8B030D-6E8A-4147-A177-3AD203B41FA5}">
                      <a16:colId xmlns:a16="http://schemas.microsoft.com/office/drawing/2014/main" val="20005"/>
                    </a:ext>
                  </a:extLst>
                </a:gridCol>
                <a:gridCol w="878965">
                  <a:extLst>
                    <a:ext uri="{9D8B030D-6E8A-4147-A177-3AD203B41FA5}">
                      <a16:colId xmlns:a16="http://schemas.microsoft.com/office/drawing/2014/main" val="20006"/>
                    </a:ext>
                  </a:extLst>
                </a:gridCol>
                <a:gridCol w="878965">
                  <a:extLst>
                    <a:ext uri="{9D8B030D-6E8A-4147-A177-3AD203B41FA5}">
                      <a16:colId xmlns:a16="http://schemas.microsoft.com/office/drawing/2014/main" val="20007"/>
                    </a:ext>
                  </a:extLst>
                </a:gridCol>
              </a:tblGrid>
              <a:tr h="656519">
                <a:tc>
                  <a:txBody>
                    <a:bodyPr/>
                    <a:lstStyle/>
                    <a:p>
                      <a:pPr algn="l" fontAlgn="b"/>
                      <a:endParaRPr lang="en-US" sz="1400" b="0" i="0" u="none" strike="noStrike" dirty="0">
                        <a:latin typeface="Arial"/>
                      </a:endParaRPr>
                    </a:p>
                  </a:txBody>
                  <a:tcPr marL="8659" marR="8659" marT="8659" marB="0" anchor="b">
                    <a:lnL>
                      <a:noFill/>
                    </a:lnL>
                    <a:lnR>
                      <a:noFill/>
                    </a:lnR>
                    <a:lnT>
                      <a:noFill/>
                    </a:lnT>
                    <a:lnB>
                      <a:noFill/>
                    </a:lnB>
                  </a:tcPr>
                </a:tc>
                <a:tc>
                  <a:txBody>
                    <a:bodyPr/>
                    <a:lstStyle/>
                    <a:p>
                      <a:pPr algn="l" fontAlgn="b"/>
                      <a:endParaRPr lang="en-US" sz="1400" b="0" i="0" u="none" strike="noStrike">
                        <a:latin typeface="Arial"/>
                      </a:endParaRP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Terminal Value Growth Rate</a:t>
                      </a:r>
                    </a:p>
                  </a:txBody>
                  <a:tcPr marL="8659" marR="8659" marT="8659" marB="0" anchor="b">
                    <a:lnL>
                      <a:noFill/>
                    </a:lnL>
                    <a:lnR>
                      <a:noFill/>
                    </a:lnR>
                    <a:lnT>
                      <a:noFill/>
                    </a:lnT>
                    <a:lnB>
                      <a:noFill/>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extLst>
                  <a:ext uri="{0D108BD9-81ED-4DB2-BD59-A6C34878D82A}">
                    <a16:rowId xmlns:a16="http://schemas.microsoft.com/office/drawing/2014/main" val="10000"/>
                  </a:ext>
                </a:extLst>
              </a:tr>
              <a:tr h="338208">
                <a:tc>
                  <a:txBody>
                    <a:bodyPr/>
                    <a:lstStyle/>
                    <a:p>
                      <a:pPr algn="l" fontAlgn="b"/>
                      <a:endParaRPr lang="en-US" sz="1400" b="0" i="0" u="none" strike="noStrike">
                        <a:latin typeface="Arial"/>
                      </a:endParaRP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latin typeface="Arial"/>
                        </a:rPr>
                        <a:t>$0.83 </a:t>
                      </a:r>
                    </a:p>
                  </a:txBody>
                  <a:tcPr marL="8659" marR="8659" marT="8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-1%</a:t>
                      </a:r>
                    </a:p>
                  </a:txBody>
                  <a:tcPr marL="8659" marR="8659" marT="865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0%</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1%</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2%</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3%</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4%</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8208">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dirty="0">
                          <a:latin typeface="Arial"/>
                        </a:rPr>
                        <a:t>8%</a:t>
                      </a:r>
                    </a:p>
                  </a:txBody>
                  <a:tcPr marL="8659" marR="8659" marT="86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latin typeface="Arial"/>
                        </a:rPr>
                        <a:t>$1.08</a:t>
                      </a:r>
                    </a:p>
                  </a:txBody>
                  <a:tcPr marL="8659" marR="8659" marT="86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99FF"/>
                    </a:solidFill>
                  </a:tcPr>
                </a:tc>
                <a:tc>
                  <a:txBody>
                    <a:bodyPr/>
                    <a:lstStyle/>
                    <a:p>
                      <a:pPr algn="ctr" fontAlgn="b"/>
                      <a:r>
                        <a:rPr lang="en-US" sz="1400" b="0" i="0" u="none" strike="noStrike">
                          <a:latin typeface="Arial"/>
                        </a:rPr>
                        <a:t>$1.33</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F99FF"/>
                    </a:solidFill>
                  </a:tcPr>
                </a:tc>
                <a:tc>
                  <a:txBody>
                    <a:bodyPr/>
                    <a:lstStyle/>
                    <a:p>
                      <a:pPr algn="ctr" fontAlgn="b"/>
                      <a:r>
                        <a:rPr lang="en-US" sz="1400" b="0" i="0" u="none" strike="noStrike">
                          <a:latin typeface="Arial"/>
                        </a:rPr>
                        <a:t>$1.66</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F99FF"/>
                    </a:solidFill>
                  </a:tcPr>
                </a:tc>
                <a:tc>
                  <a:txBody>
                    <a:bodyPr/>
                    <a:lstStyle/>
                    <a:p>
                      <a:pPr algn="ctr" fontAlgn="b"/>
                      <a:r>
                        <a:rPr lang="en-US" sz="1400" b="0" i="0" u="none" strike="noStrike">
                          <a:latin typeface="Arial"/>
                        </a:rPr>
                        <a:t>$2.10</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F99FF"/>
                    </a:solidFill>
                  </a:tcPr>
                </a:tc>
                <a:tc>
                  <a:txBody>
                    <a:bodyPr/>
                    <a:lstStyle/>
                    <a:p>
                      <a:pPr algn="ctr" fontAlgn="b"/>
                      <a:r>
                        <a:rPr lang="en-US" sz="1400" b="0" i="0" u="none" strike="noStrike">
                          <a:latin typeface="Arial"/>
                        </a:rPr>
                        <a:t>$2.71</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F99FF"/>
                    </a:solidFill>
                  </a:tcPr>
                </a:tc>
                <a:tc>
                  <a:txBody>
                    <a:bodyPr/>
                    <a:lstStyle/>
                    <a:p>
                      <a:pPr algn="ctr" fontAlgn="b"/>
                      <a:r>
                        <a:rPr lang="en-US" sz="1400" b="0" i="0" u="none" strike="noStrike">
                          <a:latin typeface="Arial"/>
                        </a:rPr>
                        <a:t>$3.62</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F99FF"/>
                    </a:solidFill>
                  </a:tcPr>
                </a:tc>
                <a:extLst>
                  <a:ext uri="{0D108BD9-81ED-4DB2-BD59-A6C34878D82A}">
                    <a16:rowId xmlns:a16="http://schemas.microsoft.com/office/drawing/2014/main" val="10002"/>
                  </a:ext>
                </a:extLst>
              </a:tr>
              <a:tr h="338208">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9%</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latin typeface="Arial"/>
                        </a:rPr>
                        <a:t>$0.80</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F99FF"/>
                    </a:solidFill>
                  </a:tcPr>
                </a:tc>
                <a:tc>
                  <a:txBody>
                    <a:bodyPr/>
                    <a:lstStyle/>
                    <a:p>
                      <a:pPr algn="ctr" fontAlgn="b"/>
                      <a:r>
                        <a:rPr lang="en-US" sz="1400" b="0" i="0" u="none" strike="noStrike">
                          <a:latin typeface="Arial"/>
                        </a:rPr>
                        <a:t>$1.00</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$1.24</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$1.55</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$1.97</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$2.56</a:t>
                      </a:r>
                    </a:p>
                  </a:txBody>
                  <a:tcPr marL="8659" marR="8659" marT="8659" marB="0" anchor="b">
                    <a:lnL>
                      <a:noFill/>
                    </a:lnL>
                    <a:lnR>
                      <a:noFill/>
                    </a:lnR>
                    <a:lnT>
                      <a:noFill/>
                    </a:lnT>
                    <a:lnB>
                      <a:noFill/>
                    </a:lnB>
                    <a:solidFill>
                      <a:srgbClr val="FF99FF"/>
                    </a:solidFill>
                  </a:tcPr>
                </a:tc>
                <a:extLst>
                  <a:ext uri="{0D108BD9-81ED-4DB2-BD59-A6C34878D82A}">
                    <a16:rowId xmlns:a16="http://schemas.microsoft.com/office/drawing/2014/main" val="10003"/>
                  </a:ext>
                </a:extLst>
              </a:tr>
              <a:tr h="338208">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10%</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latin typeface="Arial"/>
                        </a:rPr>
                        <a:t>$0.57</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F99FF"/>
                    </a:solidFill>
                  </a:tcPr>
                </a:tc>
                <a:tc>
                  <a:txBody>
                    <a:bodyPr/>
                    <a:lstStyle/>
                    <a:p>
                      <a:pPr algn="ctr" fontAlgn="b"/>
                      <a:r>
                        <a:rPr lang="en-US" sz="1400" b="0" i="0" u="none" strike="noStrike">
                          <a:latin typeface="Arial"/>
                        </a:rPr>
                        <a:t>$0.72</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$0.91</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$1.15</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$1.45</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$1.86</a:t>
                      </a:r>
                    </a:p>
                  </a:txBody>
                  <a:tcPr marL="8659" marR="8659" marT="8659" marB="0" anchor="b">
                    <a:lnL>
                      <a:noFill/>
                    </a:lnL>
                    <a:lnR>
                      <a:noFill/>
                    </a:lnR>
                    <a:lnT>
                      <a:noFill/>
                    </a:lnT>
                    <a:lnB>
                      <a:noFill/>
                    </a:lnB>
                    <a:solidFill>
                      <a:srgbClr val="FF99FF"/>
                    </a:solidFill>
                  </a:tcPr>
                </a:tc>
                <a:extLst>
                  <a:ext uri="{0D108BD9-81ED-4DB2-BD59-A6C34878D82A}">
                    <a16:rowId xmlns:a16="http://schemas.microsoft.com/office/drawing/2014/main" val="10004"/>
                  </a:ext>
                </a:extLst>
              </a:tr>
              <a:tr h="338208">
                <a:tc>
                  <a:txBody>
                    <a:bodyPr/>
                    <a:lstStyle/>
                    <a:p>
                      <a:pPr algn="ctr" fontAlgn="b"/>
                      <a:r>
                        <a:rPr lang="en-US" sz="1400" b="0" i="0" u="none" strike="noStrike">
                          <a:latin typeface="Arial"/>
                        </a:rPr>
                        <a:t>Discount rate</a:t>
                      </a:r>
                    </a:p>
                  </a:txBody>
                  <a:tcPr marL="8659" marR="8659" marT="8659" marB="0" anchor="b">
                    <a:lnL>
                      <a:noFill/>
                    </a:lnL>
                    <a:lnR>
                      <a:noFill/>
                    </a:lnR>
                    <a:lnT>
                      <a:noFill/>
                    </a:lnT>
                    <a:lnB>
                      <a:noFill/>
                    </a:lnB>
                  </a:tcPr>
                </a:tc>
                <a:tc>
                  <a:txBody>
                    <a:bodyPr/>
                    <a:lstStyle/>
                    <a:p>
                      <a:pPr algn="ctr" fontAlgn="b"/>
                      <a:r>
                        <a:rPr lang="en-US" sz="1400" b="0" i="0" u="none" strike="noStrike">
                          <a:latin typeface="Arial"/>
                        </a:rPr>
                        <a:t>11%</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$0.38</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F99FF"/>
                    </a:solidFill>
                  </a:tcPr>
                </a:tc>
                <a:tc>
                  <a:txBody>
                    <a:bodyPr/>
                    <a:lstStyle/>
                    <a:p>
                      <a:pPr algn="ctr" fontAlgn="b"/>
                      <a:r>
                        <a:rPr lang="en-US" sz="1400" b="0" i="0" u="none" strike="noStrike" dirty="0">
                          <a:latin typeface="Arial"/>
                        </a:rPr>
                        <a:t>$0.50</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$0.65</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$0.84</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$1.06</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$1.36</a:t>
                      </a:r>
                    </a:p>
                  </a:txBody>
                  <a:tcPr marL="8659" marR="8659" marT="8659" marB="0" anchor="b">
                    <a:lnL>
                      <a:noFill/>
                    </a:lnL>
                    <a:lnR>
                      <a:noFill/>
                    </a:lnR>
                    <a:lnT>
                      <a:noFill/>
                    </a:lnT>
                    <a:lnB>
                      <a:noFill/>
                    </a:lnB>
                    <a:solidFill>
                      <a:srgbClr val="FF99FF"/>
                    </a:solidFill>
                  </a:tcPr>
                </a:tc>
                <a:extLst>
                  <a:ext uri="{0D108BD9-81ED-4DB2-BD59-A6C34878D82A}">
                    <a16:rowId xmlns:a16="http://schemas.microsoft.com/office/drawing/2014/main" val="10005"/>
                  </a:ext>
                </a:extLst>
              </a:tr>
              <a:tr h="338208">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12%</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$0.22</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F99FF"/>
                    </a:solidFill>
                  </a:tcPr>
                </a:tc>
                <a:tc>
                  <a:txBody>
                    <a:bodyPr/>
                    <a:lstStyle/>
                    <a:p>
                      <a:pPr algn="ctr" fontAlgn="b"/>
                      <a:r>
                        <a:rPr lang="en-US" sz="1400" b="0" i="0" u="none" strike="noStrike">
                          <a:latin typeface="Arial"/>
                        </a:rPr>
                        <a:t>$0.32</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dirty="0">
                          <a:latin typeface="Arial"/>
                        </a:rPr>
                        <a:t>$0.44</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$0.59</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$0.76</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$0.98</a:t>
                      </a:r>
                    </a:p>
                  </a:txBody>
                  <a:tcPr marL="8659" marR="8659" marT="8659" marB="0" anchor="b">
                    <a:lnL>
                      <a:noFill/>
                    </a:lnL>
                    <a:lnR>
                      <a:noFill/>
                    </a:lnR>
                    <a:lnT>
                      <a:noFill/>
                    </a:lnT>
                    <a:lnB>
                      <a:noFill/>
                    </a:lnB>
                    <a:solidFill>
                      <a:srgbClr val="FF99FF"/>
                    </a:solidFill>
                  </a:tcPr>
                </a:tc>
                <a:extLst>
                  <a:ext uri="{0D108BD9-81ED-4DB2-BD59-A6C34878D82A}">
                    <a16:rowId xmlns:a16="http://schemas.microsoft.com/office/drawing/2014/main" val="10006"/>
                  </a:ext>
                </a:extLst>
              </a:tr>
              <a:tr h="338208">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13%</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$0.08</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F99FF"/>
                    </a:solidFill>
                  </a:tcPr>
                </a:tc>
                <a:tc>
                  <a:txBody>
                    <a:bodyPr/>
                    <a:lstStyle/>
                    <a:p>
                      <a:pPr algn="ctr" fontAlgn="b"/>
                      <a:r>
                        <a:rPr lang="en-US" sz="1400" b="0" i="0" u="none" strike="noStrike">
                          <a:latin typeface="Arial"/>
                        </a:rPr>
                        <a:t>$0.17</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dirty="0">
                          <a:latin typeface="Arial"/>
                        </a:rPr>
                        <a:t>$0.27</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dirty="0">
                          <a:latin typeface="Arial"/>
                        </a:rPr>
                        <a:t>$0.38</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$0.52</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$0.69</a:t>
                      </a:r>
                    </a:p>
                  </a:txBody>
                  <a:tcPr marL="8659" marR="8659" marT="8659" marB="0" anchor="b">
                    <a:lnL>
                      <a:noFill/>
                    </a:lnL>
                    <a:lnR>
                      <a:noFill/>
                    </a:lnR>
                    <a:lnT>
                      <a:noFill/>
                    </a:lnT>
                    <a:lnB>
                      <a:noFill/>
                    </a:lnB>
                    <a:solidFill>
                      <a:srgbClr val="FF99FF"/>
                    </a:solidFill>
                  </a:tcPr>
                </a:tc>
                <a:extLst>
                  <a:ext uri="{0D108BD9-81ED-4DB2-BD59-A6C34878D82A}">
                    <a16:rowId xmlns:a16="http://schemas.microsoft.com/office/drawing/2014/main" val="10007"/>
                  </a:ext>
                </a:extLst>
              </a:tr>
              <a:tr h="338208">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14%</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-$0.03</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F99FF"/>
                    </a:solidFill>
                  </a:tcPr>
                </a:tc>
                <a:tc>
                  <a:txBody>
                    <a:bodyPr/>
                    <a:lstStyle/>
                    <a:p>
                      <a:pPr algn="ctr" fontAlgn="b"/>
                      <a:r>
                        <a:rPr lang="en-US" sz="1400" b="0" i="0" u="none" strike="noStrike">
                          <a:latin typeface="Arial"/>
                        </a:rPr>
                        <a:t>$0.04</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$0.12</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dirty="0">
                          <a:latin typeface="Arial"/>
                        </a:rPr>
                        <a:t>$0.21</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$0.32</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$0.46</a:t>
                      </a:r>
                    </a:p>
                  </a:txBody>
                  <a:tcPr marL="8659" marR="8659" marT="8659" marB="0" anchor="b">
                    <a:lnL>
                      <a:noFill/>
                    </a:lnL>
                    <a:lnR>
                      <a:noFill/>
                    </a:lnR>
                    <a:lnT>
                      <a:noFill/>
                    </a:lnT>
                    <a:lnB>
                      <a:noFill/>
                    </a:lnB>
                    <a:solidFill>
                      <a:srgbClr val="FF99FF"/>
                    </a:solidFill>
                  </a:tcPr>
                </a:tc>
                <a:extLst>
                  <a:ext uri="{0D108BD9-81ED-4DB2-BD59-A6C34878D82A}">
                    <a16:rowId xmlns:a16="http://schemas.microsoft.com/office/drawing/2014/main" val="10008"/>
                  </a:ext>
                </a:extLst>
              </a:tr>
              <a:tr h="338208">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15%</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-$0.14</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F99FF"/>
                    </a:solidFill>
                  </a:tcPr>
                </a:tc>
                <a:tc>
                  <a:txBody>
                    <a:bodyPr/>
                    <a:lstStyle/>
                    <a:p>
                      <a:pPr algn="ctr" fontAlgn="b"/>
                      <a:r>
                        <a:rPr lang="en-US" sz="1400" b="0" i="0" u="none" strike="noStrike">
                          <a:latin typeface="Arial"/>
                        </a:rPr>
                        <a:t>-$0.08</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-$0.01</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dirty="0">
                          <a:latin typeface="Arial"/>
                        </a:rPr>
                        <a:t>$0.07</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dirty="0">
                          <a:latin typeface="Arial"/>
                        </a:rPr>
                        <a:t>$0.16</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dirty="0">
                          <a:latin typeface="Arial"/>
                        </a:rPr>
                        <a:t>$0.27</a:t>
                      </a:r>
                    </a:p>
                  </a:txBody>
                  <a:tcPr marL="8659" marR="8659" marT="8659" marB="0" anchor="b">
                    <a:lnL>
                      <a:noFill/>
                    </a:lnL>
                    <a:lnR>
                      <a:noFill/>
                    </a:lnR>
                    <a:lnT>
                      <a:noFill/>
                    </a:lnT>
                    <a:lnB>
                      <a:noFill/>
                    </a:lnB>
                    <a:solidFill>
                      <a:srgbClr val="FF99FF"/>
                    </a:solidFill>
                  </a:tcPr>
                </a:tc>
                <a:extLst>
                  <a:ext uri="{0D108BD9-81ED-4DB2-BD59-A6C34878D82A}">
                    <a16:rowId xmlns:a16="http://schemas.microsoft.com/office/drawing/2014/main" val="10009"/>
                  </a:ext>
                </a:extLst>
              </a:tr>
              <a:tr h="338208">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16%</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-$0.23</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F99FF"/>
                    </a:solidFill>
                  </a:tcPr>
                </a:tc>
                <a:tc>
                  <a:txBody>
                    <a:bodyPr/>
                    <a:lstStyle/>
                    <a:p>
                      <a:pPr algn="ctr" fontAlgn="b"/>
                      <a:r>
                        <a:rPr lang="en-US" sz="1400" b="0" i="0" u="none" strike="noStrike">
                          <a:latin typeface="Arial"/>
                        </a:rPr>
                        <a:t>-$0.18</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-$0.12</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-$0.05</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a:latin typeface="Arial"/>
                        </a:rPr>
                        <a:t>$0.02</a:t>
                      </a:r>
                    </a:p>
                  </a:txBody>
                  <a:tcPr marL="8659" marR="8659" marT="8659" marB="0" anchor="b">
                    <a:lnL>
                      <a:noFill/>
                    </a:lnL>
                    <a:lnR>
                      <a:noFill/>
                    </a:lnR>
                    <a:lnT>
                      <a:noFill/>
                    </a:lnT>
                    <a:lnB>
                      <a:noFill/>
                    </a:lnB>
                    <a:solidFill>
                      <a:srgbClr val="FF99FF"/>
                    </a:solidFill>
                  </a:tcPr>
                </a:tc>
                <a:tc>
                  <a:txBody>
                    <a:bodyPr/>
                    <a:lstStyle/>
                    <a:p>
                      <a:pPr algn="ctr" fontAlgn="b"/>
                      <a:r>
                        <a:rPr lang="en-US" sz="1400" b="0" i="0" u="none" strike="noStrike" dirty="0">
                          <a:latin typeface="Arial"/>
                        </a:rPr>
                        <a:t>$0.11</a:t>
                      </a:r>
                    </a:p>
                  </a:txBody>
                  <a:tcPr marL="8659" marR="8659" marT="8659" marB="0" anchor="b">
                    <a:lnL>
                      <a:noFill/>
                    </a:lnL>
                    <a:lnR>
                      <a:noFill/>
                    </a:lnR>
                    <a:lnT>
                      <a:noFill/>
                    </a:lnT>
                    <a:lnB>
                      <a:noFill/>
                    </a:lnB>
                    <a:solidFill>
                      <a:srgbClr val="FF99FF"/>
                    </a:solidFill>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304800"/>
            <a:ext cx="8915400" cy="457200"/>
          </a:xfrm>
        </p:spPr>
        <p:txBody>
          <a:bodyPr>
            <a:normAutofit fontScale="90000"/>
          </a:bodyPr>
          <a:lstStyle/>
          <a:p>
            <a:r>
              <a:rPr lang="en-US" dirty="0" smtClean="0"/>
              <a:t>Valuation: Sensitivity Analysis (w/ TS &amp; CFD)</a:t>
            </a:r>
          </a:p>
        </p:txBody>
      </p:sp>
      <p:sp>
        <p:nvSpPr>
          <p:cNvPr id="29700" name="Rectangle 3"/>
          <p:cNvSpPr>
            <a:spLocks noGrp="1" noChangeArrowheads="1"/>
          </p:cNvSpPr>
          <p:nvPr>
            <p:ph type="body" idx="1"/>
            <p:custDataLst>
              <p:tags r:id="rId2"/>
            </p:custDataLst>
          </p:nvPr>
        </p:nvSpPr>
        <p:spPr/>
        <p:txBody>
          <a:bodyPr/>
          <a:lstStyle/>
          <a:p>
            <a:endParaRPr lang="en-US" sz="2400" dirty="0" smtClean="0"/>
          </a:p>
          <a:p>
            <a:endParaRPr lang="en-US" sz="2400" dirty="0" smtClean="0"/>
          </a:p>
        </p:txBody>
      </p:sp>
      <p:graphicFrame>
        <p:nvGraphicFramePr>
          <p:cNvPr id="5" name="Table 4"/>
          <p:cNvGraphicFramePr>
            <a:graphicFrameLocks noGrp="1"/>
          </p:cNvGraphicFramePr>
          <p:nvPr/>
        </p:nvGraphicFramePr>
        <p:xfrm>
          <a:off x="457204" y="1523996"/>
          <a:ext cx="8229593" cy="4343408"/>
        </p:xfrm>
        <a:graphic>
          <a:graphicData uri="http://schemas.openxmlformats.org/drawingml/2006/table">
            <a:tbl>
              <a:tblPr/>
              <a:tblGrid>
                <a:gridCol w="1275665">
                  <a:extLst>
                    <a:ext uri="{9D8B030D-6E8A-4147-A177-3AD203B41FA5}">
                      <a16:colId xmlns:a16="http://schemas.microsoft.com/office/drawing/2014/main" val="20000"/>
                    </a:ext>
                  </a:extLst>
                </a:gridCol>
                <a:gridCol w="1108428">
                  <a:extLst>
                    <a:ext uri="{9D8B030D-6E8A-4147-A177-3AD203B41FA5}">
                      <a16:colId xmlns:a16="http://schemas.microsoft.com/office/drawing/2014/main" val="20001"/>
                    </a:ext>
                  </a:extLst>
                </a:gridCol>
                <a:gridCol w="1108428">
                  <a:extLst>
                    <a:ext uri="{9D8B030D-6E8A-4147-A177-3AD203B41FA5}">
                      <a16:colId xmlns:a16="http://schemas.microsoft.com/office/drawing/2014/main" val="20002"/>
                    </a:ext>
                  </a:extLst>
                </a:gridCol>
                <a:gridCol w="1108428">
                  <a:extLst>
                    <a:ext uri="{9D8B030D-6E8A-4147-A177-3AD203B41FA5}">
                      <a16:colId xmlns:a16="http://schemas.microsoft.com/office/drawing/2014/main" val="20003"/>
                    </a:ext>
                  </a:extLst>
                </a:gridCol>
                <a:gridCol w="1108428">
                  <a:extLst>
                    <a:ext uri="{9D8B030D-6E8A-4147-A177-3AD203B41FA5}">
                      <a16:colId xmlns:a16="http://schemas.microsoft.com/office/drawing/2014/main" val="20004"/>
                    </a:ext>
                  </a:extLst>
                </a:gridCol>
                <a:gridCol w="840072">
                  <a:extLst>
                    <a:ext uri="{9D8B030D-6E8A-4147-A177-3AD203B41FA5}">
                      <a16:colId xmlns:a16="http://schemas.microsoft.com/office/drawing/2014/main" val="20005"/>
                    </a:ext>
                  </a:extLst>
                </a:gridCol>
                <a:gridCol w="840072">
                  <a:extLst>
                    <a:ext uri="{9D8B030D-6E8A-4147-A177-3AD203B41FA5}">
                      <a16:colId xmlns:a16="http://schemas.microsoft.com/office/drawing/2014/main" val="20006"/>
                    </a:ext>
                  </a:extLst>
                </a:gridCol>
                <a:gridCol w="840072">
                  <a:extLst>
                    <a:ext uri="{9D8B030D-6E8A-4147-A177-3AD203B41FA5}">
                      <a16:colId xmlns:a16="http://schemas.microsoft.com/office/drawing/2014/main" val="20007"/>
                    </a:ext>
                  </a:extLst>
                </a:gridCol>
              </a:tblGrid>
              <a:tr h="706068">
                <a:tc>
                  <a:txBody>
                    <a:bodyPr/>
                    <a:lstStyle/>
                    <a:p>
                      <a:pPr algn="l" fontAlgn="b"/>
                      <a:endParaRPr lang="en-US" sz="1400" b="0" i="0" u="none" strike="noStrike" dirty="0">
                        <a:latin typeface="Arial"/>
                      </a:endParaRPr>
                    </a:p>
                  </a:txBody>
                  <a:tcPr marL="8659" marR="8659" marT="8659" marB="0" anchor="b">
                    <a:lnL>
                      <a:noFill/>
                    </a:lnL>
                    <a:lnR>
                      <a:noFill/>
                    </a:lnR>
                    <a:lnT>
                      <a:noFill/>
                    </a:lnT>
                    <a:lnB>
                      <a:noFill/>
                    </a:lnB>
                  </a:tcPr>
                </a:tc>
                <a:tc>
                  <a:txBody>
                    <a:bodyPr/>
                    <a:lstStyle/>
                    <a:p>
                      <a:pPr algn="l" fontAlgn="b"/>
                      <a:endParaRPr lang="en-US" sz="1400" b="0" i="0" u="none" strike="noStrike" dirty="0">
                        <a:latin typeface="Arial"/>
                      </a:endParaRP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Terminal Value Growth Rate</a:t>
                      </a:r>
                    </a:p>
                  </a:txBody>
                  <a:tcPr marL="8659" marR="8659" marT="8659" marB="0" anchor="b">
                    <a:lnL>
                      <a:noFill/>
                    </a:lnL>
                    <a:lnR>
                      <a:noFill/>
                    </a:lnR>
                    <a:lnT>
                      <a:noFill/>
                    </a:lnT>
                    <a:lnB>
                      <a:noFill/>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extLst>
                  <a:ext uri="{0D108BD9-81ED-4DB2-BD59-A6C34878D82A}">
                    <a16:rowId xmlns:a16="http://schemas.microsoft.com/office/drawing/2014/main" val="10000"/>
                  </a:ext>
                </a:extLst>
              </a:tr>
              <a:tr h="363734">
                <a:tc>
                  <a:txBody>
                    <a:bodyPr/>
                    <a:lstStyle/>
                    <a:p>
                      <a:pPr algn="l" fontAlgn="b"/>
                      <a:endParaRPr lang="en-US" sz="1400" b="0" i="0" u="none" strike="noStrike">
                        <a:latin typeface="Arial"/>
                      </a:endParaRP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latin typeface="Arial"/>
                        </a:rPr>
                        <a:t>$0.46 </a:t>
                      </a:r>
                    </a:p>
                  </a:txBody>
                  <a:tcPr marL="8659" marR="8659" marT="8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-1%</a:t>
                      </a:r>
                    </a:p>
                  </a:txBody>
                  <a:tcPr marL="8659" marR="8659" marT="865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0%</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1%</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2%</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3%</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4%</a:t>
                      </a:r>
                    </a:p>
                  </a:txBody>
                  <a:tcPr marL="8659" marR="8659" marT="865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3734">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8%</a:t>
                      </a:r>
                    </a:p>
                  </a:txBody>
                  <a:tcPr marL="8659" marR="8659" marT="86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latin typeface="Arial"/>
                        </a:rPr>
                        <a:t>$0.60</a:t>
                      </a:r>
                    </a:p>
                  </a:txBody>
                  <a:tcPr marL="8659" marR="8659" marT="86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CD9FD"/>
                    </a:solidFill>
                  </a:tcPr>
                </a:tc>
                <a:tc>
                  <a:txBody>
                    <a:bodyPr/>
                    <a:lstStyle/>
                    <a:p>
                      <a:pPr algn="ctr" fontAlgn="b"/>
                      <a:r>
                        <a:rPr lang="en-US" sz="1400" b="0" i="0" u="none" strike="noStrike">
                          <a:latin typeface="Arial"/>
                        </a:rPr>
                        <a:t>$0.77</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CD9FD"/>
                    </a:solidFill>
                  </a:tcPr>
                </a:tc>
                <a:tc>
                  <a:txBody>
                    <a:bodyPr/>
                    <a:lstStyle/>
                    <a:p>
                      <a:pPr algn="ctr" fontAlgn="b"/>
                      <a:r>
                        <a:rPr lang="en-US" sz="1400" b="0" i="0" u="none" strike="noStrike">
                          <a:latin typeface="Arial"/>
                        </a:rPr>
                        <a:t>$1.00</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CD9FD"/>
                    </a:solidFill>
                  </a:tcPr>
                </a:tc>
                <a:tc>
                  <a:txBody>
                    <a:bodyPr/>
                    <a:lstStyle/>
                    <a:p>
                      <a:pPr algn="ctr" fontAlgn="b"/>
                      <a:r>
                        <a:rPr lang="en-US" sz="1400" b="0" i="0" u="none" strike="noStrike">
                          <a:latin typeface="Arial"/>
                        </a:rPr>
                        <a:t>$1.31</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CD9FD"/>
                    </a:solidFill>
                  </a:tcPr>
                </a:tc>
                <a:tc>
                  <a:txBody>
                    <a:bodyPr/>
                    <a:lstStyle/>
                    <a:p>
                      <a:pPr algn="ctr" fontAlgn="b"/>
                      <a:r>
                        <a:rPr lang="en-US" sz="1400" b="0" i="0" u="none" strike="noStrike">
                          <a:latin typeface="Arial"/>
                        </a:rPr>
                        <a:t>$1.74</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CD9FD"/>
                    </a:solidFill>
                  </a:tcPr>
                </a:tc>
                <a:tc>
                  <a:txBody>
                    <a:bodyPr/>
                    <a:lstStyle/>
                    <a:p>
                      <a:pPr algn="ctr" fontAlgn="b"/>
                      <a:r>
                        <a:rPr lang="en-US" sz="1400" b="0" i="0" u="none" strike="noStrike">
                          <a:latin typeface="Arial"/>
                        </a:rPr>
                        <a:t>$2.38</a:t>
                      </a:r>
                    </a:p>
                  </a:txBody>
                  <a:tcPr marL="8659" marR="8659" marT="8659" marB="0" anchor="b">
                    <a:lnL>
                      <a:noFill/>
                    </a:lnL>
                    <a:lnR>
                      <a:noFill/>
                    </a:lnR>
                    <a:lnT w="6350" cap="flat" cmpd="sng" algn="ctr">
                      <a:solidFill>
                        <a:srgbClr val="000000"/>
                      </a:solidFill>
                      <a:prstDash val="solid"/>
                      <a:round/>
                      <a:headEnd type="none" w="med" len="med"/>
                      <a:tailEnd type="none" w="med" len="med"/>
                    </a:lnT>
                    <a:lnB>
                      <a:noFill/>
                    </a:lnB>
                    <a:solidFill>
                      <a:srgbClr val="FCD9FD"/>
                    </a:solidFill>
                  </a:tcPr>
                </a:tc>
                <a:extLst>
                  <a:ext uri="{0D108BD9-81ED-4DB2-BD59-A6C34878D82A}">
                    <a16:rowId xmlns:a16="http://schemas.microsoft.com/office/drawing/2014/main" val="10002"/>
                  </a:ext>
                </a:extLst>
              </a:tr>
              <a:tr h="363734">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9%</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latin typeface="Arial"/>
                        </a:rPr>
                        <a:t>$0.41</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CD9FD"/>
                    </a:solidFill>
                  </a:tcPr>
                </a:tc>
                <a:tc>
                  <a:txBody>
                    <a:bodyPr/>
                    <a:lstStyle/>
                    <a:p>
                      <a:pPr algn="ctr" fontAlgn="b"/>
                      <a:r>
                        <a:rPr lang="en-US" sz="1400" b="0" i="0" u="none" strike="noStrike" dirty="0">
                          <a:latin typeface="Arial"/>
                        </a:rPr>
                        <a:t>$0.55</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$0.72</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$0.95</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$1.25</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$1.66</a:t>
                      </a:r>
                    </a:p>
                  </a:txBody>
                  <a:tcPr marL="8659" marR="8659" marT="8659" marB="0" anchor="b">
                    <a:lnL>
                      <a:noFill/>
                    </a:lnL>
                    <a:lnR>
                      <a:noFill/>
                    </a:lnR>
                    <a:lnT>
                      <a:noFill/>
                    </a:lnT>
                    <a:lnB>
                      <a:noFill/>
                    </a:lnB>
                    <a:solidFill>
                      <a:srgbClr val="FCD9FD"/>
                    </a:solidFill>
                  </a:tcPr>
                </a:tc>
                <a:extLst>
                  <a:ext uri="{0D108BD9-81ED-4DB2-BD59-A6C34878D82A}">
                    <a16:rowId xmlns:a16="http://schemas.microsoft.com/office/drawing/2014/main" val="10003"/>
                  </a:ext>
                </a:extLst>
              </a:tr>
              <a:tr h="363734">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10%</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$0.26</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CD9FD"/>
                    </a:solidFill>
                  </a:tcPr>
                </a:tc>
                <a:tc>
                  <a:txBody>
                    <a:bodyPr/>
                    <a:lstStyle/>
                    <a:p>
                      <a:pPr algn="ctr" fontAlgn="b"/>
                      <a:r>
                        <a:rPr lang="en-US" sz="1400" b="0" i="0" u="none" strike="noStrike" dirty="0">
                          <a:latin typeface="Arial"/>
                        </a:rPr>
                        <a:t>$0.37</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$0.51</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$0.68</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$0.89</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$1.18</a:t>
                      </a:r>
                    </a:p>
                  </a:txBody>
                  <a:tcPr marL="8659" marR="8659" marT="8659" marB="0" anchor="b">
                    <a:lnL>
                      <a:noFill/>
                    </a:lnL>
                    <a:lnR>
                      <a:noFill/>
                    </a:lnR>
                    <a:lnT>
                      <a:noFill/>
                    </a:lnT>
                    <a:lnB>
                      <a:noFill/>
                    </a:lnB>
                    <a:solidFill>
                      <a:srgbClr val="FCD9FD"/>
                    </a:solidFill>
                  </a:tcPr>
                </a:tc>
                <a:extLst>
                  <a:ext uri="{0D108BD9-81ED-4DB2-BD59-A6C34878D82A}">
                    <a16:rowId xmlns:a16="http://schemas.microsoft.com/office/drawing/2014/main" val="10004"/>
                  </a:ext>
                </a:extLst>
              </a:tr>
              <a:tr h="363734">
                <a:tc>
                  <a:txBody>
                    <a:bodyPr/>
                    <a:lstStyle/>
                    <a:p>
                      <a:pPr algn="ctr" fontAlgn="b"/>
                      <a:r>
                        <a:rPr lang="en-US" sz="1400" b="0" i="0" u="none" strike="noStrike">
                          <a:latin typeface="Arial"/>
                        </a:rPr>
                        <a:t>Discount rate</a:t>
                      </a:r>
                    </a:p>
                  </a:txBody>
                  <a:tcPr marL="8659" marR="8659" marT="8659" marB="0" anchor="b">
                    <a:lnL>
                      <a:noFill/>
                    </a:lnL>
                    <a:lnR>
                      <a:noFill/>
                    </a:lnR>
                    <a:lnT>
                      <a:noFill/>
                    </a:lnT>
                    <a:lnB>
                      <a:noFill/>
                    </a:lnB>
                  </a:tcPr>
                </a:tc>
                <a:tc>
                  <a:txBody>
                    <a:bodyPr/>
                    <a:lstStyle/>
                    <a:p>
                      <a:pPr algn="ctr" fontAlgn="b"/>
                      <a:r>
                        <a:rPr lang="en-US" sz="1400" b="0" i="0" u="none" strike="noStrike">
                          <a:latin typeface="Arial"/>
                        </a:rPr>
                        <a:t>11%</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$0.13</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CD9FD"/>
                    </a:solidFill>
                  </a:tcPr>
                </a:tc>
                <a:tc>
                  <a:txBody>
                    <a:bodyPr/>
                    <a:lstStyle/>
                    <a:p>
                      <a:pPr algn="ctr" fontAlgn="b"/>
                      <a:r>
                        <a:rPr lang="en-US" sz="1400" b="0" i="0" u="none" strike="noStrike" dirty="0">
                          <a:latin typeface="Arial"/>
                        </a:rPr>
                        <a:t>$0.22</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$0.33</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$0.46</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$0.63</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$0.84</a:t>
                      </a:r>
                    </a:p>
                  </a:txBody>
                  <a:tcPr marL="8659" marR="8659" marT="8659" marB="0" anchor="b">
                    <a:lnL>
                      <a:noFill/>
                    </a:lnL>
                    <a:lnR>
                      <a:noFill/>
                    </a:lnR>
                    <a:lnT>
                      <a:noFill/>
                    </a:lnT>
                    <a:lnB>
                      <a:noFill/>
                    </a:lnB>
                    <a:solidFill>
                      <a:srgbClr val="FCD9FD"/>
                    </a:solidFill>
                  </a:tcPr>
                </a:tc>
                <a:extLst>
                  <a:ext uri="{0D108BD9-81ED-4DB2-BD59-A6C34878D82A}">
                    <a16:rowId xmlns:a16="http://schemas.microsoft.com/office/drawing/2014/main" val="10005"/>
                  </a:ext>
                </a:extLst>
              </a:tr>
              <a:tr h="363734">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12%</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$0.02</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CD9FD"/>
                    </a:solidFill>
                  </a:tcPr>
                </a:tc>
                <a:tc>
                  <a:txBody>
                    <a:bodyPr/>
                    <a:lstStyle/>
                    <a:p>
                      <a:pPr algn="ctr" fontAlgn="b"/>
                      <a:r>
                        <a:rPr lang="en-US" sz="1400" b="0" i="0" u="none" strike="noStrike">
                          <a:latin typeface="Arial"/>
                        </a:rPr>
                        <a:t>$0.10</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$0.18</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$0.29</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$0.42</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$0.58</a:t>
                      </a:r>
                    </a:p>
                  </a:txBody>
                  <a:tcPr marL="8659" marR="8659" marT="8659" marB="0" anchor="b">
                    <a:lnL>
                      <a:noFill/>
                    </a:lnL>
                    <a:lnR>
                      <a:noFill/>
                    </a:lnR>
                    <a:lnT>
                      <a:noFill/>
                    </a:lnT>
                    <a:lnB>
                      <a:noFill/>
                    </a:lnB>
                    <a:solidFill>
                      <a:srgbClr val="FCD9FD"/>
                    </a:solidFill>
                  </a:tcPr>
                </a:tc>
                <a:extLst>
                  <a:ext uri="{0D108BD9-81ED-4DB2-BD59-A6C34878D82A}">
                    <a16:rowId xmlns:a16="http://schemas.microsoft.com/office/drawing/2014/main" val="10006"/>
                  </a:ext>
                </a:extLst>
              </a:tr>
              <a:tr h="363734">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13%</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-$0.07</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CD9FD"/>
                    </a:solidFill>
                  </a:tcPr>
                </a:tc>
                <a:tc>
                  <a:txBody>
                    <a:bodyPr/>
                    <a:lstStyle/>
                    <a:p>
                      <a:pPr algn="ctr" fontAlgn="b"/>
                      <a:r>
                        <a:rPr lang="en-US" sz="1400" b="0" i="0" u="none" strike="noStrike">
                          <a:latin typeface="Arial"/>
                        </a:rPr>
                        <a:t>-$0.01</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$0.06</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$0.15</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$0.25</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$0.38</a:t>
                      </a:r>
                    </a:p>
                  </a:txBody>
                  <a:tcPr marL="8659" marR="8659" marT="8659" marB="0" anchor="b">
                    <a:lnL>
                      <a:noFill/>
                    </a:lnL>
                    <a:lnR>
                      <a:noFill/>
                    </a:lnR>
                    <a:lnT>
                      <a:noFill/>
                    </a:lnT>
                    <a:lnB>
                      <a:noFill/>
                    </a:lnB>
                    <a:solidFill>
                      <a:srgbClr val="FCD9FD"/>
                    </a:solidFill>
                  </a:tcPr>
                </a:tc>
                <a:extLst>
                  <a:ext uri="{0D108BD9-81ED-4DB2-BD59-A6C34878D82A}">
                    <a16:rowId xmlns:a16="http://schemas.microsoft.com/office/drawing/2014/main" val="10007"/>
                  </a:ext>
                </a:extLst>
              </a:tr>
              <a:tr h="363734">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14%</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-$0.16</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CD9FD"/>
                    </a:solidFill>
                  </a:tcPr>
                </a:tc>
                <a:tc>
                  <a:txBody>
                    <a:bodyPr/>
                    <a:lstStyle/>
                    <a:p>
                      <a:pPr algn="ctr" fontAlgn="b"/>
                      <a:r>
                        <a:rPr lang="en-US" sz="1400" b="0" i="0" u="none" strike="noStrike">
                          <a:latin typeface="Arial"/>
                        </a:rPr>
                        <a:t>-$0.10</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-$0.04</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$0.03</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$0.11</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$0.21</a:t>
                      </a:r>
                    </a:p>
                  </a:txBody>
                  <a:tcPr marL="8659" marR="8659" marT="8659" marB="0" anchor="b">
                    <a:lnL>
                      <a:noFill/>
                    </a:lnL>
                    <a:lnR>
                      <a:noFill/>
                    </a:lnR>
                    <a:lnT>
                      <a:noFill/>
                    </a:lnT>
                    <a:lnB>
                      <a:noFill/>
                    </a:lnB>
                    <a:solidFill>
                      <a:srgbClr val="FCD9FD"/>
                    </a:solidFill>
                  </a:tcPr>
                </a:tc>
                <a:extLst>
                  <a:ext uri="{0D108BD9-81ED-4DB2-BD59-A6C34878D82A}">
                    <a16:rowId xmlns:a16="http://schemas.microsoft.com/office/drawing/2014/main" val="10008"/>
                  </a:ext>
                </a:extLst>
              </a:tr>
              <a:tr h="363734">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15%</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-$0.23</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CD9FD"/>
                    </a:solidFill>
                  </a:tcPr>
                </a:tc>
                <a:tc>
                  <a:txBody>
                    <a:bodyPr/>
                    <a:lstStyle/>
                    <a:p>
                      <a:pPr algn="ctr" fontAlgn="b"/>
                      <a:r>
                        <a:rPr lang="en-US" sz="1400" b="0" i="0" u="none" strike="noStrike">
                          <a:latin typeface="Arial"/>
                        </a:rPr>
                        <a:t>-$0.19</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-$0.13</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-$0.08</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-$0.01</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$0.07</a:t>
                      </a:r>
                    </a:p>
                  </a:txBody>
                  <a:tcPr marL="8659" marR="8659" marT="8659" marB="0" anchor="b">
                    <a:lnL>
                      <a:noFill/>
                    </a:lnL>
                    <a:lnR>
                      <a:noFill/>
                    </a:lnR>
                    <a:lnT>
                      <a:noFill/>
                    </a:lnT>
                    <a:lnB>
                      <a:noFill/>
                    </a:lnB>
                    <a:solidFill>
                      <a:srgbClr val="FCD9FD"/>
                    </a:solidFill>
                  </a:tcPr>
                </a:tc>
                <a:extLst>
                  <a:ext uri="{0D108BD9-81ED-4DB2-BD59-A6C34878D82A}">
                    <a16:rowId xmlns:a16="http://schemas.microsoft.com/office/drawing/2014/main" val="10009"/>
                  </a:ext>
                </a:extLst>
              </a:tr>
              <a:tr h="363734">
                <a:tc>
                  <a:txBody>
                    <a:bodyPr/>
                    <a:lstStyle/>
                    <a:p>
                      <a:pPr algn="l" fontAlgn="b"/>
                      <a:endParaRPr lang="en-US" sz="1400" b="0" i="0" u="none" strike="noStrike">
                        <a:latin typeface="Arial"/>
                      </a:endParaRPr>
                    </a:p>
                  </a:txBody>
                  <a:tcPr marL="8659" marR="8659" marT="8659" marB="0" anchor="b">
                    <a:lnL>
                      <a:noFill/>
                    </a:lnL>
                    <a:lnR>
                      <a:noFill/>
                    </a:lnR>
                    <a:lnT>
                      <a:noFill/>
                    </a:lnT>
                    <a:lnB>
                      <a:noFill/>
                    </a:lnB>
                  </a:tcPr>
                </a:tc>
                <a:tc>
                  <a:txBody>
                    <a:bodyPr/>
                    <a:lstStyle/>
                    <a:p>
                      <a:pPr algn="ctr" fontAlgn="b"/>
                      <a:r>
                        <a:rPr lang="en-US" sz="1400" b="0" i="0" u="none" strike="noStrike">
                          <a:latin typeface="Arial"/>
                        </a:rPr>
                        <a:t>16%</a:t>
                      </a:r>
                    </a:p>
                  </a:txBody>
                  <a:tcPr marL="8659" marR="8659" marT="86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latin typeface="Arial"/>
                        </a:rPr>
                        <a:t>-$0.30</a:t>
                      </a:r>
                    </a:p>
                  </a:txBody>
                  <a:tcPr marL="8659" marR="8659" marT="8659" marB="0" anchor="b">
                    <a:lnL w="6350" cap="flat" cmpd="sng" algn="ctr">
                      <a:solidFill>
                        <a:srgbClr val="000000"/>
                      </a:solidFill>
                      <a:prstDash val="solid"/>
                      <a:round/>
                      <a:headEnd type="none" w="med" len="med"/>
                      <a:tailEnd type="none" w="med" len="med"/>
                    </a:lnL>
                    <a:lnR>
                      <a:noFill/>
                    </a:lnR>
                    <a:lnT>
                      <a:noFill/>
                    </a:lnT>
                    <a:lnB>
                      <a:noFill/>
                    </a:lnB>
                    <a:solidFill>
                      <a:srgbClr val="FCD9FD"/>
                    </a:solidFill>
                  </a:tcPr>
                </a:tc>
                <a:tc>
                  <a:txBody>
                    <a:bodyPr/>
                    <a:lstStyle/>
                    <a:p>
                      <a:pPr algn="ctr" fontAlgn="b"/>
                      <a:r>
                        <a:rPr lang="en-US" sz="1400" b="0" i="0" u="none" strike="noStrike">
                          <a:latin typeface="Arial"/>
                        </a:rPr>
                        <a:t>-$0.26</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-$0.21</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a:latin typeface="Arial"/>
                        </a:rPr>
                        <a:t>-$0.16</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-$0.11</a:t>
                      </a:r>
                    </a:p>
                  </a:txBody>
                  <a:tcPr marL="8659" marR="8659" marT="8659" marB="0" anchor="b">
                    <a:lnL>
                      <a:noFill/>
                    </a:lnL>
                    <a:lnR>
                      <a:noFill/>
                    </a:lnR>
                    <a:lnT>
                      <a:noFill/>
                    </a:lnT>
                    <a:lnB>
                      <a:noFill/>
                    </a:lnB>
                    <a:solidFill>
                      <a:srgbClr val="FCD9FD"/>
                    </a:solidFill>
                  </a:tcPr>
                </a:tc>
                <a:tc>
                  <a:txBody>
                    <a:bodyPr/>
                    <a:lstStyle/>
                    <a:p>
                      <a:pPr algn="ctr" fontAlgn="b"/>
                      <a:r>
                        <a:rPr lang="en-US" sz="1400" b="0" i="0" u="none" strike="noStrike" dirty="0">
                          <a:latin typeface="Arial"/>
                        </a:rPr>
                        <a:t>-$0.04</a:t>
                      </a:r>
                    </a:p>
                  </a:txBody>
                  <a:tcPr marL="8659" marR="8659" marT="8659" marB="0" anchor="b">
                    <a:lnL>
                      <a:noFill/>
                    </a:lnL>
                    <a:lnR>
                      <a:noFill/>
                    </a:lnR>
                    <a:lnT>
                      <a:noFill/>
                    </a:lnT>
                    <a:lnB>
                      <a:noFill/>
                    </a:lnB>
                    <a:solidFill>
                      <a:srgbClr val="FCD9FD"/>
                    </a:solidFill>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custDataLst>
              <p:tags r:id="rId1"/>
            </p:custDataLst>
          </p:nvPr>
        </p:nvSpPr>
        <p:spPr>
          <a:xfrm>
            <a:off x="228600" y="304800"/>
            <a:ext cx="8610600" cy="457200"/>
          </a:xfrm>
        </p:spPr>
        <p:txBody>
          <a:bodyPr>
            <a:normAutofit fontScale="90000"/>
          </a:bodyPr>
          <a:lstStyle/>
          <a:p>
            <a:r>
              <a:rPr lang="en-US" dirty="0" smtClean="0"/>
              <a:t>Vultures (Investors)</a:t>
            </a:r>
          </a:p>
        </p:txBody>
      </p:sp>
      <p:sp>
        <p:nvSpPr>
          <p:cNvPr id="27652" name="Rectangle 3"/>
          <p:cNvSpPr>
            <a:spLocks noGrp="1" noChangeArrowheads="1"/>
          </p:cNvSpPr>
          <p:nvPr>
            <p:ph type="body" idx="1"/>
            <p:custDataLst>
              <p:tags r:id="rId2"/>
            </p:custDataLst>
          </p:nvPr>
        </p:nvSpPr>
        <p:spPr/>
        <p:txBody>
          <a:bodyPr>
            <a:normAutofit/>
          </a:bodyPr>
          <a:lstStyle/>
          <a:p>
            <a:pPr>
              <a:lnSpc>
                <a:spcPct val="90000"/>
              </a:lnSpc>
            </a:pPr>
            <a:r>
              <a:rPr lang="en-US" u="sng" dirty="0" smtClean="0"/>
              <a:t>Vultures’ strategy</a:t>
            </a:r>
            <a:r>
              <a:rPr lang="en-US" dirty="0" smtClean="0"/>
              <a:t>: buy significant stake (potentially undervalued) public debt </a:t>
            </a:r>
          </a:p>
          <a:p>
            <a:pPr>
              <a:lnSpc>
                <a:spcPct val="90000"/>
              </a:lnSpc>
            </a:pPr>
            <a:endParaRPr lang="en-US" dirty="0" smtClean="0"/>
          </a:p>
          <a:p>
            <a:pPr>
              <a:lnSpc>
                <a:spcPct val="90000"/>
              </a:lnSpc>
            </a:pPr>
            <a:r>
              <a:rPr lang="en-US" u="sng" dirty="0" smtClean="0"/>
              <a:t>Goal</a:t>
            </a:r>
            <a:r>
              <a:rPr lang="en-US" dirty="0" smtClean="0"/>
              <a:t>: profit by influencing restructuring in ways that benefit public bondholders </a:t>
            </a:r>
          </a:p>
          <a:p>
            <a:pPr>
              <a:lnSpc>
                <a:spcPct val="90000"/>
              </a:lnSpc>
            </a:pPr>
            <a:endParaRPr lang="en-US" dirty="0" smtClean="0"/>
          </a:p>
          <a:p>
            <a:pPr>
              <a:lnSpc>
                <a:spcPct val="90000"/>
              </a:lnSpc>
            </a:pPr>
            <a:r>
              <a:rPr lang="en-US" dirty="0" smtClean="0"/>
              <a:t>Carl Icahn (vulture): bought 25% of bonds @ </a:t>
            </a:r>
            <a:r>
              <a:rPr lang="en-US" dirty="0" smtClean="0">
                <a:solidFill>
                  <a:srgbClr val="FF0000"/>
                </a:solidFill>
              </a:rPr>
              <a:t>20c</a:t>
            </a:r>
            <a:r>
              <a:rPr lang="en-US" dirty="0" smtClean="0"/>
              <a:t> to </a:t>
            </a:r>
            <a:r>
              <a:rPr lang="en-US" dirty="0" smtClean="0">
                <a:solidFill>
                  <a:srgbClr val="FF0000"/>
                </a:solidFill>
              </a:rPr>
              <a:t>22c</a:t>
            </a:r>
            <a:r>
              <a:rPr lang="en-US" dirty="0" smtClean="0"/>
              <a:t> per </a:t>
            </a:r>
            <a:r>
              <a:rPr lang="en-US" dirty="0" smtClean="0">
                <a:solidFill>
                  <a:srgbClr val="FF0000"/>
                </a:solidFill>
              </a:rPr>
              <a:t>dollar</a:t>
            </a:r>
          </a:p>
          <a:p>
            <a:pPr>
              <a:lnSpc>
                <a:spcPct val="90000"/>
              </a:lnSpc>
            </a:pPr>
            <a:endParaRPr lang="en-US" dirty="0" smtClean="0"/>
          </a:p>
          <a:p>
            <a:pPr>
              <a:lnSpc>
                <a:spcPct val="90000"/>
              </a:lnSpc>
            </a:pPr>
            <a:r>
              <a:rPr lang="en-US" dirty="0" smtClean="0"/>
              <a:t>Proposed alternative plan (Dec 22 1996)</a:t>
            </a:r>
          </a:p>
          <a:p>
            <a:pPr lvl="1">
              <a:lnSpc>
                <a:spcPct val="90000"/>
              </a:lnSpc>
            </a:pPr>
            <a:r>
              <a:rPr lang="en-US" dirty="0" smtClean="0">
                <a:solidFill>
                  <a:srgbClr val="FF0000"/>
                </a:solidFill>
              </a:rPr>
              <a:t>$350M</a:t>
            </a:r>
            <a:r>
              <a:rPr lang="en-US" dirty="0" smtClean="0"/>
              <a:t> cash infusion through rights offerings </a:t>
            </a:r>
          </a:p>
          <a:p>
            <a:pPr lvl="1">
              <a:lnSpc>
                <a:spcPct val="90000"/>
              </a:lnSpc>
            </a:pPr>
            <a:r>
              <a:rPr lang="en-US" dirty="0" smtClean="0">
                <a:solidFill>
                  <a:srgbClr val="FF0000"/>
                </a:solidFill>
              </a:rPr>
              <a:t>No Toy Biz acquisition</a:t>
            </a:r>
          </a:p>
          <a:p>
            <a:pPr lvl="1">
              <a:lnSpc>
                <a:spcPct val="90000"/>
              </a:lnSpc>
            </a:pPr>
            <a:r>
              <a:rPr lang="en-US" dirty="0" smtClean="0"/>
              <a:t>Will fight plan proposed by Marvel management</a:t>
            </a:r>
          </a:p>
          <a:p>
            <a:pPr lvl="1">
              <a:lnSpc>
                <a:spcPct val="90000"/>
              </a:lnSpc>
              <a:buFont typeface="Monotype Sorts" charset="2"/>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1A23C939-D085-4B92-A882-209C9CE37917}" type="slidenum">
              <a:rPr lang="en-US">
                <a:latin typeface="+mn-lt"/>
              </a:rPr>
              <a:pPr defTabSz="1050925">
                <a:defRPr/>
              </a:pPr>
              <a:t>27</a:t>
            </a:fld>
            <a:endParaRPr lang="en-US">
              <a:latin typeface="+mn-lt"/>
            </a:endParaRPr>
          </a:p>
        </p:txBody>
      </p:sp>
      <p:sp>
        <p:nvSpPr>
          <p:cNvPr id="28675" name="Rectangle 2"/>
          <p:cNvSpPr>
            <a:spLocks noGrp="1" noChangeArrowheads="1"/>
          </p:cNvSpPr>
          <p:nvPr>
            <p:ph type="title"/>
            <p:custDataLst>
              <p:tags r:id="rId1"/>
            </p:custDataLst>
          </p:nvPr>
        </p:nvSpPr>
        <p:spPr>
          <a:xfrm>
            <a:off x="228600" y="304800"/>
            <a:ext cx="8610600" cy="533400"/>
          </a:xfrm>
        </p:spPr>
        <p:txBody>
          <a:bodyPr>
            <a:normAutofit fontScale="90000"/>
          </a:bodyPr>
          <a:lstStyle/>
          <a:p>
            <a:r>
              <a:rPr lang="en-US" smtClean="0"/>
              <a:t>Marvel in bankruptcy</a:t>
            </a:r>
          </a:p>
        </p:txBody>
      </p:sp>
      <p:sp>
        <p:nvSpPr>
          <p:cNvPr id="28676" name="Rectangle 3"/>
          <p:cNvSpPr>
            <a:spLocks noGrp="1" noChangeArrowheads="1"/>
          </p:cNvSpPr>
          <p:nvPr>
            <p:ph type="body" idx="1"/>
            <p:custDataLst>
              <p:tags r:id="rId2"/>
            </p:custDataLst>
          </p:nvPr>
        </p:nvSpPr>
        <p:spPr/>
        <p:txBody>
          <a:bodyPr>
            <a:normAutofit lnSpcReduction="10000"/>
          </a:bodyPr>
          <a:lstStyle/>
          <a:p>
            <a:r>
              <a:rPr lang="en-US" dirty="0" smtClean="0"/>
              <a:t>By filing for bankruptcy protection under Chapter 11 Marvel became eligible for Debtor-in-Possession (DIP) financing </a:t>
            </a:r>
          </a:p>
          <a:p>
            <a:pPr lvl="1"/>
            <a:r>
              <a:rPr lang="en-US" dirty="0" smtClean="0"/>
              <a:t>Got </a:t>
            </a:r>
            <a:r>
              <a:rPr lang="en-US" dirty="0" smtClean="0">
                <a:solidFill>
                  <a:srgbClr val="FF0000"/>
                </a:solidFill>
              </a:rPr>
              <a:t>$100M</a:t>
            </a:r>
            <a:r>
              <a:rPr lang="en-US" dirty="0" smtClean="0"/>
              <a:t> in DIP financing from Chase Manhattan Bank to insure it had cash to pay current &amp; expected trade &amp; employee obligations &amp; meet investment operating needs</a:t>
            </a:r>
          </a:p>
          <a:p>
            <a:endParaRPr lang="en-US" dirty="0" smtClean="0"/>
          </a:p>
          <a:p>
            <a:r>
              <a:rPr lang="en-US" dirty="0" smtClean="0"/>
              <a:t>Marvel’s management have an </a:t>
            </a:r>
            <a:r>
              <a:rPr lang="en-US" dirty="0" smtClean="0">
                <a:solidFill>
                  <a:srgbClr val="FF0000"/>
                </a:solidFill>
              </a:rPr>
              <a:t>exclusive 120-day period</a:t>
            </a:r>
            <a:r>
              <a:rPr lang="en-US" dirty="0" smtClean="0"/>
              <a:t> (automatic stay) to make restructuring proposals</a:t>
            </a:r>
          </a:p>
          <a:p>
            <a:pPr lvl="2"/>
            <a:endParaRPr lang="en-US" dirty="0" smtClean="0"/>
          </a:p>
          <a:p>
            <a:pPr lvl="2"/>
            <a:r>
              <a:rPr lang="en-US" dirty="0" smtClean="0">
                <a:solidFill>
                  <a:srgbClr val="FF0000"/>
                </a:solidFill>
              </a:rPr>
              <a:t>BUT WHY DO CREDITORS TOLERATE THAT?</a:t>
            </a:r>
          </a:p>
          <a:p>
            <a:pPr lvl="2"/>
            <a:endParaRPr lang="en-US" dirty="0" smtClean="0">
              <a:solidFill>
                <a:srgbClr val="FF0000"/>
              </a:solidFill>
            </a:endParaRPr>
          </a:p>
          <a:p>
            <a:pPr lvl="2"/>
            <a:r>
              <a:rPr lang="en-US" dirty="0" smtClean="0">
                <a:solidFill>
                  <a:srgbClr val="FF0000"/>
                </a:solidFill>
              </a:rPr>
              <a:t>WHY CREDITORS DO NOT SEIZE COLLATERIAL &amp; VOTE MANAGEMENT &amp; </a:t>
            </a:r>
            <a:r>
              <a:rPr lang="en-US" dirty="0" err="1" smtClean="0">
                <a:solidFill>
                  <a:srgbClr val="FF0000"/>
                </a:solidFill>
              </a:rPr>
              <a:t>BoD</a:t>
            </a:r>
            <a:r>
              <a:rPr lang="en-US" dirty="0" smtClean="0">
                <a:solidFill>
                  <a:srgbClr val="FF0000"/>
                </a:solidFill>
              </a:rPr>
              <a:t> OUT?</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xfrm>
            <a:off x="228600" y="304800"/>
            <a:ext cx="8610600" cy="457200"/>
          </a:xfrm>
        </p:spPr>
        <p:txBody>
          <a:bodyPr>
            <a:normAutofit fontScale="90000"/>
          </a:bodyPr>
          <a:lstStyle/>
          <a:p>
            <a:r>
              <a:rPr lang="en-US" dirty="0" smtClean="0"/>
              <a:t>Alternative valuation: </a:t>
            </a:r>
            <a:r>
              <a:rPr lang="en-US" dirty="0" smtClean="0">
                <a:solidFill>
                  <a:srgbClr val="FF0000"/>
                </a:solidFill>
              </a:rPr>
              <a:t>Equity as a Call Option</a:t>
            </a:r>
          </a:p>
        </p:txBody>
      </p:sp>
      <p:sp>
        <p:nvSpPr>
          <p:cNvPr id="29700" name="Rectangle 3"/>
          <p:cNvSpPr>
            <a:spLocks noGrp="1" noChangeArrowheads="1"/>
          </p:cNvSpPr>
          <p:nvPr>
            <p:ph type="body" idx="1"/>
            <p:custDataLst>
              <p:tags r:id="rId2"/>
            </p:custDataLst>
          </p:nvPr>
        </p:nvSpPr>
        <p:spPr>
          <a:xfrm>
            <a:off x="182563" y="838200"/>
            <a:ext cx="8716962" cy="6019800"/>
          </a:xfrm>
        </p:spPr>
        <p:txBody>
          <a:bodyPr/>
          <a:lstStyle/>
          <a:p>
            <a:r>
              <a:rPr lang="en-US" sz="2400" dirty="0" smtClean="0">
                <a:solidFill>
                  <a:srgbClr val="FF0000"/>
                </a:solidFill>
              </a:rPr>
              <a:t>Maturity date of (asset) option expiration extended</a:t>
            </a:r>
          </a:p>
          <a:p>
            <a:pPr lvl="1"/>
            <a:r>
              <a:rPr lang="en-US" sz="2000" dirty="0" smtClean="0"/>
              <a:t>Equity holders have incentives to </a:t>
            </a:r>
            <a:r>
              <a:rPr lang="en-US" sz="2000" u="sng" dirty="0" smtClean="0"/>
              <a:t>prolong bankruptcy proceeding</a:t>
            </a:r>
            <a:r>
              <a:rPr lang="en-US" sz="2000" dirty="0" smtClean="0"/>
              <a:t> or</a:t>
            </a:r>
          </a:p>
          <a:p>
            <a:pPr lvl="1"/>
            <a:r>
              <a:rPr lang="en-US" sz="2000" u="sng" dirty="0" smtClean="0"/>
              <a:t>Reduce exercise price</a:t>
            </a:r>
            <a:r>
              <a:rPr lang="en-US" sz="2000" dirty="0" smtClean="0"/>
              <a:t> (reduce face value of debt claims – e.g., debt forgiveness or debt equity swap)</a:t>
            </a:r>
          </a:p>
          <a:p>
            <a:endParaRPr lang="en-US" sz="2400" dirty="0" smtClean="0"/>
          </a:p>
          <a:p>
            <a:r>
              <a:rPr lang="en-US" sz="2400" dirty="0" smtClean="0">
                <a:solidFill>
                  <a:srgbClr val="FF0000"/>
                </a:solidFill>
              </a:rPr>
              <a:t>Why Perelman is willing to invest equity into company w/ negative equity???</a:t>
            </a:r>
          </a:p>
          <a:p>
            <a:pPr lvl="1"/>
            <a:r>
              <a:rPr lang="en-US" sz="2000" dirty="0" smtClean="0"/>
              <a:t>Only senior claimants such as DIP lenders are willing to invest funds</a:t>
            </a:r>
          </a:p>
          <a:p>
            <a:pPr lvl="1"/>
            <a:endParaRPr lang="en-US" sz="2000" dirty="0" smtClean="0"/>
          </a:p>
          <a:p>
            <a:pPr lvl="1"/>
            <a:r>
              <a:rPr lang="en-US" sz="2000" dirty="0" smtClean="0"/>
              <a:t>Any other investment just serve to bail out more senior claimants</a:t>
            </a:r>
          </a:p>
          <a:p>
            <a:pPr lvl="1"/>
            <a:endParaRPr lang="en-US" sz="2000" dirty="0" smtClean="0"/>
          </a:p>
          <a:p>
            <a:pPr lvl="1"/>
            <a:r>
              <a:rPr lang="en-US" sz="2000" dirty="0" smtClean="0"/>
              <a:t>Timing is of essence: </a:t>
            </a:r>
          </a:p>
          <a:p>
            <a:pPr lvl="2"/>
            <a:r>
              <a:rPr lang="en-US" dirty="0" smtClean="0"/>
              <a:t>Perelman willing to invest AFTER restructuring occurs</a:t>
            </a:r>
          </a:p>
          <a:p>
            <a:pPr lvl="2"/>
            <a:r>
              <a:rPr lang="en-US" sz="2000" dirty="0" smtClean="0"/>
              <a:t>Debt holders claims will be substituted for equity stake</a:t>
            </a:r>
            <a:endParaRPr lang="en-US"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07080F1F-9784-4DF5-A1A8-376B81C95975}" type="slidenum">
              <a:rPr lang="en-US">
                <a:latin typeface="+mn-lt"/>
              </a:rPr>
              <a:pPr defTabSz="1050925">
                <a:defRPr/>
              </a:pPr>
              <a:t>29</a:t>
            </a:fld>
            <a:endParaRPr lang="en-US">
              <a:latin typeface="+mn-lt"/>
            </a:endParaRPr>
          </a:p>
        </p:txBody>
      </p:sp>
      <p:sp>
        <p:nvSpPr>
          <p:cNvPr id="30723" name="Rectangle 2"/>
          <p:cNvSpPr>
            <a:spLocks noGrp="1" noChangeArrowheads="1"/>
          </p:cNvSpPr>
          <p:nvPr>
            <p:ph type="title"/>
            <p:custDataLst>
              <p:tags r:id="rId1"/>
            </p:custDataLst>
          </p:nvPr>
        </p:nvSpPr>
        <p:spPr>
          <a:xfrm>
            <a:off x="228600" y="152400"/>
            <a:ext cx="8610600" cy="685800"/>
          </a:xfrm>
        </p:spPr>
        <p:txBody>
          <a:bodyPr/>
          <a:lstStyle/>
          <a:p>
            <a:r>
              <a:rPr lang="en-US" smtClean="0"/>
              <a:t>Carl Icahn vs. Ron Perelman</a:t>
            </a:r>
          </a:p>
        </p:txBody>
      </p:sp>
      <p:sp>
        <p:nvSpPr>
          <p:cNvPr id="30724" name="Rectangle 3"/>
          <p:cNvSpPr>
            <a:spLocks noGrp="1" noChangeArrowheads="1"/>
          </p:cNvSpPr>
          <p:nvPr>
            <p:ph type="body" idx="1"/>
            <p:custDataLst>
              <p:tags r:id="rId2"/>
            </p:custDataLst>
          </p:nvPr>
        </p:nvSpPr>
        <p:spPr/>
        <p:txBody>
          <a:bodyPr/>
          <a:lstStyle/>
          <a:p>
            <a:r>
              <a:rPr lang="en-US" u="sng" dirty="0" smtClean="0">
                <a:solidFill>
                  <a:srgbClr val="FF0000"/>
                </a:solidFill>
              </a:rPr>
              <a:t>March 7, 1997</a:t>
            </a:r>
            <a:r>
              <a:rPr lang="en-US" dirty="0" smtClean="0">
                <a:solidFill>
                  <a:srgbClr val="FF0000"/>
                </a:solidFill>
              </a:rPr>
              <a:t>: vote to approve reorganization plan</a:t>
            </a:r>
          </a:p>
          <a:p>
            <a:pPr lvl="1"/>
            <a:r>
              <a:rPr lang="en-US" dirty="0" smtClean="0"/>
              <a:t>Creditors grouped into classes</a:t>
            </a:r>
          </a:p>
          <a:p>
            <a:pPr lvl="1"/>
            <a:endParaRPr lang="en-US" dirty="0" smtClean="0"/>
          </a:p>
          <a:p>
            <a:pPr lvl="1"/>
            <a:r>
              <a:rPr lang="en-US" dirty="0" smtClean="0"/>
              <a:t>Class accepts the plan if </a:t>
            </a:r>
            <a:r>
              <a:rPr lang="en-US" b="1" dirty="0" smtClean="0">
                <a:solidFill>
                  <a:srgbClr val="FF0000"/>
                </a:solidFill>
              </a:rPr>
              <a:t>2/3</a:t>
            </a:r>
            <a:r>
              <a:rPr lang="en-US" dirty="0" smtClean="0"/>
              <a:t> of the class in value and </a:t>
            </a:r>
            <a:r>
              <a:rPr lang="en-US" b="1" dirty="0" smtClean="0">
                <a:solidFill>
                  <a:srgbClr val="FF0000"/>
                </a:solidFill>
              </a:rPr>
              <a:t>1/2</a:t>
            </a:r>
            <a:r>
              <a:rPr lang="en-US" dirty="0" smtClean="0"/>
              <a:t> in number vote in favor</a:t>
            </a:r>
          </a:p>
          <a:p>
            <a:pPr lvl="1"/>
            <a:endParaRPr lang="en-US" dirty="0" smtClean="0"/>
          </a:p>
          <a:p>
            <a:pPr lvl="1"/>
            <a:r>
              <a:rPr lang="en-US" dirty="0" smtClean="0"/>
              <a:t>If plan accepted by at least some creditor classes, court can approve plan</a:t>
            </a:r>
          </a:p>
          <a:p>
            <a:pPr lvl="2"/>
            <a:r>
              <a:rPr lang="en-US" dirty="0" smtClean="0"/>
              <a:t>Court can </a:t>
            </a:r>
            <a:r>
              <a:rPr lang="en-US" b="1" dirty="0" smtClean="0">
                <a:solidFill>
                  <a:srgbClr val="FF0000"/>
                </a:solidFill>
              </a:rPr>
              <a:t>“cram down”</a:t>
            </a:r>
            <a:r>
              <a:rPr lang="en-US" dirty="0" smtClean="0"/>
              <a:t> dissenter classes provided that they get &gt; what they could get in liquidation</a:t>
            </a:r>
          </a:p>
          <a:p>
            <a:pPr lvl="2"/>
            <a:r>
              <a:rPr lang="en-US" dirty="0" smtClean="0"/>
              <a:t>Cram-down as long as plan is not discriminating unfairly against non-accepting classes &amp; provided that it is </a:t>
            </a:r>
            <a:r>
              <a:rPr lang="en-US" b="1" dirty="0" smtClean="0">
                <a:solidFill>
                  <a:srgbClr val="FF0000"/>
                </a:solidFill>
              </a:rPr>
              <a:t>fair &amp; equitable to all classes</a:t>
            </a:r>
          </a:p>
          <a:p>
            <a:pPr lvl="2"/>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4" name="Text Box 6"/>
          <p:cNvSpPr txBox="1">
            <a:spLocks noChangeArrowheads="1"/>
          </p:cNvSpPr>
          <p:nvPr/>
        </p:nvSpPr>
        <p:spPr bwMode="auto">
          <a:xfrm>
            <a:off x="4114800" y="228600"/>
            <a:ext cx="4724400" cy="6370975"/>
          </a:xfrm>
          <a:prstGeom prst="rect">
            <a:avLst/>
          </a:prstGeom>
          <a:noFill/>
          <a:ln w="9525">
            <a:noFill/>
            <a:miter lim="800000"/>
            <a:headEnd/>
            <a:tailEnd/>
          </a:ln>
        </p:spPr>
        <p:txBody>
          <a:bodyPr>
            <a:spAutoFit/>
          </a:bodyPr>
          <a:lstStyle/>
          <a:p>
            <a:pPr algn="ctr" eaLnBrk="0" hangingPunct="0">
              <a:spcBef>
                <a:spcPct val="50000"/>
              </a:spcBef>
            </a:pPr>
            <a:r>
              <a:rPr lang="en-US" dirty="0" smtClean="0">
                <a:solidFill>
                  <a:srgbClr val="0000FF"/>
                </a:solidFill>
                <a:latin typeface="Times New Roman" pitchFamily="18" charset="0"/>
              </a:rPr>
              <a:t>THE EQUITY HOLDER: </a:t>
            </a:r>
          </a:p>
          <a:p>
            <a:pPr algn="ctr" eaLnBrk="0" hangingPunct="0">
              <a:spcBef>
                <a:spcPct val="50000"/>
              </a:spcBef>
            </a:pPr>
            <a:r>
              <a:rPr lang="en-US" sz="2400" dirty="0" smtClean="0">
                <a:solidFill>
                  <a:srgbClr val="0000FF"/>
                </a:solidFill>
                <a:latin typeface="Times New Roman" pitchFamily="18" charset="0"/>
              </a:rPr>
              <a:t>RON </a:t>
            </a:r>
            <a:r>
              <a:rPr lang="en-US" sz="2400" dirty="0">
                <a:solidFill>
                  <a:srgbClr val="0000FF"/>
                </a:solidFill>
                <a:latin typeface="Times New Roman" pitchFamily="18" charset="0"/>
              </a:rPr>
              <a:t>PERELMAN</a:t>
            </a:r>
          </a:p>
          <a:p>
            <a:pPr eaLnBrk="0" hangingPunct="0">
              <a:spcBef>
                <a:spcPct val="50000"/>
              </a:spcBef>
              <a:buFont typeface="Wingdings" pitchFamily="2" charset="2"/>
              <a:buChar char="§"/>
            </a:pPr>
            <a:r>
              <a:rPr lang="en-US" sz="2400" dirty="0" smtClean="0">
                <a:latin typeface="Times New Roman" pitchFamily="18" charset="0"/>
              </a:rPr>
              <a:t> </a:t>
            </a:r>
            <a:r>
              <a:rPr lang="en-US" sz="2400" dirty="0" smtClean="0">
                <a:solidFill>
                  <a:srgbClr val="FF0000"/>
                </a:solidFill>
                <a:latin typeface="Times New Roman" pitchFamily="18" charset="0"/>
              </a:rPr>
              <a:t>Became wealthy </a:t>
            </a:r>
            <a:r>
              <a:rPr lang="en-US" sz="2400" dirty="0">
                <a:solidFill>
                  <a:srgbClr val="FF0000"/>
                </a:solidFill>
                <a:latin typeface="Times New Roman" pitchFamily="18" charset="0"/>
              </a:rPr>
              <a:t>by </a:t>
            </a:r>
            <a:r>
              <a:rPr lang="en-US" sz="2400" dirty="0" smtClean="0">
                <a:solidFill>
                  <a:srgbClr val="FF0000"/>
                </a:solidFill>
                <a:latin typeface="Times New Roman" pitchFamily="18" charset="0"/>
              </a:rPr>
              <a:t>purchasing weak businesses &amp; turning them around</a:t>
            </a:r>
            <a:endParaRPr lang="en-US" sz="2400" dirty="0">
              <a:solidFill>
                <a:srgbClr val="FF0000"/>
              </a:solidFill>
              <a:latin typeface="Times New Roman" pitchFamily="18" charset="0"/>
            </a:endParaRPr>
          </a:p>
          <a:p>
            <a:pPr eaLnBrk="0" hangingPunct="0">
              <a:spcBef>
                <a:spcPct val="50000"/>
              </a:spcBef>
              <a:buFont typeface="Wingdings" pitchFamily="2" charset="2"/>
              <a:buChar char="§"/>
            </a:pPr>
            <a:r>
              <a:rPr lang="en-US" sz="2400" dirty="0">
                <a:solidFill>
                  <a:srgbClr val="FF0000"/>
                </a:solidFill>
                <a:latin typeface="Times New Roman" pitchFamily="18" charset="0"/>
              </a:rPr>
              <a:t> </a:t>
            </a:r>
            <a:r>
              <a:rPr lang="en-US" sz="2400" dirty="0" smtClean="0">
                <a:solidFill>
                  <a:srgbClr val="FF0000"/>
                </a:solidFill>
                <a:latin typeface="Times New Roman" pitchFamily="18" charset="0"/>
              </a:rPr>
              <a:t>Examples include: Revlon, Marvel, </a:t>
            </a:r>
            <a:r>
              <a:rPr lang="en-US" sz="2400" dirty="0">
                <a:solidFill>
                  <a:srgbClr val="FF0000"/>
                </a:solidFill>
                <a:latin typeface="Times New Roman" pitchFamily="18" charset="0"/>
              </a:rPr>
              <a:t>Consolidated Cigars, Coleman …etc.</a:t>
            </a:r>
          </a:p>
          <a:p>
            <a:pPr eaLnBrk="0" hangingPunct="0">
              <a:spcBef>
                <a:spcPct val="50000"/>
              </a:spcBef>
              <a:buFont typeface="Wingdings" pitchFamily="2" charset="2"/>
              <a:buChar char="§"/>
            </a:pPr>
            <a:r>
              <a:rPr lang="en-US" sz="2400" dirty="0" smtClean="0">
                <a:solidFill>
                  <a:srgbClr val="FF0000"/>
                </a:solidFill>
                <a:latin typeface="Times New Roman" pitchFamily="18" charset="0"/>
              </a:rPr>
              <a:t>Active </a:t>
            </a:r>
            <a:r>
              <a:rPr lang="en-US" sz="2400" dirty="0">
                <a:solidFill>
                  <a:srgbClr val="FF0000"/>
                </a:solidFill>
                <a:latin typeface="Times New Roman" pitchFamily="18" charset="0"/>
              </a:rPr>
              <a:t>in Democratic Politics</a:t>
            </a:r>
          </a:p>
          <a:p>
            <a:pPr eaLnBrk="0" hangingPunct="0">
              <a:spcBef>
                <a:spcPct val="50000"/>
              </a:spcBef>
              <a:buFont typeface="Wingdings" pitchFamily="2" charset="2"/>
              <a:buChar char="§"/>
            </a:pPr>
            <a:r>
              <a:rPr lang="en-US" sz="2400" dirty="0">
                <a:solidFill>
                  <a:srgbClr val="FF0000"/>
                </a:solidFill>
                <a:latin typeface="Times New Roman" pitchFamily="18" charset="0"/>
              </a:rPr>
              <a:t> </a:t>
            </a:r>
            <a:r>
              <a:rPr lang="en-US" sz="2400" dirty="0" smtClean="0">
                <a:solidFill>
                  <a:srgbClr val="FF0000"/>
                </a:solidFill>
                <a:latin typeface="Times New Roman" pitchFamily="18" charset="0"/>
              </a:rPr>
              <a:t>Won </a:t>
            </a:r>
            <a:r>
              <a:rPr lang="en-US" sz="2400" dirty="0">
                <a:solidFill>
                  <a:srgbClr val="FF0000"/>
                </a:solidFill>
                <a:latin typeface="Times New Roman" pitchFamily="18" charset="0"/>
              </a:rPr>
              <a:t>famous lawsuit against Morgan </a:t>
            </a:r>
            <a:r>
              <a:rPr lang="en-US" sz="2400" dirty="0" smtClean="0">
                <a:solidFill>
                  <a:srgbClr val="FF0000"/>
                </a:solidFill>
                <a:latin typeface="Times New Roman" pitchFamily="18" charset="0"/>
              </a:rPr>
              <a:t>Stanley &amp; against Revlon &amp; </a:t>
            </a:r>
            <a:r>
              <a:rPr lang="en-US" sz="2400" dirty="0" err="1" smtClean="0">
                <a:solidFill>
                  <a:srgbClr val="FF0000"/>
                </a:solidFill>
                <a:latin typeface="Times New Roman" pitchFamily="18" charset="0"/>
              </a:rPr>
              <a:t>Forstmann</a:t>
            </a:r>
            <a:r>
              <a:rPr lang="en-US" sz="2400" dirty="0" smtClean="0">
                <a:solidFill>
                  <a:srgbClr val="FF0000"/>
                </a:solidFill>
                <a:latin typeface="Times New Roman" pitchFamily="18" charset="0"/>
              </a:rPr>
              <a:t> Little</a:t>
            </a:r>
          </a:p>
          <a:p>
            <a:pPr>
              <a:spcBef>
                <a:spcPct val="50000"/>
              </a:spcBef>
              <a:buFont typeface="Wingdings" pitchFamily="2" charset="2"/>
              <a:buChar char="§"/>
            </a:pPr>
            <a:r>
              <a:rPr lang="en-US" dirty="0">
                <a:solidFill>
                  <a:srgbClr val="FF0000"/>
                </a:solidFill>
                <a:latin typeface="Times New Roman" pitchFamily="18" charset="0"/>
              </a:rPr>
              <a:t> Famous for </a:t>
            </a:r>
            <a:r>
              <a:rPr lang="en-US" dirty="0" smtClean="0">
                <a:solidFill>
                  <a:srgbClr val="FF0000"/>
                </a:solidFill>
                <a:latin typeface="Times New Roman" pitchFamily="18" charset="0"/>
              </a:rPr>
              <a:t>multiple marriages </a:t>
            </a:r>
            <a:r>
              <a:rPr lang="en-US" dirty="0">
                <a:solidFill>
                  <a:srgbClr val="FF0000"/>
                </a:solidFill>
                <a:latin typeface="Times New Roman" pitchFamily="18" charset="0"/>
              </a:rPr>
              <a:t>&amp; divorces include his </a:t>
            </a:r>
            <a:r>
              <a:rPr lang="en-US" dirty="0" smtClean="0">
                <a:solidFill>
                  <a:srgbClr val="FF0000"/>
                </a:solidFill>
                <a:latin typeface="Times New Roman" pitchFamily="18" charset="0"/>
              </a:rPr>
              <a:t>most recent </a:t>
            </a:r>
            <a:r>
              <a:rPr lang="en-US" dirty="0">
                <a:solidFill>
                  <a:srgbClr val="FF0000"/>
                </a:solidFill>
                <a:latin typeface="Times New Roman" pitchFamily="18" charset="0"/>
              </a:rPr>
              <a:t>divorce from </a:t>
            </a:r>
            <a:r>
              <a:rPr lang="en-US" dirty="0" smtClean="0">
                <a:solidFill>
                  <a:srgbClr val="FF0000"/>
                </a:solidFill>
                <a:latin typeface="Times New Roman" pitchFamily="18" charset="0"/>
              </a:rPr>
              <a:t>Ellen </a:t>
            </a:r>
            <a:r>
              <a:rPr lang="en-US" dirty="0" err="1" smtClean="0">
                <a:solidFill>
                  <a:srgbClr val="FF0000"/>
                </a:solidFill>
                <a:latin typeface="Times New Roman" pitchFamily="18" charset="0"/>
              </a:rPr>
              <a:t>Barkin</a:t>
            </a:r>
            <a:endParaRPr lang="en-US" sz="2400" dirty="0">
              <a:solidFill>
                <a:srgbClr val="FF0000"/>
              </a:solidFill>
              <a:latin typeface="Times New Roman" pitchFamily="18" charset="0"/>
            </a:endParaRPr>
          </a:p>
        </p:txBody>
      </p:sp>
      <p:pic>
        <p:nvPicPr>
          <p:cNvPr id="91138" name="Picture 2" descr="C:\Users\litov\Desktop\perelman.jpg"/>
          <p:cNvPicPr>
            <a:picLocks noChangeAspect="1" noChangeArrowheads="1"/>
          </p:cNvPicPr>
          <p:nvPr/>
        </p:nvPicPr>
        <p:blipFill>
          <a:blip r:embed="rId3"/>
          <a:srcRect/>
          <a:stretch>
            <a:fillRect/>
          </a:stretch>
        </p:blipFill>
        <p:spPr bwMode="auto">
          <a:xfrm>
            <a:off x="838200" y="1143000"/>
            <a:ext cx="2838450" cy="363855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custDataLst>
              <p:tags r:id="rId1"/>
            </p:custDataLst>
          </p:nvPr>
        </p:nvSpPr>
        <p:spPr/>
        <p:txBody>
          <a:bodyPr>
            <a:normAutofit fontScale="90000"/>
          </a:bodyPr>
          <a:lstStyle/>
          <a:p>
            <a:r>
              <a:rPr lang="en-US" dirty="0" smtClean="0"/>
              <a:t>What Happened?</a:t>
            </a:r>
          </a:p>
        </p:txBody>
      </p:sp>
      <p:sp>
        <p:nvSpPr>
          <p:cNvPr id="31748" name="Rectangle 3"/>
          <p:cNvSpPr>
            <a:spLocks noGrp="1" noChangeArrowheads="1"/>
          </p:cNvSpPr>
          <p:nvPr>
            <p:ph type="body" idx="1"/>
            <p:custDataLst>
              <p:tags r:id="rId2"/>
            </p:custDataLst>
          </p:nvPr>
        </p:nvSpPr>
        <p:spPr/>
        <p:txBody>
          <a:bodyPr/>
          <a:lstStyle/>
          <a:p>
            <a:pPr>
              <a:lnSpc>
                <a:spcPct val="90000"/>
              </a:lnSpc>
            </a:pPr>
            <a:r>
              <a:rPr lang="en-US" sz="2400" dirty="0" smtClean="0">
                <a:solidFill>
                  <a:srgbClr val="FF0066"/>
                </a:solidFill>
              </a:rPr>
              <a:t>Judge Bernard </a:t>
            </a:r>
            <a:r>
              <a:rPr lang="en-US" sz="2400" dirty="0" err="1" smtClean="0">
                <a:solidFill>
                  <a:srgbClr val="FF0066"/>
                </a:solidFill>
              </a:rPr>
              <a:t>Balick</a:t>
            </a:r>
            <a:r>
              <a:rPr lang="en-US" sz="2400" dirty="0" smtClean="0">
                <a:solidFill>
                  <a:srgbClr val="FF0066"/>
                </a:solidFill>
              </a:rPr>
              <a:t> lifted automatic stay</a:t>
            </a:r>
          </a:p>
          <a:p>
            <a:pPr lvl="1">
              <a:lnSpc>
                <a:spcPct val="90000"/>
              </a:lnSpc>
            </a:pPr>
            <a:r>
              <a:rPr lang="en-US" sz="2000" dirty="0" smtClean="0"/>
              <a:t>Allowed public debt holders to seize collateral shares</a:t>
            </a:r>
          </a:p>
          <a:p>
            <a:pPr lvl="1">
              <a:lnSpc>
                <a:spcPct val="90000"/>
              </a:lnSpc>
            </a:pPr>
            <a:r>
              <a:rPr lang="en-US" sz="2000" dirty="0" smtClean="0"/>
              <a:t>Public bondholders got FULL control</a:t>
            </a:r>
          </a:p>
          <a:p>
            <a:pPr lvl="1">
              <a:lnSpc>
                <a:spcPct val="90000"/>
              </a:lnSpc>
            </a:pPr>
            <a:r>
              <a:rPr lang="en-US" sz="2000" dirty="0" smtClean="0"/>
              <a:t>They replaced </a:t>
            </a:r>
            <a:r>
              <a:rPr lang="en-US" sz="2000" dirty="0" err="1" smtClean="0"/>
              <a:t>BoD</a:t>
            </a:r>
            <a:r>
              <a:rPr lang="en-US" sz="2000" dirty="0" smtClean="0"/>
              <a:t> w/ new slate of directors &amp; replaces senior executives</a:t>
            </a:r>
          </a:p>
          <a:p>
            <a:pPr lvl="1">
              <a:lnSpc>
                <a:spcPct val="90000"/>
              </a:lnSpc>
            </a:pPr>
            <a:endParaRPr lang="en-US" sz="2000" dirty="0" smtClean="0"/>
          </a:p>
          <a:p>
            <a:pPr>
              <a:lnSpc>
                <a:spcPct val="90000"/>
              </a:lnSpc>
            </a:pPr>
            <a:r>
              <a:rPr lang="en-US" sz="2400" u="sng" dirty="0" smtClean="0">
                <a:solidFill>
                  <a:srgbClr val="FF0066"/>
                </a:solidFill>
              </a:rPr>
              <a:t>June 12, 1997</a:t>
            </a:r>
            <a:r>
              <a:rPr lang="en-US" sz="2400" dirty="0" smtClean="0">
                <a:solidFill>
                  <a:srgbClr val="FF0066"/>
                </a:solidFill>
              </a:rPr>
              <a:t>: bondholder proposed reorganization plan</a:t>
            </a:r>
          </a:p>
          <a:p>
            <a:pPr lvl="1">
              <a:lnSpc>
                <a:spcPct val="90000"/>
              </a:lnSpc>
            </a:pPr>
            <a:r>
              <a:rPr lang="en-US" sz="2000" dirty="0" smtClean="0"/>
              <a:t>Marvel divested Fleer, Skybox, &amp; Panini into separate companies owned by </a:t>
            </a:r>
            <a:r>
              <a:rPr lang="en-US" sz="2000" b="1" dirty="0" smtClean="0">
                <a:solidFill>
                  <a:srgbClr val="FF0000"/>
                </a:solidFill>
              </a:rPr>
              <a:t>bank debt holders</a:t>
            </a:r>
          </a:p>
          <a:p>
            <a:pPr lvl="1">
              <a:lnSpc>
                <a:spcPct val="90000"/>
              </a:lnSpc>
            </a:pPr>
            <a:endParaRPr lang="en-US" sz="2000" dirty="0" smtClean="0"/>
          </a:p>
          <a:p>
            <a:pPr lvl="1">
              <a:lnSpc>
                <a:spcPct val="90000"/>
              </a:lnSpc>
            </a:pPr>
            <a:r>
              <a:rPr lang="en-US" sz="2000" dirty="0" smtClean="0"/>
              <a:t>In exchange, </a:t>
            </a:r>
            <a:r>
              <a:rPr lang="en-US" sz="2000" b="1" dirty="0" smtClean="0">
                <a:solidFill>
                  <a:srgbClr val="FF0000"/>
                </a:solidFill>
              </a:rPr>
              <a:t>bank bond holders</a:t>
            </a:r>
            <a:r>
              <a:rPr lang="en-US" sz="2000" dirty="0" smtClean="0"/>
              <a:t> would forgive debt w/ face value </a:t>
            </a:r>
            <a:r>
              <a:rPr lang="en-US" sz="2000" b="1" dirty="0" smtClean="0">
                <a:solidFill>
                  <a:srgbClr val="FF0000"/>
                </a:solidFill>
              </a:rPr>
              <a:t>$385M</a:t>
            </a:r>
          </a:p>
          <a:p>
            <a:pPr lvl="1">
              <a:lnSpc>
                <a:spcPct val="90000"/>
              </a:lnSpc>
            </a:pPr>
            <a:endParaRPr lang="en-US" sz="2000" dirty="0" smtClean="0"/>
          </a:p>
          <a:p>
            <a:pPr lvl="1">
              <a:lnSpc>
                <a:spcPct val="90000"/>
              </a:lnSpc>
            </a:pPr>
            <a:r>
              <a:rPr lang="en-US" sz="2000" dirty="0" smtClean="0"/>
              <a:t>$365M rights offering: each share gets the right to buy 1.93 shares at $1.858/shares</a:t>
            </a:r>
          </a:p>
          <a:p>
            <a:pPr lvl="1">
              <a:lnSpc>
                <a:spcPct val="90000"/>
              </a:lnSpc>
            </a:pPr>
            <a:endParaRPr lang="en-US" sz="2000" dirty="0" smtClean="0"/>
          </a:p>
          <a:p>
            <a:pPr lvl="1">
              <a:lnSpc>
                <a:spcPct val="90000"/>
              </a:lnSpc>
            </a:pPr>
            <a:r>
              <a:rPr lang="en-US" sz="2000" dirty="0" smtClean="0"/>
              <a:t>Jefferies &amp; Company advised debt holder group &amp; determined value of Marvel ($2.00 and $2.50 share) &gt;&gt; Perelman investment offer $0.85/share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5EA15630-DACB-4EA5-BBEE-7FA99A2D4A3C}" type="slidenum">
              <a:rPr lang="en-US">
                <a:latin typeface="+mn-lt"/>
              </a:rPr>
              <a:pPr defTabSz="1050925">
                <a:defRPr/>
              </a:pPr>
              <a:t>31</a:t>
            </a:fld>
            <a:endParaRPr lang="en-US">
              <a:latin typeface="+mn-lt"/>
            </a:endParaRPr>
          </a:p>
        </p:txBody>
      </p:sp>
      <p:sp>
        <p:nvSpPr>
          <p:cNvPr id="25604" name="Rectangle 4"/>
          <p:cNvSpPr>
            <a:spLocks noGrp="1" noChangeArrowheads="1"/>
          </p:cNvSpPr>
          <p:nvPr>
            <p:ph type="body" idx="1"/>
            <p:custDataLst>
              <p:tags r:id="rId1"/>
            </p:custDataLst>
          </p:nvPr>
        </p:nvSpPr>
        <p:spPr>
          <a:noFill/>
        </p:spPr>
        <p:txBody>
          <a:bodyPr>
            <a:normAutofit fontScale="92500"/>
          </a:bodyPr>
          <a:lstStyle/>
          <a:p>
            <a:r>
              <a:rPr lang="en-US" dirty="0" smtClean="0">
                <a:solidFill>
                  <a:srgbClr val="C00000"/>
                </a:solidFill>
              </a:rPr>
              <a:t>The reputation effects in debt markets</a:t>
            </a:r>
          </a:p>
          <a:p>
            <a:pPr lvl="1"/>
            <a:r>
              <a:rPr lang="en-US" kern="1200" dirty="0" smtClean="0">
                <a:solidFill>
                  <a:srgbClr val="C00000"/>
                </a:solidFill>
                <a:latin typeface="Times New Roman" pitchFamily="18" charset="0"/>
              </a:rPr>
              <a:t>Will it be difficult for Marvel or other companies in the MacAndrews &amp; Forbes Holding Inc to issue debt in the future?</a:t>
            </a:r>
          </a:p>
          <a:p>
            <a:endParaRPr lang="en-US" dirty="0" smtClean="0">
              <a:solidFill>
                <a:srgbClr val="C00000"/>
              </a:solidFill>
            </a:endParaRPr>
          </a:p>
          <a:p>
            <a:r>
              <a:rPr lang="en-US" dirty="0" smtClean="0">
                <a:solidFill>
                  <a:srgbClr val="C00000"/>
                </a:solidFill>
              </a:rPr>
              <a:t>Insider trading of debt instruments </a:t>
            </a:r>
          </a:p>
          <a:p>
            <a:pPr lvl="1"/>
            <a:r>
              <a:rPr lang="en-US" kern="1200" dirty="0" smtClean="0">
                <a:solidFill>
                  <a:srgbClr val="C00000"/>
                </a:solidFill>
                <a:latin typeface="Times New Roman" pitchFamily="18" charset="0"/>
              </a:rPr>
              <a:t>Why did the price of Marvel’s zero-coupon bonds drop on Tuesday, November 12, 1996?</a:t>
            </a:r>
          </a:p>
          <a:p>
            <a:pPr lvl="1"/>
            <a:endParaRPr lang="en-US" kern="1200" dirty="0" smtClean="0">
              <a:solidFill>
                <a:srgbClr val="C00000"/>
              </a:solidFill>
              <a:latin typeface="Times New Roman" pitchFamily="18" charset="0"/>
            </a:endParaRPr>
          </a:p>
          <a:p>
            <a:pPr lvl="1"/>
            <a:r>
              <a:rPr lang="en-US" kern="1200" dirty="0" smtClean="0">
                <a:solidFill>
                  <a:srgbClr val="C00000"/>
                </a:solidFill>
                <a:latin typeface="Times New Roman" pitchFamily="18" charset="0"/>
              </a:rPr>
              <a:t>Why did portfolio managers at Fidelity and Putnam sell their bonds on Friday, November 8, 1996?</a:t>
            </a:r>
          </a:p>
          <a:p>
            <a:pPr lvl="1"/>
            <a:endParaRPr lang="en-US" kern="1200" dirty="0" smtClean="0">
              <a:solidFill>
                <a:srgbClr val="C00000"/>
              </a:solidFill>
              <a:latin typeface="Times New Roman" pitchFamily="18" charset="0"/>
            </a:endParaRPr>
          </a:p>
          <a:p>
            <a:pPr lvl="1"/>
            <a:r>
              <a:rPr lang="en-US" dirty="0" smtClean="0">
                <a:solidFill>
                  <a:srgbClr val="C00000"/>
                </a:solidFill>
              </a:rPr>
              <a:t>Does </a:t>
            </a:r>
            <a:r>
              <a:rPr lang="en-US" dirty="0" err="1" smtClean="0">
                <a:solidFill>
                  <a:srgbClr val="C00000"/>
                </a:solidFill>
              </a:rPr>
              <a:t>BoD</a:t>
            </a:r>
            <a:r>
              <a:rPr lang="en-US" dirty="0" smtClean="0">
                <a:solidFill>
                  <a:srgbClr val="C00000"/>
                </a:solidFill>
              </a:rPr>
              <a:t> owe fiduciary duty to debt holders? How about in bankruptcy?</a:t>
            </a:r>
          </a:p>
          <a:p>
            <a:pPr lvl="2"/>
            <a:r>
              <a:rPr lang="en-US" dirty="0" err="1" smtClean="0">
                <a:solidFill>
                  <a:srgbClr val="C00000"/>
                </a:solidFill>
              </a:rPr>
              <a:t>Chiarella</a:t>
            </a:r>
            <a:r>
              <a:rPr lang="en-US" dirty="0" smtClean="0">
                <a:solidFill>
                  <a:srgbClr val="C00000"/>
                </a:solidFill>
              </a:rPr>
              <a:t> vs. United States (1980)</a:t>
            </a:r>
          </a:p>
          <a:p>
            <a:endParaRPr lang="en-US" dirty="0" smtClean="0">
              <a:solidFill>
                <a:srgbClr val="C00000"/>
              </a:solidFill>
            </a:endParaRPr>
          </a:p>
        </p:txBody>
      </p:sp>
      <p:sp>
        <p:nvSpPr>
          <p:cNvPr id="5" name="TextBox 4"/>
          <p:cNvSpPr txBox="1"/>
          <p:nvPr/>
        </p:nvSpPr>
        <p:spPr>
          <a:xfrm>
            <a:off x="3744684" y="304800"/>
            <a:ext cx="1124026" cy="461665"/>
          </a:xfrm>
          <a:prstGeom prst="rect">
            <a:avLst/>
          </a:prstGeom>
          <a:noFill/>
        </p:spPr>
        <p:txBody>
          <a:bodyPr wrap="none" rtlCol="0">
            <a:spAutoFit/>
          </a:bodyPr>
          <a:lstStyle/>
          <a:p>
            <a:r>
              <a:rPr lang="en-US" dirty="0" smtClean="0">
                <a:solidFill>
                  <a:srgbClr val="C00000"/>
                </a:solidFill>
              </a:rPr>
              <a:t>Part IV</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defTabSz="1050925">
              <a:defRPr/>
            </a:pPr>
            <a:fld id="{D7F0DFE2-C180-4AA8-992E-5C506DDD0CB5}" type="slidenum">
              <a:rPr lang="en-US">
                <a:latin typeface="+mn-lt"/>
              </a:rPr>
              <a:pPr defTabSz="1050925">
                <a:defRPr/>
              </a:pPr>
              <a:t>32</a:t>
            </a:fld>
            <a:endParaRPr lang="en-US">
              <a:latin typeface="+mn-lt"/>
            </a:endParaRPr>
          </a:p>
        </p:txBody>
      </p:sp>
      <p:sp>
        <p:nvSpPr>
          <p:cNvPr id="32771" name="Rectangle 2"/>
          <p:cNvSpPr>
            <a:spLocks noGrp="1" noChangeArrowheads="1"/>
          </p:cNvSpPr>
          <p:nvPr>
            <p:ph type="title"/>
            <p:custDataLst>
              <p:tags r:id="rId1"/>
            </p:custDataLst>
          </p:nvPr>
        </p:nvSpPr>
        <p:spPr>
          <a:xfrm>
            <a:off x="0" y="152400"/>
            <a:ext cx="9144000" cy="609600"/>
          </a:xfrm>
        </p:spPr>
        <p:txBody>
          <a:bodyPr>
            <a:normAutofit fontScale="90000"/>
          </a:bodyPr>
          <a:lstStyle/>
          <a:p>
            <a:r>
              <a:rPr lang="en-US" dirty="0" smtClean="0"/>
              <a:t>MVL’s performance subsequent to Chapter 11</a:t>
            </a:r>
          </a:p>
        </p:txBody>
      </p:sp>
      <p:sp>
        <p:nvSpPr>
          <p:cNvPr id="32772" name="Rectangle 3"/>
          <p:cNvSpPr>
            <a:spLocks noGrp="1" noChangeArrowheads="1"/>
          </p:cNvSpPr>
          <p:nvPr>
            <p:ph type="body" idx="1"/>
            <p:custDataLst>
              <p:tags r:id="rId2"/>
            </p:custDataLst>
          </p:nvPr>
        </p:nvSpPr>
        <p:spPr/>
        <p:txBody>
          <a:bodyPr/>
          <a:lstStyle/>
          <a:p>
            <a:endParaRPr lang="en-US" smtClean="0"/>
          </a:p>
        </p:txBody>
      </p:sp>
      <p:pic>
        <p:nvPicPr>
          <p:cNvPr id="32773" name="Picture 4"/>
          <p:cNvPicPr>
            <a:picLocks noChangeAspect="1" noChangeArrowheads="1"/>
          </p:cNvPicPr>
          <p:nvPr>
            <p:custDataLst>
              <p:tags r:id="rId3"/>
            </p:custDataLst>
          </p:nvPr>
        </p:nvPicPr>
        <p:blipFill>
          <a:blip r:embed="rId6"/>
          <a:srcRect/>
          <a:stretch>
            <a:fillRect/>
          </a:stretch>
        </p:blipFill>
        <p:spPr bwMode="auto">
          <a:xfrm>
            <a:off x="228600" y="1676400"/>
            <a:ext cx="8462963" cy="3200400"/>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custDataLst>
              <p:tags r:id="rId1"/>
            </p:custDataLst>
          </p:nvPr>
        </p:nvSpPr>
        <p:spPr>
          <a:xfrm>
            <a:off x="609600" y="1981200"/>
            <a:ext cx="7772400" cy="1295400"/>
          </a:xfrm>
          <a:noFill/>
        </p:spPr>
        <p:txBody>
          <a:bodyPr lIns="92075" tIns="46038" rIns="92075" bIns="46038"/>
          <a:lstStyle/>
          <a:p>
            <a:pPr marL="342900" indent="-342900"/>
            <a:r>
              <a:rPr lang="en-US" b="0" dirty="0" smtClean="0">
                <a:solidFill>
                  <a:srgbClr val="0000FF"/>
                </a:solidFill>
              </a:rPr>
              <a:t>A Note on Bankruptcy</a:t>
            </a:r>
          </a:p>
        </p:txBody>
      </p:sp>
      <p:pic>
        <p:nvPicPr>
          <p:cNvPr id="33795" name="Picture 4" descr="M:\Class8\USBankruptcy_Court_Seal.png"/>
          <p:cNvPicPr>
            <a:picLocks noChangeAspect="1" noChangeArrowheads="1"/>
          </p:cNvPicPr>
          <p:nvPr/>
        </p:nvPicPr>
        <p:blipFill>
          <a:blip r:embed="rId4"/>
          <a:srcRect/>
          <a:stretch>
            <a:fillRect/>
          </a:stretch>
        </p:blipFill>
        <p:spPr bwMode="auto">
          <a:xfrm>
            <a:off x="3657600" y="4114800"/>
            <a:ext cx="1524000" cy="1524000"/>
          </a:xfrm>
          <a:prstGeom prst="rect">
            <a:avLst/>
          </a:prstGeom>
          <a:noFill/>
          <a:ln w="9525">
            <a:noFill/>
            <a:miter lim="800000"/>
            <a:headEnd/>
            <a:tailEnd/>
          </a:ln>
        </p:spPr>
      </p:pic>
    </p:spTree>
    <p:extLst>
      <p:ext uri="{BB962C8B-B14F-4D97-AF65-F5344CB8AC3E}">
        <p14:creationId xmlns:p14="http://schemas.microsoft.com/office/powerpoint/2010/main" val="350371043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25A1A3DE-57AA-4DCD-831F-2EE390F1CF6B}" type="slidenum">
              <a:rPr lang="en-US">
                <a:latin typeface="+mn-lt"/>
              </a:rPr>
              <a:pPr defTabSz="1050925">
                <a:defRPr/>
              </a:pPr>
              <a:t>34</a:t>
            </a:fld>
            <a:endParaRPr lang="en-US">
              <a:latin typeface="+mn-lt"/>
            </a:endParaRPr>
          </a:p>
        </p:txBody>
      </p:sp>
      <p:sp>
        <p:nvSpPr>
          <p:cNvPr id="75778" name="Rectangle 2"/>
          <p:cNvSpPr>
            <a:spLocks noGrp="1" noChangeArrowheads="1"/>
          </p:cNvSpPr>
          <p:nvPr>
            <p:ph type="title"/>
            <p:custDataLst>
              <p:tags r:id="rId1"/>
            </p:custDataLst>
          </p:nvPr>
        </p:nvSpPr>
        <p:spPr/>
        <p:txBody>
          <a:bodyPr>
            <a:normAutofit fontScale="90000"/>
          </a:bodyPr>
          <a:lstStyle/>
          <a:p>
            <a:pPr>
              <a:defRPr/>
            </a:pPr>
            <a:r>
              <a:rPr lang="en-US" dirty="0" smtClean="0"/>
              <a:t>Financial distress</a:t>
            </a:r>
          </a:p>
        </p:txBody>
      </p:sp>
      <p:sp>
        <p:nvSpPr>
          <p:cNvPr id="75779" name="Rectangle 3"/>
          <p:cNvSpPr>
            <a:spLocks noGrp="1" noChangeArrowheads="1"/>
          </p:cNvSpPr>
          <p:nvPr>
            <p:ph type="body" idx="1"/>
            <p:custDataLst>
              <p:tags r:id="rId2"/>
            </p:custDataLst>
          </p:nvPr>
        </p:nvSpPr>
        <p:spPr>
          <a:xfrm>
            <a:off x="80963" y="798513"/>
            <a:ext cx="8961437" cy="5449887"/>
          </a:xfrm>
        </p:spPr>
        <p:txBody>
          <a:bodyPr>
            <a:normAutofit/>
          </a:bodyPr>
          <a:lstStyle/>
          <a:p>
            <a:pPr>
              <a:defRPr/>
            </a:pPr>
            <a:r>
              <a:rPr lang="en-US" dirty="0" smtClean="0">
                <a:solidFill>
                  <a:srgbClr val="FF0000"/>
                </a:solidFill>
              </a:rPr>
              <a:t>Financial distress</a:t>
            </a:r>
          </a:p>
          <a:p>
            <a:pPr lvl="1">
              <a:defRPr/>
            </a:pPr>
            <a:r>
              <a:rPr lang="en-US" dirty="0" smtClean="0"/>
              <a:t>OCF not sufficient to pay obligations (</a:t>
            </a:r>
            <a:r>
              <a:rPr lang="en-US" dirty="0" smtClean="0">
                <a:solidFill>
                  <a:srgbClr val="FF0000"/>
                </a:solidFill>
              </a:rPr>
              <a:t>flow-based insolvency</a:t>
            </a:r>
            <a:r>
              <a:rPr lang="en-US" dirty="0" smtClean="0"/>
              <a:t>)</a:t>
            </a:r>
          </a:p>
          <a:p>
            <a:pPr lvl="1">
              <a:defRPr/>
            </a:pPr>
            <a:r>
              <a:rPr lang="en-US" dirty="0" smtClean="0"/>
              <a:t>Net worth&lt;0, assets value &lt; debt value (</a:t>
            </a:r>
            <a:r>
              <a:rPr lang="en-US" dirty="0" smtClean="0">
                <a:solidFill>
                  <a:srgbClr val="FF0000"/>
                </a:solidFill>
              </a:rPr>
              <a:t>stock-based insolvency</a:t>
            </a:r>
            <a:r>
              <a:rPr lang="en-US" dirty="0" smtClean="0"/>
              <a:t>)</a:t>
            </a:r>
          </a:p>
          <a:p>
            <a:pPr lvl="1">
              <a:defRPr/>
            </a:pPr>
            <a:r>
              <a:rPr lang="en-US" dirty="0" smtClean="0"/>
              <a:t>Firms deal w/ financial distress by</a:t>
            </a:r>
          </a:p>
          <a:p>
            <a:pPr lvl="2">
              <a:defRPr/>
            </a:pPr>
            <a:r>
              <a:rPr lang="en-US" u="sng" dirty="0" smtClean="0">
                <a:solidFill>
                  <a:srgbClr val="FF0000"/>
                </a:solidFill>
              </a:rPr>
              <a:t>Restructuring assets</a:t>
            </a:r>
            <a:r>
              <a:rPr lang="en-US" dirty="0" smtClean="0"/>
              <a:t>: selling major assets, merging, cutting expenses</a:t>
            </a:r>
          </a:p>
          <a:p>
            <a:pPr lvl="2">
              <a:defRPr/>
            </a:pPr>
            <a:r>
              <a:rPr lang="en-US" u="sng" dirty="0" smtClean="0">
                <a:solidFill>
                  <a:srgbClr val="FF0000"/>
                </a:solidFill>
              </a:rPr>
              <a:t>Financial restructuring</a:t>
            </a:r>
            <a:r>
              <a:rPr lang="en-US" dirty="0" smtClean="0"/>
              <a:t>: issue new securities, exchanging debt for equity, negotiating reduction in interest rate &amp; maturity</a:t>
            </a:r>
          </a:p>
          <a:p>
            <a:pPr>
              <a:defRPr/>
            </a:pPr>
            <a:endParaRPr lang="en-US" dirty="0" smtClean="0"/>
          </a:p>
          <a:p>
            <a:pPr>
              <a:defRPr/>
            </a:pPr>
            <a:r>
              <a:rPr lang="en-US" dirty="0" smtClean="0"/>
              <a:t>Financial distress resolved w/ either:</a:t>
            </a:r>
          </a:p>
          <a:p>
            <a:pPr lvl="1">
              <a:defRPr/>
            </a:pPr>
            <a:r>
              <a:rPr lang="en-US" i="1" dirty="0" smtClean="0"/>
              <a:t>informally</a:t>
            </a:r>
            <a:r>
              <a:rPr lang="en-US" dirty="0" smtClean="0"/>
              <a:t> in </a:t>
            </a:r>
            <a:r>
              <a:rPr lang="en-US" i="1" u="sng" dirty="0" smtClean="0"/>
              <a:t>private workout</a:t>
            </a:r>
          </a:p>
          <a:p>
            <a:pPr lvl="1">
              <a:defRPr/>
            </a:pPr>
            <a:r>
              <a:rPr lang="en-US" i="1" dirty="0" smtClean="0"/>
              <a:t>formally</a:t>
            </a:r>
            <a:r>
              <a:rPr lang="en-US" dirty="0" smtClean="0"/>
              <a:t> under </a:t>
            </a:r>
            <a:r>
              <a:rPr lang="en-US" i="1" dirty="0" smtClean="0"/>
              <a:t>bankruptcy code: </a:t>
            </a:r>
            <a:r>
              <a:rPr lang="en-US" dirty="0" smtClean="0"/>
              <a:t>either</a:t>
            </a:r>
            <a:r>
              <a:rPr lang="en-US" i="1" dirty="0" smtClean="0"/>
              <a:t> </a:t>
            </a:r>
            <a:r>
              <a:rPr lang="en-US" i="1" u="sng" dirty="0" smtClean="0"/>
              <a:t>liquidation</a:t>
            </a:r>
            <a:r>
              <a:rPr lang="en-US" i="1" dirty="0" smtClean="0"/>
              <a:t> </a:t>
            </a:r>
            <a:r>
              <a:rPr lang="en-US" dirty="0" smtClean="0"/>
              <a:t>or</a:t>
            </a:r>
            <a:r>
              <a:rPr lang="en-US" i="1" dirty="0" smtClean="0"/>
              <a:t> </a:t>
            </a:r>
            <a:r>
              <a:rPr lang="en-US" i="1" u="sng" dirty="0" smtClean="0"/>
              <a:t>reorganization</a:t>
            </a:r>
            <a:endParaRPr lang="en-US" u="sng" dirty="0" smtClean="0"/>
          </a:p>
        </p:txBody>
      </p:sp>
    </p:spTree>
    <p:extLst>
      <p:ext uri="{BB962C8B-B14F-4D97-AF65-F5344CB8AC3E}">
        <p14:creationId xmlns:p14="http://schemas.microsoft.com/office/powerpoint/2010/main" val="32524011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custDataLst>
              <p:tags r:id="rId1"/>
            </p:custDataLst>
          </p:nvPr>
        </p:nvSpPr>
        <p:spPr/>
        <p:txBody>
          <a:bodyPr>
            <a:normAutofit fontScale="90000"/>
          </a:bodyPr>
          <a:lstStyle/>
          <a:p>
            <a:pPr>
              <a:defRPr/>
            </a:pPr>
            <a:r>
              <a:rPr lang="en-US" dirty="0" smtClean="0">
                <a:solidFill>
                  <a:srgbClr val="FF0000"/>
                </a:solidFill>
              </a:rPr>
              <a:t>Private workouts vs. bankruptcy</a:t>
            </a:r>
          </a:p>
        </p:txBody>
      </p:sp>
      <p:sp>
        <p:nvSpPr>
          <p:cNvPr id="37892" name="Rectangle 3"/>
          <p:cNvSpPr>
            <a:spLocks noGrp="1" noChangeArrowheads="1"/>
          </p:cNvSpPr>
          <p:nvPr>
            <p:ph type="body" idx="1"/>
            <p:custDataLst>
              <p:tags r:id="rId2"/>
            </p:custDataLst>
          </p:nvPr>
        </p:nvSpPr>
        <p:spPr/>
        <p:txBody>
          <a:bodyPr/>
          <a:lstStyle/>
          <a:p>
            <a:r>
              <a:rPr lang="en-US" dirty="0" smtClean="0"/>
              <a:t>Most of restructurings: </a:t>
            </a:r>
            <a:r>
              <a:rPr lang="en-US" dirty="0" smtClean="0">
                <a:solidFill>
                  <a:srgbClr val="FF0000"/>
                </a:solidFill>
              </a:rPr>
              <a:t>private workouts</a:t>
            </a:r>
          </a:p>
          <a:p>
            <a:pPr lvl="1"/>
            <a:r>
              <a:rPr lang="en-US" u="sng" dirty="0" smtClean="0"/>
              <a:t>Exchange</a:t>
            </a:r>
            <a:r>
              <a:rPr lang="en-US" dirty="0" smtClean="0"/>
              <a:t> of new financial claims for old ones: e.g., senior debt replaced w/ junior, junior debt replaced for equity</a:t>
            </a:r>
          </a:p>
          <a:p>
            <a:pPr lvl="1"/>
            <a:r>
              <a:rPr lang="en-US" dirty="0" smtClean="0"/>
              <a:t>Less expensive &amp; faster than formal bankruptcy</a:t>
            </a:r>
          </a:p>
          <a:p>
            <a:endParaRPr lang="en-US" dirty="0" smtClean="0"/>
          </a:p>
          <a:p>
            <a:r>
              <a:rPr lang="en-US" dirty="0" smtClean="0">
                <a:solidFill>
                  <a:srgbClr val="FF0000"/>
                </a:solidFill>
              </a:rPr>
              <a:t>Why then file for formal bankruptcy???</a:t>
            </a:r>
          </a:p>
          <a:p>
            <a:endParaRPr lang="en-US" dirty="0" smtClean="0"/>
          </a:p>
          <a:p>
            <a:endParaRPr lang="en-US" dirty="0" smtClean="0"/>
          </a:p>
        </p:txBody>
      </p:sp>
    </p:spTree>
    <p:extLst>
      <p:ext uri="{BB962C8B-B14F-4D97-AF65-F5344CB8AC3E}">
        <p14:creationId xmlns:p14="http://schemas.microsoft.com/office/powerpoint/2010/main" val="27195387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026"/>
          <p:cNvSpPr>
            <a:spLocks noGrp="1" noChangeArrowheads="1"/>
          </p:cNvSpPr>
          <p:nvPr>
            <p:ph type="title"/>
            <p:custDataLst>
              <p:tags r:id="rId1"/>
            </p:custDataLst>
          </p:nvPr>
        </p:nvSpPr>
        <p:spPr/>
        <p:txBody>
          <a:bodyPr>
            <a:normAutofit fontScale="90000"/>
          </a:bodyPr>
          <a:lstStyle/>
          <a:p>
            <a:pPr>
              <a:defRPr/>
            </a:pPr>
            <a:r>
              <a:rPr lang="en-US" dirty="0" smtClean="0">
                <a:solidFill>
                  <a:srgbClr val="FF0000"/>
                </a:solidFill>
              </a:rPr>
              <a:t>Why file for formal bankruptcy??? (cont)</a:t>
            </a:r>
          </a:p>
        </p:txBody>
      </p:sp>
      <p:sp>
        <p:nvSpPr>
          <p:cNvPr id="81923" name="Rectangle 1027"/>
          <p:cNvSpPr>
            <a:spLocks noGrp="1" noChangeArrowheads="1"/>
          </p:cNvSpPr>
          <p:nvPr>
            <p:ph type="body" idx="1"/>
            <p:custDataLst>
              <p:tags r:id="rId2"/>
            </p:custDataLst>
          </p:nvPr>
        </p:nvSpPr>
        <p:spPr/>
        <p:txBody>
          <a:bodyPr>
            <a:normAutofit fontScale="85000" lnSpcReduction="20000"/>
          </a:bodyPr>
          <a:lstStyle/>
          <a:p>
            <a:pPr lvl="1"/>
            <a:r>
              <a:rPr lang="en-US" b="1" i="1" dirty="0" smtClean="0">
                <a:solidFill>
                  <a:srgbClr val="FF0000"/>
                </a:solidFill>
              </a:rPr>
              <a:t>Complexity</a:t>
            </a:r>
          </a:p>
          <a:p>
            <a:pPr lvl="2"/>
            <a:r>
              <a:rPr lang="en-US" dirty="0" smtClean="0"/>
              <a:t>Variety of claims including banks loans, senior subordinated debt, secured creditors, junior subordinated debt, trade credit</a:t>
            </a:r>
          </a:p>
          <a:p>
            <a:pPr lvl="2"/>
            <a:r>
              <a:rPr lang="en-US" dirty="0" smtClean="0"/>
              <a:t>Very difficult getting all claimholders to agree to out-of-court settlement b/c conflicting interests of claimholders</a:t>
            </a:r>
          </a:p>
          <a:p>
            <a:pPr lvl="1">
              <a:lnSpc>
                <a:spcPct val="90000"/>
              </a:lnSpc>
              <a:defRPr/>
            </a:pPr>
            <a:endParaRPr lang="en-US" b="1" i="1" dirty="0" smtClean="0">
              <a:solidFill>
                <a:srgbClr val="FF0000"/>
              </a:solidFill>
            </a:endParaRPr>
          </a:p>
          <a:p>
            <a:pPr lvl="1">
              <a:lnSpc>
                <a:spcPct val="90000"/>
              </a:lnSpc>
              <a:defRPr/>
            </a:pPr>
            <a:r>
              <a:rPr lang="en-US" b="1" i="1" dirty="0" smtClean="0">
                <a:solidFill>
                  <a:srgbClr val="FF0000"/>
                </a:solidFill>
              </a:rPr>
              <a:t>Holdout problem (free ridership)</a:t>
            </a:r>
          </a:p>
          <a:p>
            <a:pPr lvl="2">
              <a:lnSpc>
                <a:spcPct val="90000"/>
              </a:lnSpc>
              <a:defRPr/>
            </a:pPr>
            <a:r>
              <a:rPr lang="en-US" dirty="0" smtClean="0"/>
              <a:t>Reorganizations involve write down of debt/ reduction of interest payment</a:t>
            </a:r>
          </a:p>
          <a:p>
            <a:pPr lvl="2">
              <a:lnSpc>
                <a:spcPct val="90000"/>
              </a:lnSpc>
              <a:defRPr/>
            </a:pPr>
            <a:endParaRPr lang="en-US" dirty="0" smtClean="0"/>
          </a:p>
          <a:p>
            <a:pPr lvl="2">
              <a:lnSpc>
                <a:spcPct val="90000"/>
              </a:lnSpc>
              <a:defRPr/>
            </a:pPr>
            <a:r>
              <a:rPr lang="en-US" dirty="0" smtClean="0"/>
              <a:t>Creditors gain if they refuse to restructure own claims while other creditors restructure &amp; take firm out of distress (</a:t>
            </a:r>
            <a:r>
              <a:rPr lang="en-US" dirty="0" smtClean="0">
                <a:solidFill>
                  <a:srgbClr val="FF0000"/>
                </a:solidFill>
              </a:rPr>
              <a:t>free-riders</a:t>
            </a:r>
            <a:r>
              <a:rPr lang="en-US" dirty="0" smtClean="0"/>
              <a:t>)</a:t>
            </a:r>
          </a:p>
          <a:p>
            <a:pPr lvl="1">
              <a:lnSpc>
                <a:spcPct val="90000"/>
              </a:lnSpc>
              <a:defRPr/>
            </a:pPr>
            <a:endParaRPr lang="en-US" dirty="0" smtClean="0"/>
          </a:p>
          <a:p>
            <a:pPr lvl="1">
              <a:lnSpc>
                <a:spcPct val="90000"/>
              </a:lnSpc>
              <a:defRPr/>
            </a:pPr>
            <a:r>
              <a:rPr lang="en-US" b="1" i="1" dirty="0" smtClean="0">
                <a:solidFill>
                  <a:srgbClr val="FF0000"/>
                </a:solidFill>
              </a:rPr>
              <a:t>Asymmetries in information</a:t>
            </a:r>
          </a:p>
          <a:p>
            <a:pPr lvl="2">
              <a:lnSpc>
                <a:spcPct val="90000"/>
              </a:lnSpc>
              <a:defRPr/>
            </a:pPr>
            <a:r>
              <a:rPr lang="en-US" dirty="0" smtClean="0"/>
              <a:t>Creditors, CEOs &amp; shareholders, have different incentives &amp; </a:t>
            </a:r>
            <a:r>
              <a:rPr lang="en-US" i="1" dirty="0" smtClean="0"/>
              <a:t>different information</a:t>
            </a:r>
            <a:r>
              <a:rPr lang="en-US" dirty="0" smtClean="0"/>
              <a:t> about going concern &amp; liquidation values</a:t>
            </a:r>
          </a:p>
          <a:p>
            <a:pPr lvl="1">
              <a:lnSpc>
                <a:spcPct val="90000"/>
              </a:lnSpc>
              <a:defRPr/>
            </a:pPr>
            <a:endParaRPr lang="en-US" dirty="0" smtClean="0"/>
          </a:p>
          <a:p>
            <a:pPr lvl="1">
              <a:lnSpc>
                <a:spcPct val="90000"/>
              </a:lnSpc>
              <a:defRPr/>
            </a:pPr>
            <a:r>
              <a:rPr lang="en-US" b="1" i="1" dirty="0" smtClean="0">
                <a:solidFill>
                  <a:srgbClr val="FF0000"/>
                </a:solidFill>
              </a:rPr>
              <a:t>Tax advantages of bankruptcy</a:t>
            </a:r>
          </a:p>
          <a:p>
            <a:pPr lvl="2">
              <a:lnSpc>
                <a:spcPct val="90000"/>
              </a:lnSpc>
              <a:defRPr/>
            </a:pPr>
            <a:r>
              <a:rPr lang="en-US" dirty="0" smtClean="0"/>
              <a:t>Firms do not lose tax carry forwards &amp; tax treatment in cancellations of indebtedness</a:t>
            </a:r>
          </a:p>
          <a:p>
            <a:pPr lvl="1">
              <a:lnSpc>
                <a:spcPct val="90000"/>
              </a:lnSpc>
              <a:defRPr/>
            </a:pPr>
            <a:endParaRPr lang="en-US" dirty="0" smtClean="0"/>
          </a:p>
          <a:p>
            <a:pPr lvl="1">
              <a:lnSpc>
                <a:spcPct val="90000"/>
              </a:lnSpc>
              <a:defRPr/>
            </a:pPr>
            <a:r>
              <a:rPr lang="en-US" b="1" i="1" dirty="0" smtClean="0">
                <a:solidFill>
                  <a:srgbClr val="FF0000"/>
                </a:solidFill>
              </a:rPr>
              <a:t>DIP</a:t>
            </a:r>
          </a:p>
          <a:p>
            <a:pPr lvl="2">
              <a:lnSpc>
                <a:spcPct val="90000"/>
              </a:lnSpc>
              <a:defRPr/>
            </a:pPr>
            <a:r>
              <a:rPr lang="en-US" dirty="0" smtClean="0"/>
              <a:t>Formal bankruptcy allow firm to issue new senior debt (</a:t>
            </a:r>
            <a:r>
              <a:rPr lang="en-US" dirty="0" smtClean="0">
                <a:solidFill>
                  <a:srgbClr val="FF0000"/>
                </a:solidFill>
              </a:rPr>
              <a:t>“debtor-in-possession”</a:t>
            </a:r>
            <a:r>
              <a:rPr lang="en-US" dirty="0" smtClean="0"/>
              <a:t>)</a:t>
            </a:r>
          </a:p>
          <a:p>
            <a:pPr lvl="2">
              <a:defRPr/>
            </a:pPr>
            <a:endParaRPr lang="en-US" dirty="0" smtClean="0"/>
          </a:p>
        </p:txBody>
      </p:sp>
    </p:spTree>
    <p:extLst>
      <p:ext uri="{BB962C8B-B14F-4D97-AF65-F5344CB8AC3E}">
        <p14:creationId xmlns:p14="http://schemas.microsoft.com/office/powerpoint/2010/main" val="28371364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custDataLst>
              <p:tags r:id="rId1"/>
            </p:custDataLst>
          </p:nvPr>
        </p:nvSpPr>
        <p:spPr/>
        <p:txBody>
          <a:bodyPr>
            <a:normAutofit fontScale="90000"/>
          </a:bodyPr>
          <a:lstStyle/>
          <a:p>
            <a:pPr>
              <a:defRPr/>
            </a:pPr>
            <a:r>
              <a:rPr lang="en-US" dirty="0" smtClean="0">
                <a:solidFill>
                  <a:srgbClr val="FF0000"/>
                </a:solidFill>
              </a:rPr>
              <a:t>Bankruptcy</a:t>
            </a:r>
          </a:p>
        </p:txBody>
      </p:sp>
      <p:sp>
        <p:nvSpPr>
          <p:cNvPr id="39940" name="Rectangle 5"/>
          <p:cNvSpPr>
            <a:spLocks noGrp="1" noChangeArrowheads="1"/>
          </p:cNvSpPr>
          <p:nvPr>
            <p:ph type="body" idx="1"/>
            <p:custDataLst>
              <p:tags r:id="rId2"/>
            </p:custDataLst>
          </p:nvPr>
        </p:nvSpPr>
        <p:spPr/>
        <p:txBody>
          <a:bodyPr/>
          <a:lstStyle/>
          <a:p>
            <a:r>
              <a:rPr lang="en-US" dirty="0" smtClean="0"/>
              <a:t>Bankruptcy laws provide framework to facilitate:</a:t>
            </a:r>
          </a:p>
          <a:p>
            <a:pPr lvl="1"/>
            <a:r>
              <a:rPr lang="en-US" dirty="0" smtClean="0">
                <a:solidFill>
                  <a:srgbClr val="FF0000"/>
                </a:solidFill>
              </a:rPr>
              <a:t>Reorganization</a:t>
            </a:r>
            <a:r>
              <a:rPr lang="en-US" dirty="0" smtClean="0"/>
              <a:t> of </a:t>
            </a:r>
            <a:r>
              <a:rPr lang="en-US" u="sng" dirty="0" smtClean="0"/>
              <a:t>viable</a:t>
            </a:r>
            <a:r>
              <a:rPr lang="en-US" dirty="0" smtClean="0"/>
              <a:t> firms in financial distress</a:t>
            </a:r>
          </a:p>
          <a:p>
            <a:pPr lvl="1"/>
            <a:r>
              <a:rPr lang="en-US" dirty="0" smtClean="0">
                <a:solidFill>
                  <a:srgbClr val="FF0000"/>
                </a:solidFill>
              </a:rPr>
              <a:t>Liquidation</a:t>
            </a:r>
            <a:r>
              <a:rPr lang="en-US" dirty="0" smtClean="0"/>
              <a:t> of firms in financial distress that are </a:t>
            </a:r>
            <a:r>
              <a:rPr lang="en-US" u="sng" dirty="0" smtClean="0"/>
              <a:t>not viable</a:t>
            </a:r>
          </a:p>
          <a:p>
            <a:endParaRPr lang="en-US" dirty="0" smtClean="0"/>
          </a:p>
          <a:p>
            <a:r>
              <a:rPr lang="en-US" dirty="0" smtClean="0">
                <a:solidFill>
                  <a:srgbClr val="FF0000"/>
                </a:solidFill>
              </a:rPr>
              <a:t>Criteria for judging efficiency of bankruptcy law</a:t>
            </a:r>
          </a:p>
          <a:p>
            <a:pPr lvl="1"/>
            <a:endParaRPr lang="en-US" dirty="0" smtClean="0"/>
          </a:p>
          <a:p>
            <a:pPr lvl="1"/>
            <a:r>
              <a:rPr lang="en-US" dirty="0" smtClean="0"/>
              <a:t>Achieve liquidation &amp; reorganization @ </a:t>
            </a:r>
            <a:r>
              <a:rPr lang="en-US" i="1" dirty="0" smtClean="0"/>
              <a:t>lower possible direct costs</a:t>
            </a:r>
            <a:r>
              <a:rPr lang="en-US" dirty="0" smtClean="0"/>
              <a:t> &amp; </a:t>
            </a:r>
            <a:r>
              <a:rPr lang="en-US" i="1" dirty="0" smtClean="0"/>
              <a:t>as fast as possible</a:t>
            </a:r>
          </a:p>
          <a:p>
            <a:pPr lvl="1"/>
            <a:endParaRPr lang="en-US" dirty="0" smtClean="0"/>
          </a:p>
          <a:p>
            <a:pPr lvl="1"/>
            <a:r>
              <a:rPr lang="en-US" dirty="0" smtClean="0"/>
              <a:t>Adherence to terms of debt contract w/ no violation of priority</a:t>
            </a:r>
          </a:p>
          <a:p>
            <a:pPr lvl="1"/>
            <a:endParaRPr lang="en-US" dirty="0" smtClean="0"/>
          </a:p>
          <a:p>
            <a:pPr lvl="1"/>
            <a:r>
              <a:rPr lang="en-US" dirty="0" smtClean="0"/>
              <a:t>Reduce </a:t>
            </a:r>
            <a:r>
              <a:rPr lang="en-US" i="1" dirty="0" smtClean="0"/>
              <a:t>ex-ante</a:t>
            </a:r>
            <a:r>
              <a:rPr lang="en-US" dirty="0" smtClean="0"/>
              <a:t> under-investment/over-investment</a:t>
            </a:r>
          </a:p>
        </p:txBody>
      </p:sp>
    </p:spTree>
    <p:extLst>
      <p:ext uri="{BB962C8B-B14F-4D97-AF65-F5344CB8AC3E}">
        <p14:creationId xmlns:p14="http://schemas.microsoft.com/office/powerpoint/2010/main" val="20814276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99A41CE7-D2E1-4BEF-9D9C-4F5B955C9D41}" type="slidenum">
              <a:rPr lang="en-US">
                <a:latin typeface="+mn-lt"/>
              </a:rPr>
              <a:pPr defTabSz="1050925">
                <a:defRPr/>
              </a:pPr>
              <a:t>38</a:t>
            </a:fld>
            <a:endParaRPr lang="en-US">
              <a:latin typeface="+mn-lt"/>
            </a:endParaRPr>
          </a:p>
        </p:txBody>
      </p:sp>
      <p:sp>
        <p:nvSpPr>
          <p:cNvPr id="87042" name="Rectangle 1026"/>
          <p:cNvSpPr>
            <a:spLocks noGrp="1" noChangeArrowheads="1"/>
          </p:cNvSpPr>
          <p:nvPr>
            <p:ph type="title"/>
            <p:custDataLst>
              <p:tags r:id="rId1"/>
            </p:custDataLst>
          </p:nvPr>
        </p:nvSpPr>
        <p:spPr/>
        <p:txBody>
          <a:bodyPr>
            <a:normAutofit fontScale="90000"/>
          </a:bodyPr>
          <a:lstStyle/>
          <a:p>
            <a:pPr>
              <a:defRPr/>
            </a:pPr>
            <a:r>
              <a:rPr lang="en-US" dirty="0" smtClean="0">
                <a:solidFill>
                  <a:srgbClr val="FF0000"/>
                </a:solidFill>
              </a:rPr>
              <a:t>Chapter 7</a:t>
            </a:r>
          </a:p>
        </p:txBody>
      </p:sp>
      <p:sp>
        <p:nvSpPr>
          <p:cNvPr id="41988" name="Rectangle 1027"/>
          <p:cNvSpPr>
            <a:spLocks noGrp="1" noChangeArrowheads="1"/>
          </p:cNvSpPr>
          <p:nvPr>
            <p:ph type="body" idx="1"/>
            <p:custDataLst>
              <p:tags r:id="rId2"/>
            </p:custDataLst>
          </p:nvPr>
        </p:nvSpPr>
        <p:spPr>
          <a:xfrm>
            <a:off x="130626" y="838200"/>
            <a:ext cx="8899525" cy="5715000"/>
          </a:xfrm>
        </p:spPr>
        <p:txBody>
          <a:bodyPr/>
          <a:lstStyle/>
          <a:p>
            <a:r>
              <a:rPr lang="en-US" dirty="0" smtClean="0">
                <a:solidFill>
                  <a:srgbClr val="FF0000"/>
                </a:solidFill>
              </a:rPr>
              <a:t>Bankruptcy liquidation</a:t>
            </a:r>
          </a:p>
          <a:p>
            <a:pPr lvl="1"/>
            <a:endParaRPr lang="en-US" dirty="0" smtClean="0"/>
          </a:p>
          <a:p>
            <a:pPr lvl="1"/>
            <a:r>
              <a:rPr lang="en-US" dirty="0" smtClean="0"/>
              <a:t>Corporation or creditors file petition (voluntary or involuntary)</a:t>
            </a:r>
          </a:p>
          <a:p>
            <a:pPr lvl="1"/>
            <a:endParaRPr lang="en-US" dirty="0" smtClean="0"/>
          </a:p>
          <a:p>
            <a:pPr lvl="1"/>
            <a:r>
              <a:rPr lang="en-US" i="1" u="sng" dirty="0" smtClean="0"/>
              <a:t>Trustee</a:t>
            </a:r>
            <a:r>
              <a:rPr lang="en-US" dirty="0" smtClean="0"/>
              <a:t> elected by creditors to control firm assets w/ objective to liquidate firm</a:t>
            </a:r>
          </a:p>
          <a:p>
            <a:pPr lvl="1"/>
            <a:endParaRPr lang="en-US" dirty="0" smtClean="0"/>
          </a:p>
          <a:p>
            <a:pPr lvl="1"/>
            <a:r>
              <a:rPr lang="en-US" dirty="0" smtClean="0"/>
              <a:t>Proceeds distributed following absolute priority rule (APR)</a:t>
            </a:r>
          </a:p>
          <a:p>
            <a:pPr lvl="2"/>
            <a:r>
              <a:rPr lang="en-US" dirty="0" smtClean="0"/>
              <a:t>Ranking: </a:t>
            </a:r>
            <a:r>
              <a:rPr lang="en-US" dirty="0" smtClean="0">
                <a:solidFill>
                  <a:srgbClr val="FF0000"/>
                </a:solidFill>
              </a:rPr>
              <a:t>secured claims (first), administration expenses, employee compensation, customer claims, tax claims, unsecured claims, preferred stockholders and common stockholders (last)</a:t>
            </a:r>
          </a:p>
          <a:p>
            <a:pPr lvl="1"/>
            <a:endParaRPr lang="en-US" dirty="0" smtClean="0"/>
          </a:p>
        </p:txBody>
      </p:sp>
    </p:spTree>
    <p:extLst>
      <p:ext uri="{BB962C8B-B14F-4D97-AF65-F5344CB8AC3E}">
        <p14:creationId xmlns:p14="http://schemas.microsoft.com/office/powerpoint/2010/main" val="32076013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p:cNvSpPr>
            <a:spLocks noGrp="1" noChangeArrowheads="1"/>
          </p:cNvSpPr>
          <p:nvPr>
            <p:ph type="title"/>
            <p:custDataLst>
              <p:tags r:id="rId1"/>
            </p:custDataLst>
          </p:nvPr>
        </p:nvSpPr>
        <p:spPr/>
        <p:txBody>
          <a:bodyPr>
            <a:normAutofit fontScale="90000"/>
          </a:bodyPr>
          <a:lstStyle/>
          <a:p>
            <a:pPr>
              <a:defRPr/>
            </a:pPr>
            <a:r>
              <a:rPr lang="en-US" dirty="0" smtClean="0">
                <a:solidFill>
                  <a:srgbClr val="FF0000"/>
                </a:solidFill>
              </a:rPr>
              <a:t>Chapter 11</a:t>
            </a:r>
          </a:p>
        </p:txBody>
      </p:sp>
      <p:sp>
        <p:nvSpPr>
          <p:cNvPr id="43011" name="Rectangle 1027"/>
          <p:cNvSpPr>
            <a:spLocks noGrp="1" noChangeArrowheads="1"/>
          </p:cNvSpPr>
          <p:nvPr>
            <p:ph type="body" idx="1"/>
            <p:custDataLst>
              <p:tags r:id="rId2"/>
            </p:custDataLst>
          </p:nvPr>
        </p:nvSpPr>
        <p:spPr>
          <a:xfrm>
            <a:off x="182563" y="762000"/>
            <a:ext cx="8716962" cy="5715000"/>
          </a:xfrm>
        </p:spPr>
        <p:txBody>
          <a:bodyPr>
            <a:normAutofit fontScale="92500" lnSpcReduction="20000"/>
          </a:bodyPr>
          <a:lstStyle/>
          <a:p>
            <a:r>
              <a:rPr lang="en-US" dirty="0" smtClean="0">
                <a:solidFill>
                  <a:srgbClr val="FF0000"/>
                </a:solidFill>
              </a:rPr>
              <a:t>Bankruptcy reorganization</a:t>
            </a:r>
            <a:endParaRPr lang="en-US" u="sng" dirty="0" smtClean="0">
              <a:solidFill>
                <a:srgbClr val="FF0000"/>
              </a:solidFill>
            </a:endParaRPr>
          </a:p>
          <a:p>
            <a:pPr lvl="1"/>
            <a:r>
              <a:rPr lang="en-US" dirty="0" smtClean="0"/>
              <a:t>General objective is to restructure firm</a:t>
            </a:r>
          </a:p>
          <a:p>
            <a:pPr lvl="1"/>
            <a:endParaRPr lang="en-US" dirty="0" smtClean="0"/>
          </a:p>
          <a:p>
            <a:pPr lvl="1"/>
            <a:r>
              <a:rPr lang="en-US" dirty="0" smtClean="0"/>
              <a:t>Manager usually retains control</a:t>
            </a:r>
          </a:p>
          <a:p>
            <a:pPr lvl="1"/>
            <a:endParaRPr lang="en-US" dirty="0" smtClean="0"/>
          </a:p>
          <a:p>
            <a:pPr lvl="1"/>
            <a:r>
              <a:rPr lang="en-US" dirty="0" smtClean="0"/>
              <a:t>Manager has exclusivity in formulating reorganization plan in first 120 days (</a:t>
            </a:r>
            <a:r>
              <a:rPr lang="en-US" dirty="0" smtClean="0">
                <a:solidFill>
                  <a:srgbClr val="FF0000"/>
                </a:solidFill>
              </a:rPr>
              <a:t>automatic stay</a:t>
            </a:r>
            <a:r>
              <a:rPr lang="en-US" dirty="0" smtClean="0"/>
              <a:t>)</a:t>
            </a:r>
          </a:p>
          <a:p>
            <a:pPr lvl="1"/>
            <a:endParaRPr lang="en-US" dirty="0" smtClean="0"/>
          </a:p>
          <a:p>
            <a:pPr lvl="1"/>
            <a:r>
              <a:rPr lang="en-US" dirty="0" smtClean="0"/>
              <a:t>Plan proposed to creditors &amp; shareholders for vote</a:t>
            </a:r>
          </a:p>
          <a:p>
            <a:pPr lvl="1"/>
            <a:endParaRPr lang="en-US" dirty="0" smtClean="0"/>
          </a:p>
          <a:p>
            <a:pPr lvl="1"/>
            <a:r>
              <a:rPr lang="en-US" dirty="0" smtClean="0"/>
              <a:t>Creditors grouped into </a:t>
            </a:r>
            <a:r>
              <a:rPr lang="en-US" dirty="0" smtClean="0">
                <a:solidFill>
                  <a:srgbClr val="FF0000"/>
                </a:solidFill>
              </a:rPr>
              <a:t>classes</a:t>
            </a:r>
            <a:r>
              <a:rPr lang="en-US" dirty="0" smtClean="0"/>
              <a:t> &amp; class accepts plan if </a:t>
            </a:r>
            <a:r>
              <a:rPr lang="en-US" b="1" dirty="0" smtClean="0">
                <a:solidFill>
                  <a:srgbClr val="FF0000"/>
                </a:solidFill>
              </a:rPr>
              <a:t>2/3</a:t>
            </a:r>
            <a:r>
              <a:rPr lang="en-US" dirty="0" smtClean="0"/>
              <a:t> of class in value &amp; </a:t>
            </a:r>
            <a:r>
              <a:rPr lang="en-US" b="1" dirty="0" smtClean="0">
                <a:solidFill>
                  <a:srgbClr val="FF0000"/>
                </a:solidFill>
              </a:rPr>
              <a:t>1/2</a:t>
            </a:r>
            <a:r>
              <a:rPr lang="en-US" dirty="0" smtClean="0"/>
              <a:t> in # vote in favor</a:t>
            </a:r>
          </a:p>
          <a:p>
            <a:pPr lvl="1"/>
            <a:endParaRPr lang="en-US" dirty="0" smtClean="0"/>
          </a:p>
          <a:p>
            <a:pPr lvl="1"/>
            <a:r>
              <a:rPr lang="en-US" dirty="0" smtClean="0"/>
              <a:t>If plan accepted by some classes of creditors, court can approve it:</a:t>
            </a:r>
          </a:p>
          <a:p>
            <a:pPr lvl="2"/>
            <a:endParaRPr lang="en-US" dirty="0" smtClean="0"/>
          </a:p>
          <a:p>
            <a:pPr lvl="2"/>
            <a:r>
              <a:rPr lang="en-US" dirty="0" smtClean="0"/>
              <a:t>can “</a:t>
            </a:r>
            <a:r>
              <a:rPr lang="en-US" b="1" dirty="0" smtClean="0">
                <a:solidFill>
                  <a:srgbClr val="FF0000"/>
                </a:solidFill>
              </a:rPr>
              <a:t>cram down</a:t>
            </a:r>
            <a:r>
              <a:rPr lang="en-US" dirty="0" smtClean="0"/>
              <a:t>” dissenter classes if they get &gt; could get in liquidation</a:t>
            </a:r>
          </a:p>
          <a:p>
            <a:pPr lvl="1"/>
            <a:endParaRPr lang="en-US" dirty="0" smtClean="0"/>
          </a:p>
          <a:p>
            <a:endParaRPr lang="en-US" dirty="0" smtClean="0"/>
          </a:p>
        </p:txBody>
      </p:sp>
    </p:spTree>
    <p:extLst>
      <p:ext uri="{BB962C8B-B14F-4D97-AF65-F5344CB8AC3E}">
        <p14:creationId xmlns:p14="http://schemas.microsoft.com/office/powerpoint/2010/main" val="710637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4" name="Text Box 6"/>
          <p:cNvSpPr txBox="1">
            <a:spLocks noChangeArrowheads="1"/>
          </p:cNvSpPr>
          <p:nvPr/>
        </p:nvSpPr>
        <p:spPr bwMode="auto">
          <a:xfrm>
            <a:off x="4114800" y="228600"/>
            <a:ext cx="4724400" cy="5262979"/>
          </a:xfrm>
          <a:prstGeom prst="rect">
            <a:avLst/>
          </a:prstGeom>
          <a:noFill/>
          <a:ln w="9525">
            <a:noFill/>
            <a:miter lim="800000"/>
            <a:headEnd/>
            <a:tailEnd/>
          </a:ln>
        </p:spPr>
        <p:txBody>
          <a:bodyPr wrap="square">
            <a:spAutoFit/>
          </a:bodyPr>
          <a:lstStyle/>
          <a:p>
            <a:pPr algn="ctr" eaLnBrk="0" hangingPunct="0">
              <a:spcBef>
                <a:spcPct val="50000"/>
              </a:spcBef>
            </a:pPr>
            <a:r>
              <a:rPr lang="en-US" sz="2400" dirty="0" smtClean="0">
                <a:solidFill>
                  <a:srgbClr val="0000FF"/>
                </a:solidFill>
                <a:latin typeface="Times New Roman" pitchFamily="18" charset="0"/>
              </a:rPr>
              <a:t>THE BOND HOLDER:</a:t>
            </a:r>
          </a:p>
          <a:p>
            <a:pPr algn="ctr" eaLnBrk="0" hangingPunct="0">
              <a:spcBef>
                <a:spcPct val="50000"/>
              </a:spcBef>
            </a:pPr>
            <a:r>
              <a:rPr lang="en-US" sz="2400" dirty="0" smtClean="0">
                <a:solidFill>
                  <a:srgbClr val="0000FF"/>
                </a:solidFill>
                <a:latin typeface="Times New Roman" pitchFamily="18" charset="0"/>
              </a:rPr>
              <a:t>CARL ICAHN</a:t>
            </a:r>
            <a:endParaRPr lang="en-US" sz="2400" dirty="0">
              <a:solidFill>
                <a:srgbClr val="0000FF"/>
              </a:solidFill>
              <a:latin typeface="Times New Roman" pitchFamily="18" charset="0"/>
            </a:endParaRPr>
          </a:p>
          <a:p>
            <a:pPr eaLnBrk="0" hangingPunct="0">
              <a:spcBef>
                <a:spcPct val="50000"/>
              </a:spcBef>
              <a:buFont typeface="Wingdings" pitchFamily="2" charset="2"/>
              <a:buChar char="§"/>
            </a:pPr>
            <a:r>
              <a:rPr lang="en-US" sz="2400" dirty="0" smtClean="0">
                <a:solidFill>
                  <a:srgbClr val="C00000"/>
                </a:solidFill>
                <a:latin typeface="Times New Roman" pitchFamily="18" charset="0"/>
              </a:rPr>
              <a:t>2008 net worth of $14billion</a:t>
            </a:r>
          </a:p>
          <a:p>
            <a:pPr eaLnBrk="0" hangingPunct="0">
              <a:spcBef>
                <a:spcPct val="50000"/>
              </a:spcBef>
              <a:buFont typeface="Wingdings" pitchFamily="2" charset="2"/>
              <a:buChar char="§"/>
            </a:pPr>
            <a:r>
              <a:rPr lang="en-US" sz="2400" dirty="0" smtClean="0">
                <a:solidFill>
                  <a:srgbClr val="C00000"/>
                </a:solidFill>
                <a:latin typeface="Times New Roman" pitchFamily="18" charset="0"/>
              </a:rPr>
              <a:t>Has taken substantial/ control positions in various corporations: </a:t>
            </a:r>
            <a:r>
              <a:rPr lang="en-US" dirty="0" smtClean="0">
                <a:solidFill>
                  <a:srgbClr val="C00000"/>
                </a:solidFill>
                <a:latin typeface="Times New Roman" pitchFamily="18" charset="0"/>
              </a:rPr>
              <a:t>RJR Nabisco, TWA, Texaco, Viacom, Revlon, Marvel</a:t>
            </a:r>
          </a:p>
          <a:p>
            <a:pPr eaLnBrk="0" hangingPunct="0">
              <a:spcBef>
                <a:spcPct val="50000"/>
              </a:spcBef>
              <a:buFont typeface="Wingdings" pitchFamily="2" charset="2"/>
              <a:buChar char="§"/>
            </a:pPr>
            <a:r>
              <a:rPr lang="en-US" dirty="0" smtClean="0">
                <a:solidFill>
                  <a:srgbClr val="C00000"/>
                </a:solidFill>
                <a:latin typeface="Times New Roman" pitchFamily="18" charset="0"/>
              </a:rPr>
              <a:t>Famous shareholder rights advocate &amp; corporate raider</a:t>
            </a:r>
          </a:p>
          <a:p>
            <a:pPr eaLnBrk="0" hangingPunct="0">
              <a:spcBef>
                <a:spcPct val="50000"/>
              </a:spcBef>
              <a:buFont typeface="Wingdings" pitchFamily="2" charset="2"/>
              <a:buChar char="§"/>
            </a:pPr>
            <a:endParaRPr lang="en-US" dirty="0">
              <a:latin typeface="Times New Roman" pitchFamily="18" charset="0"/>
            </a:endParaRPr>
          </a:p>
          <a:p>
            <a:pPr eaLnBrk="0" hangingPunct="0">
              <a:spcBef>
                <a:spcPct val="50000"/>
              </a:spcBef>
              <a:buFont typeface="Wingdings" pitchFamily="2" charset="2"/>
              <a:buChar char="§"/>
            </a:pPr>
            <a:endParaRPr lang="en-US" dirty="0" smtClean="0">
              <a:latin typeface="Times New Roman" pitchFamily="18" charset="0"/>
            </a:endParaRPr>
          </a:p>
        </p:txBody>
      </p:sp>
      <p:pic>
        <p:nvPicPr>
          <p:cNvPr id="90114" name="Picture 2" descr="C:\Users\litov\Desktop\35271928.jpg"/>
          <p:cNvPicPr>
            <a:picLocks noChangeAspect="1" noChangeArrowheads="1"/>
          </p:cNvPicPr>
          <p:nvPr/>
        </p:nvPicPr>
        <p:blipFill>
          <a:blip r:embed="rId3"/>
          <a:srcRect/>
          <a:stretch>
            <a:fillRect/>
          </a:stretch>
        </p:blipFill>
        <p:spPr bwMode="auto">
          <a:xfrm>
            <a:off x="838200" y="1066800"/>
            <a:ext cx="2667000" cy="35560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74AF9F99-5E26-48CF-86EF-7968DBE601A4}" type="slidenum">
              <a:rPr lang="en-US">
                <a:latin typeface="+mn-lt"/>
              </a:rPr>
              <a:pPr defTabSz="1050925">
                <a:defRPr/>
              </a:pPr>
              <a:t>40</a:t>
            </a:fld>
            <a:endParaRPr lang="en-US">
              <a:latin typeface="+mn-lt"/>
            </a:endParaRPr>
          </a:p>
        </p:txBody>
      </p:sp>
      <p:sp>
        <p:nvSpPr>
          <p:cNvPr id="77826" name="Rectangle 2"/>
          <p:cNvSpPr>
            <a:spLocks noGrp="1" noChangeArrowheads="1"/>
          </p:cNvSpPr>
          <p:nvPr>
            <p:ph type="title"/>
            <p:custDataLst>
              <p:tags r:id="rId1"/>
            </p:custDataLst>
          </p:nvPr>
        </p:nvSpPr>
        <p:spPr/>
        <p:txBody>
          <a:bodyPr>
            <a:normAutofit fontScale="90000"/>
          </a:bodyPr>
          <a:lstStyle/>
          <a:p>
            <a:pPr>
              <a:defRPr/>
            </a:pPr>
            <a:r>
              <a:rPr lang="en-US" dirty="0" smtClean="0">
                <a:solidFill>
                  <a:srgbClr val="FF0000"/>
                </a:solidFill>
              </a:rPr>
              <a:t>Chapter 11 (continued)</a:t>
            </a:r>
          </a:p>
        </p:txBody>
      </p:sp>
      <p:sp>
        <p:nvSpPr>
          <p:cNvPr id="44036" name="Rectangle 3"/>
          <p:cNvSpPr>
            <a:spLocks noGrp="1" noChangeArrowheads="1"/>
          </p:cNvSpPr>
          <p:nvPr>
            <p:ph type="body" idx="1"/>
            <p:custDataLst>
              <p:tags r:id="rId2"/>
            </p:custDataLst>
          </p:nvPr>
        </p:nvSpPr>
        <p:spPr/>
        <p:txBody>
          <a:bodyPr/>
          <a:lstStyle/>
          <a:p>
            <a:r>
              <a:rPr lang="en-US" u="sng" dirty="0" smtClean="0">
                <a:solidFill>
                  <a:srgbClr val="FF0000"/>
                </a:solidFill>
              </a:rPr>
              <a:t>U.S. Chapter 11</a:t>
            </a:r>
          </a:p>
          <a:p>
            <a:pPr lvl="2"/>
            <a:r>
              <a:rPr lang="en-US" dirty="0" smtClean="0"/>
              <a:t>Lengthy &amp; expensive</a:t>
            </a:r>
          </a:p>
          <a:p>
            <a:pPr lvl="2"/>
            <a:r>
              <a:rPr lang="en-US" dirty="0" smtClean="0"/>
              <a:t>Lead to changes in priority of claims &amp; lack of adherence to original terms of debt contracts</a:t>
            </a:r>
          </a:p>
          <a:p>
            <a:pPr lvl="2"/>
            <a:r>
              <a:rPr lang="en-US" dirty="0" smtClean="0"/>
              <a:t>CEO: strong incentives to overinvest</a:t>
            </a:r>
          </a:p>
          <a:p>
            <a:pPr lvl="2"/>
            <a:r>
              <a:rPr lang="en-US" dirty="0" smtClean="0"/>
              <a:t>Use of workouts &amp; prepackaged bankruptcy have increased </a:t>
            </a:r>
          </a:p>
          <a:p>
            <a:pPr lvl="3"/>
            <a:r>
              <a:rPr lang="en-US" b="1" dirty="0" smtClean="0">
                <a:solidFill>
                  <a:srgbClr val="FF0000"/>
                </a:solidFill>
              </a:rPr>
              <a:t>“pre-packs”</a:t>
            </a:r>
            <a:r>
              <a:rPr lang="en-US" dirty="0" smtClean="0"/>
              <a:t>: 43% of filings for Chapter 11 for firms w/ assets &gt; $100m</a:t>
            </a:r>
          </a:p>
          <a:p>
            <a:pPr lvl="1"/>
            <a:endParaRPr lang="en-US" dirty="0" smtClean="0"/>
          </a:p>
          <a:p>
            <a:pPr lvl="1"/>
            <a:r>
              <a:rPr lang="en-US" dirty="0" smtClean="0"/>
              <a:t>Benefits of </a:t>
            </a:r>
            <a:r>
              <a:rPr lang="en-US" i="1" u="sng" dirty="0" smtClean="0">
                <a:solidFill>
                  <a:srgbClr val="FF0000"/>
                </a:solidFill>
              </a:rPr>
              <a:t>prepackaged bankruptcies</a:t>
            </a:r>
          </a:p>
          <a:p>
            <a:pPr lvl="2"/>
            <a:r>
              <a:rPr lang="en-US" dirty="0" smtClean="0"/>
              <a:t>Can alleviate problems w/ creditor holdouts who interfere w/ informal reorganizations</a:t>
            </a:r>
          </a:p>
          <a:p>
            <a:pPr lvl="2"/>
            <a:r>
              <a:rPr lang="en-US" dirty="0" smtClean="0"/>
              <a:t>Tax benefit can be secured under prepackaged plan that are not available under informal reorganization</a:t>
            </a:r>
          </a:p>
        </p:txBody>
      </p:sp>
    </p:spTree>
    <p:extLst>
      <p:ext uri="{BB962C8B-B14F-4D97-AF65-F5344CB8AC3E}">
        <p14:creationId xmlns:p14="http://schemas.microsoft.com/office/powerpoint/2010/main" val="3522062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038C6E23-5F28-42FC-A7FD-4429917A1E5D}" type="slidenum">
              <a:rPr lang="en-US">
                <a:latin typeface="+mn-lt"/>
              </a:rPr>
              <a:pPr defTabSz="1050925">
                <a:defRPr/>
              </a:pPr>
              <a:t>5</a:t>
            </a:fld>
            <a:endParaRPr lang="en-US">
              <a:latin typeface="+mn-lt"/>
            </a:endParaRPr>
          </a:p>
        </p:txBody>
      </p:sp>
      <p:sp>
        <p:nvSpPr>
          <p:cNvPr id="16388" name="Rectangle 3"/>
          <p:cNvSpPr>
            <a:spLocks noGrp="1" noChangeArrowheads="1"/>
          </p:cNvSpPr>
          <p:nvPr>
            <p:ph type="body" idx="1"/>
            <p:custDataLst>
              <p:tags r:id="rId1"/>
            </p:custDataLst>
          </p:nvPr>
        </p:nvSpPr>
        <p:spPr/>
        <p:txBody>
          <a:bodyPr/>
          <a:lstStyle/>
          <a:p>
            <a:endParaRPr lang="en-US" dirty="0" smtClean="0">
              <a:solidFill>
                <a:srgbClr val="C00000"/>
              </a:solidFill>
            </a:endParaRPr>
          </a:p>
          <a:p>
            <a:r>
              <a:rPr lang="en-US" dirty="0" smtClean="0">
                <a:solidFill>
                  <a:srgbClr val="C00000"/>
                </a:solidFill>
              </a:rPr>
              <a:t>Why did Marvel file for Chapter 11? </a:t>
            </a:r>
          </a:p>
          <a:p>
            <a:pPr lvl="1"/>
            <a:r>
              <a:rPr lang="en-US" dirty="0" smtClean="0">
                <a:solidFill>
                  <a:srgbClr val="C00000"/>
                </a:solidFill>
              </a:rPr>
              <a:t>Violated bank loan covenants due to decreasing revenues &amp; profits</a:t>
            </a:r>
          </a:p>
          <a:p>
            <a:pPr lvl="1"/>
            <a:endParaRPr lang="en-US" dirty="0" smtClean="0">
              <a:solidFill>
                <a:srgbClr val="C00000"/>
              </a:solidFill>
            </a:endParaRPr>
          </a:p>
          <a:p>
            <a:pPr lvl="1"/>
            <a:r>
              <a:rPr lang="en-US" dirty="0" smtClean="0">
                <a:solidFill>
                  <a:srgbClr val="C00000"/>
                </a:solidFill>
              </a:rPr>
              <a:t>Price of zero-coupon bonds down 41%</a:t>
            </a:r>
          </a:p>
          <a:p>
            <a:endParaRPr lang="en-US" dirty="0" smtClean="0">
              <a:solidFill>
                <a:srgbClr val="C00000"/>
              </a:solidFill>
            </a:endParaRPr>
          </a:p>
          <a:p>
            <a:endParaRPr lang="en-US" dirty="0" smtClean="0">
              <a:solidFill>
                <a:srgbClr val="C00000"/>
              </a:solidFill>
            </a:endParaRPr>
          </a:p>
          <a:p>
            <a:r>
              <a:rPr lang="en-US" dirty="0" smtClean="0">
                <a:solidFill>
                  <a:srgbClr val="C00000"/>
                </a:solidFill>
              </a:rPr>
              <a:t>Bad luck or bad strategy?</a:t>
            </a:r>
          </a:p>
          <a:p>
            <a:pPr lvl="2"/>
            <a:endParaRPr lang="en-US" dirty="0" smtClean="0">
              <a:solidFill>
                <a:srgbClr val="FF0000"/>
              </a:solidFill>
            </a:endParaRPr>
          </a:p>
        </p:txBody>
      </p:sp>
      <p:sp>
        <p:nvSpPr>
          <p:cNvPr id="5" name="TextBox 4"/>
          <p:cNvSpPr txBox="1"/>
          <p:nvPr/>
        </p:nvSpPr>
        <p:spPr>
          <a:xfrm>
            <a:off x="3744684" y="304800"/>
            <a:ext cx="918841" cy="461665"/>
          </a:xfrm>
          <a:prstGeom prst="rect">
            <a:avLst/>
          </a:prstGeom>
          <a:noFill/>
        </p:spPr>
        <p:txBody>
          <a:bodyPr wrap="none" rtlCol="0">
            <a:spAutoFit/>
          </a:bodyPr>
          <a:lstStyle/>
          <a:p>
            <a:r>
              <a:rPr lang="en-US" dirty="0" smtClean="0">
                <a:solidFill>
                  <a:srgbClr val="C00000"/>
                </a:solidFill>
              </a:rPr>
              <a:t>Part I</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8">
                                            <p:txEl>
                                              <p:pRg st="1" end="1"/>
                                            </p:txEl>
                                          </p:spTgt>
                                        </p:tgtEl>
                                        <p:attrNameLst>
                                          <p:attrName>style.visibility</p:attrName>
                                        </p:attrNameLst>
                                      </p:cBhvr>
                                      <p:to>
                                        <p:strVal val="visible"/>
                                      </p:to>
                                    </p:set>
                                    <p:animEffect transition="in" filter="blinds(horizontal)">
                                      <p:cBhvr>
                                        <p:cTn id="7" dur="500"/>
                                        <p:tgtEl>
                                          <p:spTgt spid="1638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8">
                                            <p:txEl>
                                              <p:pRg st="2" end="2"/>
                                            </p:txEl>
                                          </p:spTgt>
                                        </p:tgtEl>
                                        <p:attrNameLst>
                                          <p:attrName>style.visibility</p:attrName>
                                        </p:attrNameLst>
                                      </p:cBhvr>
                                      <p:to>
                                        <p:strVal val="visible"/>
                                      </p:to>
                                    </p:set>
                                    <p:animEffect transition="in" filter="blinds(horizontal)">
                                      <p:cBhvr>
                                        <p:cTn id="12" dur="500"/>
                                        <p:tgtEl>
                                          <p:spTgt spid="1638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8">
                                            <p:txEl>
                                              <p:pRg st="4" end="4"/>
                                            </p:txEl>
                                          </p:spTgt>
                                        </p:tgtEl>
                                        <p:attrNameLst>
                                          <p:attrName>style.visibility</p:attrName>
                                        </p:attrNameLst>
                                      </p:cBhvr>
                                      <p:to>
                                        <p:strVal val="visible"/>
                                      </p:to>
                                    </p:set>
                                    <p:animEffect transition="in" filter="blinds(horizontal)">
                                      <p:cBhvr>
                                        <p:cTn id="17" dur="500"/>
                                        <p:tgtEl>
                                          <p:spTgt spid="1638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88">
                                            <p:txEl>
                                              <p:pRg st="7" end="7"/>
                                            </p:txEl>
                                          </p:spTgt>
                                        </p:tgtEl>
                                        <p:attrNameLst>
                                          <p:attrName>style.visibility</p:attrName>
                                        </p:attrNameLst>
                                      </p:cBhvr>
                                      <p:to>
                                        <p:strVal val="visible"/>
                                      </p:to>
                                    </p:set>
                                    <p:animEffect transition="in" filter="blinds(horizontal)">
                                      <p:cBhvr>
                                        <p:cTn id="22" dur="500"/>
                                        <p:tgtEl>
                                          <p:spTgt spid="1638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DE52F970-83E4-46E4-8E15-EE6470F07E8D}" type="slidenum">
              <a:rPr lang="en-US">
                <a:latin typeface="+mn-lt"/>
              </a:rPr>
              <a:pPr defTabSz="1050925">
                <a:defRPr/>
              </a:pPr>
              <a:t>6</a:t>
            </a:fld>
            <a:endParaRPr lang="en-US">
              <a:latin typeface="+mn-lt"/>
            </a:endParaRPr>
          </a:p>
        </p:txBody>
      </p:sp>
      <p:sp>
        <p:nvSpPr>
          <p:cNvPr id="17411" name="Rectangle 2"/>
          <p:cNvSpPr>
            <a:spLocks noGrp="1" noChangeArrowheads="1"/>
          </p:cNvSpPr>
          <p:nvPr>
            <p:ph type="title"/>
            <p:custDataLst>
              <p:tags r:id="rId1"/>
            </p:custDataLst>
          </p:nvPr>
        </p:nvSpPr>
        <p:spPr/>
        <p:txBody>
          <a:bodyPr>
            <a:normAutofit fontScale="90000"/>
          </a:bodyPr>
          <a:lstStyle/>
          <a:p>
            <a:r>
              <a:rPr lang="en-US" dirty="0" smtClean="0"/>
              <a:t>MEG Capital Structure</a:t>
            </a:r>
          </a:p>
        </p:txBody>
      </p:sp>
      <p:sp>
        <p:nvSpPr>
          <p:cNvPr id="17412" name="Rectangle 3"/>
          <p:cNvSpPr>
            <a:spLocks noGrp="1" noChangeArrowheads="1"/>
          </p:cNvSpPr>
          <p:nvPr>
            <p:ph type="body" idx="1"/>
            <p:custDataLst>
              <p:tags r:id="rId2"/>
            </p:custDataLst>
          </p:nvPr>
        </p:nvSpPr>
        <p:spPr/>
        <p:txBody>
          <a:bodyPr/>
          <a:lstStyle/>
          <a:p>
            <a:r>
              <a:rPr lang="en-US" dirty="0" smtClean="0"/>
              <a:t>Debt &amp; holding structure</a:t>
            </a:r>
          </a:p>
          <a:p>
            <a:pPr lvl="1"/>
            <a:endParaRPr lang="en-US" dirty="0" smtClean="0"/>
          </a:p>
          <a:p>
            <a:pPr lvl="1"/>
            <a:r>
              <a:rPr lang="en-US" dirty="0" smtClean="0"/>
              <a:t>Two types of debt</a:t>
            </a:r>
          </a:p>
          <a:p>
            <a:pPr lvl="1"/>
            <a:endParaRPr lang="en-US" dirty="0" smtClean="0"/>
          </a:p>
          <a:p>
            <a:pPr lvl="1"/>
            <a:r>
              <a:rPr lang="en-US" u="sng" dirty="0" smtClean="0">
                <a:solidFill>
                  <a:srgbClr val="FF0000"/>
                </a:solidFill>
              </a:rPr>
              <a:t>Public Bonds</a:t>
            </a:r>
            <a:r>
              <a:rPr lang="en-US" dirty="0" smtClean="0"/>
              <a:t> face value $894M</a:t>
            </a:r>
          </a:p>
          <a:p>
            <a:pPr lvl="2"/>
            <a:r>
              <a:rPr lang="en-US" dirty="0" smtClean="0"/>
              <a:t>Perelman issued debt to purchase public shares of Marvel Entertainment Group (MEG), operating company to go to 80% stake</a:t>
            </a:r>
          </a:p>
          <a:p>
            <a:pPr lvl="3"/>
            <a:r>
              <a:rPr lang="en-US" dirty="0" smtClean="0"/>
              <a:t>Allowed to incorporate Marvel into MacAndrews &amp; Forbes Group for tax purposes </a:t>
            </a:r>
          </a:p>
          <a:p>
            <a:pPr lvl="2"/>
            <a:r>
              <a:rPr lang="en-US" dirty="0" smtClean="0"/>
              <a:t>Were public bonds collateralized?</a:t>
            </a:r>
          </a:p>
          <a:p>
            <a:pPr lvl="2"/>
            <a:r>
              <a:rPr lang="en-US" dirty="0" smtClean="0"/>
              <a:t>What is collateral value?</a:t>
            </a:r>
          </a:p>
          <a:p>
            <a:pPr lvl="3"/>
            <a:r>
              <a:rPr lang="en-US" dirty="0" smtClean="0"/>
              <a:t>77% of $3.3B total market value of MEG</a:t>
            </a:r>
          </a:p>
          <a:p>
            <a:pPr lvl="1"/>
            <a:endParaRPr lang="en-US" dirty="0" smtClean="0"/>
          </a:p>
          <a:p>
            <a:pPr lvl="1"/>
            <a:r>
              <a:rPr lang="en-US" u="sng" dirty="0" smtClean="0">
                <a:solidFill>
                  <a:srgbClr val="FF0000"/>
                </a:solidFill>
              </a:rPr>
              <a:t>Bank Debt</a:t>
            </a:r>
            <a:r>
              <a:rPr lang="en-US" dirty="0" smtClean="0"/>
              <a:t> in MEG of around $750M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defTabSz="1050925">
              <a:defRPr/>
            </a:pPr>
            <a:fld id="{292E1F4F-9E49-4B36-88F4-8C8C7C4D4D36}" type="slidenum">
              <a:rPr lang="en-US">
                <a:latin typeface="+mn-lt"/>
              </a:rPr>
              <a:pPr defTabSz="1050925">
                <a:defRPr/>
              </a:pPr>
              <a:t>7</a:t>
            </a:fld>
            <a:endParaRPr lang="en-US">
              <a:latin typeface="+mn-lt"/>
            </a:endParaRPr>
          </a:p>
        </p:txBody>
      </p:sp>
      <p:sp>
        <p:nvSpPr>
          <p:cNvPr id="15363" name="Rectangle 2"/>
          <p:cNvSpPr>
            <a:spLocks noGrp="1" noChangeArrowheads="1"/>
          </p:cNvSpPr>
          <p:nvPr>
            <p:ph type="title"/>
            <p:custDataLst>
              <p:tags r:id="rId1"/>
            </p:custDataLst>
          </p:nvPr>
        </p:nvSpPr>
        <p:spPr/>
        <p:txBody>
          <a:bodyPr>
            <a:normAutofit fontScale="90000"/>
          </a:bodyPr>
          <a:lstStyle/>
          <a:p>
            <a:endParaRPr lang="en-US" smtClean="0"/>
          </a:p>
        </p:txBody>
      </p:sp>
      <p:sp>
        <p:nvSpPr>
          <p:cNvPr id="15364" name="Rectangle 3"/>
          <p:cNvSpPr>
            <a:spLocks noGrp="1" noChangeArrowheads="1"/>
          </p:cNvSpPr>
          <p:nvPr>
            <p:ph type="body" idx="1"/>
            <p:custDataLst>
              <p:tags r:id="rId2"/>
            </p:custDataLst>
          </p:nvPr>
        </p:nvSpPr>
        <p:spPr/>
        <p:txBody>
          <a:bodyPr/>
          <a:lstStyle/>
          <a:p>
            <a:endParaRPr lang="en-US" smtClean="0"/>
          </a:p>
        </p:txBody>
      </p:sp>
      <p:pic>
        <p:nvPicPr>
          <p:cNvPr id="15365" name="Picture 4"/>
          <p:cNvPicPr>
            <a:picLocks noChangeAspect="1" noChangeArrowheads="1"/>
          </p:cNvPicPr>
          <p:nvPr>
            <p:custDataLst>
              <p:tags r:id="rId3"/>
            </p:custDataLst>
          </p:nvPr>
        </p:nvPicPr>
        <p:blipFill>
          <a:blip r:embed="rId6"/>
          <a:srcRect/>
          <a:stretch>
            <a:fillRect/>
          </a:stretch>
        </p:blipFill>
        <p:spPr bwMode="auto">
          <a:xfrm>
            <a:off x="152400" y="0"/>
            <a:ext cx="8534400" cy="6858000"/>
          </a:xfrm>
          <a:prstGeom prst="rect">
            <a:avLst/>
          </a:prstGeom>
          <a:noFill/>
          <a:ln w="12700">
            <a:noFill/>
            <a:miter lim="800000"/>
            <a:headEnd type="none" w="sm" len="sm"/>
            <a:tailEnd type="none" w="sm" len="sm"/>
          </a:ln>
        </p:spPr>
      </p:pic>
      <p:cxnSp>
        <p:nvCxnSpPr>
          <p:cNvPr id="8" name="Straight Arrow Connector 7"/>
          <p:cNvCxnSpPr/>
          <p:nvPr/>
        </p:nvCxnSpPr>
        <p:spPr bwMode="auto">
          <a:xfrm rot="16200000" flipV="1">
            <a:off x="5943600" y="4572000"/>
            <a:ext cx="30480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9" name="Straight Arrow Connector 8"/>
          <p:cNvCxnSpPr/>
          <p:nvPr/>
        </p:nvCxnSpPr>
        <p:spPr bwMode="auto">
          <a:xfrm rot="16200000" flipV="1">
            <a:off x="5181600" y="3733801"/>
            <a:ext cx="30480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0" name="Straight Arrow Connector 9"/>
          <p:cNvCxnSpPr/>
          <p:nvPr/>
        </p:nvCxnSpPr>
        <p:spPr bwMode="auto">
          <a:xfrm rot="16200000" flipV="1">
            <a:off x="5156200" y="3200401"/>
            <a:ext cx="30480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1050925">
              <a:defRPr/>
            </a:pPr>
            <a:fld id="{5525E373-E0DA-4AED-94C0-6F4132F1D5B9}" type="slidenum">
              <a:rPr lang="en-US">
                <a:latin typeface="+mn-lt"/>
              </a:rPr>
              <a:pPr defTabSz="1050925">
                <a:defRPr/>
              </a:pPr>
              <a:t>8</a:t>
            </a:fld>
            <a:endParaRPr lang="en-US">
              <a:latin typeface="+mn-lt"/>
            </a:endParaRPr>
          </a:p>
        </p:txBody>
      </p:sp>
      <p:sp>
        <p:nvSpPr>
          <p:cNvPr id="18435" name="Rectangle 2"/>
          <p:cNvSpPr>
            <a:spLocks noGrp="1" noChangeArrowheads="1"/>
          </p:cNvSpPr>
          <p:nvPr>
            <p:ph type="title"/>
            <p:custDataLst>
              <p:tags r:id="rId1"/>
            </p:custDataLst>
          </p:nvPr>
        </p:nvSpPr>
        <p:spPr/>
        <p:txBody>
          <a:bodyPr>
            <a:normAutofit/>
          </a:bodyPr>
          <a:lstStyle/>
          <a:p>
            <a:r>
              <a:rPr lang="en-US" sz="3200" dirty="0" smtClean="0">
                <a:solidFill>
                  <a:srgbClr val="FF0000"/>
                </a:solidFill>
              </a:rPr>
              <a:t>Perelman Strategy: Diversified Company?</a:t>
            </a:r>
          </a:p>
        </p:txBody>
      </p:sp>
      <p:sp>
        <p:nvSpPr>
          <p:cNvPr id="18436" name="Rectangle 3"/>
          <p:cNvSpPr>
            <a:spLocks noGrp="1" noChangeArrowheads="1"/>
          </p:cNvSpPr>
          <p:nvPr>
            <p:ph type="body" idx="1"/>
            <p:custDataLst>
              <p:tags r:id="rId2"/>
            </p:custDataLst>
          </p:nvPr>
        </p:nvSpPr>
        <p:spPr/>
        <p:txBody>
          <a:bodyPr/>
          <a:lstStyle/>
          <a:p>
            <a:r>
              <a:rPr lang="en-US" dirty="0" smtClean="0"/>
              <a:t>MEG made several large acquisitions </a:t>
            </a:r>
          </a:p>
          <a:p>
            <a:pPr lvl="1"/>
            <a:r>
              <a:rPr lang="en-US" u="sng" dirty="0" smtClean="0">
                <a:solidFill>
                  <a:srgbClr val="FF0000"/>
                </a:solidFill>
              </a:rPr>
              <a:t>Fleer</a:t>
            </a:r>
            <a:r>
              <a:rPr lang="en-US" dirty="0" smtClean="0"/>
              <a:t> (1992, $296M): second largest manufacturer of sports &amp; entertainment trading cards</a:t>
            </a:r>
          </a:p>
          <a:p>
            <a:pPr lvl="1"/>
            <a:endParaRPr lang="en-US" u="sng" dirty="0" smtClean="0"/>
          </a:p>
          <a:p>
            <a:pPr lvl="1"/>
            <a:r>
              <a:rPr lang="en-US" u="sng" dirty="0" smtClean="0">
                <a:solidFill>
                  <a:srgbClr val="FF0000"/>
                </a:solidFill>
              </a:rPr>
              <a:t>Toy Biz</a:t>
            </a:r>
            <a:r>
              <a:rPr lang="en-US" dirty="0" smtClean="0">
                <a:solidFill>
                  <a:srgbClr val="FF0000"/>
                </a:solidFill>
              </a:rPr>
              <a:t> </a:t>
            </a:r>
            <a:r>
              <a:rPr lang="en-US" dirty="0" smtClean="0"/>
              <a:t>(1993): minority position</a:t>
            </a:r>
          </a:p>
          <a:p>
            <a:pPr lvl="1"/>
            <a:endParaRPr lang="en-US" u="sng" dirty="0" smtClean="0"/>
          </a:p>
          <a:p>
            <a:pPr lvl="1"/>
            <a:r>
              <a:rPr lang="en-US" u="sng" dirty="0" smtClean="0">
                <a:solidFill>
                  <a:srgbClr val="FF0000"/>
                </a:solidFill>
              </a:rPr>
              <a:t>Panini Group</a:t>
            </a:r>
            <a:r>
              <a:rPr lang="en-US" dirty="0" smtClean="0">
                <a:solidFill>
                  <a:srgbClr val="FF0000"/>
                </a:solidFill>
              </a:rPr>
              <a:t> </a:t>
            </a:r>
            <a:r>
              <a:rPr lang="en-US" dirty="0" smtClean="0"/>
              <a:t>(1994, $150M): Italian producer of sports &amp; entertainment stickers</a:t>
            </a:r>
          </a:p>
          <a:p>
            <a:pPr lvl="1"/>
            <a:endParaRPr lang="en-US" dirty="0" smtClean="0"/>
          </a:p>
          <a:p>
            <a:pPr lvl="1"/>
            <a:r>
              <a:rPr lang="en-US" u="sng" dirty="0" smtClean="0">
                <a:solidFill>
                  <a:srgbClr val="FF0000"/>
                </a:solidFill>
              </a:rPr>
              <a:t>Skybox</a:t>
            </a:r>
            <a:r>
              <a:rPr lang="en-US" dirty="0" smtClean="0">
                <a:solidFill>
                  <a:srgbClr val="FF0000"/>
                </a:solidFill>
              </a:rPr>
              <a:t> </a:t>
            </a:r>
            <a:r>
              <a:rPr lang="en-US" dirty="0" smtClean="0"/>
              <a:t>(1995, $150M): maker of trading cards</a:t>
            </a:r>
          </a:p>
          <a:p>
            <a:pPr lvl="1"/>
            <a:endParaRPr lang="en-US" dirty="0" smtClean="0"/>
          </a:p>
          <a:p>
            <a:r>
              <a:rPr lang="en-US" dirty="0" smtClean="0"/>
              <a:t>Acquisitions increased MEG leverage to over </a:t>
            </a:r>
            <a:r>
              <a:rPr lang="en-US" b="1" dirty="0" smtClean="0">
                <a:solidFill>
                  <a:srgbClr val="FF0000"/>
                </a:solidFill>
              </a:rPr>
              <a:t>60%</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4"/>
          <p:cNvPicPr>
            <a:picLocks noChangeAspect="1" noChangeArrowheads="1"/>
          </p:cNvPicPr>
          <p:nvPr>
            <p:custDataLst>
              <p:tags r:id="rId1"/>
            </p:custDataLst>
          </p:nvPr>
        </p:nvPicPr>
        <p:blipFill>
          <a:blip r:embed="rId4"/>
          <a:srcRect/>
          <a:stretch>
            <a:fillRect/>
          </a:stretch>
        </p:blipFill>
        <p:spPr bwMode="auto">
          <a:xfrm>
            <a:off x="1524000" y="0"/>
            <a:ext cx="7162800" cy="6858000"/>
          </a:xfrm>
          <a:prstGeom prst="rect">
            <a:avLst/>
          </a:prstGeom>
          <a:noFill/>
          <a:ln w="12700">
            <a:noFill/>
            <a:miter lim="800000"/>
            <a:headEnd type="none" w="sm" len="sm"/>
            <a:tailEnd type="none" w="sm" len="sm"/>
          </a:ln>
        </p:spPr>
      </p:pic>
      <p:sp>
        <p:nvSpPr>
          <p:cNvPr id="6" name="TextBox 5"/>
          <p:cNvSpPr txBox="1"/>
          <p:nvPr/>
        </p:nvSpPr>
        <p:spPr>
          <a:xfrm>
            <a:off x="152400" y="76200"/>
            <a:ext cx="1366080" cy="461665"/>
          </a:xfrm>
          <a:prstGeom prst="rect">
            <a:avLst/>
          </a:prstGeom>
          <a:noFill/>
          <a:ln>
            <a:solidFill>
              <a:srgbClr val="0000FF"/>
            </a:solidFill>
          </a:ln>
        </p:spPr>
        <p:txBody>
          <a:bodyPr wrap="none" rtlCol="0">
            <a:spAutoFit/>
          </a:bodyPr>
          <a:lstStyle/>
          <a:p>
            <a:r>
              <a:rPr lang="en-US" dirty="0" smtClean="0">
                <a:solidFill>
                  <a:srgbClr val="0000FF"/>
                </a:solidFill>
              </a:rPr>
              <a:t>Exhibit 4</a:t>
            </a:r>
            <a:endParaRPr lang="en-US" dirty="0">
              <a:solidFill>
                <a:srgbClr val="0000FF"/>
              </a:solidFill>
            </a:endParaRPr>
          </a:p>
        </p:txBody>
      </p:sp>
      <p:cxnSp>
        <p:nvCxnSpPr>
          <p:cNvPr id="9" name="Straight Arrow Connector 8"/>
          <p:cNvCxnSpPr/>
          <p:nvPr/>
        </p:nvCxnSpPr>
        <p:spPr bwMode="auto">
          <a:xfrm rot="16200000" flipH="1">
            <a:off x="4515756" y="3742872"/>
            <a:ext cx="228600" cy="1524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1" name="Straight Arrow Connector 10"/>
          <p:cNvCxnSpPr/>
          <p:nvPr/>
        </p:nvCxnSpPr>
        <p:spPr bwMode="auto">
          <a:xfrm rot="16200000" flipH="1">
            <a:off x="4533900" y="4504872"/>
            <a:ext cx="228600" cy="1524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rot="16200000" flipH="1">
            <a:off x="4533900" y="4213861"/>
            <a:ext cx="228600" cy="1524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Lect4">
  <a:themeElements>
    <a:clrScheme name="">
      <a:dk1>
        <a:srgbClr val="000000"/>
      </a:dk1>
      <a:lt1>
        <a:srgbClr val="FFFFFF"/>
      </a:lt1>
      <a:dk2>
        <a:srgbClr val="000000"/>
      </a:dk2>
      <a:lt2>
        <a:srgbClr val="CECECE"/>
      </a:lt2>
      <a:accent1>
        <a:srgbClr val="EBEBEB"/>
      </a:accent1>
      <a:accent2>
        <a:srgbClr val="232323"/>
      </a:accent2>
      <a:accent3>
        <a:srgbClr val="FFFFFF"/>
      </a:accent3>
      <a:accent4>
        <a:srgbClr val="000000"/>
      </a:accent4>
      <a:accent5>
        <a:srgbClr val="F3F3F3"/>
      </a:accent5>
      <a:accent6>
        <a:srgbClr val="1F1F1F"/>
      </a:accent6>
      <a:hlink>
        <a:srgbClr val="9C9C9C"/>
      </a:hlink>
      <a:folHlink>
        <a:srgbClr val="676767"/>
      </a:folHlink>
    </a:clrScheme>
    <a:fontScheme name="Lect4.ppt">
      <a:majorFont>
        <a:latin typeface="Book Antiqu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ect4.pp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ct4.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ect4.pp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ct4.pp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ct4.pp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ct4.pp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ect4.pp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F:\My Documents\FNCE_208_731\Cap_stru_div\Lect4.ppt</Template>
  <TotalTime>4419</TotalTime>
  <Pages>22</Pages>
  <Words>4483</Words>
  <Application>Microsoft Office PowerPoint</Application>
  <PresentationFormat>Letter Paper (8.5x11 in)</PresentationFormat>
  <Paragraphs>1126</Paragraphs>
  <Slides>40</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Book Antiqua</vt:lpstr>
      <vt:lpstr>Monotype Sorts</vt:lpstr>
      <vt:lpstr>Times New Roman</vt:lpstr>
      <vt:lpstr>Wingdings</vt:lpstr>
      <vt:lpstr>Lect4</vt:lpstr>
      <vt:lpstr>PowerPoint Presentation</vt:lpstr>
      <vt:lpstr>PowerPoint Presentation</vt:lpstr>
      <vt:lpstr>PowerPoint Presentation</vt:lpstr>
      <vt:lpstr>PowerPoint Presentation</vt:lpstr>
      <vt:lpstr>PowerPoint Presentation</vt:lpstr>
      <vt:lpstr>MEG Capital Structure</vt:lpstr>
      <vt:lpstr>PowerPoint Presentation</vt:lpstr>
      <vt:lpstr>Perelman Strategy: Diversified Company?</vt:lpstr>
      <vt:lpstr>PowerPoint Presentation</vt:lpstr>
      <vt:lpstr>PowerPoint Presentation</vt:lpstr>
      <vt:lpstr>PowerPoint Presentation</vt:lpstr>
      <vt:lpstr>Marvel’s Proposed Restructuring</vt:lpstr>
      <vt:lpstr>Exhibit 8</vt:lpstr>
      <vt:lpstr>Perelman’s Other Options?</vt:lpstr>
      <vt:lpstr>Exhibit 7</vt:lpstr>
      <vt:lpstr>PowerPoint Presentation</vt:lpstr>
      <vt:lpstr>Valuation: Bond Holders Claim Value</vt:lpstr>
      <vt:lpstr>Valuation: Cost of Capital</vt:lpstr>
      <vt:lpstr>Valuation: Unlevered FCFF</vt:lpstr>
      <vt:lpstr>Valuation: Leverage</vt:lpstr>
      <vt:lpstr>Valuation: S&amp;P Credit Week</vt:lpstr>
      <vt:lpstr>Valuation: TS &amp; CFD</vt:lpstr>
      <vt:lpstr>Valuation: Equity Values</vt:lpstr>
      <vt:lpstr>Valuation: Sensitivity Analysis (w/out TS&amp;CFD)</vt:lpstr>
      <vt:lpstr>Valuation: Sensitivity Analysis (w/ TS &amp; CFD)</vt:lpstr>
      <vt:lpstr>Vultures (Investors)</vt:lpstr>
      <vt:lpstr>Marvel in bankruptcy</vt:lpstr>
      <vt:lpstr>Alternative valuation: Equity as a Call Option</vt:lpstr>
      <vt:lpstr>Carl Icahn vs. Ron Perelman</vt:lpstr>
      <vt:lpstr>What Happened?</vt:lpstr>
      <vt:lpstr>PowerPoint Presentation</vt:lpstr>
      <vt:lpstr>MVL’s performance subsequent to Chapter 11</vt:lpstr>
      <vt:lpstr>A Note on Bankruptcy</vt:lpstr>
      <vt:lpstr>Financial distress</vt:lpstr>
      <vt:lpstr>Private workouts vs. bankruptcy</vt:lpstr>
      <vt:lpstr>Why file for formal bankruptcy??? (cont)</vt:lpstr>
      <vt:lpstr>Bankruptcy</vt:lpstr>
      <vt:lpstr>Chapter 7</vt:lpstr>
      <vt:lpstr>Chapter 11</vt:lpstr>
      <vt:lpstr>Chapter 11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Mergers and Acquisitions FIN 523B</dc:title>
  <dc:creator>Litov, Lubomir</dc:creator>
  <cp:lastModifiedBy>Litov, Lubomir P.</cp:lastModifiedBy>
  <cp:revision>188</cp:revision>
  <cp:lastPrinted>1997-09-25T12:22:42Z</cp:lastPrinted>
  <dcterms:created xsi:type="dcterms:W3CDTF">1996-03-31T19:58:10Z</dcterms:created>
  <dcterms:modified xsi:type="dcterms:W3CDTF">2019-11-19T21:59:31Z</dcterms:modified>
</cp:coreProperties>
</file>