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2" r:id="rId16"/>
    <p:sldId id="273" r:id="rId17"/>
    <p:sldId id="270" r:id="rId18"/>
    <p:sldId id="271" r:id="rId19"/>
  </p:sldIdLst>
  <p:sldSz cx="9144000" cy="5143500" type="screen16x9"/>
  <p:notesSz cx="6858000" cy="9144000"/>
  <p:embeddedFontLst>
    <p:embeddedFont>
      <p:font typeface="Calibri" panose="020F0502020204030204" pitchFamily="34" charset="0"/>
      <p:regular r:id="rId21"/>
      <p:bold r:id="rId22"/>
      <p:italic r:id="rId23"/>
      <p:boldItalic r:id="rId24"/>
    </p:embeddedFont>
    <p:embeddedFont>
      <p:font typeface="Nunito" panose="020B0604020202020204" charset="0"/>
      <p:regular r:id="rId25"/>
      <p:bold r:id="rId26"/>
      <p:italic r:id="rId27"/>
      <p:boldItalic r:id="rId28"/>
    </p:embeddedFont>
    <p:embeddedFont>
      <p:font typeface="Old Standard TT" panose="020B0604020202020204" charset="0"/>
      <p:regular r:id="rId29"/>
      <p:bold r:id="rId30"/>
      <p: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816" y="5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d089a078ea_1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d089a078ea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CHRIS</a:t>
            </a:r>
            <a:endParaRPr/>
          </a:p>
          <a:p>
            <a:pPr marL="0" lvl="0" indent="0" algn="l" rtl="0">
              <a:spcBef>
                <a:spcPts val="0"/>
              </a:spcBef>
              <a:spcAft>
                <a:spcPts val="0"/>
              </a:spcAft>
              <a:buNone/>
            </a:pPr>
            <a:r>
              <a:rPr lang="en">
                <a:highlight>
                  <a:srgbClr val="FFFFFF"/>
                </a:highlight>
              </a:rPr>
              <a:t>Six Sigma is a method that provides organizations tools to improve the capability of their business processes. This increase in performance and decrease in process variation helps lead to defect reduction and improvement in profits, employee morale, and quality of products or services.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d089a078ea_1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d089a078ea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CHRIS</a:t>
            </a:r>
            <a:endParaRPr/>
          </a:p>
          <a:p>
            <a:pPr marL="0" lvl="0" indent="0" algn="l" rtl="0">
              <a:spcBef>
                <a:spcPts val="0"/>
              </a:spcBef>
              <a:spcAft>
                <a:spcPts val="0"/>
              </a:spcAft>
              <a:buNone/>
            </a:pPr>
            <a:r>
              <a:rPr lang="en"/>
              <a:t>This training taught managers how to evaluate a process, identify areas where mistakes are being made and create long-lasting solutions. </a:t>
            </a:r>
            <a:endParaRPr/>
          </a:p>
          <a:p>
            <a:pPr marL="0" lvl="0" indent="0" algn="l" rtl="0">
              <a:spcBef>
                <a:spcPts val="0"/>
              </a:spcBef>
              <a:spcAft>
                <a:spcPts val="0"/>
              </a:spcAft>
              <a:buNone/>
            </a:pPr>
            <a:r>
              <a:rPr lang="en"/>
              <a:t>Six Sigma Mentoring - 4 month training in which employees learned to apply Six Sigmas techniques into their work.This then allowed for GE to generate a team of Black Belts that would help implement projects.</a:t>
            </a:r>
            <a:endParaRPr/>
          </a:p>
          <a:p>
            <a:pPr marL="0" lvl="0" indent="0" algn="l" rtl="0">
              <a:spcBef>
                <a:spcPts val="0"/>
              </a:spcBef>
              <a:spcAft>
                <a:spcPts val="0"/>
              </a:spcAft>
              <a:buNone/>
            </a:pPr>
            <a:r>
              <a:rPr lang="en"/>
              <a:t>Strong leadership - Jack Welch supported GE’s Six Sigma implementation through ensuring fundamental commitment from both his senior executives and employee population. He would then link opportunities for promotion and</a:t>
            </a:r>
            <a:endParaRPr/>
          </a:p>
          <a:p>
            <a:pPr marL="0" lvl="0" indent="0" algn="l" rtl="0">
              <a:spcBef>
                <a:spcPts val="0"/>
              </a:spcBef>
              <a:spcAft>
                <a:spcPts val="0"/>
              </a:spcAft>
              <a:buNone/>
            </a:pPr>
            <a:r>
              <a:rPr lang="en"/>
              <a:t>Bonuses for quality improvement.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d089a078ea_1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d089a078ea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CHRIS</a:t>
            </a:r>
            <a:endParaRPr/>
          </a:p>
          <a:p>
            <a:pPr marL="0" lvl="0" indent="0" algn="l" rtl="0">
              <a:spcBef>
                <a:spcPts val="0"/>
              </a:spcBef>
              <a:spcAft>
                <a:spcPts val="0"/>
              </a:spcAft>
              <a:buNone/>
            </a:pPr>
            <a:r>
              <a:rPr lang="en"/>
              <a:t>Leaders were moved around frequently at GE in order for new ideas and new policies to be formulated throughout the transitions. </a:t>
            </a:r>
            <a:endParaRPr/>
          </a:p>
          <a:p>
            <a:pPr marL="0" lvl="0" indent="0" algn="l" rtl="0">
              <a:spcBef>
                <a:spcPts val="0"/>
              </a:spcBef>
              <a:spcAft>
                <a:spcPts val="0"/>
              </a:spcAft>
              <a:buNone/>
            </a:pPr>
            <a:r>
              <a:rPr lang="en"/>
              <a:t>Business leaders compensation was dependent on the overall financial performance of GE as well as their own performance with their respected business.</a:t>
            </a:r>
            <a:endParaRPr/>
          </a:p>
          <a:p>
            <a:pPr marL="0" lvl="0" indent="0" algn="l" rtl="0">
              <a:spcBef>
                <a:spcPts val="0"/>
              </a:spcBef>
              <a:spcAft>
                <a:spcPts val="0"/>
              </a:spcAft>
              <a:buNone/>
            </a:pPr>
            <a:r>
              <a:rPr lang="en"/>
              <a:t>The motivation for moving leaders around was to share ideas and resources.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d088fee498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d088fee49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d088fee498_0_3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d088fee498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cd939a1c65_0_6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cd939a1c65_0_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GE reported first positive earnings since 2017 last year. However, it wasn’t necessarily because their business did good or they were even profitable. The only reason they had positive earnings was because of “Other Income”, which was GE selling their stake in BioPharma for a pretax gain of $12.3 billion. So while at first glance it is good news to have positive earnings finally, GE can’t go sell BioPharma gain this year. That huge gain in other income is a one time thing that can’t come back into play to boost their earnings. </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d088fee498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d088fee498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d089a078ea_1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d089a078ea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d088fee49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d088fee49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d088fee498_0_3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d088fee498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d0b7d9cf16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d0b7d9cf16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d088fee498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d088fee49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d088fee498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d088fee49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WILL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d088fee498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d088fee49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t>CHRIS</a:t>
            </a:r>
            <a:endParaRPr/>
          </a:p>
          <a:p>
            <a:pPr marL="0" lvl="0" indent="0" algn="l" rtl="0">
              <a:lnSpc>
                <a:spcPct val="115000"/>
              </a:lnSpc>
              <a:spcBef>
                <a:spcPts val="1200"/>
              </a:spcBef>
              <a:spcAft>
                <a:spcPts val="0"/>
              </a:spcAft>
              <a:buNone/>
            </a:pPr>
            <a:r>
              <a:rPr lang="en"/>
              <a:t>GE's diversity creates a huge laboratory of innovation and ideas that reside in each of the businesses, and mining them is both our challenge and an awesome opportunity. Boundaryless behavior is what integrates us and turns this opportunity into reality, creating the real value of a multi-business company -- the big competitive advantage we call Integrated Diversity – Jack Welch</a:t>
            </a:r>
            <a:endParaRPr/>
          </a:p>
          <a:p>
            <a:pPr marL="0" lvl="0" indent="0" algn="l" rtl="0">
              <a:lnSpc>
                <a:spcPct val="115000"/>
              </a:lnSpc>
              <a:spcBef>
                <a:spcPts val="1200"/>
              </a:spcBef>
              <a:spcAft>
                <a:spcPts val="0"/>
              </a:spcAft>
              <a:buNone/>
            </a:pPr>
            <a:r>
              <a:rPr lang="en"/>
              <a:t>Remarkable profit throughout his 20 years with GE as CEO.</a:t>
            </a:r>
            <a:endParaRPr/>
          </a:p>
          <a:p>
            <a:pPr marL="0" lvl="0" indent="0" algn="l" rtl="0">
              <a:lnSpc>
                <a:spcPct val="115000"/>
              </a:lnSpc>
              <a:spcBef>
                <a:spcPts val="1200"/>
              </a:spcBef>
              <a:spcAft>
                <a:spcPts val="0"/>
              </a:spcAft>
              <a:buNone/>
            </a:pPr>
            <a:endParaRPr/>
          </a:p>
          <a:p>
            <a:pPr marL="0" lvl="0" indent="0" algn="l" rtl="0">
              <a:lnSpc>
                <a:spcPct val="115000"/>
              </a:lnSpc>
              <a:spcBef>
                <a:spcPts val="1200"/>
              </a:spcBef>
              <a:spcAft>
                <a:spcPts val="0"/>
              </a:spcAft>
              <a:buClr>
                <a:schemeClr val="dk1"/>
              </a:buClr>
              <a:buSzPts val="1100"/>
              <a:buFont typeface="Arial"/>
              <a:buNone/>
            </a:pPr>
            <a:endParaRPr/>
          </a:p>
          <a:p>
            <a:pPr marL="0" lvl="0" indent="0" algn="l" rtl="0">
              <a:spcBef>
                <a:spcPts val="120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d088fee498_0_3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d088fee498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CHRIS</a:t>
            </a:r>
            <a:endParaRPr/>
          </a:p>
          <a:p>
            <a:pPr marL="0" lvl="0" indent="0" algn="l" rtl="0">
              <a:spcBef>
                <a:spcPts val="0"/>
              </a:spcBef>
              <a:spcAft>
                <a:spcPts val="0"/>
              </a:spcAft>
              <a:buNone/>
            </a:pPr>
            <a:r>
              <a:rPr lang="en"/>
              <a:t>Vertical boundaries divide management from employees and divide layers of management from each other. </a:t>
            </a:r>
            <a:endParaRPr/>
          </a:p>
          <a:p>
            <a:pPr marL="0" lvl="0" indent="0" algn="l" rtl="0">
              <a:spcBef>
                <a:spcPts val="0"/>
              </a:spcBef>
              <a:spcAft>
                <a:spcPts val="0"/>
              </a:spcAft>
              <a:buNone/>
            </a:pPr>
            <a:r>
              <a:rPr lang="en"/>
              <a:t>Horizontal boundaries divide divisions and departments within a corporation from each other.</a:t>
            </a:r>
            <a:endParaRPr/>
          </a:p>
          <a:p>
            <a:pPr marL="0" lvl="0" indent="0" algn="l" rtl="0">
              <a:spcBef>
                <a:spcPts val="0"/>
              </a:spcBef>
              <a:spcAft>
                <a:spcPts val="0"/>
              </a:spcAft>
              <a:buNone/>
            </a:pPr>
            <a:r>
              <a:rPr lang="en"/>
              <a:t>External boundaries divide a company from others in its value chain. </a:t>
            </a:r>
            <a:endParaRPr/>
          </a:p>
          <a:p>
            <a:pPr marL="0" lvl="0" indent="0" algn="l" rtl="0">
              <a:spcBef>
                <a:spcPts val="0"/>
              </a:spcBef>
              <a:spcAft>
                <a:spcPts val="0"/>
              </a:spcAft>
              <a:buNone/>
            </a:pPr>
            <a:r>
              <a:rPr lang="en"/>
              <a:t>Geographic boundaries are a special form of horizontal boundary.</a:t>
            </a:r>
            <a:endParaRPr/>
          </a:p>
          <a:p>
            <a:pPr marL="0" lvl="0" indent="0" algn="l" rtl="0">
              <a:spcBef>
                <a:spcPts val="0"/>
              </a:spcBef>
              <a:spcAft>
                <a:spcPts val="0"/>
              </a:spcAft>
              <a:buNone/>
            </a:pPr>
            <a:r>
              <a:rPr lang="en"/>
              <a:t>Vertical and Horizontal are most important because they involve the day to day interactions amongst co-workers.</a:t>
            </a:r>
            <a:endParaRPr/>
          </a:p>
          <a:p>
            <a:pPr marL="0" lvl="0" indent="0" algn="l" rtl="0">
              <a:spcBef>
                <a:spcPts val="0"/>
              </a:spcBef>
              <a:spcAft>
                <a:spcPts val="0"/>
              </a:spcAft>
              <a:buNone/>
            </a:pPr>
            <a:r>
              <a:rPr lang="en"/>
              <a:t>Reward system recognizes the adapter or the implementer of an idea as much as its originator.</a:t>
            </a:r>
            <a:endParaRPr/>
          </a:p>
          <a:p>
            <a:pPr marL="0" lvl="0" indent="0" algn="l" rtl="0">
              <a:spcBef>
                <a:spcPts val="0"/>
              </a:spcBef>
              <a:spcAft>
                <a:spcPts val="0"/>
              </a:spcAft>
              <a:buNone/>
            </a:pPr>
            <a:r>
              <a:rPr lang="en"/>
              <a:t>Competitive advantage because this streamlines more ideas to come together from different businesses within GE.</a:t>
            </a: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d089a078ea_1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d089a078ea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CHRIS</a:t>
            </a:r>
            <a:endParaRPr/>
          </a:p>
          <a:p>
            <a:pPr marL="0" lvl="0" indent="0" algn="l" rtl="0">
              <a:spcBef>
                <a:spcPts val="0"/>
              </a:spcBef>
              <a:spcAft>
                <a:spcPts val="0"/>
              </a:spcAft>
              <a:buNone/>
            </a:pPr>
            <a:r>
              <a:rPr lang="en"/>
              <a:t>People from throughout the organization, regardless of status were able to voice their opinions at these Town Meetings which GE called Workouts.</a:t>
            </a:r>
            <a:endParaRPr/>
          </a:p>
          <a:p>
            <a:pPr marL="0" lvl="0" indent="0" algn="l" rtl="0">
              <a:spcBef>
                <a:spcPts val="0"/>
              </a:spcBef>
              <a:spcAft>
                <a:spcPts val="0"/>
              </a:spcAft>
              <a:buNone/>
            </a:pPr>
            <a:r>
              <a:rPr lang="en"/>
              <a:t>The format provided safe ways for anybody’s ideas to be challenged by anybody.</a:t>
            </a:r>
            <a:endParaRPr/>
          </a:p>
          <a:p>
            <a:pPr marL="0" lvl="0" indent="0" algn="l" rtl="0">
              <a:spcBef>
                <a:spcPts val="0"/>
              </a:spcBef>
              <a:spcAft>
                <a:spcPts val="0"/>
              </a:spcAft>
              <a:buNone/>
            </a:pPr>
            <a:r>
              <a:rPr lang="en"/>
              <a:t>These meetings were used to generate and implement new ideas, and it was to educate people on their degrees of freedom.</a:t>
            </a:r>
            <a:endParaRPr/>
          </a:p>
          <a:p>
            <a:pPr marL="0" lvl="0" indent="0" algn="l" rtl="0">
              <a:spcBef>
                <a:spcPts val="0"/>
              </a:spcBef>
              <a:spcAft>
                <a:spcPts val="0"/>
              </a:spcAft>
              <a:buNone/>
            </a:pPr>
            <a:r>
              <a:rPr lang="en"/>
              <a:t>These meetings encouraged people to formulate their own ideas and to make decisions by themselves.</a:t>
            </a:r>
            <a:endParaRPr/>
          </a:p>
          <a:p>
            <a:pPr marL="0" lvl="0" indent="0" algn="l" rtl="0">
              <a:spcBef>
                <a:spcPts val="0"/>
              </a:spcBef>
              <a:spcAft>
                <a:spcPts val="0"/>
              </a:spcAft>
              <a:buNone/>
            </a:pPr>
            <a:r>
              <a:rPr lang="en"/>
              <a:t>Town meetings really influenced people to voice what they considered to be correct, and they could do so safely in this enviornment.</a:t>
            </a:r>
            <a:endParaRPr/>
          </a:p>
          <a:p>
            <a:pPr marL="0" lvl="0" indent="0" algn="l" rtl="0">
              <a:spcBef>
                <a:spcPts val="0"/>
              </a:spcBef>
              <a:spcAft>
                <a:spcPts val="0"/>
              </a:spcAft>
              <a:buNone/>
            </a:pPr>
            <a:r>
              <a:rPr lang="en"/>
              <a:t>Allowed for integration between different status’ to come together and formulate solutions for problems throughout many different businesses.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SzPts val="1300"/>
              <a:buChar char="●"/>
              <a:defRPr/>
            </a:lvl1pPr>
            <a:lvl2pPr marL="914400" lvl="1" indent="-298450" algn="ctr">
              <a:spcBef>
                <a:spcPts val="0"/>
              </a:spcBef>
              <a:spcAft>
                <a:spcPts val="0"/>
              </a:spcAft>
              <a:buSzPts val="1100"/>
              <a:buChar char="○"/>
              <a:defRPr/>
            </a:lvl2pPr>
            <a:lvl3pPr marL="1371600" lvl="2" indent="-298450" algn="ctr">
              <a:spcBef>
                <a:spcPts val="0"/>
              </a:spcBef>
              <a:spcAft>
                <a:spcPts val="0"/>
              </a:spcAft>
              <a:buSzPts val="1100"/>
              <a:buChar char="■"/>
              <a:defRPr/>
            </a:lvl3pPr>
            <a:lvl4pPr marL="1828800" lvl="3" indent="-298450" algn="ctr">
              <a:spcBef>
                <a:spcPts val="0"/>
              </a:spcBef>
              <a:spcAft>
                <a:spcPts val="0"/>
              </a:spcAft>
              <a:buSzPts val="1100"/>
              <a:buChar char="●"/>
              <a:defRPr/>
            </a:lvl4pPr>
            <a:lvl5pPr marL="2286000" lvl="4" indent="-298450" algn="ctr">
              <a:spcBef>
                <a:spcPts val="0"/>
              </a:spcBef>
              <a:spcAft>
                <a:spcPts val="0"/>
              </a:spcAft>
              <a:buSzPts val="1100"/>
              <a:buChar char="○"/>
              <a:defRPr/>
            </a:lvl5pPr>
            <a:lvl6pPr marL="2743200" lvl="5" indent="-298450" algn="ctr">
              <a:spcBef>
                <a:spcPts val="0"/>
              </a:spcBef>
              <a:spcAft>
                <a:spcPts val="0"/>
              </a:spcAft>
              <a:buSzPts val="1100"/>
              <a:buChar char="■"/>
              <a:defRPr/>
            </a:lvl6pPr>
            <a:lvl7pPr marL="3200400" lvl="6" indent="-298450" algn="ctr">
              <a:spcBef>
                <a:spcPts val="0"/>
              </a:spcBef>
              <a:spcAft>
                <a:spcPts val="0"/>
              </a:spcAft>
              <a:buSzPts val="1100"/>
              <a:buChar char="●"/>
              <a:defRPr/>
            </a:lvl7pPr>
            <a:lvl8pPr marL="3657600" lvl="7" indent="-298450" algn="ctr">
              <a:spcBef>
                <a:spcPts val="0"/>
              </a:spcBef>
              <a:spcAft>
                <a:spcPts val="0"/>
              </a:spcAft>
              <a:buSzPts val="1100"/>
              <a:buChar char="○"/>
              <a:defRPr/>
            </a:lvl8pPr>
            <a:lvl9pPr marL="4114800" lvl="8" indent="-298450" algn="ctr">
              <a:spcBef>
                <a:spcPts val="0"/>
              </a:spcBef>
              <a:spcAft>
                <a:spcPts val="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rmAutofit/>
          </a:bodyPr>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hyperlink" Target="https://hbr.org/2015/01/ges-culture-challenge-after-welch-and-immelt" TargetMode="External"/><Relationship Id="rId3" Type="http://schemas.openxmlformats.org/officeDocument/2006/relationships/hyperlink" Target="http://web.mit.edu/org-ev/www/documents/samthesis.pdf" TargetMode="External"/><Relationship Id="rId7" Type="http://schemas.openxmlformats.org/officeDocument/2006/relationships/hyperlink" Target="https://www.corporateculturepros.com/leadership-at-ge-redefining-culture/#:~:text=The%20GE%20Beliefs%20are%3A%20Customers,results%20in%20an%20uncertain%20world"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s://www.6sigma.us/ge/six-sigma-case-study-general-electric/" TargetMode="External"/><Relationship Id="rId5" Type="http://schemas.openxmlformats.org/officeDocument/2006/relationships/hyperlink" Target="https://hbr.org/1992/05/the-new-boundaries-of-the-boundaryless-company" TargetMode="External"/><Relationship Id="rId4" Type="http://schemas.openxmlformats.org/officeDocument/2006/relationships/hyperlink" Target="http://panmore.com/general-electric-ge-organizational-structure-diversification-analysis" TargetMode="External"/><Relationship Id="rId9" Type="http://schemas.openxmlformats.org/officeDocument/2006/relationships/hyperlink" Target="https://www.reuters.com/companies/GE.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3"/>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dirty="0"/>
              <a:t>GE Quick Hits</a:t>
            </a:r>
            <a:endParaRPr dirty="0"/>
          </a:p>
        </p:txBody>
      </p:sp>
      <p:sp>
        <p:nvSpPr>
          <p:cNvPr id="129" name="Google Shape;129;p13"/>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US" dirty="0"/>
              <a:t>B</a:t>
            </a:r>
            <a:r>
              <a:rPr lang="en" dirty="0"/>
              <a:t>y Dr. Terry R. Adler, PMP</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Six Sigma </a:t>
            </a:r>
            <a:endParaRPr/>
          </a:p>
        </p:txBody>
      </p:sp>
      <p:sp>
        <p:nvSpPr>
          <p:cNvPr id="190" name="Google Shape;190;p22"/>
          <p:cNvSpPr txBox="1">
            <a:spLocks noGrp="1"/>
          </p:cNvSpPr>
          <p:nvPr>
            <p:ph type="body" idx="1"/>
          </p:nvPr>
        </p:nvSpPr>
        <p:spPr>
          <a:xfrm>
            <a:off x="819150" y="1990725"/>
            <a:ext cx="6242400" cy="2448000"/>
          </a:xfrm>
          <a:prstGeom prst="rect">
            <a:avLst/>
          </a:prstGeom>
        </p:spPr>
        <p:txBody>
          <a:bodyPr spcFirstLastPara="1" wrap="square" lIns="91425" tIns="91425" rIns="91425" bIns="91425" anchor="t" anchorCtr="0">
            <a:normAutofit fontScale="40000" lnSpcReduction="20000"/>
          </a:bodyPr>
          <a:lstStyle/>
          <a:p>
            <a:pPr marL="457200" lvl="0" indent="-326585" algn="l" rtl="0">
              <a:spcBef>
                <a:spcPts val="0"/>
              </a:spcBef>
              <a:spcAft>
                <a:spcPts val="0"/>
              </a:spcAft>
              <a:buSzPct val="100000"/>
              <a:buChar char="●"/>
            </a:pPr>
            <a:r>
              <a:rPr lang="en" sz="3857"/>
              <a:t>Six Sigma was a crucial goal for GE in the early 1990’s.</a:t>
            </a:r>
            <a:endParaRPr sz="3857"/>
          </a:p>
          <a:p>
            <a:pPr marL="457200" lvl="0" indent="-326585" algn="l" rtl="0">
              <a:spcBef>
                <a:spcPts val="0"/>
              </a:spcBef>
              <a:spcAft>
                <a:spcPts val="0"/>
              </a:spcAft>
              <a:buSzPct val="100000"/>
              <a:buChar char="●"/>
            </a:pPr>
            <a:r>
              <a:rPr lang="en" sz="3857"/>
              <a:t>Six Sigma council composed of quality experts from different businesses. </a:t>
            </a:r>
            <a:endParaRPr sz="3857"/>
          </a:p>
          <a:p>
            <a:pPr marL="457200" lvl="0" indent="-326585" algn="l" rtl="0">
              <a:spcBef>
                <a:spcPts val="0"/>
              </a:spcBef>
              <a:spcAft>
                <a:spcPts val="0"/>
              </a:spcAft>
              <a:buSzPct val="100000"/>
              <a:buChar char="●"/>
            </a:pPr>
            <a:r>
              <a:rPr lang="en" sz="3857"/>
              <a:t>Councils met quarterly to share information in the quest for quality.</a:t>
            </a:r>
            <a:endParaRPr sz="3857"/>
          </a:p>
          <a:p>
            <a:pPr marL="457200" lvl="0" indent="-326585" algn="l" rtl="0">
              <a:spcBef>
                <a:spcPts val="0"/>
              </a:spcBef>
              <a:spcAft>
                <a:spcPts val="0"/>
              </a:spcAft>
              <a:buSzPct val="100000"/>
              <a:buChar char="●"/>
            </a:pPr>
            <a:r>
              <a:rPr lang="en" sz="3857"/>
              <a:t>Good ideas in use in one area of GE was then incorporated into other areas in GE.</a:t>
            </a:r>
            <a:endParaRPr sz="3857"/>
          </a:p>
          <a:p>
            <a:pPr marL="457200" lvl="0" indent="-326585" algn="l" rtl="0">
              <a:spcBef>
                <a:spcPts val="0"/>
              </a:spcBef>
              <a:spcAft>
                <a:spcPts val="0"/>
              </a:spcAft>
              <a:buSzPct val="100000"/>
              <a:buChar char="●"/>
            </a:pPr>
            <a:r>
              <a:rPr lang="en" sz="3857"/>
              <a:t>Council’s purpose was to allow information sharing, not to make policies and impose them on other businesses.</a:t>
            </a:r>
            <a:endParaRPr sz="3857"/>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191" name="Google Shape;191;p22"/>
          <p:cNvPicPr preferRelativeResize="0"/>
          <p:nvPr/>
        </p:nvPicPr>
        <p:blipFill>
          <a:blip r:embed="rId3">
            <a:alphaModFix/>
          </a:blip>
          <a:stretch>
            <a:fillRect/>
          </a:stretch>
        </p:blipFill>
        <p:spPr>
          <a:xfrm>
            <a:off x="4297350" y="317175"/>
            <a:ext cx="4090924" cy="16735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Six Sigma Implementation </a:t>
            </a:r>
            <a:endParaRPr/>
          </a:p>
        </p:txBody>
      </p:sp>
      <p:sp>
        <p:nvSpPr>
          <p:cNvPr id="197" name="Google Shape;197;p2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fontScale="25000" lnSpcReduction="20000"/>
          </a:bodyPr>
          <a:lstStyle/>
          <a:p>
            <a:pPr marL="457200" lvl="0" indent="-298450" algn="l" rtl="0">
              <a:spcBef>
                <a:spcPts val="0"/>
              </a:spcBef>
              <a:spcAft>
                <a:spcPts val="0"/>
              </a:spcAft>
              <a:buSzPct val="100000"/>
              <a:buChar char="●"/>
            </a:pPr>
            <a:r>
              <a:rPr lang="en" sz="4400"/>
              <a:t>Trained managers in Six Sigma by requiring them to complete a Six Sigma project.</a:t>
            </a:r>
            <a:endParaRPr sz="4400"/>
          </a:p>
          <a:p>
            <a:pPr marL="914400" lvl="1" indent="-298450" algn="l" rtl="0">
              <a:spcBef>
                <a:spcPts val="0"/>
              </a:spcBef>
              <a:spcAft>
                <a:spcPts val="0"/>
              </a:spcAft>
              <a:buSzPct val="100000"/>
              <a:buChar char="○"/>
            </a:pPr>
            <a:r>
              <a:rPr lang="en" sz="4400"/>
              <a:t>Managers learned about DMAIC ( Define, Measure, Analyze, Improve, Control)</a:t>
            </a:r>
            <a:endParaRPr sz="4400"/>
          </a:p>
          <a:p>
            <a:pPr marL="0" lvl="0" indent="0" algn="l" rtl="0">
              <a:spcBef>
                <a:spcPts val="1200"/>
              </a:spcBef>
              <a:spcAft>
                <a:spcPts val="0"/>
              </a:spcAft>
              <a:buNone/>
            </a:pPr>
            <a:endParaRPr sz="4400"/>
          </a:p>
          <a:p>
            <a:pPr marL="457200" lvl="0" indent="-298450" algn="l" rtl="0">
              <a:spcBef>
                <a:spcPts val="1200"/>
              </a:spcBef>
              <a:spcAft>
                <a:spcPts val="0"/>
              </a:spcAft>
              <a:buSzPct val="100000"/>
              <a:buChar char="●"/>
            </a:pPr>
            <a:r>
              <a:rPr lang="en" sz="4400"/>
              <a:t>Six Sigma Mentoring (Six Sigma Master Black Belts)</a:t>
            </a:r>
            <a:endParaRPr sz="4400"/>
          </a:p>
          <a:p>
            <a:pPr marL="0" lvl="0" indent="0" algn="l" rtl="0">
              <a:spcBef>
                <a:spcPts val="1200"/>
              </a:spcBef>
              <a:spcAft>
                <a:spcPts val="0"/>
              </a:spcAft>
              <a:buNone/>
            </a:pPr>
            <a:endParaRPr sz="4400"/>
          </a:p>
          <a:p>
            <a:pPr marL="457200" lvl="0" indent="-298450" algn="l" rtl="0">
              <a:spcBef>
                <a:spcPts val="1200"/>
              </a:spcBef>
              <a:spcAft>
                <a:spcPts val="0"/>
              </a:spcAft>
              <a:buSzPct val="100000"/>
              <a:buChar char="●"/>
            </a:pPr>
            <a:r>
              <a:rPr lang="en" sz="4400"/>
              <a:t>Strong Leadership</a:t>
            </a:r>
            <a:endParaRPr sz="4400"/>
          </a:p>
          <a:p>
            <a:pPr marL="0" lvl="0" indent="0" algn="l" rtl="0">
              <a:spcBef>
                <a:spcPts val="1200"/>
              </a:spcBef>
              <a:spcAft>
                <a:spcPts val="0"/>
              </a:spcAft>
              <a:buNone/>
            </a:pPr>
            <a:endParaRPr sz="4400"/>
          </a:p>
          <a:p>
            <a:pPr marL="457200" lvl="0" indent="-298450" algn="l" rtl="0">
              <a:spcBef>
                <a:spcPts val="1200"/>
              </a:spcBef>
              <a:spcAft>
                <a:spcPts val="0"/>
              </a:spcAft>
              <a:buSzPct val="100000"/>
              <a:buChar char="●"/>
            </a:pPr>
            <a:r>
              <a:rPr lang="en" sz="4400"/>
              <a:t>Implementation took 5 years with an end result of 12 billion dollars in savings.</a:t>
            </a:r>
            <a:endParaRPr sz="4400"/>
          </a:p>
          <a:p>
            <a:pPr marL="0" lvl="0" indent="0" algn="l" rtl="0">
              <a:spcBef>
                <a:spcPts val="1200"/>
              </a:spcBef>
              <a:spcAft>
                <a:spcPts val="0"/>
              </a:spcAft>
              <a:buNone/>
            </a:pPr>
            <a:endParaRPr/>
          </a:p>
          <a:p>
            <a:pPr marL="0" lvl="0" indent="0" algn="l" rtl="0">
              <a:spcBef>
                <a:spcPts val="1200"/>
              </a:spcBef>
              <a:spcAft>
                <a:spcPts val="120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Moving Around at GE</a:t>
            </a:r>
            <a:endParaRPr/>
          </a:p>
        </p:txBody>
      </p:sp>
      <p:sp>
        <p:nvSpPr>
          <p:cNvPr id="203" name="Google Shape;203;p2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Position changes at GE were very common.</a:t>
            </a:r>
            <a:endParaRPr/>
          </a:p>
          <a:p>
            <a:pPr marL="0" lvl="0" indent="0" algn="l" rtl="0">
              <a:spcBef>
                <a:spcPts val="1200"/>
              </a:spcBef>
              <a:spcAft>
                <a:spcPts val="0"/>
              </a:spcAft>
              <a:buNone/>
            </a:pPr>
            <a:endParaRPr/>
          </a:p>
          <a:p>
            <a:pPr marL="457200" lvl="0" indent="-311150" algn="l" rtl="0">
              <a:spcBef>
                <a:spcPts val="1200"/>
              </a:spcBef>
              <a:spcAft>
                <a:spcPts val="0"/>
              </a:spcAft>
              <a:buSzPts val="1300"/>
              <a:buChar char="●"/>
            </a:pPr>
            <a:r>
              <a:rPr lang="en"/>
              <a:t>New ideas </a:t>
            </a:r>
            <a:endParaRPr/>
          </a:p>
          <a:p>
            <a:pPr marL="0" lvl="0" indent="0" algn="l" rtl="0">
              <a:spcBef>
                <a:spcPts val="1200"/>
              </a:spcBef>
              <a:spcAft>
                <a:spcPts val="0"/>
              </a:spcAft>
              <a:buNone/>
            </a:pPr>
            <a:endParaRPr/>
          </a:p>
          <a:p>
            <a:pPr marL="457200" lvl="0" indent="-311150" algn="l" rtl="0">
              <a:spcBef>
                <a:spcPts val="1200"/>
              </a:spcBef>
              <a:spcAft>
                <a:spcPts val="0"/>
              </a:spcAft>
              <a:buSzPts val="1300"/>
              <a:buChar char="●"/>
            </a:pPr>
            <a:r>
              <a:rPr lang="en"/>
              <a:t>Provided leaders broader networks at GE.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GE due for a rebound?</a:t>
            </a:r>
            <a:endParaRPr/>
          </a:p>
        </p:txBody>
      </p:sp>
      <p:pic>
        <p:nvPicPr>
          <p:cNvPr id="209" name="Google Shape;209;p25"/>
          <p:cNvPicPr preferRelativeResize="0"/>
          <p:nvPr/>
        </p:nvPicPr>
        <p:blipFill>
          <a:blip r:embed="rId3">
            <a:alphaModFix/>
          </a:blip>
          <a:stretch>
            <a:fillRect/>
          </a:stretch>
        </p:blipFill>
        <p:spPr>
          <a:xfrm>
            <a:off x="2218123" y="1362273"/>
            <a:ext cx="4970875" cy="3280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Bear’s fundamental based argument</a:t>
            </a:r>
            <a:endParaRPr/>
          </a:p>
        </p:txBody>
      </p:sp>
      <p:sp>
        <p:nvSpPr>
          <p:cNvPr id="215" name="Google Shape;215;p26"/>
          <p:cNvSpPr txBox="1">
            <a:spLocks noGrp="1"/>
          </p:cNvSpPr>
          <p:nvPr>
            <p:ph type="body" idx="1"/>
          </p:nvPr>
        </p:nvSpPr>
        <p:spPr>
          <a:xfrm>
            <a:off x="482200" y="1597875"/>
            <a:ext cx="3568500" cy="29337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AutoNum type="arabicPeriod"/>
            </a:pPr>
            <a:r>
              <a:rPr lang="en"/>
              <a:t>Underfunded pension obligations</a:t>
            </a:r>
            <a:endParaRPr/>
          </a:p>
          <a:p>
            <a:pPr marL="914400" lvl="1" indent="-298450" algn="l" rtl="0">
              <a:spcBef>
                <a:spcPts val="0"/>
              </a:spcBef>
              <a:spcAft>
                <a:spcPts val="0"/>
              </a:spcAft>
              <a:buSzPts val="1100"/>
              <a:buAutoNum type="alphaLcPeriod"/>
            </a:pPr>
            <a:r>
              <a:rPr lang="en"/>
              <a:t> 1.7 Billion in pension liabilities transferred to Athene</a:t>
            </a:r>
            <a:endParaRPr/>
          </a:p>
          <a:p>
            <a:pPr marL="457200" lvl="0" indent="-311150" algn="l" rtl="0">
              <a:spcBef>
                <a:spcPts val="0"/>
              </a:spcBef>
              <a:spcAft>
                <a:spcPts val="0"/>
              </a:spcAft>
              <a:buSzPts val="1300"/>
              <a:buAutoNum type="arabicPeriod"/>
            </a:pPr>
            <a:r>
              <a:rPr lang="en"/>
              <a:t>Significant debt load</a:t>
            </a:r>
            <a:endParaRPr/>
          </a:p>
          <a:p>
            <a:pPr marL="914400" lvl="1" indent="-298450" algn="l" rtl="0">
              <a:spcBef>
                <a:spcPts val="0"/>
              </a:spcBef>
              <a:spcAft>
                <a:spcPts val="0"/>
              </a:spcAft>
              <a:buSzPts val="1100"/>
              <a:buAutoNum type="alphaLcPeriod"/>
            </a:pPr>
            <a:r>
              <a:rPr lang="en"/>
              <a:t>Undeniable, but trending in the right direction</a:t>
            </a:r>
            <a:endParaRPr/>
          </a:p>
          <a:p>
            <a:pPr marL="457200" lvl="0" indent="-311150" algn="l" rtl="0">
              <a:spcBef>
                <a:spcPts val="0"/>
              </a:spcBef>
              <a:spcAft>
                <a:spcPts val="0"/>
              </a:spcAft>
              <a:buSzPts val="1300"/>
              <a:buAutoNum type="arabicPeriod"/>
            </a:pPr>
            <a:r>
              <a:rPr lang="en"/>
              <a:t>Long term insurance obligations</a:t>
            </a:r>
            <a:endParaRPr/>
          </a:p>
          <a:p>
            <a:pPr marL="914400" lvl="1" indent="-298450" algn="l" rtl="0">
              <a:spcBef>
                <a:spcPts val="0"/>
              </a:spcBef>
              <a:spcAft>
                <a:spcPts val="0"/>
              </a:spcAft>
              <a:buSzPts val="1100"/>
              <a:buAutoNum type="alphaLcPeriod"/>
            </a:pPr>
            <a:r>
              <a:rPr lang="en"/>
              <a:t>Culp on recent earnings report notes that only 100M required in additions over the next year based on cash flows</a:t>
            </a:r>
            <a:endParaRPr/>
          </a:p>
          <a:p>
            <a:pPr marL="457200" lvl="0" indent="-311150" algn="l" rtl="0">
              <a:spcBef>
                <a:spcPts val="0"/>
              </a:spcBef>
              <a:spcAft>
                <a:spcPts val="0"/>
              </a:spcAft>
              <a:buSzPts val="1300"/>
              <a:buAutoNum type="arabicPeriod"/>
            </a:pPr>
            <a:r>
              <a:rPr lang="en"/>
              <a:t>Dividend woes</a:t>
            </a:r>
            <a:endParaRPr/>
          </a:p>
          <a:p>
            <a:pPr marL="914400" lvl="1" indent="-298450" algn="l" rtl="0">
              <a:spcBef>
                <a:spcPts val="0"/>
              </a:spcBef>
              <a:spcAft>
                <a:spcPts val="0"/>
              </a:spcAft>
              <a:buSzPts val="1100"/>
              <a:buAutoNum type="alphaLcPeriod"/>
            </a:pPr>
            <a:r>
              <a:rPr lang="en"/>
              <a:t>Prudent moves to keep company solvent</a:t>
            </a:r>
            <a:endParaRPr/>
          </a:p>
        </p:txBody>
      </p:sp>
      <p:pic>
        <p:nvPicPr>
          <p:cNvPr id="216" name="Google Shape;216;p26"/>
          <p:cNvPicPr preferRelativeResize="0"/>
          <p:nvPr/>
        </p:nvPicPr>
        <p:blipFill>
          <a:blip r:embed="rId3">
            <a:alphaModFix/>
          </a:blip>
          <a:stretch>
            <a:fillRect/>
          </a:stretch>
        </p:blipFill>
        <p:spPr>
          <a:xfrm>
            <a:off x="3985875" y="1442500"/>
            <a:ext cx="4821559" cy="30890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213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2"/>
          <p:cNvSpPr txBox="1">
            <a:spLocks noGrp="1"/>
          </p:cNvSpPr>
          <p:nvPr>
            <p:ph type="title"/>
          </p:nvPr>
        </p:nvSpPr>
        <p:spPr>
          <a:xfrm>
            <a:off x="311700" y="1189236"/>
            <a:ext cx="8520600" cy="516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27" name="Google Shape;127;p22"/>
          <p:cNvSpPr txBox="1">
            <a:spLocks noGrp="1"/>
          </p:cNvSpPr>
          <p:nvPr>
            <p:ph type="body" idx="1"/>
          </p:nvPr>
        </p:nvSpPr>
        <p:spPr>
          <a:xfrm>
            <a:off x="311700" y="1800726"/>
            <a:ext cx="8520600" cy="2859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128" name="Google Shape;128;p22"/>
          <p:cNvSpPr txBox="1"/>
          <p:nvPr/>
        </p:nvSpPr>
        <p:spPr>
          <a:xfrm>
            <a:off x="3526275" y="4712400"/>
            <a:ext cx="13254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latin typeface="Calibri"/>
                <a:ea typeface="Calibri"/>
                <a:cs typeface="Calibri"/>
                <a:sym typeface="Calibri"/>
              </a:rPr>
              <a:t>0.58</a:t>
            </a:r>
            <a:endParaRPr sz="1600">
              <a:latin typeface="Calibri"/>
              <a:ea typeface="Calibri"/>
              <a:cs typeface="Calibri"/>
              <a:sym typeface="Calibri"/>
            </a:endParaRPr>
          </a:p>
        </p:txBody>
      </p:sp>
      <p:sp>
        <p:nvSpPr>
          <p:cNvPr id="129" name="Google Shape;129;p22"/>
          <p:cNvSpPr txBox="1"/>
          <p:nvPr/>
        </p:nvSpPr>
        <p:spPr>
          <a:xfrm>
            <a:off x="1647525" y="0"/>
            <a:ext cx="57759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700" dirty="0">
                <a:latin typeface="Old Standard TT"/>
                <a:ea typeface="Old Standard TT"/>
                <a:cs typeface="Old Standard TT"/>
                <a:sym typeface="Old Standard TT"/>
              </a:rPr>
              <a:t>Income Statement</a:t>
            </a:r>
            <a:endParaRPr sz="2700" dirty="0">
              <a:latin typeface="Old Standard TT"/>
              <a:ea typeface="Old Standard TT"/>
              <a:cs typeface="Old Standard TT"/>
              <a:sym typeface="Old Standard TT"/>
            </a:endParaRPr>
          </a:p>
          <a:p>
            <a:pPr marL="0" lvl="0" indent="0" algn="ctr" rtl="0">
              <a:spcBef>
                <a:spcPts val="0"/>
              </a:spcBef>
              <a:spcAft>
                <a:spcPts val="0"/>
              </a:spcAft>
              <a:buNone/>
            </a:pPr>
            <a:endParaRPr sz="2700" dirty="0">
              <a:latin typeface="Old Standard TT"/>
              <a:ea typeface="Old Standard TT"/>
              <a:cs typeface="Old Standard TT"/>
              <a:sym typeface="Old Standard TT"/>
            </a:endParaRPr>
          </a:p>
        </p:txBody>
      </p:sp>
      <p:pic>
        <p:nvPicPr>
          <p:cNvPr id="130" name="Google Shape;130;p22"/>
          <p:cNvPicPr preferRelativeResize="0"/>
          <p:nvPr/>
        </p:nvPicPr>
        <p:blipFill>
          <a:blip r:embed="rId3">
            <a:alphaModFix/>
          </a:blip>
          <a:stretch>
            <a:fillRect/>
          </a:stretch>
        </p:blipFill>
        <p:spPr>
          <a:xfrm>
            <a:off x="0" y="589355"/>
            <a:ext cx="9144003" cy="4554142"/>
          </a:xfrm>
          <a:prstGeom prst="rect">
            <a:avLst/>
          </a:prstGeom>
          <a:noFill/>
          <a:ln>
            <a:noFill/>
          </a:ln>
        </p:spPr>
      </p:pic>
      <p:sp>
        <p:nvSpPr>
          <p:cNvPr id="131" name="Google Shape;131;p22"/>
          <p:cNvSpPr/>
          <p:nvPr/>
        </p:nvSpPr>
        <p:spPr>
          <a:xfrm>
            <a:off x="296225" y="3689325"/>
            <a:ext cx="8348100" cy="2424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2"/>
          <p:cNvSpPr/>
          <p:nvPr/>
        </p:nvSpPr>
        <p:spPr>
          <a:xfrm>
            <a:off x="361425" y="4959300"/>
            <a:ext cx="8348100" cy="1842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future for GE</a:t>
            </a:r>
            <a:endParaRPr/>
          </a:p>
        </p:txBody>
      </p:sp>
      <p:sp>
        <p:nvSpPr>
          <p:cNvPr id="222" name="Google Shape;222;p27"/>
          <p:cNvSpPr txBox="1">
            <a:spLocks noGrp="1"/>
          </p:cNvSpPr>
          <p:nvPr>
            <p:ph type="body" idx="1"/>
          </p:nvPr>
        </p:nvSpPr>
        <p:spPr>
          <a:xfrm>
            <a:off x="664375" y="1990050"/>
            <a:ext cx="4329000" cy="28641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a:t>Aviation business is strong and should be experiencing tailwinds</a:t>
            </a:r>
            <a:endParaRPr/>
          </a:p>
          <a:p>
            <a:pPr marL="457200" lvl="0" indent="-298767" algn="l" rtl="0">
              <a:spcBef>
                <a:spcPts val="1200"/>
              </a:spcBef>
              <a:spcAft>
                <a:spcPts val="0"/>
              </a:spcAft>
              <a:buSzPct val="100000"/>
              <a:buChar char="●"/>
            </a:pPr>
            <a:r>
              <a:rPr lang="en"/>
              <a:t>Tourism/travel picking up as COVID 19 situation improves</a:t>
            </a:r>
            <a:endParaRPr/>
          </a:p>
          <a:p>
            <a:pPr marL="0" lvl="0" indent="0" algn="l" rtl="0">
              <a:spcBef>
                <a:spcPts val="1200"/>
              </a:spcBef>
              <a:spcAft>
                <a:spcPts val="0"/>
              </a:spcAft>
              <a:buNone/>
            </a:pPr>
            <a:r>
              <a:rPr lang="en"/>
              <a:t>Power demand is likely to continue to grow and global energy demand continues to increase</a:t>
            </a:r>
            <a:endParaRPr/>
          </a:p>
          <a:p>
            <a:pPr marL="457200" lvl="0" indent="-298767" algn="l" rtl="0">
              <a:spcBef>
                <a:spcPts val="1200"/>
              </a:spcBef>
              <a:spcAft>
                <a:spcPts val="0"/>
              </a:spcAft>
              <a:buSzPct val="100000"/>
              <a:buChar char="●"/>
            </a:pPr>
            <a:r>
              <a:rPr lang="en"/>
              <a:t>Renewable energy is well-positioned with the current administration</a:t>
            </a:r>
            <a:endParaRPr/>
          </a:p>
          <a:p>
            <a:pPr marL="0" lvl="0" indent="0" algn="l" rtl="0">
              <a:spcBef>
                <a:spcPts val="1200"/>
              </a:spcBef>
              <a:spcAft>
                <a:spcPts val="0"/>
              </a:spcAft>
              <a:buNone/>
            </a:pPr>
            <a:r>
              <a:rPr lang="en"/>
              <a:t>Stability returning with Culp at the head</a:t>
            </a:r>
            <a:endParaRPr/>
          </a:p>
          <a:p>
            <a:pPr marL="457200" lvl="0" indent="-298767" algn="l" rtl="0">
              <a:spcBef>
                <a:spcPts val="1200"/>
              </a:spcBef>
              <a:spcAft>
                <a:spcPts val="0"/>
              </a:spcAft>
              <a:buSzPct val="100000"/>
              <a:buChar char="●"/>
            </a:pPr>
            <a:r>
              <a:rPr lang="en"/>
              <a:t>Experience with Danaher bodes well for the Healthcare side of the business</a:t>
            </a:r>
            <a:endParaRPr/>
          </a:p>
          <a:p>
            <a:pPr marL="457200" lvl="0" indent="-298767" algn="l" rtl="0">
              <a:spcBef>
                <a:spcPts val="0"/>
              </a:spcBef>
              <a:spcAft>
                <a:spcPts val="0"/>
              </a:spcAft>
              <a:buSzPct val="100000"/>
              <a:buChar char="●"/>
            </a:pPr>
            <a:r>
              <a:rPr lang="en"/>
              <a:t>Emphasis on “lean” bodes well for managing costs</a:t>
            </a:r>
            <a:endParaRPr/>
          </a:p>
          <a:p>
            <a:pPr marL="0" lvl="0" indent="0" algn="l" rtl="0">
              <a:spcBef>
                <a:spcPts val="1200"/>
              </a:spcBef>
              <a:spcAft>
                <a:spcPts val="1200"/>
              </a:spcAft>
              <a:buNone/>
            </a:pPr>
            <a:endParaRPr/>
          </a:p>
        </p:txBody>
      </p:sp>
      <p:pic>
        <p:nvPicPr>
          <p:cNvPr id="223" name="Google Shape;223;p27"/>
          <p:cNvPicPr preferRelativeResize="0"/>
          <p:nvPr/>
        </p:nvPicPr>
        <p:blipFill>
          <a:blip r:embed="rId3">
            <a:alphaModFix/>
          </a:blip>
          <a:stretch>
            <a:fillRect/>
          </a:stretch>
        </p:blipFill>
        <p:spPr>
          <a:xfrm>
            <a:off x="4993300" y="161600"/>
            <a:ext cx="3941350" cy="2410151"/>
          </a:xfrm>
          <a:prstGeom prst="rect">
            <a:avLst/>
          </a:prstGeom>
          <a:noFill/>
          <a:ln>
            <a:noFill/>
          </a:ln>
        </p:spPr>
      </p:pic>
      <p:pic>
        <p:nvPicPr>
          <p:cNvPr id="224" name="Google Shape;224;p27"/>
          <p:cNvPicPr preferRelativeResize="0"/>
          <p:nvPr/>
        </p:nvPicPr>
        <p:blipFill>
          <a:blip r:embed="rId4">
            <a:alphaModFix/>
          </a:blip>
          <a:stretch>
            <a:fillRect/>
          </a:stretch>
        </p:blipFill>
        <p:spPr>
          <a:xfrm>
            <a:off x="4993375" y="2571750"/>
            <a:ext cx="3941350" cy="24135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References </a:t>
            </a:r>
            <a:endParaRPr/>
          </a:p>
        </p:txBody>
      </p:sp>
      <p:sp>
        <p:nvSpPr>
          <p:cNvPr id="230" name="Google Shape;230;p2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p>
            <a:pPr marL="457200" lvl="0" indent="-311150" algn="l" rtl="0">
              <a:spcBef>
                <a:spcPts val="1200"/>
              </a:spcBef>
              <a:spcAft>
                <a:spcPts val="0"/>
              </a:spcAft>
              <a:buSzPts val="1300"/>
              <a:buChar char="●"/>
            </a:pPr>
            <a:r>
              <a:rPr lang="en" sz="1100" u="sng">
                <a:solidFill>
                  <a:schemeClr val="hlink"/>
                </a:solidFill>
                <a:latin typeface="Arial"/>
                <a:ea typeface="Arial"/>
                <a:cs typeface="Arial"/>
                <a:sym typeface="Arial"/>
                <a:hlinkClick r:id="rId3"/>
              </a:rPr>
              <a:t>http://web.mit.edu/org-ev/www/documents/samthesis.pdf</a:t>
            </a:r>
            <a:endParaRPr sz="1100" u="sng">
              <a:solidFill>
                <a:schemeClr val="hlink"/>
              </a:solidFill>
              <a:latin typeface="Arial"/>
              <a:ea typeface="Arial"/>
              <a:cs typeface="Arial"/>
              <a:sym typeface="Arial"/>
            </a:endParaRPr>
          </a:p>
          <a:p>
            <a:pPr marL="457200" lvl="0" indent="-311150" algn="l" rtl="0">
              <a:spcBef>
                <a:spcPts val="0"/>
              </a:spcBef>
              <a:spcAft>
                <a:spcPts val="0"/>
              </a:spcAft>
              <a:buSzPts val="1300"/>
              <a:buChar char="●"/>
            </a:pPr>
            <a:r>
              <a:rPr lang="en" sz="1100" u="sng">
                <a:solidFill>
                  <a:schemeClr val="hlink"/>
                </a:solidFill>
                <a:latin typeface="Arial"/>
                <a:ea typeface="Arial"/>
                <a:cs typeface="Arial"/>
                <a:sym typeface="Arial"/>
                <a:hlinkClick r:id="rId4"/>
              </a:rPr>
              <a:t>http://panmore.com/general-electric-ge-organizational-structure-diversification-analysis</a:t>
            </a:r>
            <a:endParaRPr sz="1100" u="sng">
              <a:solidFill>
                <a:schemeClr val="hlink"/>
              </a:solidFill>
              <a:latin typeface="Arial"/>
              <a:ea typeface="Arial"/>
              <a:cs typeface="Arial"/>
              <a:sym typeface="Arial"/>
            </a:endParaRPr>
          </a:p>
          <a:p>
            <a:pPr marL="457200" lvl="0" indent="-311150" algn="l" rtl="0">
              <a:spcBef>
                <a:spcPts val="0"/>
              </a:spcBef>
              <a:spcAft>
                <a:spcPts val="0"/>
              </a:spcAft>
              <a:buSzPts val="1300"/>
              <a:buChar char="●"/>
            </a:pPr>
            <a:r>
              <a:rPr lang="en" sz="1100" u="sng">
                <a:solidFill>
                  <a:schemeClr val="hlink"/>
                </a:solidFill>
                <a:latin typeface="Arial"/>
                <a:ea typeface="Arial"/>
                <a:cs typeface="Arial"/>
                <a:sym typeface="Arial"/>
                <a:hlinkClick r:id="rId5"/>
              </a:rPr>
              <a:t>https://hbr.org/1992/05/the-new-boundaries-of-the-boundaryless-company</a:t>
            </a:r>
            <a:endParaRPr sz="1100" u="sng">
              <a:solidFill>
                <a:schemeClr val="hlink"/>
              </a:solidFill>
              <a:latin typeface="Arial"/>
              <a:ea typeface="Arial"/>
              <a:cs typeface="Arial"/>
              <a:sym typeface="Arial"/>
            </a:endParaRPr>
          </a:p>
          <a:p>
            <a:pPr marL="457200" lvl="0" indent="-311150" algn="l" rtl="0">
              <a:spcBef>
                <a:spcPts val="0"/>
              </a:spcBef>
              <a:spcAft>
                <a:spcPts val="0"/>
              </a:spcAft>
              <a:buSzPts val="1300"/>
              <a:buChar char="●"/>
            </a:pPr>
            <a:r>
              <a:rPr lang="en" sz="1100" u="sng">
                <a:solidFill>
                  <a:schemeClr val="hlink"/>
                </a:solidFill>
                <a:latin typeface="Arial"/>
                <a:ea typeface="Arial"/>
                <a:cs typeface="Arial"/>
                <a:sym typeface="Arial"/>
                <a:hlinkClick r:id="rId6"/>
              </a:rPr>
              <a:t>https://www.6sigma.us/ge/six-sigma-case-study-general-electric/</a:t>
            </a:r>
            <a:endParaRPr sz="1100" u="sng">
              <a:solidFill>
                <a:schemeClr val="hlink"/>
              </a:solidFill>
              <a:latin typeface="Arial"/>
              <a:ea typeface="Arial"/>
              <a:cs typeface="Arial"/>
              <a:sym typeface="Arial"/>
            </a:endParaRPr>
          </a:p>
          <a:p>
            <a:pPr marL="457200" lvl="0" indent="-311150" algn="l" rtl="0">
              <a:spcBef>
                <a:spcPts val="0"/>
              </a:spcBef>
              <a:spcAft>
                <a:spcPts val="0"/>
              </a:spcAft>
              <a:buSzPts val="1300"/>
              <a:buChar char="●"/>
            </a:pPr>
            <a:r>
              <a:rPr lang="en" u="sng">
                <a:solidFill>
                  <a:schemeClr val="hlink"/>
                </a:solidFill>
                <a:hlinkClick r:id="rId7"/>
              </a:rPr>
              <a:t>https://www.corporateculturepros.com/leadership-at-ge-redefining-culture/#:~:text=The%20GE%20Beliefs%20are%3A%20Customers,results%20in%20an%20uncertain%20world</a:t>
            </a:r>
            <a:r>
              <a:rPr lang="en"/>
              <a:t>.</a:t>
            </a:r>
            <a:endParaRPr/>
          </a:p>
          <a:p>
            <a:pPr marL="457200" lvl="0" indent="-311150" algn="l" rtl="0">
              <a:spcBef>
                <a:spcPts val="0"/>
              </a:spcBef>
              <a:spcAft>
                <a:spcPts val="0"/>
              </a:spcAft>
              <a:buSzPts val="1300"/>
              <a:buChar char="●"/>
            </a:pPr>
            <a:r>
              <a:rPr lang="en" u="sng">
                <a:solidFill>
                  <a:schemeClr val="hlink"/>
                </a:solidFill>
                <a:hlinkClick r:id="rId8"/>
              </a:rPr>
              <a:t>https://hbr.org/2015/01/ges-culture-challenge-after-welch-and-immelt</a:t>
            </a:r>
            <a:endParaRPr/>
          </a:p>
          <a:p>
            <a:pPr marL="457200" lvl="0" indent="-311150" algn="l" rtl="0">
              <a:spcBef>
                <a:spcPts val="0"/>
              </a:spcBef>
              <a:spcAft>
                <a:spcPts val="0"/>
              </a:spcAft>
              <a:buSzPts val="1300"/>
              <a:buChar char="●"/>
            </a:pPr>
            <a:r>
              <a:rPr lang="en" u="sng">
                <a:solidFill>
                  <a:schemeClr val="hlink"/>
                </a:solidFill>
                <a:hlinkClick r:id="rId9"/>
              </a:rPr>
              <a:t>https://www.reuters.com/companies/GE.N</a:t>
            </a:r>
            <a:endParaRPr/>
          </a:p>
          <a:p>
            <a:pPr marL="0" lvl="0" indent="0" algn="l" rtl="0">
              <a:spcBef>
                <a:spcPts val="1200"/>
              </a:spcBef>
              <a:spcAft>
                <a:spcPts val="120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Company History</a:t>
            </a:r>
            <a:endParaRPr/>
          </a:p>
        </p:txBody>
      </p:sp>
      <p:sp>
        <p:nvSpPr>
          <p:cNvPr id="135" name="Google Shape;135;p14"/>
          <p:cNvSpPr txBox="1">
            <a:spLocks noGrp="1"/>
          </p:cNvSpPr>
          <p:nvPr>
            <p:ph type="body" idx="1"/>
          </p:nvPr>
        </p:nvSpPr>
        <p:spPr>
          <a:xfrm>
            <a:off x="1196350" y="1681175"/>
            <a:ext cx="3799500" cy="25416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sz="1600"/>
              <a:t>Began in 1889 by Thomas Edison</a:t>
            </a:r>
            <a:endParaRPr sz="1600"/>
          </a:p>
          <a:p>
            <a:pPr marL="457200" lvl="0" indent="-330200" algn="l" rtl="0">
              <a:spcBef>
                <a:spcPts val="0"/>
              </a:spcBef>
              <a:spcAft>
                <a:spcPts val="0"/>
              </a:spcAft>
              <a:buSzPts val="1600"/>
              <a:buChar char="●"/>
            </a:pPr>
            <a:r>
              <a:rPr lang="en" sz="1600"/>
              <a:t>Originally Edison General Electric Company. </a:t>
            </a:r>
            <a:endParaRPr sz="1600"/>
          </a:p>
          <a:p>
            <a:pPr marL="457200" lvl="0" indent="-330200" algn="l" rtl="0">
              <a:spcBef>
                <a:spcPts val="0"/>
              </a:spcBef>
              <a:spcAft>
                <a:spcPts val="0"/>
              </a:spcAft>
              <a:buSzPts val="1600"/>
              <a:buChar char="●"/>
            </a:pPr>
            <a:r>
              <a:rPr lang="en" sz="1600"/>
              <a:t>Became General Electric Company after merger with competitor</a:t>
            </a:r>
            <a:endParaRPr sz="1600"/>
          </a:p>
          <a:p>
            <a:pPr marL="457200" lvl="0" indent="-330200" algn="l" rtl="0">
              <a:spcBef>
                <a:spcPts val="0"/>
              </a:spcBef>
              <a:spcAft>
                <a:spcPts val="0"/>
              </a:spcAft>
              <a:buSzPts val="1600"/>
              <a:buChar char="●"/>
            </a:pPr>
            <a:r>
              <a:rPr lang="en" sz="1600"/>
              <a:t>One of the original 12 companies listed in the Dow Jones Industrial Avg.</a:t>
            </a:r>
            <a:endParaRPr sz="1600"/>
          </a:p>
          <a:p>
            <a:pPr marL="457200" lvl="0" indent="0" algn="l" rtl="0">
              <a:spcBef>
                <a:spcPts val="1200"/>
              </a:spcBef>
              <a:spcAft>
                <a:spcPts val="1200"/>
              </a:spcAft>
              <a:buNone/>
            </a:pPr>
            <a:endParaRPr sz="1600"/>
          </a:p>
        </p:txBody>
      </p:sp>
      <p:pic>
        <p:nvPicPr>
          <p:cNvPr id="136" name="Google Shape;136;p14"/>
          <p:cNvPicPr preferRelativeResize="0"/>
          <p:nvPr/>
        </p:nvPicPr>
        <p:blipFill>
          <a:blip r:embed="rId3">
            <a:alphaModFix/>
          </a:blip>
          <a:stretch>
            <a:fillRect/>
          </a:stretch>
        </p:blipFill>
        <p:spPr>
          <a:xfrm>
            <a:off x="4995851" y="1681175"/>
            <a:ext cx="3864675" cy="23546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Who is GE?</a:t>
            </a:r>
            <a:endParaRPr/>
          </a:p>
        </p:txBody>
      </p:sp>
      <p:sp>
        <p:nvSpPr>
          <p:cNvPr id="142" name="Google Shape;142;p15"/>
          <p:cNvSpPr txBox="1">
            <a:spLocks noGrp="1"/>
          </p:cNvSpPr>
          <p:nvPr>
            <p:ph type="body" idx="1"/>
          </p:nvPr>
        </p:nvSpPr>
        <p:spPr>
          <a:xfrm>
            <a:off x="776275" y="1722825"/>
            <a:ext cx="7505700" cy="24480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sz="2000"/>
          </a:p>
          <a:p>
            <a:pPr marL="0" lvl="0" indent="0" algn="ctr" rtl="0">
              <a:spcBef>
                <a:spcPts val="1200"/>
              </a:spcBef>
              <a:spcAft>
                <a:spcPts val="0"/>
              </a:spcAft>
              <a:buNone/>
            </a:pPr>
            <a:r>
              <a:rPr lang="en" sz="2000"/>
              <a:t>Mission: “We rise to the challenge of building a world that works”</a:t>
            </a:r>
            <a:endParaRPr sz="2000"/>
          </a:p>
          <a:p>
            <a:pPr marL="0" lvl="0" indent="0" algn="ctr" rtl="0">
              <a:spcBef>
                <a:spcPts val="1200"/>
              </a:spcBef>
              <a:spcAft>
                <a:spcPts val="1200"/>
              </a:spcAft>
              <a:buNone/>
            </a:pPr>
            <a:r>
              <a:rPr lang="en" sz="2000"/>
              <a:t>Vision: “To focus on businesses that connect to its core competencies and is a market leader in.”</a:t>
            </a:r>
            <a:endParaRPr sz="2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Accomplishments</a:t>
            </a:r>
            <a:endParaRPr/>
          </a:p>
        </p:txBody>
      </p:sp>
      <p:sp>
        <p:nvSpPr>
          <p:cNvPr id="148" name="Google Shape;148;p1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500"/>
              <a:t>Many Inventions: electric fan, stove, design for modern fridges, “invisible lens” used for cameras, jet engine </a:t>
            </a:r>
            <a:endParaRPr sz="1500"/>
          </a:p>
          <a:p>
            <a:pPr marL="0" lvl="0" indent="0" algn="l" rtl="0">
              <a:spcBef>
                <a:spcPts val="1200"/>
              </a:spcBef>
              <a:spcAft>
                <a:spcPts val="1200"/>
              </a:spcAft>
              <a:buNone/>
            </a:pPr>
            <a:r>
              <a:rPr lang="en" sz="1500"/>
              <a:t>Pioneers of radio broadcasting, commercial use of radar, and labs purely for scientific research</a:t>
            </a:r>
            <a:endParaRPr sz="15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GE Overview</a:t>
            </a:r>
            <a:endParaRPr/>
          </a:p>
        </p:txBody>
      </p:sp>
      <p:sp>
        <p:nvSpPr>
          <p:cNvPr id="154" name="Google Shape;154;p17"/>
          <p:cNvSpPr txBox="1">
            <a:spLocks noGrp="1"/>
          </p:cNvSpPr>
          <p:nvPr>
            <p:ph type="body" idx="1"/>
          </p:nvPr>
        </p:nvSpPr>
        <p:spPr>
          <a:xfrm>
            <a:off x="650150" y="1670825"/>
            <a:ext cx="7030500" cy="2541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“Global digital industrial company”</a:t>
            </a:r>
            <a:endParaRPr/>
          </a:p>
          <a:p>
            <a:pPr marL="0" lvl="0" indent="0" algn="l" rtl="0">
              <a:spcBef>
                <a:spcPts val="1200"/>
              </a:spcBef>
              <a:spcAft>
                <a:spcPts val="0"/>
              </a:spcAft>
              <a:buNone/>
            </a:pPr>
            <a:r>
              <a:rPr lang="en"/>
              <a:t>~200,000 employees (2020)</a:t>
            </a:r>
            <a:endParaRPr/>
          </a:p>
          <a:p>
            <a:pPr marL="0" lvl="0" indent="0" algn="l" rtl="0">
              <a:spcBef>
                <a:spcPts val="1200"/>
              </a:spcBef>
              <a:spcAft>
                <a:spcPts val="0"/>
              </a:spcAft>
              <a:buNone/>
            </a:pPr>
            <a:r>
              <a:rPr lang="en"/>
              <a:t>Conglomerate with several divisions</a:t>
            </a:r>
            <a:endParaRPr/>
          </a:p>
          <a:p>
            <a:pPr marL="457200" lvl="0" indent="-311150" algn="l" rtl="0">
              <a:spcBef>
                <a:spcPts val="1200"/>
              </a:spcBef>
              <a:spcAft>
                <a:spcPts val="0"/>
              </a:spcAft>
              <a:buSzPts val="1300"/>
              <a:buChar char="●"/>
            </a:pPr>
            <a:r>
              <a:rPr lang="en"/>
              <a:t>Aviation</a:t>
            </a:r>
            <a:endParaRPr/>
          </a:p>
          <a:p>
            <a:pPr marL="457200" lvl="0" indent="-311150" algn="l" rtl="0">
              <a:spcBef>
                <a:spcPts val="0"/>
              </a:spcBef>
              <a:spcAft>
                <a:spcPts val="0"/>
              </a:spcAft>
              <a:buSzPts val="1300"/>
              <a:buChar char="●"/>
            </a:pPr>
            <a:r>
              <a:rPr lang="en"/>
              <a:t>Healthcare</a:t>
            </a:r>
            <a:endParaRPr/>
          </a:p>
          <a:p>
            <a:pPr marL="457200" lvl="0" indent="-311150" algn="l" rtl="0">
              <a:spcBef>
                <a:spcPts val="0"/>
              </a:spcBef>
              <a:spcAft>
                <a:spcPts val="0"/>
              </a:spcAft>
              <a:buSzPts val="1300"/>
              <a:buChar char="●"/>
            </a:pPr>
            <a:r>
              <a:rPr lang="en"/>
              <a:t>Power</a:t>
            </a:r>
            <a:endParaRPr/>
          </a:p>
          <a:p>
            <a:pPr marL="457200" lvl="0" indent="-311150" algn="l" rtl="0">
              <a:spcBef>
                <a:spcPts val="0"/>
              </a:spcBef>
              <a:spcAft>
                <a:spcPts val="0"/>
              </a:spcAft>
              <a:buSzPts val="1300"/>
              <a:buChar char="●"/>
            </a:pPr>
            <a:r>
              <a:rPr lang="en"/>
              <a:t>Renewable energy</a:t>
            </a:r>
            <a:endParaRPr/>
          </a:p>
          <a:p>
            <a:pPr marL="457200" lvl="0" indent="-311150" algn="l" rtl="0">
              <a:spcBef>
                <a:spcPts val="0"/>
              </a:spcBef>
              <a:spcAft>
                <a:spcPts val="0"/>
              </a:spcAft>
              <a:buSzPts val="1300"/>
              <a:buChar char="●"/>
            </a:pPr>
            <a:r>
              <a:rPr lang="en"/>
              <a:t>Capital</a:t>
            </a:r>
            <a:endParaRPr/>
          </a:p>
        </p:txBody>
      </p:sp>
      <p:pic>
        <p:nvPicPr>
          <p:cNvPr id="155" name="Google Shape;155;p17"/>
          <p:cNvPicPr preferRelativeResize="0"/>
          <p:nvPr/>
        </p:nvPicPr>
        <p:blipFill>
          <a:blip r:embed="rId3">
            <a:alphaModFix/>
          </a:blip>
          <a:stretch>
            <a:fillRect/>
          </a:stretch>
        </p:blipFill>
        <p:spPr>
          <a:xfrm>
            <a:off x="3493300" y="845600"/>
            <a:ext cx="5397024" cy="35259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8"/>
          <p:cNvSpPr txBox="1">
            <a:spLocks noGrp="1"/>
          </p:cNvSpPr>
          <p:nvPr>
            <p:ph type="title"/>
          </p:nvPr>
        </p:nvSpPr>
        <p:spPr>
          <a:xfrm>
            <a:off x="819150" y="845600"/>
            <a:ext cx="5470800" cy="954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GE leadership history and impact</a:t>
            </a:r>
            <a:endParaRPr/>
          </a:p>
        </p:txBody>
      </p:sp>
      <p:sp>
        <p:nvSpPr>
          <p:cNvPr id="161" name="Google Shape;161;p1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sz="1800"/>
              <a:t>Jack Welch: 1981-2001 </a:t>
            </a:r>
            <a:endParaRPr sz="1800"/>
          </a:p>
          <a:p>
            <a:pPr marL="457200" lvl="0" indent="-342900" algn="l" rtl="0">
              <a:spcBef>
                <a:spcPts val="0"/>
              </a:spcBef>
              <a:spcAft>
                <a:spcPts val="0"/>
              </a:spcAft>
              <a:buSzPts val="1800"/>
              <a:buChar char="●"/>
            </a:pPr>
            <a:r>
              <a:rPr lang="en" sz="1800"/>
              <a:t>Jeff Immelt: 2001-2017 </a:t>
            </a:r>
            <a:endParaRPr sz="1800"/>
          </a:p>
          <a:p>
            <a:pPr marL="457200" lvl="0" indent="-342900" algn="l" rtl="0">
              <a:spcBef>
                <a:spcPts val="0"/>
              </a:spcBef>
              <a:spcAft>
                <a:spcPts val="0"/>
              </a:spcAft>
              <a:buSzPts val="1800"/>
              <a:buChar char="●"/>
            </a:pPr>
            <a:r>
              <a:rPr lang="en" sz="1800"/>
              <a:t>John Flannery: 2017-2018</a:t>
            </a:r>
            <a:endParaRPr sz="1800"/>
          </a:p>
          <a:p>
            <a:pPr marL="457200" lvl="0" indent="-342900" algn="l" rtl="0">
              <a:spcBef>
                <a:spcPts val="0"/>
              </a:spcBef>
              <a:spcAft>
                <a:spcPts val="0"/>
              </a:spcAft>
              <a:buSzPts val="1800"/>
              <a:buChar char="●"/>
            </a:pPr>
            <a:r>
              <a:rPr lang="en" sz="1800"/>
              <a:t>Larry Culp: 2018-Present</a:t>
            </a:r>
            <a:endParaRPr sz="1800"/>
          </a:p>
        </p:txBody>
      </p:sp>
      <p:pic>
        <p:nvPicPr>
          <p:cNvPr id="162" name="Google Shape;162;p18"/>
          <p:cNvPicPr preferRelativeResize="0"/>
          <p:nvPr/>
        </p:nvPicPr>
        <p:blipFill>
          <a:blip r:embed="rId3">
            <a:alphaModFix/>
          </a:blip>
          <a:stretch>
            <a:fillRect/>
          </a:stretch>
        </p:blipFill>
        <p:spPr>
          <a:xfrm>
            <a:off x="6289948" y="1161522"/>
            <a:ext cx="2504850" cy="1669476"/>
          </a:xfrm>
          <a:prstGeom prst="rect">
            <a:avLst/>
          </a:prstGeom>
          <a:noFill/>
          <a:ln>
            <a:noFill/>
          </a:ln>
        </p:spPr>
      </p:pic>
      <p:pic>
        <p:nvPicPr>
          <p:cNvPr id="163" name="Google Shape;163;p18"/>
          <p:cNvPicPr preferRelativeResize="0"/>
          <p:nvPr/>
        </p:nvPicPr>
        <p:blipFill rotWithShape="1">
          <a:blip r:embed="rId4">
            <a:alphaModFix/>
          </a:blip>
          <a:srcRect l="20229"/>
          <a:stretch/>
        </p:blipFill>
        <p:spPr>
          <a:xfrm>
            <a:off x="6289950" y="2831000"/>
            <a:ext cx="2504850" cy="21219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9"/>
          <p:cNvSpPr txBox="1">
            <a:spLocks noGrp="1"/>
          </p:cNvSpPr>
          <p:nvPr>
            <p:ph type="title"/>
          </p:nvPr>
        </p:nvSpPr>
        <p:spPr>
          <a:xfrm>
            <a:off x="1303800" y="598575"/>
            <a:ext cx="2735100" cy="99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Welch era</a:t>
            </a:r>
            <a:endParaRPr/>
          </a:p>
        </p:txBody>
      </p:sp>
      <p:sp>
        <p:nvSpPr>
          <p:cNvPr id="169" name="Google Shape;169;p19"/>
          <p:cNvSpPr txBox="1">
            <a:spLocks noGrp="1"/>
          </p:cNvSpPr>
          <p:nvPr>
            <p:ph type="body" idx="1"/>
          </p:nvPr>
        </p:nvSpPr>
        <p:spPr>
          <a:xfrm>
            <a:off x="819150" y="1990725"/>
            <a:ext cx="3295800" cy="2448000"/>
          </a:xfrm>
          <a:prstGeom prst="rect">
            <a:avLst/>
          </a:prstGeom>
        </p:spPr>
        <p:txBody>
          <a:bodyPr spcFirstLastPara="1" wrap="square" lIns="91425" tIns="91425" rIns="91425" bIns="91425" anchor="t" anchorCtr="0">
            <a:noAutofit/>
          </a:bodyPr>
          <a:lstStyle/>
          <a:p>
            <a:pPr marL="457200" lvl="0" indent="-306228" algn="l" rtl="0">
              <a:lnSpc>
                <a:spcPct val="105000"/>
              </a:lnSpc>
              <a:spcBef>
                <a:spcPts val="0"/>
              </a:spcBef>
              <a:spcAft>
                <a:spcPts val="0"/>
              </a:spcAft>
              <a:buSzPts val="1223"/>
              <a:buChar char="●"/>
            </a:pPr>
            <a:r>
              <a:rPr lang="en" sz="1222"/>
              <a:t>CEO from 1981-2001.</a:t>
            </a:r>
            <a:endParaRPr sz="1222"/>
          </a:p>
          <a:p>
            <a:pPr marL="0" lvl="0" indent="0" algn="l" rtl="0">
              <a:lnSpc>
                <a:spcPct val="105000"/>
              </a:lnSpc>
              <a:spcBef>
                <a:spcPts val="1200"/>
              </a:spcBef>
              <a:spcAft>
                <a:spcPts val="0"/>
              </a:spcAft>
              <a:buSzPts val="358"/>
              <a:buNone/>
            </a:pPr>
            <a:endParaRPr sz="1222"/>
          </a:p>
          <a:p>
            <a:pPr marL="457200" lvl="0" indent="-306228" algn="l" rtl="0">
              <a:lnSpc>
                <a:spcPct val="105000"/>
              </a:lnSpc>
              <a:spcBef>
                <a:spcPts val="1200"/>
              </a:spcBef>
              <a:spcAft>
                <a:spcPts val="0"/>
              </a:spcAft>
              <a:buSzPts val="1223"/>
              <a:buChar char="●"/>
            </a:pPr>
            <a:r>
              <a:rPr lang="en" sz="1222"/>
              <a:t>Jack Welch developed “Boundarylessness” in the late 1980’s / early 1990’s.</a:t>
            </a:r>
            <a:endParaRPr sz="1222"/>
          </a:p>
          <a:p>
            <a:pPr marL="457200" lvl="0" indent="0" algn="l" rtl="0">
              <a:lnSpc>
                <a:spcPct val="105000"/>
              </a:lnSpc>
              <a:spcBef>
                <a:spcPts val="1200"/>
              </a:spcBef>
              <a:spcAft>
                <a:spcPts val="0"/>
              </a:spcAft>
              <a:buNone/>
            </a:pPr>
            <a:endParaRPr sz="1222"/>
          </a:p>
          <a:p>
            <a:pPr marL="457200" lvl="0" indent="-306228" algn="l" rtl="0">
              <a:lnSpc>
                <a:spcPct val="105000"/>
              </a:lnSpc>
              <a:spcBef>
                <a:spcPts val="1200"/>
              </a:spcBef>
              <a:spcAft>
                <a:spcPts val="0"/>
              </a:spcAft>
              <a:buSzPts val="1223"/>
              <a:buChar char="●"/>
            </a:pPr>
            <a:r>
              <a:rPr lang="en" sz="1222"/>
              <a:t>Pioneer of Six Sigma.</a:t>
            </a:r>
            <a:endParaRPr sz="1222"/>
          </a:p>
          <a:p>
            <a:pPr marL="0" lvl="0" indent="0" algn="l" rtl="0">
              <a:lnSpc>
                <a:spcPct val="105000"/>
              </a:lnSpc>
              <a:spcBef>
                <a:spcPts val="1200"/>
              </a:spcBef>
              <a:spcAft>
                <a:spcPts val="0"/>
              </a:spcAft>
              <a:buSzPts val="358"/>
              <a:buNone/>
            </a:pPr>
            <a:endParaRPr sz="1222"/>
          </a:p>
          <a:p>
            <a:pPr marL="0" lvl="0" indent="0" algn="l" rtl="0">
              <a:lnSpc>
                <a:spcPct val="105000"/>
              </a:lnSpc>
              <a:spcBef>
                <a:spcPts val="1200"/>
              </a:spcBef>
              <a:spcAft>
                <a:spcPts val="0"/>
              </a:spcAft>
              <a:buSzPts val="358"/>
              <a:buNone/>
            </a:pPr>
            <a:endParaRPr sz="1222"/>
          </a:p>
          <a:p>
            <a:pPr marL="457200" lvl="0" indent="0" algn="l" rtl="0">
              <a:lnSpc>
                <a:spcPct val="105000"/>
              </a:lnSpc>
              <a:spcBef>
                <a:spcPts val="1200"/>
              </a:spcBef>
              <a:spcAft>
                <a:spcPts val="1200"/>
              </a:spcAft>
              <a:buSzPts val="358"/>
              <a:buNone/>
            </a:pPr>
            <a:endParaRPr sz="1222"/>
          </a:p>
        </p:txBody>
      </p:sp>
      <p:pic>
        <p:nvPicPr>
          <p:cNvPr id="170" name="Google Shape;170;p19"/>
          <p:cNvPicPr preferRelativeResize="0"/>
          <p:nvPr/>
        </p:nvPicPr>
        <p:blipFill>
          <a:blip r:embed="rId3">
            <a:alphaModFix/>
          </a:blip>
          <a:stretch>
            <a:fillRect/>
          </a:stretch>
        </p:blipFill>
        <p:spPr>
          <a:xfrm>
            <a:off x="4747025" y="1739625"/>
            <a:ext cx="3817776" cy="28633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Organizational structure:</a:t>
            </a:r>
            <a:endParaRPr/>
          </a:p>
          <a:p>
            <a:pPr marL="0" lvl="0" indent="0" algn="l" rtl="0">
              <a:spcBef>
                <a:spcPts val="0"/>
              </a:spcBef>
              <a:spcAft>
                <a:spcPts val="0"/>
              </a:spcAft>
              <a:buNone/>
            </a:pPr>
            <a:r>
              <a:rPr lang="en"/>
              <a:t>		“Boundarylessness”</a:t>
            </a:r>
            <a:endParaRPr/>
          </a:p>
        </p:txBody>
      </p:sp>
      <p:sp>
        <p:nvSpPr>
          <p:cNvPr id="176" name="Google Shape;176;p20"/>
          <p:cNvSpPr txBox="1">
            <a:spLocks noGrp="1"/>
          </p:cNvSpPr>
          <p:nvPr>
            <p:ph type="body" idx="1"/>
          </p:nvPr>
        </p:nvSpPr>
        <p:spPr>
          <a:xfrm>
            <a:off x="1056750" y="2011175"/>
            <a:ext cx="7030500" cy="25416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4 dimensions :</a:t>
            </a:r>
            <a:endParaRPr/>
          </a:p>
          <a:p>
            <a:pPr marL="914400" lvl="1" indent="-298450" algn="l" rtl="0">
              <a:spcBef>
                <a:spcPts val="0"/>
              </a:spcBef>
              <a:spcAft>
                <a:spcPts val="0"/>
              </a:spcAft>
              <a:buSzPts val="1100"/>
              <a:buChar char="○"/>
            </a:pPr>
            <a:r>
              <a:rPr lang="en" b="1"/>
              <a:t>Vertical Boundaries </a:t>
            </a:r>
            <a:endParaRPr b="1"/>
          </a:p>
          <a:p>
            <a:pPr marL="914400" lvl="1" indent="-298450" algn="l" rtl="0">
              <a:spcBef>
                <a:spcPts val="0"/>
              </a:spcBef>
              <a:spcAft>
                <a:spcPts val="0"/>
              </a:spcAft>
              <a:buSzPts val="1100"/>
              <a:buChar char="○"/>
            </a:pPr>
            <a:r>
              <a:rPr lang="en" b="1"/>
              <a:t>Horizontal Boundaries </a:t>
            </a:r>
            <a:endParaRPr b="1"/>
          </a:p>
          <a:p>
            <a:pPr marL="914400" lvl="1" indent="-298450" algn="l" rtl="0">
              <a:spcBef>
                <a:spcPts val="0"/>
              </a:spcBef>
              <a:spcAft>
                <a:spcPts val="0"/>
              </a:spcAft>
              <a:buSzPts val="1100"/>
              <a:buChar char="○"/>
            </a:pPr>
            <a:r>
              <a:rPr lang="en"/>
              <a:t>External Boundaries </a:t>
            </a:r>
            <a:endParaRPr/>
          </a:p>
          <a:p>
            <a:pPr marL="914400" lvl="1" indent="-298450" algn="l" rtl="0">
              <a:spcBef>
                <a:spcPts val="0"/>
              </a:spcBef>
              <a:spcAft>
                <a:spcPts val="0"/>
              </a:spcAft>
              <a:buSzPts val="1100"/>
              <a:buChar char="○"/>
            </a:pPr>
            <a:r>
              <a:rPr lang="en"/>
              <a:t>Geographical Boundaries</a:t>
            </a:r>
            <a:endParaRPr/>
          </a:p>
          <a:p>
            <a:pPr marL="457200" lvl="0" indent="-311150" algn="l" rtl="0">
              <a:spcBef>
                <a:spcPts val="0"/>
              </a:spcBef>
              <a:spcAft>
                <a:spcPts val="0"/>
              </a:spcAft>
              <a:buSzPts val="1300"/>
              <a:buChar char="●"/>
            </a:pPr>
            <a:r>
              <a:rPr lang="en"/>
              <a:t>Eliminate chain of command</a:t>
            </a:r>
            <a:endParaRPr/>
          </a:p>
          <a:p>
            <a:pPr marL="457200" lvl="0" indent="-311150" algn="l" rtl="0">
              <a:spcBef>
                <a:spcPts val="0"/>
              </a:spcBef>
              <a:spcAft>
                <a:spcPts val="0"/>
              </a:spcAft>
              <a:buSzPts val="1300"/>
              <a:buChar char="●"/>
            </a:pPr>
            <a:r>
              <a:rPr lang="en"/>
              <a:t>Replace departments with teams.</a:t>
            </a:r>
            <a:endParaRPr/>
          </a:p>
          <a:p>
            <a:pPr marL="457200" lvl="0" indent="-311150" algn="l" rtl="0">
              <a:spcBef>
                <a:spcPts val="0"/>
              </a:spcBef>
              <a:spcAft>
                <a:spcPts val="0"/>
              </a:spcAft>
              <a:buSzPts val="1300"/>
              <a:buChar char="●"/>
            </a:pPr>
            <a:r>
              <a:rPr lang="en"/>
              <a:t>Boundaryless organizations have learned to permeate the 4 dimensions.</a:t>
            </a:r>
            <a:endParaRPr/>
          </a:p>
          <a:p>
            <a:pPr marL="457200" lvl="0" indent="-311150" algn="l" rtl="0">
              <a:spcBef>
                <a:spcPts val="0"/>
              </a:spcBef>
              <a:spcAft>
                <a:spcPts val="0"/>
              </a:spcAft>
              <a:buSzPts val="1300"/>
              <a:buChar char="●"/>
            </a:pPr>
            <a:r>
              <a:rPr lang="en"/>
              <a:t>Reward system</a:t>
            </a:r>
            <a:endParaRPr/>
          </a:p>
          <a:p>
            <a:pPr marL="457200" lvl="0" indent="-311150" algn="l" rtl="0">
              <a:spcBef>
                <a:spcPts val="0"/>
              </a:spcBef>
              <a:spcAft>
                <a:spcPts val="0"/>
              </a:spcAft>
              <a:buSzPts val="1300"/>
              <a:buChar char="●"/>
            </a:pPr>
            <a:r>
              <a:rPr lang="en"/>
              <a:t>Competitive Advantage </a:t>
            </a:r>
            <a:endParaRPr/>
          </a:p>
        </p:txBody>
      </p:sp>
      <p:pic>
        <p:nvPicPr>
          <p:cNvPr id="177" name="Google Shape;177;p20"/>
          <p:cNvPicPr preferRelativeResize="0"/>
          <p:nvPr/>
        </p:nvPicPr>
        <p:blipFill>
          <a:blip r:embed="rId3">
            <a:alphaModFix/>
          </a:blip>
          <a:stretch>
            <a:fillRect/>
          </a:stretch>
        </p:blipFill>
        <p:spPr>
          <a:xfrm>
            <a:off x="5129900" y="1714450"/>
            <a:ext cx="3607800" cy="1714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Town Meetings / Workouts</a:t>
            </a:r>
            <a:endParaRPr/>
          </a:p>
        </p:txBody>
      </p:sp>
      <p:sp>
        <p:nvSpPr>
          <p:cNvPr id="183" name="Google Shape;183;p2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“Boundary-breaking” program of the early 1900’s.</a:t>
            </a:r>
            <a:endParaRPr/>
          </a:p>
          <a:p>
            <a:pPr marL="0" lvl="0" indent="0" algn="l" rtl="0">
              <a:spcBef>
                <a:spcPts val="1200"/>
              </a:spcBef>
              <a:spcAft>
                <a:spcPts val="0"/>
              </a:spcAft>
              <a:buNone/>
            </a:pPr>
            <a:endParaRPr/>
          </a:p>
          <a:p>
            <a:pPr marL="457200" lvl="0" indent="-311150" algn="l" rtl="0">
              <a:spcBef>
                <a:spcPts val="1200"/>
              </a:spcBef>
              <a:spcAft>
                <a:spcPts val="0"/>
              </a:spcAft>
              <a:buSzPts val="1300"/>
              <a:buChar char="●"/>
            </a:pPr>
            <a:r>
              <a:rPr lang="en"/>
              <a:t>Multiple perspectives </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184" name="Google Shape;184;p21"/>
          <p:cNvPicPr preferRelativeResize="0"/>
          <p:nvPr/>
        </p:nvPicPr>
        <p:blipFill>
          <a:blip r:embed="rId3">
            <a:alphaModFix/>
          </a:blip>
          <a:stretch>
            <a:fillRect/>
          </a:stretch>
        </p:blipFill>
        <p:spPr>
          <a:xfrm>
            <a:off x="5283600" y="1543072"/>
            <a:ext cx="3181750" cy="3181750"/>
          </a:xfrm>
          <a:prstGeom prst="rect">
            <a:avLst/>
          </a:prstGeom>
          <a:noFill/>
          <a:ln>
            <a:noFill/>
          </a:ln>
        </p:spPr>
      </p:pic>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1264</Words>
  <Application>Microsoft Office PowerPoint</Application>
  <PresentationFormat>On-screen Show (16:9)</PresentationFormat>
  <Paragraphs>132</Paragraphs>
  <Slides>18</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Old Standard TT</vt:lpstr>
      <vt:lpstr>Nunito</vt:lpstr>
      <vt:lpstr>Calibri</vt:lpstr>
      <vt:lpstr>Shift</vt:lpstr>
      <vt:lpstr>GE Quick Hits</vt:lpstr>
      <vt:lpstr>Company History</vt:lpstr>
      <vt:lpstr>Who is GE?</vt:lpstr>
      <vt:lpstr>Accomplishments</vt:lpstr>
      <vt:lpstr>GE Overview</vt:lpstr>
      <vt:lpstr>GE leadership history and impact</vt:lpstr>
      <vt:lpstr>The Welch era</vt:lpstr>
      <vt:lpstr>Organizational structure:   “Boundarylessness”</vt:lpstr>
      <vt:lpstr>Town Meetings / Workouts</vt:lpstr>
      <vt:lpstr>Six Sigma </vt:lpstr>
      <vt:lpstr>Six Sigma Implementation </vt:lpstr>
      <vt:lpstr>Moving Around at GE</vt:lpstr>
      <vt:lpstr>GE due for a rebound?</vt:lpstr>
      <vt:lpstr>The Bear’s fundamental based argument</vt:lpstr>
      <vt:lpstr>PowerPoint Presentation</vt:lpstr>
      <vt:lpstr>PowerPoint Presentation</vt:lpstr>
      <vt:lpstr>The future for GE</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 Quick Hits</dc:title>
  <dc:creator>15756</dc:creator>
  <cp:lastModifiedBy>Terry Adler</cp:lastModifiedBy>
  <cp:revision>2</cp:revision>
  <dcterms:modified xsi:type="dcterms:W3CDTF">2021-05-11T17:16:51Z</dcterms:modified>
</cp:coreProperties>
</file>