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524" r:id="rId3"/>
    <p:sldId id="525" r:id="rId4"/>
    <p:sldId id="530" r:id="rId5"/>
    <p:sldId id="587" r:id="rId6"/>
    <p:sldId id="586" r:id="rId7"/>
    <p:sldId id="582" r:id="rId8"/>
    <p:sldId id="585" r:id="rId9"/>
    <p:sldId id="588" r:id="rId10"/>
    <p:sldId id="589" r:id="rId11"/>
    <p:sldId id="583" r:id="rId12"/>
    <p:sldId id="512" r:id="rId13"/>
    <p:sldId id="581" r:id="rId14"/>
    <p:sldId id="577" r:id="rId15"/>
    <p:sldId id="579" r:id="rId16"/>
    <p:sldId id="265" r:id="rId17"/>
    <p:sldId id="5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77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8"/>
    <p:restoredTop sz="96255"/>
  </p:normalViewPr>
  <p:slideViewPr>
    <p:cSldViewPr snapToGrid="0" snapToObjects="1">
      <p:cViewPr varScale="1">
        <p:scale>
          <a:sx n="116" d="100"/>
          <a:sy n="116" d="100"/>
        </p:scale>
        <p:origin x="2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3C8A1-D774-4D83-969D-C9CCB5B626A6}" type="datetimeFigureOut">
              <a:rPr lang="en-US" smtClean="0"/>
              <a:t>10/15/21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11E01-0EFE-4A8E-8B56-A98BF5684F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164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11E01-0EFE-4A8E-8B56-A98BF5684F1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752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11E01-0EFE-4A8E-8B56-A98BF5684F1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52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11E01-0EFE-4A8E-8B56-A98BF5684F1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450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11E01-0EFE-4A8E-8B56-A98BF5684F1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473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11E01-0EFE-4A8E-8B56-A98BF5684F1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7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B83A0-AFE9-4D20-BD92-58B22CDC5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AB5F4-BC5F-4EAE-85B0-9FD3F6489D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76DD3-29CA-4788-A66B-410836826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2FC4-1189-4944-B692-F21150660BD4}" type="datetimeFigureOut">
              <a:rPr lang="en-US" smtClean="0"/>
              <a:t>10/15/21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251D2-16F2-4884-8407-F864D4BE2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6DDC1-020E-4990-A68D-503A7DD69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9073-D90F-4EB9-8DAD-E14CE47916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06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F0CA1-0672-4C00-9194-F975D39CB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2353A-D691-4987-AA8E-DB4D3DE08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5DA84-6862-4031-B331-6D403A2AA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2FC4-1189-4944-B692-F21150660BD4}" type="datetimeFigureOut">
              <a:rPr lang="en-US" smtClean="0"/>
              <a:t>10/15/21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2D23C-7A94-4E38-A254-FB734476B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5E94B-A66B-4351-8331-1FE0BD72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9073-D90F-4EB9-8DAD-E14CE47916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4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654BCD-0AB5-42D4-81CC-98738EEF78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7F8535-2328-43AC-879E-D9D472801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91A27-0E99-4888-84FE-069C263D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2FC4-1189-4944-B692-F21150660BD4}" type="datetimeFigureOut">
              <a:rPr lang="en-US" smtClean="0"/>
              <a:t>10/15/21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2E9A1-78F3-4FC7-807C-24686EAA2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6DB4F-AED7-4410-8188-3BC23A1E2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9073-D90F-4EB9-8DAD-E14CE47916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61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B92A-C711-374A-8675-660D6C748457}" type="datetimeFigureOut">
              <a:rPr lang="en-US" smtClean="0"/>
              <a:t>10/15/21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2E39-8B93-DF46-989A-CFE46D6122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75348"/>
            <a:ext cx="3706315" cy="2693331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2400">
                <a:latin typeface="+mn-lt"/>
              </a:defRPr>
            </a:lvl1pPr>
            <a:lvl2pPr>
              <a:defRPr sz="2667" b="0" i="0">
                <a:latin typeface="Helvetica Neue"/>
                <a:cs typeface="Helvetica Neue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4167717"/>
            <a:ext cx="3706284" cy="2108200"/>
          </a:xfrm>
          <a:prstGeom prst="rect">
            <a:avLst/>
          </a:prstGeom>
        </p:spPr>
        <p:txBody>
          <a:bodyPr vert="horz"/>
          <a:lstStyle>
            <a:lvl1pPr>
              <a:defRPr sz="1867">
                <a:latin typeface="+mn-lt"/>
              </a:defRPr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15885" y="1475317"/>
            <a:ext cx="7266516" cy="4800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4906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786B0-75E4-442A-B0EA-FF5B794D6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620A6-1042-42C3-95F0-F5FC6304F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D37A5-9A54-4433-AEDC-3C1B633B3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2FC4-1189-4944-B692-F21150660BD4}" type="datetimeFigureOut">
              <a:rPr lang="en-US" smtClean="0"/>
              <a:t>10/15/21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F96B0-3DF9-4597-AA2B-D1C996042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28E88-31F6-4A82-8631-D29C5E263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9073-D90F-4EB9-8DAD-E14CE47916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48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05451-6929-4107-8F2C-B7B063FDC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78C6D-34E2-4B0D-B4EF-75EF5229A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27508-09FB-41D0-8F61-1BFB811B9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2FC4-1189-4944-B692-F21150660BD4}" type="datetimeFigureOut">
              <a:rPr lang="en-US" smtClean="0"/>
              <a:t>10/15/21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9D368-40DA-492A-8646-62D34053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815B8-D2A5-4E55-AAB1-FB04AEACE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9073-D90F-4EB9-8DAD-E14CE47916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11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87901-6A3A-4330-A525-BF6FDC33D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37CEE-C263-4210-B380-7777C49244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C0F2E-04D2-4959-A13D-C6E326261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F51DD-66B2-4192-A012-5B55E31D6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2FC4-1189-4944-B692-F21150660BD4}" type="datetimeFigureOut">
              <a:rPr lang="en-US" smtClean="0"/>
              <a:t>10/15/21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75791-3D8E-4743-BE5A-CF216C97B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8F8B47-2C4E-4497-B0F5-8901034BA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9073-D90F-4EB9-8DAD-E14CE47916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81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494FD-B907-480C-9A75-42CCCF50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D003D-132A-4A49-8D43-8DEEA5208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06D86-3E67-4BFC-B3D6-F905EAFDC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EED40C-D093-4686-B826-5ED117C562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80CB65-CF06-44F2-B8C0-EC622641FA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84D88E-D956-4B0B-BE72-6AB0F8C98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2FC4-1189-4944-B692-F21150660BD4}" type="datetimeFigureOut">
              <a:rPr lang="en-US" smtClean="0"/>
              <a:t>10/15/21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1876FE-F3E3-4987-9DAE-00540431C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434670-8C4D-46EE-8873-D0EDA9506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9073-D90F-4EB9-8DAD-E14CE47916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99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3BDB-45AF-43C2-9748-E5160F4A2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873C7-BE32-4CE8-9ED9-7E6C9AF5E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2FC4-1189-4944-B692-F21150660BD4}" type="datetimeFigureOut">
              <a:rPr lang="en-US" smtClean="0"/>
              <a:t>10/15/21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75D650-D4EB-4B6D-B295-36645DE90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8B687-C8AD-451E-A3CD-B8B5A5B75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9073-D90F-4EB9-8DAD-E14CE47916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7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AEB895-C3FB-4E59-8B4C-C0A7E98C0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2FC4-1189-4944-B692-F21150660BD4}" type="datetimeFigureOut">
              <a:rPr lang="en-US" smtClean="0"/>
              <a:t>10/15/21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CD3F76-1134-423C-95AC-E44F042BE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88E43-60FF-499B-984A-2FEB41F8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9073-D90F-4EB9-8DAD-E14CE47916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49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71CBD-812F-42A4-B6DA-782F50FEC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CEB27-1AFF-4D8E-A40E-0FD7C82CF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C4C0A-9398-4236-AF11-4D8291964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20F3A9-EACB-4B87-A3CF-9B2B8273E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2FC4-1189-4944-B692-F21150660BD4}" type="datetimeFigureOut">
              <a:rPr lang="en-US" smtClean="0"/>
              <a:t>10/15/21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57B15-02B1-4E7A-91FF-72E9EA1A7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F67CA-CCEB-4CE3-96BF-73449F568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9073-D90F-4EB9-8DAD-E14CE47916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48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087A-518F-4057-B7B4-7257CDA1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5EED02-57C8-457F-9DE3-28122808B7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54FC27-95DD-45BB-ABFF-BD44AE75E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49AB3-B3A3-4943-A907-DCC2BC0E3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2FC4-1189-4944-B692-F21150660BD4}" type="datetimeFigureOut">
              <a:rPr lang="en-US" smtClean="0"/>
              <a:t>10/15/21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16AFD-9D47-434A-813C-A37E5DE64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E240E-489F-412F-A95F-26458C2E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9073-D90F-4EB9-8DAD-E14CE47916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7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610734-6761-44BE-A1E9-25B42A8CA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C9923-ADBF-457B-8BD4-F3E12BFCC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8E35E-E533-4F23-8241-5A1B431E12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D2FC4-1189-4944-B692-F21150660BD4}" type="datetimeFigureOut">
              <a:rPr lang="en-US" smtClean="0"/>
              <a:t>10/15/21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6A894-6019-4251-8E1D-210AEC8C9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22E94-E822-4F0B-97FB-5BE3FBE21F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39073-D90F-4EB9-8DAD-E14CE47916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4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peoplematters.in/article/employee-engagement/going-big-with-your-employee-volunteering-program-a-tata-communications-case-study-19196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uides.ou.edu/ucol152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6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723C027-7AF7-4133-82E5-3789BC920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26" b="204"/>
          <a:stretch/>
        </p:blipFill>
        <p:spPr>
          <a:xfrm>
            <a:off x="2287872" y="198319"/>
            <a:ext cx="7613208" cy="42824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1FD6A80-6752-4D35-8B6E-AF8FC7577E93}"/>
              </a:ext>
            </a:extLst>
          </p:cNvPr>
          <p:cNvSpPr txBox="1">
            <a:spLocks/>
          </p:cNvSpPr>
          <p:nvPr/>
        </p:nvSpPr>
        <p:spPr>
          <a:xfrm>
            <a:off x="73794" y="4396055"/>
            <a:ext cx="5049520" cy="19212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rgbClr val="68777C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UCOL 1523:</a:t>
            </a:r>
            <a:br>
              <a:rPr lang="en-US" dirty="0">
                <a:solidFill>
                  <a:srgbClr val="68777C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en-US" altLang="en-US" sz="4900" b="1" dirty="0">
                <a:solidFill>
                  <a:srgbClr val="68777C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GATEWAY TO </a:t>
            </a:r>
            <a:br>
              <a:rPr lang="en-US" altLang="en-US" sz="4900" b="1" dirty="0">
                <a:solidFill>
                  <a:srgbClr val="68777C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en-US" altLang="en-US" sz="4900" b="1" dirty="0">
                <a:solidFill>
                  <a:srgbClr val="68777C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BELONGING</a:t>
            </a:r>
            <a:endParaRPr lang="en-US" sz="4900" b="1" dirty="0">
              <a:solidFill>
                <a:srgbClr val="68777C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088904B-1EBE-4C50-98C2-F5E38D25DC2F}"/>
              </a:ext>
            </a:extLst>
          </p:cNvPr>
          <p:cNvSpPr txBox="1">
            <a:spLocks/>
          </p:cNvSpPr>
          <p:nvPr/>
        </p:nvSpPr>
        <p:spPr>
          <a:xfrm>
            <a:off x="6620812" y="4480761"/>
            <a:ext cx="4318119" cy="906106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3429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Aft>
                <a:spcPts val="450"/>
              </a:spcAft>
            </a:pPr>
            <a:r>
              <a:rPr lang="en-US" dirty="0">
                <a:latin typeface="Century Gothic" panose="020B0502020202020204" pitchFamily="34" charset="0"/>
              </a:rPr>
              <a:t>Week 8 – October 11 – 15, 2021</a:t>
            </a:r>
          </a:p>
          <a:p>
            <a:pPr algn="l">
              <a:lnSpc>
                <a:spcPct val="100000"/>
              </a:lnSpc>
              <a:spcAft>
                <a:spcPts val="450"/>
              </a:spcAft>
            </a:pPr>
            <a:endParaRPr lang="en-US" dirty="0"/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-US" sz="22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Understanding Collective Experiences and </a:t>
            </a:r>
            <a:r>
              <a:rPr lang="en-US" sz="22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Cultivating Belonging at the OU Library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D76855-C801-419C-A1FB-6F5D6A30538F}"/>
              </a:ext>
            </a:extLst>
          </p:cNvPr>
          <p:cNvCxnSpPr/>
          <p:nvPr/>
        </p:nvCxnSpPr>
        <p:spPr>
          <a:xfrm>
            <a:off x="5898148" y="4806645"/>
            <a:ext cx="0" cy="1686560"/>
          </a:xfrm>
          <a:prstGeom prst="line">
            <a:avLst/>
          </a:prstGeom>
          <a:ln w="28575">
            <a:solidFill>
              <a:srgbClr val="6877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411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83D38-9971-4722-A3FE-E55FFABF5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68777C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Cultivating Belonging at the OU Library</a:t>
            </a:r>
            <a:br>
              <a:rPr lang="en-US" sz="4000" b="1" dirty="0">
                <a:solidFill>
                  <a:srgbClr val="68777C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68777C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4000" b="1" dirty="0">
                <a:solidFill>
                  <a:srgbClr val="68777C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spaces, services and resources</a:t>
            </a:r>
            <a:endParaRPr lang="en-US" sz="4000" b="1" dirty="0">
              <a:solidFill>
                <a:srgbClr val="68777C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F9AF0C-BC94-4EB4-B55E-10E493846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1800" dirty="0">
              <a:solidFill>
                <a:srgbClr val="1F497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rgbClr val="1F497D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4000" b="0" i="0" dirty="0">
                <a:solidFill>
                  <a:srgbClr val="68777C"/>
                </a:solidFill>
                <a:effectLst/>
                <a:latin typeface="Century Gothic" panose="020B0502020202020204" pitchFamily="34" charset="0"/>
              </a:rPr>
              <a:t>Group Study Spaces in OU Libraries</a:t>
            </a:r>
            <a:endParaRPr lang="en-US" sz="4000" dirty="0">
              <a:solidFill>
                <a:srgbClr val="68777C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u="sng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https://www.youtube.com/watch?v=8n7zkdMSPk8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33846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E59FC6C-6369-4B8F-AD43-FB691CBDE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132" y="2080455"/>
            <a:ext cx="7902787" cy="3716868"/>
          </a:xfrm>
          <a:ln>
            <a:solidFill>
              <a:srgbClr val="68777C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Identify the steps for calculating your midterm grades and preparing for Exam </a:t>
            </a:r>
            <a:endParaRPr lang="en-US" b="1" dirty="0">
              <a:solidFill>
                <a:srgbClr val="68777C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2DB0E8-73AE-4B4A-9601-F68060FB589D}"/>
              </a:ext>
            </a:extLst>
          </p:cNvPr>
          <p:cNvSpPr/>
          <p:nvPr/>
        </p:nvSpPr>
        <p:spPr>
          <a:xfrm>
            <a:off x="3301999" y="1073647"/>
            <a:ext cx="1261534" cy="1202267"/>
          </a:xfrm>
          <a:prstGeom prst="rect">
            <a:avLst/>
          </a:prstGeom>
          <a:solidFill>
            <a:srgbClr val="B80000"/>
          </a:solidFill>
          <a:ln>
            <a:solidFill>
              <a:srgbClr val="6877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A695AA-F576-42A8-B944-D8D54FDF248A}"/>
              </a:ext>
            </a:extLst>
          </p:cNvPr>
          <p:cNvSpPr txBox="1"/>
          <p:nvPr/>
        </p:nvSpPr>
        <p:spPr>
          <a:xfrm>
            <a:off x="3454399" y="1144951"/>
            <a:ext cx="962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LO</a:t>
            </a:r>
          </a:p>
          <a:p>
            <a:r>
              <a:rPr lang="en-US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Wk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8.3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120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D218-2358-4401-971D-FAC295D5B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556995"/>
            <a:ext cx="11421333" cy="113369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68777C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Exam 1 for on campus sections</a:t>
            </a:r>
            <a:endParaRPr lang="en-GB" sz="4800" b="1" dirty="0">
              <a:solidFill>
                <a:srgbClr val="68777C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CDEDD-4CAF-1540-8089-C6A6F3256716}"/>
              </a:ext>
            </a:extLst>
          </p:cNvPr>
          <p:cNvSpPr txBox="1"/>
          <p:nvPr/>
        </p:nvSpPr>
        <p:spPr>
          <a:xfrm>
            <a:off x="8872538" y="10715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DE8C14-A78B-4E3A-8599-79BB6F29D0E3}"/>
              </a:ext>
            </a:extLst>
          </p:cNvPr>
          <p:cNvSpPr txBox="1"/>
          <p:nvPr/>
        </p:nvSpPr>
        <p:spPr>
          <a:xfrm flipH="1">
            <a:off x="331304" y="2040059"/>
            <a:ext cx="11582398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65000"/>
              </a:lnSpc>
              <a:buFont typeface="Arial" panose="020B0604020202020204" pitchFamily="34" charset="0"/>
              <a:buChar char="•"/>
            </a:pPr>
            <a:r>
              <a:rPr lang="en-US" sz="19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 1 occurs </a:t>
            </a:r>
            <a:r>
              <a:rPr lang="en-US" sz="19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during class meetings on Tues./Wed. of </a:t>
            </a:r>
            <a:r>
              <a:rPr lang="en-US" sz="19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week, see the instructor for details.</a:t>
            </a:r>
          </a:p>
          <a:p>
            <a:pPr marL="285750" indent="-285750">
              <a:lnSpc>
                <a:spcPct val="165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 1 </a:t>
            </a:r>
            <a:r>
              <a:rPr lang="en-US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covers the readings from </a:t>
            </a:r>
            <a:r>
              <a:rPr lang="en-US" sz="19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19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odules 5, 6, and 7 </a:t>
            </a:r>
            <a:r>
              <a:rPr lang="en-US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the </a:t>
            </a:r>
            <a:r>
              <a:rPr lang="en-US" sz="1900" dirty="0">
                <a:latin typeface="Century Gothic" panose="020B0502020202020204" pitchFamily="34" charset="0"/>
                <a:cs typeface="Aharoni" panose="02010803020104030203" pitchFamily="2" charset="-79"/>
              </a:rPr>
              <a:t>Heinzen &amp; Goodfriend text</a:t>
            </a:r>
            <a:r>
              <a:rPr lang="en-US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lectures slides, class activities, and group discussions.</a:t>
            </a:r>
          </a:p>
          <a:p>
            <a:pPr marL="285750" indent="-285750">
              <a:lnSpc>
                <a:spcPct val="165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 1 occurs in person, without the use of outside resources or notes, and </a:t>
            </a:r>
            <a:r>
              <a:rPr lang="en-US" sz="19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during class time</a:t>
            </a:r>
            <a:r>
              <a:rPr lang="en-US" sz="19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9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65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 must confirm any accommodation plans BEFORE Week 8.</a:t>
            </a:r>
          </a:p>
          <a:p>
            <a:pPr marL="285750" indent="-285750">
              <a:lnSpc>
                <a:spcPct val="165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 need to bring a pencil(s) and student ID to complet</a:t>
            </a:r>
            <a:r>
              <a:rPr lang="en-US" sz="19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the </a:t>
            </a:r>
            <a:r>
              <a:rPr lang="en-US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multiple-choice</a:t>
            </a:r>
            <a:r>
              <a:rPr lang="en-US" sz="19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exam.</a:t>
            </a:r>
            <a:endParaRPr lang="en-US" sz="19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65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cantrons are provided to students, free of charge, to complet</a:t>
            </a:r>
            <a:r>
              <a:rPr lang="en-US" sz="19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the exam.</a:t>
            </a:r>
          </a:p>
          <a:p>
            <a:pPr marL="285750" indent="-285750">
              <a:lnSpc>
                <a:spcPct val="165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can earn up to </a:t>
            </a:r>
            <a:r>
              <a:rPr lang="en-US" sz="19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75 points </a:t>
            </a:r>
            <a:r>
              <a:rPr lang="en-US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Exam 1</a:t>
            </a:r>
            <a:r>
              <a:rPr lang="en-US" sz="19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900" dirty="0">
              <a:latin typeface="Century Gothic" panose="020B0502020202020204" pitchFamily="34" charset="0"/>
            </a:endParaRPr>
          </a:p>
          <a:p>
            <a:endParaRPr lang="en-US" sz="12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24390D-FA14-497C-8D1A-D2ED74A02555}"/>
              </a:ext>
            </a:extLst>
          </p:cNvPr>
          <p:cNvCxnSpPr/>
          <p:nvPr/>
        </p:nvCxnSpPr>
        <p:spPr>
          <a:xfrm flipV="1">
            <a:off x="1001409" y="1837715"/>
            <a:ext cx="9229061" cy="74428"/>
          </a:xfrm>
          <a:prstGeom prst="line">
            <a:avLst/>
          </a:prstGeom>
          <a:ln>
            <a:solidFill>
              <a:srgbClr val="6877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97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D218-2358-4401-971D-FAC295D5B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68777C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Exam 1 for remote sections</a:t>
            </a:r>
            <a:endParaRPr lang="en-GB" sz="4800" b="1" dirty="0">
              <a:solidFill>
                <a:srgbClr val="68777C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CDEDD-4CAF-1540-8089-C6A6F3256716}"/>
              </a:ext>
            </a:extLst>
          </p:cNvPr>
          <p:cNvSpPr txBox="1"/>
          <p:nvPr/>
        </p:nvSpPr>
        <p:spPr>
          <a:xfrm>
            <a:off x="8872538" y="10715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DE8C14-A78B-4E3A-8599-79BB6F29D0E3}"/>
              </a:ext>
            </a:extLst>
          </p:cNvPr>
          <p:cNvSpPr txBox="1"/>
          <p:nvPr/>
        </p:nvSpPr>
        <p:spPr>
          <a:xfrm flipH="1">
            <a:off x="331304" y="2040059"/>
            <a:ext cx="11582398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65000"/>
              </a:lnSpc>
              <a:buFont typeface="Arial" panose="020B0604020202020204" pitchFamily="34" charset="0"/>
              <a:buChar char="•"/>
            </a:pPr>
            <a:r>
              <a:rPr lang="en-US" sz="19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 1 occurs </a:t>
            </a:r>
            <a:r>
              <a:rPr lang="en-US" sz="19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during class meetings on Tues./Wed. of </a:t>
            </a:r>
            <a:r>
              <a:rPr lang="en-US" sz="19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Week 8, see the instructor for details.</a:t>
            </a:r>
          </a:p>
          <a:p>
            <a:pPr marL="285750" indent="-285750">
              <a:lnSpc>
                <a:spcPct val="165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 1 </a:t>
            </a:r>
            <a:r>
              <a:rPr lang="en-US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covers the readings from </a:t>
            </a:r>
            <a:r>
              <a:rPr lang="en-US" sz="19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19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odules 5, 6, and 7 </a:t>
            </a:r>
            <a:r>
              <a:rPr lang="en-US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the </a:t>
            </a:r>
            <a:r>
              <a:rPr lang="en-US" sz="1900" dirty="0">
                <a:latin typeface="Century Gothic" panose="020B0502020202020204" pitchFamily="34" charset="0"/>
                <a:cs typeface="Aharoni" panose="02010803020104030203" pitchFamily="2" charset="-79"/>
              </a:rPr>
              <a:t>Heinzen &amp; Goodfriend text</a:t>
            </a:r>
            <a:r>
              <a:rPr lang="en-US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lectures slides, class activities, and group discussions.</a:t>
            </a:r>
          </a:p>
          <a:p>
            <a:pPr marL="285750" indent="-285750">
              <a:lnSpc>
                <a:spcPct val="165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 1 occurs in person, without the use of outside resources or notes, and </a:t>
            </a:r>
            <a:r>
              <a:rPr lang="en-US" sz="19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during class time</a:t>
            </a:r>
            <a:r>
              <a:rPr lang="en-US" sz="19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9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65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 must confirm any accommodation plans BEFORE the test date.</a:t>
            </a:r>
          </a:p>
          <a:p>
            <a:pPr marL="285750" indent="-285750">
              <a:lnSpc>
                <a:spcPct val="165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 will complet</a:t>
            </a:r>
            <a:r>
              <a:rPr lang="en-US" sz="19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the </a:t>
            </a:r>
            <a:r>
              <a:rPr lang="en-US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multiple-choice</a:t>
            </a:r>
            <a:r>
              <a:rPr lang="en-US" sz="19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exam as an online test.</a:t>
            </a:r>
            <a:endParaRPr lang="en-US" sz="19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65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 will only have </a:t>
            </a:r>
            <a:r>
              <a:rPr lang="en-US" sz="19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en-US" sz="19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attempt to complete the exam during </a:t>
            </a: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scheduled test time</a:t>
            </a:r>
            <a:r>
              <a:rPr lang="en-US" sz="19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65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can earn up to </a:t>
            </a:r>
            <a:r>
              <a:rPr lang="en-US" sz="19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75 points </a:t>
            </a:r>
            <a:r>
              <a:rPr lang="en-US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Exam 1</a:t>
            </a:r>
            <a:r>
              <a:rPr lang="en-US" sz="19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900" dirty="0">
              <a:latin typeface="Century Gothic" panose="020B0502020202020204" pitchFamily="34" charset="0"/>
            </a:endParaRPr>
          </a:p>
          <a:p>
            <a:endParaRPr lang="en-US" sz="12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24390D-FA14-497C-8D1A-D2ED74A02555}"/>
              </a:ext>
            </a:extLst>
          </p:cNvPr>
          <p:cNvCxnSpPr/>
          <p:nvPr/>
        </p:nvCxnSpPr>
        <p:spPr>
          <a:xfrm flipV="1">
            <a:off x="1001409" y="1837715"/>
            <a:ext cx="9229061" cy="74428"/>
          </a:xfrm>
          <a:prstGeom prst="line">
            <a:avLst/>
          </a:prstGeom>
          <a:ln>
            <a:solidFill>
              <a:srgbClr val="6877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98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D218-2358-4401-971D-FAC295D5B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8" y="565350"/>
            <a:ext cx="11471031" cy="113369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68777C"/>
                </a:solidFill>
                <a:latin typeface="Century Gothic" panose="020B0502020202020204" pitchFamily="34" charset="0"/>
              </a:rPr>
              <a:t>Steps for calculating your midterm grades</a:t>
            </a:r>
            <a:endParaRPr lang="en-GB" sz="4800" b="1" dirty="0">
              <a:solidFill>
                <a:srgbClr val="68777C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CDEDD-4CAF-1540-8089-C6A6F3256716}"/>
              </a:ext>
            </a:extLst>
          </p:cNvPr>
          <p:cNvSpPr txBox="1"/>
          <p:nvPr/>
        </p:nvSpPr>
        <p:spPr>
          <a:xfrm>
            <a:off x="8872538" y="10715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DE8C14-A78B-4E3A-8599-79BB6F29D0E3}"/>
              </a:ext>
            </a:extLst>
          </p:cNvPr>
          <p:cNvSpPr txBox="1"/>
          <p:nvPr/>
        </p:nvSpPr>
        <p:spPr>
          <a:xfrm flipH="1">
            <a:off x="838197" y="1955463"/>
            <a:ext cx="9710532" cy="4142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Students’ scores for the online, open book, Toolbox Test 1 are posted in Canvas. To calculate your grade…</a:t>
            </a:r>
          </a:p>
          <a:p>
            <a:pPr marL="800100" lvl="1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A</a:t>
            </a: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=  50 - 45 points or at least 90% of 50 total points.</a:t>
            </a:r>
          </a:p>
          <a:p>
            <a:pPr marL="800100" lvl="1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B </a:t>
            </a: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=  44 - 40 points or at least 80% of 50 total points.</a:t>
            </a:r>
          </a:p>
          <a:p>
            <a:pPr marL="800100" lvl="1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 </a:t>
            </a: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=  39 - 35 points or at least 70% of 50 total points.</a:t>
            </a:r>
          </a:p>
          <a:p>
            <a:pPr marL="800100" lvl="1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D</a:t>
            </a: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=  34 - 30 points or at least 60% of 50 total points.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F</a:t>
            </a: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 = 29 points and below or at least 59% of 50 total points.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24390D-FA14-497C-8D1A-D2ED74A02555}"/>
              </a:ext>
            </a:extLst>
          </p:cNvPr>
          <p:cNvCxnSpPr/>
          <p:nvPr/>
        </p:nvCxnSpPr>
        <p:spPr>
          <a:xfrm flipV="1">
            <a:off x="1001409" y="1837715"/>
            <a:ext cx="9229061" cy="74428"/>
          </a:xfrm>
          <a:prstGeom prst="line">
            <a:avLst/>
          </a:prstGeom>
          <a:ln>
            <a:solidFill>
              <a:srgbClr val="6877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253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D218-2358-4401-971D-FAC295D5B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626854"/>
            <a:ext cx="11353800" cy="113369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68777C"/>
                </a:solidFill>
                <a:latin typeface="Century Gothic" panose="020B0502020202020204" pitchFamily="34" charset="0"/>
              </a:rPr>
              <a:t>Steps for calculating your midterm grades</a:t>
            </a:r>
            <a:endParaRPr lang="en-GB" sz="4800" b="1" dirty="0">
              <a:solidFill>
                <a:srgbClr val="68777C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CDEDD-4CAF-1540-8089-C6A6F3256716}"/>
              </a:ext>
            </a:extLst>
          </p:cNvPr>
          <p:cNvSpPr txBox="1"/>
          <p:nvPr/>
        </p:nvSpPr>
        <p:spPr>
          <a:xfrm>
            <a:off x="8872538" y="10715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DE8C14-A78B-4E3A-8599-79BB6F29D0E3}"/>
              </a:ext>
            </a:extLst>
          </p:cNvPr>
          <p:cNvSpPr txBox="1"/>
          <p:nvPr/>
        </p:nvSpPr>
        <p:spPr>
          <a:xfrm flipH="1">
            <a:off x="838197" y="1955463"/>
            <a:ext cx="9710532" cy="4142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Students’ scores for the Gateway to Grassroot Groups Presentation Assignment 1 are posted in Canvas. To calculate your grade…</a:t>
            </a:r>
          </a:p>
          <a:p>
            <a:pPr marL="800100" lvl="1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A</a:t>
            </a: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=  75 - </a:t>
            </a:r>
            <a:r>
              <a:rPr lang="en-US" sz="2200" dirty="0">
                <a:latin typeface="Century Gothic" panose="020B0502020202020204" pitchFamily="34" charset="0"/>
                <a:ea typeface="Calibri" panose="020F0502020204030204" pitchFamily="34" charset="0"/>
              </a:rPr>
              <a:t>67</a:t>
            </a: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points or at least 90% of 75 total points.</a:t>
            </a:r>
          </a:p>
          <a:p>
            <a:pPr marL="800100" lvl="1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B </a:t>
            </a: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=  </a:t>
            </a:r>
            <a:r>
              <a:rPr lang="en-US" sz="2200" dirty="0">
                <a:latin typeface="Century Gothic" panose="020B0502020202020204" pitchFamily="34" charset="0"/>
                <a:ea typeface="Calibri" panose="020F0502020204030204" pitchFamily="34" charset="0"/>
              </a:rPr>
              <a:t>66</a:t>
            </a: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- 60 points or at least 80% of 75 total points.</a:t>
            </a:r>
          </a:p>
          <a:p>
            <a:pPr marL="800100" lvl="1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 </a:t>
            </a: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=  59 - 52 points or at least 70% of 75 total points.</a:t>
            </a:r>
          </a:p>
          <a:p>
            <a:pPr marL="800100" lvl="1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D</a:t>
            </a: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=  </a:t>
            </a:r>
            <a:r>
              <a:rPr lang="en-US" sz="2200" dirty="0">
                <a:latin typeface="Century Gothic" panose="020B0502020202020204" pitchFamily="34" charset="0"/>
                <a:ea typeface="Calibri" panose="020F0502020204030204" pitchFamily="34" charset="0"/>
              </a:rPr>
              <a:t>51</a:t>
            </a: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- </a:t>
            </a:r>
            <a:r>
              <a:rPr lang="en-US" sz="2200" dirty="0">
                <a:latin typeface="Century Gothic" panose="020B0502020202020204" pitchFamily="34" charset="0"/>
                <a:ea typeface="Calibri" panose="020F0502020204030204" pitchFamily="34" charset="0"/>
              </a:rPr>
              <a:t>45</a:t>
            </a: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points or at least 60% of 75 total points.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F</a:t>
            </a: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 = </a:t>
            </a:r>
            <a:r>
              <a:rPr lang="en-US" sz="2200" dirty="0">
                <a:latin typeface="Century Gothic" panose="020B0502020202020204" pitchFamily="34" charset="0"/>
                <a:ea typeface="Calibri" panose="020F0502020204030204" pitchFamily="34" charset="0"/>
              </a:rPr>
              <a:t>44</a:t>
            </a: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points and below or at least 59% of 75 total points.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24390D-FA14-497C-8D1A-D2ED74A02555}"/>
              </a:ext>
            </a:extLst>
          </p:cNvPr>
          <p:cNvCxnSpPr/>
          <p:nvPr/>
        </p:nvCxnSpPr>
        <p:spPr>
          <a:xfrm flipV="1">
            <a:off x="1001409" y="1837715"/>
            <a:ext cx="9229061" cy="74428"/>
          </a:xfrm>
          <a:prstGeom prst="line">
            <a:avLst/>
          </a:prstGeom>
          <a:ln>
            <a:solidFill>
              <a:srgbClr val="6877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215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103698" y="3230562"/>
            <a:ext cx="6487427" cy="12165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B80000"/>
                </a:solidFill>
                <a:latin typeface="Century Gothic" panose="020B0502020202020204" pitchFamily="34" charset="0"/>
              </a:rPr>
              <a:t>Questions and Answers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59FC6C-6369-4B8F-AD43-FB691CBDE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16" y="1055372"/>
            <a:ext cx="7533373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spc="-150" dirty="0">
                <a:solidFill>
                  <a:srgbClr val="68777C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Class Wrap Up…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A0857E-C3BE-4092-8602-6B26BEB7A8D8}"/>
              </a:ext>
            </a:extLst>
          </p:cNvPr>
          <p:cNvCxnSpPr>
            <a:cxnSpLocks/>
          </p:cNvCxnSpPr>
          <p:nvPr/>
        </p:nvCxnSpPr>
        <p:spPr>
          <a:xfrm flipH="1">
            <a:off x="1357162" y="2410877"/>
            <a:ext cx="5265019" cy="0"/>
          </a:xfrm>
          <a:prstGeom prst="line">
            <a:avLst/>
          </a:prstGeom>
          <a:ln w="28575">
            <a:solidFill>
              <a:srgbClr val="6877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Questions outline">
            <a:extLst>
              <a:ext uri="{FF2B5EF4-FFF2-40B4-BE49-F238E27FC236}">
                <a16:creationId xmlns:a16="http://schemas.microsoft.com/office/drawing/2014/main" id="{8BC07908-77C6-354C-9E58-F008F4067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844589" y="1839867"/>
            <a:ext cx="3178265" cy="317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26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D218-2358-4401-971D-FAC295D5B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19AFB3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That’s all folks…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CDEDD-4CAF-1540-8089-C6A6F3256716}"/>
              </a:ext>
            </a:extLst>
          </p:cNvPr>
          <p:cNvSpPr txBox="1"/>
          <p:nvPr/>
        </p:nvSpPr>
        <p:spPr>
          <a:xfrm>
            <a:off x="8872538" y="10715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DE8C14-A78B-4E3A-8599-79BB6F29D0E3}"/>
              </a:ext>
            </a:extLst>
          </p:cNvPr>
          <p:cNvSpPr txBox="1"/>
          <p:nvPr/>
        </p:nvSpPr>
        <p:spPr>
          <a:xfrm flipH="1">
            <a:off x="919804" y="2890391"/>
            <a:ext cx="955548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latin typeface="Century Gothic" panose="020B0502020202020204" pitchFamily="34" charset="0"/>
              </a:rPr>
              <a:t>Thanks for your attention!</a:t>
            </a:r>
            <a:endParaRPr lang="en-US" sz="44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24390D-FA14-497C-8D1A-D2ED74A02555}"/>
              </a:ext>
            </a:extLst>
          </p:cNvPr>
          <p:cNvCxnSpPr>
            <a:cxnSpLocks/>
          </p:cNvCxnSpPr>
          <p:nvPr/>
        </p:nvCxnSpPr>
        <p:spPr>
          <a:xfrm flipV="1">
            <a:off x="1001409" y="1874929"/>
            <a:ext cx="9392272" cy="372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C0B0CF7-3D53-4B69-BF6F-51B447960E65}"/>
              </a:ext>
            </a:extLst>
          </p:cNvPr>
          <p:cNvSpPr/>
          <p:nvPr/>
        </p:nvSpPr>
        <p:spPr>
          <a:xfrm>
            <a:off x="9214577" y="122536"/>
            <a:ext cx="1179104" cy="1133693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C16E9B4-29BA-4CD3-8DEB-E542E4D3068F}"/>
              </a:ext>
            </a:extLst>
          </p:cNvPr>
          <p:cNvSpPr/>
          <p:nvPr/>
        </p:nvSpPr>
        <p:spPr>
          <a:xfrm>
            <a:off x="9804129" y="818192"/>
            <a:ext cx="776355" cy="775373"/>
          </a:xfrm>
          <a:prstGeom prst="ellipse">
            <a:avLst/>
          </a:prstGeom>
          <a:solidFill>
            <a:srgbClr val="77E3AD"/>
          </a:solidFill>
          <a:ln>
            <a:solidFill>
              <a:srgbClr val="7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1A23AB5-998F-4F5C-9A8A-10112722067E}"/>
              </a:ext>
            </a:extLst>
          </p:cNvPr>
          <p:cNvSpPr txBox="1">
            <a:spLocks/>
          </p:cNvSpPr>
          <p:nvPr/>
        </p:nvSpPr>
        <p:spPr>
          <a:xfrm>
            <a:off x="552537" y="4468019"/>
            <a:ext cx="10490200" cy="955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000" dirty="0">
                <a:latin typeface="Century Gothic" panose="020B0502020202020204" pitchFamily="34" charset="0"/>
              </a:rPr>
              <a:t>Stay Well…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9057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D218-2358-4401-971D-FAC295D5B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5" y="556995"/>
            <a:ext cx="11781182" cy="1133693"/>
          </a:xfrm>
          <a:solidFill>
            <a:schemeClr val="bg1"/>
          </a:solidFill>
          <a:ln>
            <a:solidFill>
              <a:srgbClr val="68777C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800" b="1" dirty="0">
                <a:solidFill>
                  <a:srgbClr val="68777C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UNDERSTANDING COLLECTIVE EXPEREIENCES LEARNING OBJECTIVES (LO)</a:t>
            </a:r>
            <a:endParaRPr lang="en-GB" sz="3800" b="1" dirty="0">
              <a:solidFill>
                <a:srgbClr val="68777C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CDEDD-4CAF-1540-8089-C6A6F3256716}"/>
              </a:ext>
            </a:extLst>
          </p:cNvPr>
          <p:cNvSpPr txBox="1"/>
          <p:nvPr/>
        </p:nvSpPr>
        <p:spPr>
          <a:xfrm>
            <a:off x="8872538" y="10715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DE8C14-A78B-4E3A-8599-79BB6F29D0E3}"/>
              </a:ext>
            </a:extLst>
          </p:cNvPr>
          <p:cNvSpPr txBox="1"/>
          <p:nvPr/>
        </p:nvSpPr>
        <p:spPr>
          <a:xfrm flipH="1">
            <a:off x="838199" y="2133599"/>
            <a:ext cx="10617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>
                <a:solidFill>
                  <a:srgbClr val="68777C"/>
                </a:solidFill>
                <a:latin typeface="Century Gothic" panose="020B0502020202020204" pitchFamily="34" charset="0"/>
              </a:rPr>
              <a:t>LO </a:t>
            </a:r>
            <a:r>
              <a:rPr lang="en-US" sz="2800" b="1" dirty="0" err="1">
                <a:solidFill>
                  <a:srgbClr val="68777C"/>
                </a:solidFill>
                <a:latin typeface="Century Gothic" panose="020B0502020202020204" pitchFamily="34" charset="0"/>
              </a:rPr>
              <a:t>Wk</a:t>
            </a:r>
            <a:r>
              <a:rPr lang="en-US" sz="2800" b="1" dirty="0">
                <a:solidFill>
                  <a:srgbClr val="68777C"/>
                </a:solidFill>
                <a:latin typeface="Century Gothic" panose="020B0502020202020204" pitchFamily="34" charset="0"/>
              </a:rPr>
              <a:t> 8.1: 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Explain the connection between the THREE phases covered in this course. </a:t>
            </a:r>
          </a:p>
          <a:p>
            <a:pPr lvl="1"/>
            <a:endParaRPr lang="en-US" sz="28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2800" b="1" dirty="0">
                <a:solidFill>
                  <a:srgbClr val="68777C"/>
                </a:solidFill>
                <a:latin typeface="Century Gothic" panose="020B0502020202020204" pitchFamily="34" charset="0"/>
              </a:rPr>
              <a:t>LO </a:t>
            </a:r>
            <a:r>
              <a:rPr lang="en-US" sz="2800" b="1" dirty="0" err="1">
                <a:solidFill>
                  <a:srgbClr val="68777C"/>
                </a:solidFill>
                <a:latin typeface="Century Gothic" panose="020B0502020202020204" pitchFamily="34" charset="0"/>
              </a:rPr>
              <a:t>Wk</a:t>
            </a:r>
            <a:r>
              <a:rPr lang="en-US" sz="2800" b="1" dirty="0">
                <a:solidFill>
                  <a:srgbClr val="68777C"/>
                </a:solidFill>
                <a:latin typeface="Century Gothic" panose="020B0502020202020204" pitchFamily="34" charset="0"/>
              </a:rPr>
              <a:t> 8.2: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Describe resources available to OU students from the library.</a:t>
            </a:r>
          </a:p>
          <a:p>
            <a:pPr lvl="1"/>
            <a:endParaRPr lang="en-US" sz="28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2800" b="1" dirty="0">
                <a:solidFill>
                  <a:srgbClr val="68777C"/>
                </a:solidFill>
                <a:latin typeface="Century Gothic" panose="020B0502020202020204" pitchFamily="34" charset="0"/>
              </a:rPr>
              <a:t>LO </a:t>
            </a:r>
            <a:r>
              <a:rPr lang="en-US" sz="2800" b="1" dirty="0" err="1">
                <a:solidFill>
                  <a:srgbClr val="68777C"/>
                </a:solidFill>
                <a:latin typeface="Century Gothic" panose="020B0502020202020204" pitchFamily="34" charset="0"/>
              </a:rPr>
              <a:t>Wk</a:t>
            </a:r>
            <a:r>
              <a:rPr lang="en-US" sz="2800" b="1" dirty="0">
                <a:solidFill>
                  <a:srgbClr val="68777C"/>
                </a:solidFill>
                <a:latin typeface="Century Gothic" panose="020B0502020202020204" pitchFamily="34" charset="0"/>
              </a:rPr>
              <a:t> 8.3: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Identify the steps for calculating your midterm grades and preparing for Exam .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Abadi" panose="020B06040201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00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E59FC6C-6369-4B8F-AD43-FB691CBDE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133" y="2080455"/>
            <a:ext cx="7027334" cy="3716868"/>
          </a:xfrm>
          <a:ln>
            <a:solidFill>
              <a:srgbClr val="68777C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Explain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the 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connection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between the 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THREE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phases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covered in this 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course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. </a:t>
            </a:r>
            <a:endParaRPr lang="en-US" b="1" dirty="0">
              <a:solidFill>
                <a:srgbClr val="68777C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2DB0E8-73AE-4B4A-9601-F68060FB589D}"/>
              </a:ext>
            </a:extLst>
          </p:cNvPr>
          <p:cNvSpPr/>
          <p:nvPr/>
        </p:nvSpPr>
        <p:spPr>
          <a:xfrm>
            <a:off x="3301999" y="1073647"/>
            <a:ext cx="1261534" cy="1202267"/>
          </a:xfrm>
          <a:prstGeom prst="rect">
            <a:avLst/>
          </a:prstGeom>
          <a:solidFill>
            <a:srgbClr val="B80000"/>
          </a:solidFill>
          <a:ln>
            <a:solidFill>
              <a:srgbClr val="6877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A695AA-F576-42A8-B944-D8D54FDF248A}"/>
              </a:ext>
            </a:extLst>
          </p:cNvPr>
          <p:cNvSpPr txBox="1"/>
          <p:nvPr/>
        </p:nvSpPr>
        <p:spPr>
          <a:xfrm>
            <a:off x="3488135" y="1143013"/>
            <a:ext cx="1109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LO</a:t>
            </a:r>
          </a:p>
          <a:p>
            <a:r>
              <a:rPr lang="en-US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Wk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8.1</a:t>
            </a:r>
          </a:p>
        </p:txBody>
      </p:sp>
    </p:spTree>
    <p:extLst>
      <p:ext uri="{BB962C8B-B14F-4D97-AF65-F5344CB8AC3E}">
        <p14:creationId xmlns:p14="http://schemas.microsoft.com/office/powerpoint/2010/main" val="576712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9490" y="1669774"/>
            <a:ext cx="6872457" cy="4864375"/>
          </a:xfrm>
        </p:spPr>
        <p:txBody>
          <a:bodyPr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Phase I</a:t>
            </a:r>
            <a:r>
              <a:rPr 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- </a:t>
            </a:r>
            <a:r>
              <a:rPr lang="en-US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Self-Awareness about Belonging</a:t>
            </a:r>
          </a:p>
          <a:p>
            <a:pPr marL="342900" marR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  <a:t>S</a:t>
            </a:r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tudents are introduced to the concept of belonging, the tools that contribute to a sense of belonging, and apply their new tools in the grassroot groups assignment.</a:t>
            </a:r>
          </a:p>
          <a:p>
            <a:pPr marL="342900" marR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  <a:t>We complete Phase 1 with Exam 1.</a:t>
            </a:r>
            <a:endParaRPr lang="en-US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59FC6C-6369-4B8F-AD43-FB691CBDE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91" y="323851"/>
            <a:ext cx="11333018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rgbClr val="68777C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The THREE Phases of Belonging Covered in this Course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4E4CB80-9578-4BDD-A176-F5310B11FC5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7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4415"/>
                    </a14:imgEffect>
                    <a14:imgEffect>
                      <a14:saturation sat="38000"/>
                    </a14:imgEffect>
                    <a14:imgEffect>
                      <a14:brightnessContrast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01" b="6701"/>
          <a:stretch/>
        </p:blipFill>
        <p:spPr bwMode="auto">
          <a:xfrm>
            <a:off x="8679243" y="1946473"/>
            <a:ext cx="3234461" cy="296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408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E59FC6C-6369-4B8F-AD43-FB691CBDE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762" y="122032"/>
            <a:ext cx="1093407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rgbClr val="68777C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The THREE Phases of Belonging Covered in this Course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19725" y="1825625"/>
            <a:ext cx="5600075" cy="4351338"/>
          </a:xfrm>
        </p:spPr>
        <p:txBody>
          <a:bodyPr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Phase II</a:t>
            </a:r>
            <a:r>
              <a:rPr lang="en-US" sz="24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– </a:t>
            </a:r>
            <a:r>
              <a:rPr lang="en-US" sz="2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Group-Level Belonging</a:t>
            </a:r>
          </a:p>
          <a:p>
            <a:pPr marL="342900" marR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</a:t>
            </a:r>
            <a:r>
              <a:rPr lang="en-US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tudents connect the tools that contribute to a sense of belonging to understand collective experiences.</a:t>
            </a:r>
          </a:p>
          <a:p>
            <a:pPr marL="342900" marR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We start Phase 2 today.</a:t>
            </a:r>
            <a:endParaRPr lang="en-US" sz="2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9BB53A-A1C9-4AE7-ABB7-A2BB40CAC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3525" y="3557782"/>
            <a:ext cx="4474698" cy="70771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Indigenous Peoples Day at OU</a:t>
            </a:r>
          </a:p>
          <a:p>
            <a:pPr marL="0" indent="0" algn="ctr">
              <a:buNone/>
            </a:pPr>
            <a:r>
              <a:rPr lang="en-US" sz="2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October 11, 2021</a:t>
            </a:r>
            <a:endParaRPr lang="en-US" sz="21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" name="Picture 9" descr="A group of people holding flags&#10;&#10;Description automatically generated with medium confidence">
            <a:extLst>
              <a:ext uri="{FF2B5EF4-FFF2-40B4-BE49-F238E27FC236}">
                <a16:creationId xmlns:a16="http://schemas.microsoft.com/office/drawing/2014/main" id="{B64E91CB-8B65-43D3-A714-EB819DF36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638" y="4394278"/>
            <a:ext cx="3145649" cy="2098597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A84795D-D146-445A-83D3-5BDAFCF23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120" y="1347377"/>
            <a:ext cx="2811155" cy="208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782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E59FC6C-6369-4B8F-AD43-FB691CBDE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365125"/>
            <a:ext cx="1115377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rgbClr val="68777C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The THREE Phases of Belonging Covered in this Course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868551" cy="4351338"/>
          </a:xfrm>
        </p:spPr>
        <p:txBody>
          <a:bodyPr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Phase III</a:t>
            </a:r>
            <a:r>
              <a:rPr lang="en-US" sz="24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– </a:t>
            </a:r>
            <a:r>
              <a:rPr lang="en-US" sz="2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Belonging based Behavior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</a:t>
            </a:r>
            <a:r>
              <a:rPr lang="en-US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tudents connect the tools that contribute to a sense of belonging with their understanding of the experiences of others to </a:t>
            </a:r>
            <a:r>
              <a:rPr lang="en-US" sz="2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extend </a:t>
            </a:r>
            <a:r>
              <a:rPr lang="en-US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intentional helping rather than hurting behaviors to build community at OU. 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We will start Phase 3 during Week 11.</a:t>
            </a:r>
            <a:endParaRPr lang="en-US" sz="2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Content Placeholder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D4E5FE6-4487-4DD5-8E92-B2176E1518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" r="-2861"/>
          <a:stretch/>
        </p:blipFill>
        <p:spPr>
          <a:xfrm>
            <a:off x="7706750" y="2572657"/>
            <a:ext cx="4305786" cy="2354646"/>
          </a:xfrm>
        </p:spPr>
      </p:pic>
    </p:spTree>
    <p:extLst>
      <p:ext uri="{BB962C8B-B14F-4D97-AF65-F5344CB8AC3E}">
        <p14:creationId xmlns:p14="http://schemas.microsoft.com/office/powerpoint/2010/main" val="441564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E59FC6C-6369-4B8F-AD43-FB691CBDE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133" y="2080455"/>
            <a:ext cx="7027334" cy="3716868"/>
          </a:xfrm>
          <a:ln>
            <a:solidFill>
              <a:srgbClr val="68777C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Describe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resources 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available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to OU students</a:t>
            </a:r>
            <a:br>
              <a:rPr lang="en-US" sz="4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from the 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library</a:t>
            </a:r>
            <a:endParaRPr lang="en-US" b="1" dirty="0">
              <a:solidFill>
                <a:srgbClr val="68777C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2DB0E8-73AE-4B4A-9601-F68060FB589D}"/>
              </a:ext>
            </a:extLst>
          </p:cNvPr>
          <p:cNvSpPr/>
          <p:nvPr/>
        </p:nvSpPr>
        <p:spPr>
          <a:xfrm>
            <a:off x="3301999" y="1073647"/>
            <a:ext cx="1261534" cy="1202267"/>
          </a:xfrm>
          <a:prstGeom prst="rect">
            <a:avLst/>
          </a:prstGeom>
          <a:solidFill>
            <a:srgbClr val="B80000"/>
          </a:solidFill>
          <a:ln>
            <a:solidFill>
              <a:srgbClr val="6877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A695AA-F576-42A8-B944-D8D54FDF248A}"/>
              </a:ext>
            </a:extLst>
          </p:cNvPr>
          <p:cNvSpPr txBox="1"/>
          <p:nvPr/>
        </p:nvSpPr>
        <p:spPr>
          <a:xfrm>
            <a:off x="3454399" y="1144951"/>
            <a:ext cx="1109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LO</a:t>
            </a:r>
          </a:p>
          <a:p>
            <a:r>
              <a:rPr lang="en-US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Wk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8.2</a:t>
            </a:r>
          </a:p>
        </p:txBody>
      </p:sp>
    </p:spTree>
    <p:extLst>
      <p:ext uri="{BB962C8B-B14F-4D97-AF65-F5344CB8AC3E}">
        <p14:creationId xmlns:p14="http://schemas.microsoft.com/office/powerpoint/2010/main" val="3575197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E59FC6C-6369-4B8F-AD43-FB691CBDE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>
                <a:solidFill>
                  <a:srgbClr val="68777C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Cultivating Belonging at the OU Library</a:t>
            </a:r>
            <a:br>
              <a:rPr lang="en-US" sz="4000" b="1" dirty="0">
                <a:solidFill>
                  <a:srgbClr val="68777C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68777C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the </a:t>
            </a:r>
            <a:r>
              <a:rPr lang="en-US" sz="4000" b="1" dirty="0">
                <a:solidFill>
                  <a:srgbClr val="6877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>
                <a:solidFill>
                  <a:srgbClr val="68777C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taff</a:t>
            </a:r>
            <a:endParaRPr lang="en-US" sz="4000" b="1" dirty="0">
              <a:solidFill>
                <a:srgbClr val="68777C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904ED0-FDBB-4DC1-97D1-D6C0BCF51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2243" y="1687513"/>
            <a:ext cx="5181600" cy="4351338"/>
          </a:xfrm>
        </p:spPr>
        <p:txBody>
          <a:bodyPr>
            <a:normAutofit fontScale="85000" lnSpcReduction="20000"/>
          </a:bodyPr>
          <a:lstStyle/>
          <a:p>
            <a:pPr marL="0" marR="0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Kristal Boulden </a:t>
            </a:r>
          </a:p>
          <a:p>
            <a:pPr marL="0" marR="0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Brent Tweedy </a:t>
            </a:r>
            <a:endParaRPr lang="en-US" sz="4800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Megan Bednar </a:t>
            </a:r>
          </a:p>
          <a:p>
            <a:pPr marL="0" marR="0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Claire Curry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DD6E8B-053A-4970-9E20-AB78DCEBB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919" y="1825625"/>
            <a:ext cx="5181600" cy="4351338"/>
          </a:xfrm>
        </p:spPr>
        <p:txBody>
          <a:bodyPr>
            <a:normAutofit fontScale="85000" lnSpcReduction="20000"/>
          </a:bodyPr>
          <a:lstStyle/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</a:p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                 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Cheryl McCain 	             Karie Antell </a:t>
            </a:r>
            <a:endParaRPr lang="en-US" sz="18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              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Patrick Wright		         Jay Edwards 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7DD72BB2-C427-4169-B031-712C56277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586" y="1840988"/>
            <a:ext cx="13049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1DFFFE55-B7E7-4886-AA0D-DA0C4AB786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9"/>
          <a:stretch/>
        </p:blipFill>
        <p:spPr bwMode="auto">
          <a:xfrm>
            <a:off x="3875651" y="1825625"/>
            <a:ext cx="13049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1B0304CE-3809-4247-98B5-37ECFF24B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827" y="4058652"/>
            <a:ext cx="15525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040CCCD-5C8C-4B9E-985A-E0F779CD0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586" y="4182477"/>
            <a:ext cx="15525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359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83D38-9971-4722-A3FE-E55FFABF5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68777C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Cultivating Belonging at the OU Library</a:t>
            </a:r>
            <a:br>
              <a:rPr lang="en-US" sz="4400" b="1" dirty="0">
                <a:solidFill>
                  <a:srgbClr val="68777C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solidFill>
                  <a:srgbClr val="68777C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the </a:t>
            </a:r>
            <a:r>
              <a:rPr lang="en-US" sz="4400" b="1" dirty="0">
                <a:solidFill>
                  <a:srgbClr val="68777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online course guide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F9AF0C-BC94-4EB4-B55E-10E493846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1800" dirty="0">
              <a:solidFill>
                <a:srgbClr val="1F497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rgbClr val="1F497D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rgbClr val="1F497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rgbClr val="1F497D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u="sng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https://guides.ou.edu/ucol1523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11821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10634</TotalTime>
  <Words>870</Words>
  <Application>Microsoft Macintosh PowerPoint</Application>
  <PresentationFormat>Widescreen</PresentationFormat>
  <Paragraphs>104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Abadi</vt:lpstr>
      <vt:lpstr>Arial</vt:lpstr>
      <vt:lpstr>Calibri</vt:lpstr>
      <vt:lpstr>Calibri Light</vt:lpstr>
      <vt:lpstr>Century Gothic</vt:lpstr>
      <vt:lpstr>Helvetica Neue</vt:lpstr>
      <vt:lpstr>Helvetica Neue Light</vt:lpstr>
      <vt:lpstr>Times New Roman</vt:lpstr>
      <vt:lpstr>Office Theme</vt:lpstr>
      <vt:lpstr>PowerPoint Presentation</vt:lpstr>
      <vt:lpstr>UNDERSTANDING COLLECTIVE EXPEREIENCES LEARNING OBJECTIVES (LO)</vt:lpstr>
      <vt:lpstr>Explain the connection between the THREE phases covered in this course. </vt:lpstr>
      <vt:lpstr>The THREE Phases of Belonging Covered in this Course</vt:lpstr>
      <vt:lpstr>The THREE Phases of Belonging Covered in this Course</vt:lpstr>
      <vt:lpstr>The THREE Phases of Belonging Covered in this Course</vt:lpstr>
      <vt:lpstr>Describe resources available to OU students from the library</vt:lpstr>
      <vt:lpstr>Cultivating Belonging at the OU Library with the staff</vt:lpstr>
      <vt:lpstr>Cultivating Belonging at the OU Library with the online course guide</vt:lpstr>
      <vt:lpstr>Cultivating Belonging at the OU Library with spaces, services and resources</vt:lpstr>
      <vt:lpstr>Identify the steps for calculating your midterm grades and preparing for Exam </vt:lpstr>
      <vt:lpstr>Exam 1 for on campus sections</vt:lpstr>
      <vt:lpstr>Exam 1 for remote sections</vt:lpstr>
      <vt:lpstr>Steps for calculating your midterm grades</vt:lpstr>
      <vt:lpstr>Steps for calculating your midterm grades</vt:lpstr>
      <vt:lpstr>Class Wrap Up…</vt:lpstr>
      <vt:lpstr>That’s all folks…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Carter-Sowell, Adrienne</dc:creator>
  <cp:lastModifiedBy>Baugh, Michael A.</cp:lastModifiedBy>
  <cp:revision>183</cp:revision>
  <dcterms:modified xsi:type="dcterms:W3CDTF">2021-10-15T17:01:16Z</dcterms:modified>
</cp:coreProperties>
</file>