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640" r:id="rId2"/>
    <p:sldId id="638" r:id="rId3"/>
    <p:sldId id="669" r:id="rId4"/>
    <p:sldId id="659" r:id="rId5"/>
    <p:sldId id="598" r:id="rId6"/>
    <p:sldId id="664" r:id="rId7"/>
    <p:sldId id="663" r:id="rId8"/>
    <p:sldId id="665" r:id="rId9"/>
    <p:sldId id="667" r:id="rId10"/>
    <p:sldId id="523" r:id="rId11"/>
    <p:sldId id="498" r:id="rId12"/>
    <p:sldId id="62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BBA"/>
    <a:srgbClr val="07B2B4"/>
    <a:srgbClr val="10A6A7"/>
    <a:srgbClr val="EFF15A"/>
    <a:srgbClr val="E8DD11"/>
    <a:srgbClr val="E7E12E"/>
    <a:srgbClr val="F1EC2F"/>
    <a:srgbClr val="F2EB31"/>
    <a:srgbClr val="14BBBA"/>
    <a:srgbClr val="77E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79853" autoAdjust="0"/>
  </p:normalViewPr>
  <p:slideViewPr>
    <p:cSldViewPr snapToGrid="0">
      <p:cViewPr varScale="1">
        <p:scale>
          <a:sx n="54" d="100"/>
          <a:sy n="54" d="100"/>
        </p:scale>
        <p:origin x="13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87E7C-C186-7646-B1C3-C0DE80B2CAD2}" type="datetimeFigureOut">
              <a:rPr lang="en-US" smtClean="0"/>
              <a:t>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43ECF-0F90-6545-917E-3EF1411CB858}" type="slidenum">
              <a:rPr lang="en-US" smtClean="0"/>
              <a:t>‹#›</a:t>
            </a:fld>
            <a:endParaRPr lang="en-US"/>
          </a:p>
        </p:txBody>
      </p:sp>
    </p:spTree>
    <p:extLst>
      <p:ext uri="{BB962C8B-B14F-4D97-AF65-F5344CB8AC3E}">
        <p14:creationId xmlns:p14="http://schemas.microsoft.com/office/powerpoint/2010/main" val="380273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5F14-40A0-48D9-9236-0827CAFA8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999686-3573-4FBD-85F3-1763C848C6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3C98A5-4E42-4BFB-8B5A-B43063EBCBAC}"/>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5" name="Footer Placeholder 4">
            <a:extLst>
              <a:ext uri="{FF2B5EF4-FFF2-40B4-BE49-F238E27FC236}">
                <a16:creationId xmlns:a16="http://schemas.microsoft.com/office/drawing/2014/main" id="{CCFDAA6B-3849-4D1F-8B22-41FC7C6F0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19870E-A468-4461-A149-51E4F16224EF}"/>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724071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2216D-64CB-489D-B8F8-4BF30A9223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866B25-C6E9-483B-BC20-1790583FB0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460189-A849-4E0E-8832-5F49481BE031}"/>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5" name="Footer Placeholder 4">
            <a:extLst>
              <a:ext uri="{FF2B5EF4-FFF2-40B4-BE49-F238E27FC236}">
                <a16:creationId xmlns:a16="http://schemas.microsoft.com/office/drawing/2014/main" id="{51052B0B-0090-4835-87E9-1C2AE9AC6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DC408-D96C-4096-8085-C0A9A9AB121E}"/>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260012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08190F-3898-4C68-87E2-C053656EE4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D0C5FE-6F9D-49CD-A48F-5303B7D7D7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BBA52-8400-424B-8613-3D3F60505026}"/>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5" name="Footer Placeholder 4">
            <a:extLst>
              <a:ext uri="{FF2B5EF4-FFF2-40B4-BE49-F238E27FC236}">
                <a16:creationId xmlns:a16="http://schemas.microsoft.com/office/drawing/2014/main" id="{3D5F6E04-FD02-4BEE-A8FA-0843236D2C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B019B-9225-4187-AE3A-9FB589667122}"/>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629709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3DB5A-E62D-442C-A3FE-D216CB6C28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8D843B-8725-4C7A-B004-5EB5DF90E7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1A5369-B0D6-4B5A-9A84-63AA2DDF3BC3}"/>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5" name="Footer Placeholder 4">
            <a:extLst>
              <a:ext uri="{FF2B5EF4-FFF2-40B4-BE49-F238E27FC236}">
                <a16:creationId xmlns:a16="http://schemas.microsoft.com/office/drawing/2014/main" id="{C1F4F4B5-FC26-4919-B185-14067EEB9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5EF1B-7530-4BB3-B326-D3801BF9B5BC}"/>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33627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F55C9-5D56-4921-A06F-B0F030D8A8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4D3B14-E757-4A56-96C9-9DEE864AE7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DAA2D1-DF41-4D7E-B920-CA500858B789}"/>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5" name="Footer Placeholder 4">
            <a:extLst>
              <a:ext uri="{FF2B5EF4-FFF2-40B4-BE49-F238E27FC236}">
                <a16:creationId xmlns:a16="http://schemas.microsoft.com/office/drawing/2014/main" id="{57BE5B9C-3A07-4D88-811F-5EC018B32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75558-359D-4D4B-9D1D-93D65432AF0A}"/>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79856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CE0F4-1F6B-48C6-9980-6A3428578E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95DED9-D55E-4D83-9129-1427C27588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1F1EBA-AD86-445E-B80A-E8C45EA203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C2461B-4E92-43BF-B26E-2107D9D3D800}"/>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6" name="Footer Placeholder 5">
            <a:extLst>
              <a:ext uri="{FF2B5EF4-FFF2-40B4-BE49-F238E27FC236}">
                <a16:creationId xmlns:a16="http://schemas.microsoft.com/office/drawing/2014/main" id="{5C4A5336-5820-401B-B954-F2E3134A4C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05E36F-EDC1-47AB-9654-6868669C19A6}"/>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1382927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B956-D8D1-4EE8-A6CA-67C9D8DBBB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17A285-B899-4A0A-B554-98ABFCA696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9164CA-887D-4D7C-A98F-7D33AD3F4F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5093C2-6F72-4E40-893E-B13C2F2B9D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344223-9BAE-46CE-B5EB-DEDDCBD87B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3DF0EE-2378-4AF0-88E0-43D1FC985224}"/>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8" name="Footer Placeholder 7">
            <a:extLst>
              <a:ext uri="{FF2B5EF4-FFF2-40B4-BE49-F238E27FC236}">
                <a16:creationId xmlns:a16="http://schemas.microsoft.com/office/drawing/2014/main" id="{65F95739-601B-47B1-A09F-348CB43C55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068C9B-09AE-4616-A405-B26CD23EFABA}"/>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60011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155B-1204-4450-AD22-D640DFA1E3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B018A4-F621-4090-A154-B10F7044BA2A}"/>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4" name="Footer Placeholder 3">
            <a:extLst>
              <a:ext uri="{FF2B5EF4-FFF2-40B4-BE49-F238E27FC236}">
                <a16:creationId xmlns:a16="http://schemas.microsoft.com/office/drawing/2014/main" id="{86E8280C-DA4A-4EE8-825E-26BC7E99F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6E26E-E8FB-47E2-8003-EBEBF76B92D7}"/>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255334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7D407-DAAF-4CD8-9681-FCD38ACA4009}"/>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3" name="Footer Placeholder 2">
            <a:extLst>
              <a:ext uri="{FF2B5EF4-FFF2-40B4-BE49-F238E27FC236}">
                <a16:creationId xmlns:a16="http://schemas.microsoft.com/office/drawing/2014/main" id="{BB4842AA-7DF1-4CBC-B1DC-C34B02DCEF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606CC8-17A0-42DA-A335-169943506794}"/>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263209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E010C-5020-4102-9C39-4FA079A465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768420-E92D-49ED-A754-F7C08AF3E1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C54573-DF84-4D3C-AE40-6B21B065F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53B00E-1BE2-4E09-BD38-E19499163116}"/>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6" name="Footer Placeholder 5">
            <a:extLst>
              <a:ext uri="{FF2B5EF4-FFF2-40B4-BE49-F238E27FC236}">
                <a16:creationId xmlns:a16="http://schemas.microsoft.com/office/drawing/2014/main" id="{DCB0DB2E-53DD-43C7-B16F-4686685858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A9358-0908-4BA4-9BE5-1D9F8B43ADA7}"/>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305362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0405-A4E8-45A9-89FB-2C4FB8FA3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931E55-9D88-4441-86D5-86EF2CF7ED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15E4AF-04B3-4AF1-9CA2-E8ADF2AA6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1F3A7E-27E2-4912-A367-B0F1E59B0126}"/>
              </a:ext>
            </a:extLst>
          </p:cNvPr>
          <p:cNvSpPr>
            <a:spLocks noGrp="1"/>
          </p:cNvSpPr>
          <p:nvPr>
            <p:ph type="dt" sz="half" idx="10"/>
          </p:nvPr>
        </p:nvSpPr>
        <p:spPr/>
        <p:txBody>
          <a:bodyPr/>
          <a:lstStyle/>
          <a:p>
            <a:fld id="{2663D2D1-DBC1-4C27-8E20-5EE8FF3C117E}" type="datetimeFigureOut">
              <a:rPr lang="en-US" smtClean="0"/>
              <a:t>12/3/2021</a:t>
            </a:fld>
            <a:endParaRPr lang="en-US"/>
          </a:p>
        </p:txBody>
      </p:sp>
      <p:sp>
        <p:nvSpPr>
          <p:cNvPr id="6" name="Footer Placeholder 5">
            <a:extLst>
              <a:ext uri="{FF2B5EF4-FFF2-40B4-BE49-F238E27FC236}">
                <a16:creationId xmlns:a16="http://schemas.microsoft.com/office/drawing/2014/main" id="{471EA885-B69A-457D-8392-174EE51329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E659AD-163E-4FEB-BD5C-AE4B19D09380}"/>
              </a:ext>
            </a:extLst>
          </p:cNvPr>
          <p:cNvSpPr>
            <a:spLocks noGrp="1"/>
          </p:cNvSpPr>
          <p:nvPr>
            <p:ph type="sldNum" sz="quarter" idx="12"/>
          </p:nvPr>
        </p:nvSpPr>
        <p:spPr/>
        <p:txBody>
          <a:bodyPr/>
          <a:lstStyle/>
          <a:p>
            <a:fld id="{3081CF24-7CA9-454F-AF7D-ADBE04B091CA}" type="slidenum">
              <a:rPr lang="en-US" smtClean="0"/>
              <a:t>‹#›</a:t>
            </a:fld>
            <a:endParaRPr lang="en-US"/>
          </a:p>
        </p:txBody>
      </p:sp>
    </p:spTree>
    <p:extLst>
      <p:ext uri="{BB962C8B-B14F-4D97-AF65-F5344CB8AC3E}">
        <p14:creationId xmlns:p14="http://schemas.microsoft.com/office/powerpoint/2010/main" val="26864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952B8-9E57-4893-81BC-12997A79D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13B319-A1CA-4B5D-850E-B378114425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34B46-E599-4E54-A9BB-764EFDCDF7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3D2D1-DBC1-4C27-8E20-5EE8FF3C117E}" type="datetimeFigureOut">
              <a:rPr lang="en-US" smtClean="0"/>
              <a:t>12/3/2021</a:t>
            </a:fld>
            <a:endParaRPr lang="en-US"/>
          </a:p>
        </p:txBody>
      </p:sp>
      <p:sp>
        <p:nvSpPr>
          <p:cNvPr id="5" name="Footer Placeholder 4">
            <a:extLst>
              <a:ext uri="{FF2B5EF4-FFF2-40B4-BE49-F238E27FC236}">
                <a16:creationId xmlns:a16="http://schemas.microsoft.com/office/drawing/2014/main" id="{BF62E031-AD72-426A-B3EB-3817C7530F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F0797F-4D5F-4691-AD10-F7C7D9BCD3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1CF24-7CA9-454F-AF7D-ADBE04B091CA}" type="slidenum">
              <a:rPr lang="en-US" smtClean="0"/>
              <a:t>‹#›</a:t>
            </a:fld>
            <a:endParaRPr lang="en-US"/>
          </a:p>
        </p:txBody>
      </p:sp>
    </p:spTree>
    <p:extLst>
      <p:ext uri="{BB962C8B-B14F-4D97-AF65-F5344CB8AC3E}">
        <p14:creationId xmlns:p14="http://schemas.microsoft.com/office/powerpoint/2010/main" val="715534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val.o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u.edu/content/dam/provost/documents/guidelines-evaluat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ou.edu/content/dam/portal/PACAA/Incomplete%20Contract%202.12.15%20fillabl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90760" y="695779"/>
            <a:ext cx="11034695" cy="3230562"/>
          </a:xfrm>
          <a:noFill/>
          <a:ln w="28575">
            <a:noFill/>
          </a:ln>
        </p:spPr>
        <p:txBody>
          <a:bodyPr>
            <a:normAutofit/>
          </a:bodyPr>
          <a:lstStyle/>
          <a:p>
            <a:pPr algn="l"/>
            <a:r>
              <a:rPr lang="en-US" sz="4400" b="1" dirty="0">
                <a:solidFill>
                  <a:srgbClr val="002952"/>
                </a:solidFill>
                <a:latin typeface="Century Gothic" panose="020B0502020202020204" pitchFamily="34" charset="0"/>
                <a:cs typeface="Aharoni" panose="02010803020104030203" pitchFamily="2" charset="-79"/>
              </a:rPr>
              <a:t>UCOL 1523:</a:t>
            </a:r>
            <a:br>
              <a:rPr lang="en-US" sz="7400" b="1" dirty="0">
                <a:solidFill>
                  <a:srgbClr val="002952"/>
                </a:solidFill>
                <a:latin typeface="Century Gothic" panose="020B0502020202020204" pitchFamily="34" charset="0"/>
                <a:cs typeface="Aharoni" panose="02010803020104030203" pitchFamily="2" charset="-79"/>
              </a:rPr>
            </a:br>
            <a: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t>GATEWAY TO </a:t>
            </a:r>
            <a:b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br>
            <a:r>
              <a:rPr lang="en-US" altLang="en-US" sz="7000" b="1"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rPr>
              <a:t>BELONGING</a:t>
            </a:r>
            <a:endParaRPr lang="en-US" sz="7000" dirty="0">
              <a:solidFill>
                <a:srgbClr val="002952"/>
              </a:solidFill>
              <a:effectLst>
                <a:outerShdw blurRad="38100" dist="38100" dir="2700000" algn="tl">
                  <a:srgbClr val="000000">
                    <a:alpha val="43137"/>
                  </a:srgbClr>
                </a:outerShdw>
              </a:effectLst>
              <a:latin typeface="Century Gothic" panose="020B0502020202020204" pitchFamily="34" charset="0"/>
              <a:cs typeface="Aharoni" panose="02010803020104030203" pitchFamily="2" charset="-79"/>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578651" y="4499057"/>
            <a:ext cx="11034695" cy="1705976"/>
          </a:xfrm>
          <a:noFill/>
        </p:spPr>
        <p:txBody>
          <a:bodyPr>
            <a:normAutofit/>
          </a:bodyPr>
          <a:lstStyle/>
          <a:p>
            <a:pPr algn="l">
              <a:spcAft>
                <a:spcPts val="600"/>
              </a:spcAft>
            </a:pPr>
            <a:r>
              <a:rPr lang="en-US" sz="2200" b="1" dirty="0">
                <a:solidFill>
                  <a:srgbClr val="002952"/>
                </a:solidFill>
                <a:latin typeface="Century Gothic" panose="020B0502020202020204" pitchFamily="34" charset="0"/>
              </a:rPr>
              <a:t>Week 16 –December 6-10, 2021</a:t>
            </a:r>
          </a:p>
          <a:p>
            <a:pPr algn="l">
              <a:spcAft>
                <a:spcPts val="600"/>
              </a:spcAft>
            </a:pPr>
            <a:r>
              <a:rPr lang="en-US" sz="3300" b="1" dirty="0">
                <a:solidFill>
                  <a:srgbClr val="002952"/>
                </a:solidFill>
                <a:latin typeface="Century Gothic" panose="020B0502020202020204" pitchFamily="34" charset="0"/>
                <a:cs typeface="Aharoni" panose="02010803020104030203" pitchFamily="2" charset="-79"/>
              </a:rPr>
              <a:t>Course Wrap-up for in person sections</a:t>
            </a:r>
          </a:p>
        </p:txBody>
      </p:sp>
      <p:sp>
        <p:nvSpPr>
          <p:cNvPr id="4" name="Oval 3">
            <a:extLst>
              <a:ext uri="{FF2B5EF4-FFF2-40B4-BE49-F238E27FC236}">
                <a16:creationId xmlns:a16="http://schemas.microsoft.com/office/drawing/2014/main" id="{53F9A82F-1DC0-41CB-A5E1-007AF2D0BF41}"/>
              </a:ext>
            </a:extLst>
          </p:cNvPr>
          <p:cNvSpPr/>
          <p:nvPr/>
        </p:nvSpPr>
        <p:spPr>
          <a:xfrm>
            <a:off x="7909780" y="695779"/>
            <a:ext cx="1920240" cy="1798641"/>
          </a:xfrm>
          <a:prstGeom prst="ellipse">
            <a:avLst/>
          </a:prstGeom>
          <a:solidFill>
            <a:srgbClr val="19AFB3"/>
          </a:solidFill>
          <a:ln>
            <a:solidFill>
              <a:srgbClr val="19AF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722FECCE-5685-44CF-8E0E-137858D99451}"/>
              </a:ext>
            </a:extLst>
          </p:cNvPr>
          <p:cNvSpPr/>
          <p:nvPr/>
        </p:nvSpPr>
        <p:spPr>
          <a:xfrm>
            <a:off x="9601200" y="1576863"/>
            <a:ext cx="1209701" cy="108962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0A3DADA6-A2A8-432C-B285-05E90B97F975}"/>
              </a:ext>
            </a:extLst>
          </p:cNvPr>
          <p:cNvSpPr/>
          <p:nvPr/>
        </p:nvSpPr>
        <p:spPr>
          <a:xfrm>
            <a:off x="350874" y="446567"/>
            <a:ext cx="1350335" cy="471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5C0D95E8-ADC9-433A-8A78-F1C8BFB23F69}"/>
              </a:ext>
            </a:extLst>
          </p:cNvPr>
          <p:cNvCxnSpPr>
            <a:cxnSpLocks/>
          </p:cNvCxnSpPr>
          <p:nvPr/>
        </p:nvCxnSpPr>
        <p:spPr>
          <a:xfrm flipV="1">
            <a:off x="578651" y="3975160"/>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0B351D1D-B5F2-426A-8949-28B215FE6D47}"/>
              </a:ext>
            </a:extLst>
          </p:cNvPr>
          <p:cNvSpPr/>
          <p:nvPr/>
        </p:nvSpPr>
        <p:spPr>
          <a:xfrm>
            <a:off x="9236440" y="3188783"/>
            <a:ext cx="1574461" cy="1450259"/>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4859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4BDA0-34A6-BE4B-AE63-89E2BC50D6E2}"/>
              </a:ext>
            </a:extLst>
          </p:cNvPr>
          <p:cNvSpPr>
            <a:spLocks noGrp="1"/>
          </p:cNvSpPr>
          <p:nvPr>
            <p:ph type="title"/>
          </p:nvPr>
        </p:nvSpPr>
        <p:spPr/>
        <p:txBody>
          <a:bodyPr/>
          <a:lstStyle/>
          <a:p>
            <a:r>
              <a:rPr lang="en-US" b="1" dirty="0">
                <a:solidFill>
                  <a:srgbClr val="13BBBA"/>
                </a:solidFill>
                <a:latin typeface="Century Gothic" panose="020B0502020202020204" pitchFamily="34" charset="0"/>
              </a:rPr>
              <a:t>Key Takeaways </a:t>
            </a:r>
          </a:p>
        </p:txBody>
      </p:sp>
      <p:sp>
        <p:nvSpPr>
          <p:cNvPr id="5" name="Content Placeholder 4">
            <a:extLst>
              <a:ext uri="{FF2B5EF4-FFF2-40B4-BE49-F238E27FC236}">
                <a16:creationId xmlns:a16="http://schemas.microsoft.com/office/drawing/2014/main" id="{5BB021CC-F8EB-4FB1-904C-961633577AA4}"/>
              </a:ext>
            </a:extLst>
          </p:cNvPr>
          <p:cNvSpPr>
            <a:spLocks noGrp="1"/>
          </p:cNvSpPr>
          <p:nvPr>
            <p:ph idx="1"/>
          </p:nvPr>
        </p:nvSpPr>
        <p:spPr/>
        <p:txBody>
          <a:bodyPr>
            <a:normAutofit fontScale="92500"/>
          </a:bodyPr>
          <a:lstStyle/>
          <a:p>
            <a:pPr marL="342900" indent="-342900">
              <a:lnSpc>
                <a:spcPct val="150000"/>
              </a:lnSpc>
              <a:buFont typeface="Arial" panose="020B0604020202020204" pitchFamily="34" charset="0"/>
              <a:buChar char="•"/>
            </a:pPr>
            <a:r>
              <a:rPr lang="en-US" dirty="0">
                <a:effectLst/>
                <a:latin typeface="Century Gothic" panose="020B0502020202020204" pitchFamily="34" charset="0"/>
                <a:ea typeface="Calibri" panose="020F0502020204030204" pitchFamily="34" charset="0"/>
              </a:rPr>
              <a:t>The Fall 2021 evaluation window for this course is open. </a:t>
            </a:r>
            <a:r>
              <a:rPr lang="en-US" dirty="0">
                <a:latin typeface="Century Gothic" panose="020B0502020202020204" pitchFamily="34" charset="0"/>
                <a:ea typeface="Calibri" panose="020F0502020204030204" pitchFamily="34" charset="0"/>
              </a:rPr>
              <a:t>Please complete BOTH the </a:t>
            </a:r>
            <a:r>
              <a:rPr lang="en-US" sz="2800" i="1" u="sng" dirty="0">
                <a:effectLst/>
                <a:latin typeface="Century Gothic" panose="020B0502020202020204" pitchFamily="34" charset="0"/>
                <a:ea typeface="Calibri" panose="020F0502020204030204" pitchFamily="34" charset="0"/>
              </a:rPr>
              <a:t>Student Experience Survey</a:t>
            </a:r>
            <a:r>
              <a:rPr lang="en-US" u="sng" dirty="0">
                <a:latin typeface="Century Gothic" panose="020B0502020202020204" pitchFamily="34" charset="0"/>
                <a:ea typeface="Calibri" panose="020F0502020204030204" pitchFamily="34" charset="0"/>
              </a:rPr>
              <a:t> </a:t>
            </a:r>
            <a:r>
              <a:rPr lang="en-US" dirty="0">
                <a:effectLst/>
                <a:latin typeface="Century Gothic" panose="020B0502020202020204" pitchFamily="34" charset="0"/>
                <a:ea typeface="Calibri" panose="020F0502020204030204" pitchFamily="34" charset="0"/>
              </a:rPr>
              <a:t>and </a:t>
            </a:r>
            <a:r>
              <a:rPr lang="en-US" sz="2800" i="1" u="sng" dirty="0" err="1">
                <a:effectLst/>
                <a:latin typeface="Century Gothic" panose="020B0502020202020204" pitchFamily="34" charset="0"/>
                <a:ea typeface="Calibri" panose="020F0502020204030204" pitchFamily="34" charset="0"/>
              </a:rPr>
              <a:t>eValuate</a:t>
            </a:r>
            <a:r>
              <a:rPr lang="en-US" i="1" dirty="0">
                <a:latin typeface="Century Gothic" panose="020B0502020202020204" pitchFamily="34" charset="0"/>
                <a:ea typeface="Calibri" panose="020F0502020204030204" pitchFamily="34" charset="0"/>
              </a:rPr>
              <a:t>.</a:t>
            </a:r>
          </a:p>
          <a:p>
            <a:pPr marL="342900" indent="-342900">
              <a:lnSpc>
                <a:spcPct val="150000"/>
              </a:lnSpc>
              <a:buFont typeface="Arial" panose="020B0604020202020204" pitchFamily="34" charset="0"/>
              <a:buChar char="•"/>
            </a:pPr>
            <a:r>
              <a:rPr lang="en-US" dirty="0">
                <a:latin typeface="Century Gothic" panose="020B0502020202020204" pitchFamily="34" charset="0"/>
              </a:rPr>
              <a:t>Confirm with your instructor that you have submitted </a:t>
            </a:r>
            <a:r>
              <a:rPr lang="en-US" u="sng" dirty="0">
                <a:latin typeface="Century Gothic" panose="020B0502020202020204" pitchFamily="34" charset="0"/>
              </a:rPr>
              <a:t>all your required components</a:t>
            </a:r>
            <a:r>
              <a:rPr lang="en-US" dirty="0">
                <a:latin typeface="Century Gothic" panose="020B0502020202020204" pitchFamily="34" charset="0"/>
              </a:rPr>
              <a:t> for the course.</a:t>
            </a:r>
          </a:p>
          <a:p>
            <a:pPr marL="342900" indent="-342900">
              <a:lnSpc>
                <a:spcPct val="150000"/>
              </a:lnSpc>
              <a:buFont typeface="Arial" panose="020B0604020202020204" pitchFamily="34" charset="0"/>
              <a:buChar char="•"/>
            </a:pPr>
            <a:r>
              <a:rPr lang="en-US" dirty="0">
                <a:latin typeface="Century Gothic" panose="020B0502020202020204" pitchFamily="34" charset="0"/>
              </a:rPr>
              <a:t>Plan ahead for </a:t>
            </a:r>
            <a:r>
              <a:rPr lang="en-US" u="sng" dirty="0">
                <a:latin typeface="Century Gothic" panose="020B0502020202020204" pitchFamily="34" charset="0"/>
              </a:rPr>
              <a:t>taking FINAL Exam 3 as soon as possible </a:t>
            </a:r>
            <a:r>
              <a:rPr lang="en-US" dirty="0">
                <a:latin typeface="Century Gothic" panose="020B0502020202020204" pitchFamily="34" charset="0"/>
              </a:rPr>
              <a:t>during the available time window.</a:t>
            </a:r>
          </a:p>
        </p:txBody>
      </p:sp>
    </p:spTree>
    <p:extLst>
      <p:ext uri="{BB962C8B-B14F-4D97-AF65-F5344CB8AC3E}">
        <p14:creationId xmlns:p14="http://schemas.microsoft.com/office/powerpoint/2010/main" val="3344481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D01200-0224-43C5-AB38-FB4D16B73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6AD469-2BB1-9946-B63E-E9CFAE8CF188}"/>
              </a:ext>
            </a:extLst>
          </p:cNvPr>
          <p:cNvSpPr>
            <a:spLocks noGrp="1"/>
          </p:cNvSpPr>
          <p:nvPr>
            <p:ph type="title"/>
          </p:nvPr>
        </p:nvSpPr>
        <p:spPr>
          <a:xfrm>
            <a:off x="612648" y="1078992"/>
            <a:ext cx="6268770" cy="1536192"/>
          </a:xfrm>
        </p:spPr>
        <p:txBody>
          <a:bodyPr anchor="b">
            <a:normAutofit/>
          </a:bodyPr>
          <a:lstStyle/>
          <a:p>
            <a:pPr>
              <a:spcBef>
                <a:spcPts val="0"/>
              </a:spcBef>
            </a:pPr>
            <a:r>
              <a:rPr lang="en-US" sz="5200" b="1" dirty="0">
                <a:solidFill>
                  <a:srgbClr val="13BBBA"/>
                </a:solidFill>
                <a:latin typeface="Century Gothic" panose="020B0502020202020204" pitchFamily="34" charset="0"/>
                <a:cs typeface="Aharoni" panose="02010803020104030203" pitchFamily="2" charset="-79"/>
              </a:rPr>
              <a:t>Course Wrap-up…</a:t>
            </a:r>
          </a:p>
        </p:txBody>
      </p:sp>
      <p:sp>
        <p:nvSpPr>
          <p:cNvPr id="12" name="Rectangle 11">
            <a:extLst>
              <a:ext uri="{FF2B5EF4-FFF2-40B4-BE49-F238E27FC236}">
                <a16:creationId xmlns:a16="http://schemas.microsoft.com/office/drawing/2014/main" id="{728A44A4-A002-4A88-9FC9-1D0566C9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3E7D5C7B-DD16-401B-85CE-4AAA2A4F51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D384EF38-7A96-4A19-8500-4CD06D137A12}"/>
              </a:ext>
            </a:extLst>
          </p:cNvPr>
          <p:cNvSpPr>
            <a:spLocks noGrp="1"/>
          </p:cNvSpPr>
          <p:nvPr>
            <p:ph idx="1"/>
          </p:nvPr>
        </p:nvSpPr>
        <p:spPr>
          <a:xfrm>
            <a:off x="1225295" y="3327846"/>
            <a:ext cx="5503495" cy="1244154"/>
          </a:xfrm>
        </p:spPr>
        <p:txBody>
          <a:bodyPr>
            <a:normAutofit fontScale="70000" lnSpcReduction="20000"/>
          </a:bodyPr>
          <a:lstStyle/>
          <a:p>
            <a:pPr marL="0" marR="182880" indent="0">
              <a:spcBef>
                <a:spcPts val="0"/>
              </a:spcBef>
              <a:spcAft>
                <a:spcPts val="0"/>
              </a:spcAft>
              <a:buNone/>
            </a:pPr>
            <a:endParaRPr lang="en-US" sz="48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182880" indent="0">
              <a:spcBef>
                <a:spcPts val="0"/>
              </a:spcBef>
              <a:spcAft>
                <a:spcPts val="0"/>
              </a:spcAft>
              <a:buNone/>
            </a:pPr>
            <a:r>
              <a:rPr lang="en-US" sz="4800" dirty="0">
                <a:effectLst/>
                <a:latin typeface="Century Gothic" panose="020B0502020202020204" pitchFamily="34" charset="0"/>
                <a:ea typeface="Calibri" panose="020F0502020204030204" pitchFamily="34" charset="0"/>
                <a:cs typeface="Times New Roman" panose="02020603050405020304" pitchFamily="18" charset="0"/>
              </a:rPr>
              <a:t>Questions and Answers </a:t>
            </a:r>
          </a:p>
          <a:p>
            <a:endParaRPr lang="en-US" sz="2200" dirty="0">
              <a:latin typeface="Garamond" panose="02020404030301010803" pitchFamily="18" charset="0"/>
            </a:endParaRPr>
          </a:p>
        </p:txBody>
      </p:sp>
      <p:pic>
        <p:nvPicPr>
          <p:cNvPr id="5" name="Graphic 4" descr="Questions outline">
            <a:extLst>
              <a:ext uri="{FF2B5EF4-FFF2-40B4-BE49-F238E27FC236}">
                <a16:creationId xmlns:a16="http://schemas.microsoft.com/office/drawing/2014/main" id="{2CD32548-C636-464B-A6CF-01941D53E2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7494066" y="1272395"/>
            <a:ext cx="4237686" cy="4237686"/>
          </a:xfrm>
          <a:prstGeom prst="rect">
            <a:avLst/>
          </a:prstGeom>
        </p:spPr>
      </p:pic>
      <p:sp>
        <p:nvSpPr>
          <p:cNvPr id="6" name="Rectangle 5">
            <a:extLst>
              <a:ext uri="{FF2B5EF4-FFF2-40B4-BE49-F238E27FC236}">
                <a16:creationId xmlns:a16="http://schemas.microsoft.com/office/drawing/2014/main" id="{923F78C0-E5CB-4E26-A855-9F9395770ED5}"/>
              </a:ext>
            </a:extLst>
          </p:cNvPr>
          <p:cNvSpPr/>
          <p:nvPr/>
        </p:nvSpPr>
        <p:spPr>
          <a:xfrm>
            <a:off x="457200" y="431800"/>
            <a:ext cx="1193800"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1183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GB" b="1" dirty="0">
                <a:solidFill>
                  <a:srgbClr val="19AFB3"/>
                </a:solidFill>
                <a:latin typeface="Century Gothic" panose="020B0502020202020204" pitchFamily="34" charset="0"/>
                <a:cs typeface="Aharoni" panose="02010803020104030203" pitchFamily="2" charset="-79"/>
              </a:rPr>
              <a:t>That’s all folks…</a:t>
            </a: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919804" y="2890391"/>
            <a:ext cx="9555481" cy="1046440"/>
          </a:xfrm>
          <a:prstGeom prst="rect">
            <a:avLst/>
          </a:prstGeom>
          <a:noFill/>
        </p:spPr>
        <p:txBody>
          <a:bodyPr wrap="square" rtlCol="0">
            <a:spAutoFit/>
          </a:bodyPr>
          <a:lstStyle/>
          <a:p>
            <a:pPr marL="457200" marR="0" lvl="1"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Thanks for your attention!</a:t>
            </a:r>
            <a:endParaRPr kumimoji="0" lang="en-US" sz="4400" b="1" i="0" u="none" strike="noStrike" kern="1200" cap="none" spc="0" normalizeH="0" baseline="0" noProof="0" dirty="0">
              <a:ln>
                <a:noFill/>
              </a:ln>
              <a:solidFill>
                <a:srgbClr val="44546A">
                  <a:lumMod val="75000"/>
                </a:srgbClr>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546A">
                  <a:lumMod val="75000"/>
                </a:srgbClr>
              </a:solidFill>
              <a:effectLst/>
              <a:uLnTx/>
              <a:uFillTx/>
              <a:latin typeface="Abadi" panose="020B0604020104020204" pitchFamily="34" charset="0"/>
              <a:ea typeface="+mn-ea"/>
              <a:cs typeface="+mn-cs"/>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Subtitle 2">
            <a:extLst>
              <a:ext uri="{FF2B5EF4-FFF2-40B4-BE49-F238E27FC236}">
                <a16:creationId xmlns:a16="http://schemas.microsoft.com/office/drawing/2014/main" id="{E1A23AB5-998F-4F5C-9A8A-10112722067E}"/>
              </a:ext>
            </a:extLst>
          </p:cNvPr>
          <p:cNvSpPr txBox="1">
            <a:spLocks/>
          </p:cNvSpPr>
          <p:nvPr/>
        </p:nvSpPr>
        <p:spPr>
          <a:xfrm>
            <a:off x="552537" y="4468019"/>
            <a:ext cx="10490200" cy="9556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1"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Stay Well…</a:t>
            </a:r>
          </a:p>
          <a:p>
            <a:pPr marL="685800" marR="0" lvl="1" indent="-22860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834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167390" y="1857077"/>
            <a:ext cx="11857220" cy="487736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100" dirty="0">
                <a:effectLst/>
                <a:latin typeface="Century Gothic" panose="020B0502020202020204" pitchFamily="34" charset="0"/>
                <a:ea typeface="Calibri" panose="020F0502020204030204" pitchFamily="34" charset="0"/>
              </a:rPr>
              <a:t>The Fall 2021 evaluation window for this course is open. The evaluation window will be open for 14 days. </a:t>
            </a:r>
          </a:p>
          <a:p>
            <a:pPr marL="342900" indent="-342900">
              <a:lnSpc>
                <a:spcPct val="150000"/>
              </a:lnSpc>
              <a:buFont typeface="Arial" panose="020B0604020202020204" pitchFamily="34" charset="0"/>
              <a:buChar char="•"/>
            </a:pPr>
            <a:r>
              <a:rPr lang="en-US" sz="2100" dirty="0">
                <a:effectLst/>
                <a:latin typeface="Century Gothic" panose="020B0502020202020204" pitchFamily="34" charset="0"/>
                <a:ea typeface="Calibri" panose="020F0502020204030204" pitchFamily="34" charset="0"/>
              </a:rPr>
              <a:t>This semester, OU is piloting a new platform called the </a:t>
            </a:r>
            <a:r>
              <a:rPr lang="en-US" sz="2100" i="1" dirty="0">
                <a:effectLst/>
                <a:latin typeface="Century Gothic" panose="020B0502020202020204" pitchFamily="34" charset="0"/>
                <a:ea typeface="Calibri" panose="020F0502020204030204" pitchFamily="34" charset="0"/>
              </a:rPr>
              <a:t>Student Experience Survey (SES)</a:t>
            </a:r>
            <a:r>
              <a:rPr lang="en-US" sz="2100" dirty="0">
                <a:effectLst/>
                <a:latin typeface="Century Gothic" panose="020B0502020202020204" pitchFamily="34" charset="0"/>
                <a:ea typeface="Calibri" panose="020F0502020204030204" pitchFamily="34" charset="0"/>
              </a:rPr>
              <a:t> for collecting student feedback on their experiences in the classroom. </a:t>
            </a:r>
          </a:p>
          <a:p>
            <a:pPr marL="342900" indent="-342900">
              <a:lnSpc>
                <a:spcPct val="150000"/>
              </a:lnSpc>
              <a:buFont typeface="Arial" panose="020B0604020202020204" pitchFamily="34" charset="0"/>
              <a:buChar char="•"/>
            </a:pPr>
            <a:r>
              <a:rPr lang="en-US" sz="2100" dirty="0">
                <a:effectLst/>
                <a:latin typeface="Century Gothic" panose="020B0502020202020204" pitchFamily="34" charset="0"/>
                <a:ea typeface="Calibri" panose="020F0502020204030204" pitchFamily="34" charset="0"/>
              </a:rPr>
              <a:t>The SES is designed to gather this feedback to help instructors and administrators provide students with engaging, meaningful, and supportive learning opportunities.</a:t>
            </a:r>
          </a:p>
          <a:p>
            <a:pPr marL="342900" indent="-342900">
              <a:lnSpc>
                <a:spcPct val="150000"/>
              </a:lnSpc>
              <a:buFont typeface="Arial" panose="020B0604020202020204" pitchFamily="34" charset="0"/>
              <a:buChar char="•"/>
            </a:pPr>
            <a:r>
              <a:rPr lang="en-US" sz="2100" dirty="0">
                <a:latin typeface="Century Gothic" panose="020B0502020202020204" pitchFamily="34" charset="0"/>
                <a:ea typeface="Calibri" panose="020F0502020204030204" pitchFamily="34" charset="0"/>
              </a:rPr>
              <a:t>A</a:t>
            </a:r>
            <a:r>
              <a:rPr lang="en-US" sz="2100" dirty="0">
                <a:effectLst/>
                <a:latin typeface="Century Gothic" panose="020B0502020202020204" pitchFamily="34" charset="0"/>
                <a:ea typeface="Calibri" panose="020F0502020204030204" pitchFamily="34" charset="0"/>
              </a:rPr>
              <a:t>ll enrolled students will receive the newly developed SES in addition to the existing </a:t>
            </a:r>
            <a:r>
              <a:rPr lang="en-US" sz="2100" dirty="0" err="1">
                <a:effectLst/>
                <a:latin typeface="Century Gothic" panose="020B0502020202020204" pitchFamily="34" charset="0"/>
                <a:ea typeface="Calibri" panose="020F0502020204030204" pitchFamily="34" charset="0"/>
              </a:rPr>
              <a:t>eValuate</a:t>
            </a:r>
            <a:r>
              <a:rPr lang="en-US" sz="2100" dirty="0">
                <a:effectLst/>
                <a:latin typeface="Century Gothic" panose="020B0502020202020204" pitchFamily="34" charset="0"/>
                <a:ea typeface="Calibri" panose="020F0502020204030204" pitchFamily="34" charset="0"/>
              </a:rPr>
              <a:t> system.</a:t>
            </a:r>
          </a:p>
          <a:p>
            <a:pPr marL="342900" indent="-342900">
              <a:lnSpc>
                <a:spcPct val="150000"/>
              </a:lnSpc>
              <a:buFont typeface="Arial" panose="020B0604020202020204" pitchFamily="34" charset="0"/>
              <a:buChar char="•"/>
            </a:pPr>
            <a:r>
              <a:rPr lang="en-US" sz="2100" b="1" dirty="0">
                <a:effectLst/>
                <a:latin typeface="Century Gothic" panose="020B0502020202020204" pitchFamily="34" charset="0"/>
                <a:ea typeface="Calibri" panose="020F0502020204030204" pitchFamily="34" charset="0"/>
              </a:rPr>
              <a:t>Students are encourage</a:t>
            </a:r>
            <a:r>
              <a:rPr lang="en-US" sz="2100" b="1" dirty="0">
                <a:latin typeface="Century Gothic" panose="020B0502020202020204" pitchFamily="34" charset="0"/>
                <a:ea typeface="Calibri" panose="020F0502020204030204" pitchFamily="34" charset="0"/>
              </a:rPr>
              <a:t>d</a:t>
            </a:r>
            <a:r>
              <a:rPr lang="en-US" sz="2100" b="1" dirty="0">
                <a:effectLst/>
                <a:latin typeface="Century Gothic" panose="020B0502020202020204" pitchFamily="34" charset="0"/>
                <a:ea typeface="Calibri" panose="020F0502020204030204" pitchFamily="34" charset="0"/>
              </a:rPr>
              <a:t> to access the email message that was sent directly to them and use class time offered to them </a:t>
            </a:r>
            <a:r>
              <a:rPr lang="en-US" sz="2100" b="1" dirty="0">
                <a:latin typeface="Century Gothic" panose="020B0502020202020204" pitchFamily="34" charset="0"/>
                <a:ea typeface="Calibri" panose="020F0502020204030204" pitchFamily="34" charset="0"/>
              </a:rPr>
              <a:t>to </a:t>
            </a:r>
            <a:r>
              <a:rPr lang="en-US" sz="2100" b="1" dirty="0">
                <a:effectLst/>
                <a:latin typeface="Century Gothic" panose="020B0502020202020204" pitchFamily="34" charset="0"/>
                <a:ea typeface="Calibri" panose="020F0502020204030204" pitchFamily="34" charset="0"/>
              </a:rPr>
              <a:t>provide their feedback for this class. Thank you!</a:t>
            </a: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75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167390" y="1912143"/>
            <a:ext cx="11857220" cy="459843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200" dirty="0">
                <a:effectLst/>
                <a:latin typeface="Century Gothic" panose="020B0502020202020204" pitchFamily="34" charset="0"/>
                <a:ea typeface="Calibri" panose="020F0502020204030204" pitchFamily="34" charset="0"/>
              </a:rPr>
              <a:t>The University also is heavily promoting </a:t>
            </a:r>
            <a:r>
              <a:rPr lang="en-US" sz="2200" i="1" dirty="0" err="1">
                <a:effectLst/>
                <a:latin typeface="Century Gothic" panose="020B0502020202020204" pitchFamily="34" charset="0"/>
                <a:ea typeface="Calibri" panose="020F0502020204030204" pitchFamily="34" charset="0"/>
              </a:rPr>
              <a:t>eValuate</a:t>
            </a:r>
            <a:r>
              <a:rPr lang="en-US" sz="2200" dirty="0">
                <a:effectLst/>
                <a:latin typeface="Century Gothic" panose="020B0502020202020204" pitchFamily="34" charset="0"/>
                <a:ea typeface="Calibri" panose="020F0502020204030204" pitchFamily="34" charset="0"/>
              </a:rPr>
              <a:t> and is providing incentives to students who complete all of their evaluations.</a:t>
            </a:r>
          </a:p>
          <a:p>
            <a:pPr marL="342900" indent="-342900">
              <a:lnSpc>
                <a:spcPct val="150000"/>
              </a:lnSpc>
              <a:buFont typeface="Arial" panose="020B0604020202020204" pitchFamily="34" charset="0"/>
              <a:buChar char="•"/>
            </a:pPr>
            <a:r>
              <a:rPr lang="en-US" sz="2200" dirty="0">
                <a:latin typeface="Century Gothic" panose="020B0502020202020204" pitchFamily="34" charset="0"/>
                <a:ea typeface="Calibri" panose="020F0502020204030204" pitchFamily="34" charset="0"/>
              </a:rPr>
              <a:t>A</a:t>
            </a:r>
            <a:r>
              <a:rPr lang="en-US" sz="2200" dirty="0">
                <a:effectLst/>
                <a:latin typeface="Century Gothic" panose="020B0502020202020204" pitchFamily="34" charset="0"/>
                <a:ea typeface="Calibri" panose="020F0502020204030204" pitchFamily="34" charset="0"/>
              </a:rPr>
              <a:t>ll enrolled students will receive an instructional email from </a:t>
            </a:r>
            <a:r>
              <a:rPr lang="en-US" sz="2200" i="1" dirty="0">
                <a:effectLst/>
                <a:latin typeface="Century Gothic" panose="020B0502020202020204" pitchFamily="34" charset="0"/>
                <a:ea typeface="Calibri" panose="020F0502020204030204" pitchFamily="34" charset="0"/>
              </a:rPr>
              <a:t>OU </a:t>
            </a:r>
            <a:r>
              <a:rPr lang="en-US" sz="2200" i="1" dirty="0" err="1">
                <a:effectLst/>
                <a:latin typeface="Century Gothic" panose="020B0502020202020204" pitchFamily="34" charset="0"/>
                <a:ea typeface="Calibri" panose="020F0502020204030204" pitchFamily="34" charset="0"/>
              </a:rPr>
              <a:t>eValuate</a:t>
            </a:r>
            <a:r>
              <a:rPr lang="en-US" sz="2200" dirty="0">
                <a:effectLst/>
                <a:latin typeface="Century Gothic" panose="020B0502020202020204" pitchFamily="34" charset="0"/>
                <a:ea typeface="Calibri" panose="020F0502020204030204" pitchFamily="34" charset="0"/>
              </a:rPr>
              <a:t> that provides a link to the </a:t>
            </a:r>
            <a:r>
              <a:rPr lang="en-US" sz="2200" i="1" dirty="0" err="1">
                <a:effectLst/>
                <a:latin typeface="Century Gothic" panose="020B0502020202020204" pitchFamily="34" charset="0"/>
                <a:ea typeface="Calibri" panose="020F0502020204030204" pitchFamily="34" charset="0"/>
              </a:rPr>
              <a:t>eValuate</a:t>
            </a:r>
            <a:r>
              <a:rPr lang="en-US" sz="2200" dirty="0">
                <a:effectLst/>
                <a:latin typeface="Century Gothic" panose="020B0502020202020204" pitchFamily="34" charset="0"/>
                <a:ea typeface="Calibri" panose="020F0502020204030204" pitchFamily="34" charset="0"/>
              </a:rPr>
              <a:t> website and the specific dates and times of the evaluation window.</a:t>
            </a:r>
          </a:p>
          <a:p>
            <a:pPr marL="342900" indent="-342900">
              <a:lnSpc>
                <a:spcPct val="150000"/>
              </a:lnSpc>
              <a:buFont typeface="Arial" panose="020B0604020202020204" pitchFamily="34" charset="0"/>
              <a:buChar char="•"/>
            </a:pPr>
            <a:r>
              <a:rPr lang="en-US" sz="2200" dirty="0">
                <a:effectLst/>
                <a:latin typeface="Century Gothic" panose="020B0502020202020204" pitchFamily="34" charset="0"/>
                <a:ea typeface="Calibri" panose="020F0502020204030204" pitchFamily="34" charset="0"/>
              </a:rPr>
              <a:t>Students will log on using their 4+4 and password to access their course evaluations. </a:t>
            </a:r>
          </a:p>
          <a:p>
            <a:pPr marL="342900" indent="-342900">
              <a:lnSpc>
                <a:spcPct val="150000"/>
              </a:lnSpc>
              <a:buFont typeface="Arial" panose="020B0604020202020204" pitchFamily="34" charset="0"/>
              <a:buChar char="•"/>
            </a:pPr>
            <a:r>
              <a:rPr lang="en-US" sz="2200" dirty="0">
                <a:latin typeface="Century Gothic" panose="020B0502020202020204" pitchFamily="34" charset="0"/>
                <a:ea typeface="Calibri" panose="020F0502020204030204" pitchFamily="34" charset="0"/>
              </a:rPr>
              <a:t>I</a:t>
            </a:r>
            <a:r>
              <a:rPr lang="en-US" sz="2200" dirty="0">
                <a:effectLst/>
                <a:latin typeface="Century Gothic" panose="020B0502020202020204" pitchFamily="34" charset="0"/>
                <a:ea typeface="Calibri" panose="020F0502020204030204" pitchFamily="34" charset="0"/>
              </a:rPr>
              <a:t>t is not necessary to complete them all in one session.</a:t>
            </a:r>
          </a:p>
          <a:p>
            <a:pPr marL="342900" indent="-342900">
              <a:lnSpc>
                <a:spcPct val="150000"/>
              </a:lnSpc>
              <a:buFont typeface="Arial" panose="020B0604020202020204" pitchFamily="34" charset="0"/>
              <a:buChar char="•"/>
            </a:pPr>
            <a:r>
              <a:rPr lang="en-US" sz="2200" dirty="0">
                <a:latin typeface="Century Gothic" panose="020B0502020202020204" pitchFamily="34" charset="0"/>
                <a:ea typeface="Calibri" panose="020F0502020204030204" pitchFamily="34" charset="0"/>
              </a:rPr>
              <a:t>There are randomly selected winners for prizes plus incentives for your responses! Check it out </a:t>
            </a:r>
            <a:r>
              <a:rPr lang="en-US" sz="2200" dirty="0">
                <a:effectLst/>
                <a:latin typeface="Century Gothic" panose="020B0502020202020204" pitchFamily="34" charset="0"/>
                <a:ea typeface="Calibri" panose="020F0502020204030204" pitchFamily="34" charset="0"/>
              </a:rPr>
              <a:t>at </a:t>
            </a:r>
            <a:r>
              <a:rPr lang="en-US" sz="2200" u="sng" dirty="0">
                <a:solidFill>
                  <a:srgbClr val="0000FF"/>
                </a:solidFill>
                <a:effectLst/>
                <a:latin typeface="Century Gothic" panose="020B0502020202020204" pitchFamily="34" charset="0"/>
                <a:ea typeface="Calibri" panose="020F0502020204030204" pitchFamily="34" charset="0"/>
                <a:hlinkClick r:id="rId2"/>
              </a:rPr>
              <a:t>http://eval.ou.edu</a:t>
            </a:r>
            <a:r>
              <a:rPr lang="en-US" sz="2200" u="sng" dirty="0">
                <a:solidFill>
                  <a:srgbClr val="0000FF"/>
                </a:solidFill>
                <a:effectLst/>
                <a:latin typeface="Century Gothic" panose="020B0502020202020204" pitchFamily="34" charset="0"/>
                <a:ea typeface="Calibri" panose="020F0502020204030204" pitchFamily="34" charset="0"/>
              </a:rPr>
              <a:t>!</a:t>
            </a:r>
            <a:endParaRPr lang="en-US" sz="2200" dirty="0">
              <a:effectLst/>
              <a:latin typeface="Century Gothic" panose="020B0502020202020204" pitchFamily="34" charset="0"/>
              <a:ea typeface="Calibri" panose="020F0502020204030204" pitchFamily="34" charset="0"/>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347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584399" y="2096384"/>
            <a:ext cx="11023202" cy="4454104"/>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effectLst/>
                <a:latin typeface="Century Gothic" panose="020B0502020202020204" pitchFamily="34" charset="0"/>
                <a:ea typeface="Calibri" panose="020F0502020204030204" pitchFamily="34" charset="0"/>
              </a:rPr>
              <a:t>Students are encouraged to evaluate this course during class. </a:t>
            </a:r>
          </a:p>
          <a:p>
            <a:pPr marL="342900" indent="-342900">
              <a:lnSpc>
                <a:spcPct val="150000"/>
              </a:lnSpc>
              <a:buFont typeface="Arial" panose="020B0604020202020204" pitchFamily="34" charset="0"/>
              <a:buChar char="•"/>
            </a:pPr>
            <a:r>
              <a:rPr lang="en-US" sz="2400" dirty="0">
                <a:effectLst/>
                <a:latin typeface="Century Gothic" panose="020B0502020202020204" pitchFamily="34" charset="0"/>
                <a:ea typeface="Calibri" panose="020F0502020204030204" pitchFamily="34" charset="0"/>
              </a:rPr>
              <a:t>Students can use their own laptops or other mobile devices to complete the evaluation form online and in class during a scheduled time. </a:t>
            </a:r>
          </a:p>
          <a:p>
            <a:pPr marL="342900" indent="-342900">
              <a:lnSpc>
                <a:spcPct val="150000"/>
              </a:lnSpc>
              <a:buFont typeface="Arial" panose="020B0604020202020204" pitchFamily="34" charset="0"/>
              <a:buChar char="•"/>
            </a:pPr>
            <a:r>
              <a:rPr lang="en-US" sz="2400" dirty="0">
                <a:effectLst/>
                <a:latin typeface="Century Gothic" panose="020B0502020202020204" pitchFamily="34" charset="0"/>
                <a:ea typeface="Calibri" panose="020F0502020204030204" pitchFamily="34" charset="0"/>
              </a:rPr>
              <a:t>Please review the </a:t>
            </a:r>
            <a:r>
              <a:rPr lang="en-US" sz="2400" u="sng" dirty="0">
                <a:solidFill>
                  <a:srgbClr val="0000FF"/>
                </a:solidFill>
                <a:effectLst/>
                <a:latin typeface="Century Gothic" panose="020B0502020202020204" pitchFamily="34" charset="0"/>
                <a:ea typeface="Calibri" panose="020F0502020204030204" pitchFamily="34" charset="0"/>
                <a:hlinkClick r:id="rId2"/>
              </a:rPr>
              <a:t>New Guidelines for Administering OU's Course Evaluation memo</a:t>
            </a:r>
            <a:r>
              <a:rPr lang="en-US" sz="2400" dirty="0">
                <a:effectLst/>
                <a:latin typeface="Century Gothic" panose="020B0502020202020204" pitchFamily="34" charset="0"/>
                <a:ea typeface="Calibri" panose="020F0502020204030204" pitchFamily="34" charset="0"/>
              </a:rPr>
              <a:t> for more information</a:t>
            </a:r>
            <a:r>
              <a:rPr lang="en-US" sz="2400" dirty="0">
                <a:effectLst/>
                <a:latin typeface="Calibri" panose="020F0502020204030204" pitchFamily="34" charset="0"/>
                <a:ea typeface="Calibri" panose="020F0502020204030204" pitchFamily="34" charset="0"/>
              </a:rPr>
              <a:t>.</a:t>
            </a:r>
          </a:p>
          <a:p>
            <a:pPr marL="342900" indent="-342900">
              <a:lnSpc>
                <a:spcPct val="150000"/>
              </a:lnSpc>
              <a:buFont typeface="Arial" panose="020B0604020202020204" pitchFamily="34" charset="0"/>
              <a:buChar char="•"/>
            </a:pPr>
            <a:r>
              <a:rPr lang="en-US" sz="2400" dirty="0">
                <a:effectLst/>
                <a:latin typeface="Century Gothic" panose="020B0502020202020204" pitchFamily="34" charset="0"/>
                <a:ea typeface="Calibri" panose="020F0502020204030204" pitchFamily="34" charset="0"/>
              </a:rPr>
              <a:t>The University also is providing incentives to students who complete all of their evaluations.</a:t>
            </a: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936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Announcements</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759178" y="1623359"/>
            <a:ext cx="10989041" cy="5112105"/>
          </a:xfrm>
          <a:prstGeom prst="rect">
            <a:avLst/>
          </a:prstGeom>
          <a:noFill/>
        </p:spPr>
        <p:txBody>
          <a:bodyPr wrap="square" rtlCol="0">
            <a:spAutoFit/>
          </a:bodyPr>
          <a:lstStyle/>
          <a:p>
            <a:pPr marL="342900" indent="-342900">
              <a:lnSpc>
                <a:spcPct val="150000"/>
              </a:lnSpc>
              <a:spcBef>
                <a:spcPts val="0"/>
              </a:spcBef>
              <a:buFont typeface="Arial" panose="020B0604020202020204" pitchFamily="34" charset="0"/>
              <a:buChar char="•"/>
            </a:pPr>
            <a:r>
              <a:rPr lang="en-US" sz="2000" dirty="0">
                <a:effectLst/>
                <a:latin typeface="Century Gothic" panose="020B0502020202020204" pitchFamily="34" charset="0"/>
                <a:ea typeface="Calibri" panose="020F0502020204030204" pitchFamily="34" charset="0"/>
                <a:cs typeface="Arial" panose="020B0604020202020204" pitchFamily="34" charset="0"/>
              </a:rPr>
              <a:t>Final Exam 3</a:t>
            </a:r>
            <a:r>
              <a:rPr lang="en-US" sz="2000" dirty="0">
                <a:latin typeface="Century Gothic" panose="020B0502020202020204" pitchFamily="34" charset="0"/>
                <a:ea typeface="Calibri" panose="020F0502020204030204" pitchFamily="34" charset="0"/>
                <a:cs typeface="Arial" panose="020B0604020202020204" pitchFamily="34" charset="0"/>
              </a:rPr>
              <a:t> </a:t>
            </a:r>
            <a:r>
              <a:rPr lang="en-US" sz="2000" dirty="0">
                <a:effectLst/>
                <a:latin typeface="Century Gothic" panose="020B0502020202020204" pitchFamily="34" charset="0"/>
                <a:ea typeface="Calibri" panose="020F0502020204030204" pitchFamily="34" charset="0"/>
                <a:cs typeface="Arial" panose="020B0604020202020204" pitchFamily="34" charset="0"/>
              </a:rPr>
              <a:t>is </a:t>
            </a:r>
            <a:r>
              <a:rPr lang="en-US" sz="2000" u="sng" dirty="0">
                <a:effectLst/>
                <a:latin typeface="Century Gothic" panose="020B0502020202020204" pitchFamily="34" charset="0"/>
                <a:ea typeface="Calibri" panose="020F0502020204030204" pitchFamily="34" charset="0"/>
                <a:cs typeface="Arial" panose="020B0604020202020204" pitchFamily="34" charset="0"/>
              </a:rPr>
              <a:t>cumulative </a:t>
            </a:r>
            <a:r>
              <a:rPr lang="en-US" sz="2000" dirty="0">
                <a:effectLst/>
                <a:latin typeface="Century Gothic" panose="020B0502020202020204" pitchFamily="34" charset="0"/>
                <a:ea typeface="Calibri" panose="020F0502020204030204" pitchFamily="34" charset="0"/>
                <a:cs typeface="Arial" panose="020B0604020202020204" pitchFamily="34" charset="0"/>
              </a:rPr>
              <a:t>covering readings</a:t>
            </a:r>
            <a:r>
              <a:rPr lang="en-US" sz="2000" dirty="0">
                <a:latin typeface="Century Gothic" panose="020B0502020202020204" pitchFamily="34" charset="0"/>
              </a:rPr>
              <a:t>, media, lectures, discussions, and the course syllabus. </a:t>
            </a:r>
            <a:endParaRPr lang="en-US" sz="2000" dirty="0">
              <a:effectLst/>
              <a:latin typeface="Century Gothic" panose="020B0502020202020204" pitchFamily="34" charset="0"/>
              <a:ea typeface="Times New Roman" panose="02020603050405020304" pitchFamily="18" charset="0"/>
              <a:cs typeface="Arial" panose="020B0604020202020204" pitchFamily="34" charset="0"/>
            </a:endParaRPr>
          </a:p>
          <a:p>
            <a:pPr marL="342900" indent="-342900">
              <a:lnSpc>
                <a:spcPct val="150000"/>
              </a:lnSpc>
              <a:spcBef>
                <a:spcPts val="0"/>
              </a:spcBef>
              <a:buFont typeface="Arial" panose="020B0604020202020204" pitchFamily="34" charset="0"/>
              <a:buChar char="•"/>
            </a:pPr>
            <a:r>
              <a:rPr lang="en-US" sz="2000" dirty="0">
                <a:effectLst/>
                <a:latin typeface="Century Gothic" panose="020B0502020202020204" pitchFamily="34" charset="0"/>
                <a:ea typeface="Calibri" panose="020F0502020204030204" pitchFamily="34" charset="0"/>
                <a:cs typeface="Arial" panose="020B0604020202020204" pitchFamily="34" charset="0"/>
              </a:rPr>
              <a:t>Final Exam 3</a:t>
            </a:r>
            <a:r>
              <a:rPr lang="en-US" sz="2000" dirty="0">
                <a:latin typeface="Century Gothic" panose="020B0502020202020204" pitchFamily="34" charset="0"/>
                <a:ea typeface="Calibri" panose="020F0502020204030204" pitchFamily="34" charset="0"/>
                <a:cs typeface="Arial" panose="020B0604020202020204" pitchFamily="34" charset="0"/>
              </a:rPr>
              <a:t> is online, open book and notes, but NO group or shared work. </a:t>
            </a:r>
            <a:endParaRPr lang="en-US" sz="2000" dirty="0">
              <a:effectLst/>
              <a:latin typeface="Century Gothic" panose="020B0502020202020204" pitchFamily="34" charset="0"/>
              <a:ea typeface="Calibri" panose="020F0502020204030204" pitchFamily="34" charset="0"/>
              <a:cs typeface="Arial" panose="020B0604020202020204" pitchFamily="34" charset="0"/>
            </a:endParaRPr>
          </a:p>
          <a:p>
            <a:pPr marL="342900" indent="-342900">
              <a:lnSpc>
                <a:spcPct val="150000"/>
              </a:lnSpc>
              <a:spcBef>
                <a:spcPts val="0"/>
              </a:spcBef>
              <a:buFont typeface="Arial" panose="020B0604020202020204" pitchFamily="34" charset="0"/>
              <a:buChar char="•"/>
            </a:pPr>
            <a:r>
              <a:rPr lang="en-US" sz="2000" dirty="0">
                <a:effectLst/>
                <a:latin typeface="Century Gothic" panose="020B0502020202020204" pitchFamily="34" charset="0"/>
                <a:ea typeface="Times New Roman" panose="02020603050405020304" pitchFamily="18" charset="0"/>
                <a:cs typeface="Arial" panose="020B0604020202020204" pitchFamily="34" charset="0"/>
              </a:rPr>
              <a:t>Exam 3 is </a:t>
            </a:r>
            <a:r>
              <a:rPr lang="en-US" sz="2000" dirty="0">
                <a:latin typeface="Century Gothic" panose="020B0502020202020204" pitchFamily="34" charset="0"/>
              </a:rPr>
              <a:t>worth up to </a:t>
            </a:r>
            <a:r>
              <a:rPr lang="en-US" sz="2000" u="sng" dirty="0">
                <a:latin typeface="Century Gothic" panose="020B0502020202020204" pitchFamily="34" charset="0"/>
              </a:rPr>
              <a:t>75 points total</a:t>
            </a:r>
            <a:r>
              <a:rPr lang="en-US" sz="2000" dirty="0">
                <a:latin typeface="Century Gothic" panose="020B0502020202020204" pitchFamily="34" charset="0"/>
              </a:rPr>
              <a:t> and it </a:t>
            </a:r>
            <a:r>
              <a:rPr lang="en-US" sz="2000" dirty="0">
                <a:effectLst/>
                <a:latin typeface="Century Gothic" panose="020B0502020202020204" pitchFamily="34" charset="0"/>
                <a:ea typeface="Times New Roman" panose="02020603050405020304" pitchFamily="18" charset="0"/>
                <a:cs typeface="Arial" panose="020B0604020202020204" pitchFamily="34" charset="0"/>
              </a:rPr>
              <a:t>will be available for completion from </a:t>
            </a:r>
          </a:p>
          <a:p>
            <a:pPr>
              <a:lnSpc>
                <a:spcPct val="150000"/>
              </a:lnSpc>
              <a:spcBef>
                <a:spcPts val="0"/>
              </a:spcBef>
            </a:pPr>
            <a:r>
              <a:rPr lang="en-US" sz="2000" dirty="0">
                <a:effectLst/>
                <a:latin typeface="Century Gothic" panose="020B0502020202020204" pitchFamily="34" charset="0"/>
                <a:ea typeface="Calibri" panose="020F0502020204030204" pitchFamily="34" charset="0"/>
                <a:cs typeface="Arial" panose="020B0604020202020204" pitchFamily="34" charset="0"/>
              </a:rPr>
              <a:t>     </a:t>
            </a:r>
            <a:r>
              <a:rPr lang="en-US" sz="2000" u="sng" dirty="0">
                <a:effectLst/>
                <a:latin typeface="Century Gothic" panose="020B0502020202020204" pitchFamily="34" charset="0"/>
                <a:ea typeface="Calibri" panose="020F0502020204030204" pitchFamily="34" charset="0"/>
                <a:cs typeface="Arial" panose="020B0604020202020204" pitchFamily="34" charset="0"/>
              </a:rPr>
              <a:t>8:00 am on Monday, 12/13/2021 until 10:00am on </a:t>
            </a:r>
            <a:r>
              <a:rPr lang="en-US" sz="2000" u="sng" dirty="0">
                <a:latin typeface="Century Gothic" panose="020B0502020202020204" pitchFamily="34" charset="0"/>
                <a:ea typeface="Calibri" panose="020F0502020204030204" pitchFamily="34" charset="0"/>
                <a:cs typeface="Arial" panose="020B0604020202020204" pitchFamily="34" charset="0"/>
              </a:rPr>
              <a:t>Fri</a:t>
            </a:r>
            <a:r>
              <a:rPr lang="en-US" sz="2000" u="sng" dirty="0">
                <a:effectLst/>
                <a:latin typeface="Century Gothic" panose="020B0502020202020204" pitchFamily="34" charset="0"/>
                <a:ea typeface="Calibri" panose="020F0502020204030204" pitchFamily="34" charset="0"/>
                <a:cs typeface="Arial" panose="020B0604020202020204" pitchFamily="34" charset="0"/>
              </a:rPr>
              <a:t>day, 12/17/2021</a:t>
            </a:r>
            <a:r>
              <a:rPr lang="en-US" sz="2000" dirty="0">
                <a:effectLst/>
                <a:latin typeface="Century Gothic" panose="020B0502020202020204" pitchFamily="34" charset="0"/>
                <a:ea typeface="Calibri" panose="020F0502020204030204" pitchFamily="34" charset="0"/>
                <a:cs typeface="Arial" panose="020B0604020202020204" pitchFamily="34" charset="0"/>
              </a:rPr>
              <a:t>. </a:t>
            </a:r>
          </a:p>
          <a:p>
            <a:pPr marL="342900" indent="-342900">
              <a:lnSpc>
                <a:spcPct val="150000"/>
              </a:lnSpc>
              <a:spcBef>
                <a:spcPts val="0"/>
              </a:spcBef>
              <a:buFont typeface="Arial" panose="020B0604020202020204" pitchFamily="34" charset="0"/>
              <a:buChar char="•"/>
            </a:pPr>
            <a:r>
              <a:rPr lang="en-US" sz="2000" dirty="0">
                <a:effectLst/>
                <a:latin typeface="Century Gothic" panose="020B0502020202020204" pitchFamily="34" charset="0"/>
                <a:ea typeface="Times New Roman" panose="02020603050405020304" pitchFamily="18" charset="0"/>
                <a:cs typeface="Arial" panose="020B0604020202020204" pitchFamily="34" charset="0"/>
              </a:rPr>
              <a:t>Final Exam 3 will have </a:t>
            </a:r>
            <a:r>
              <a:rPr lang="en-US" sz="2000" u="sng" dirty="0">
                <a:effectLst/>
                <a:latin typeface="Century Gothic" panose="020B0502020202020204" pitchFamily="34" charset="0"/>
                <a:ea typeface="Times New Roman" panose="02020603050405020304" pitchFamily="18" charset="0"/>
                <a:cs typeface="Arial" panose="020B0604020202020204" pitchFamily="34" charset="0"/>
              </a:rPr>
              <a:t>25 multiple choice </a:t>
            </a:r>
            <a:r>
              <a:rPr lang="en-US" sz="2000" dirty="0">
                <a:effectLst/>
                <a:latin typeface="Century Gothic" panose="020B0502020202020204" pitchFamily="34" charset="0"/>
                <a:ea typeface="Times New Roman" panose="02020603050405020304" pitchFamily="18" charset="0"/>
                <a:cs typeface="Arial" panose="020B0604020202020204" pitchFamily="34" charset="0"/>
              </a:rPr>
              <a:t>questions and you’ll have </a:t>
            </a:r>
            <a:r>
              <a:rPr lang="en-US" sz="2000" u="sng" dirty="0">
                <a:effectLst/>
                <a:latin typeface="Century Gothic" panose="020B0502020202020204" pitchFamily="34" charset="0"/>
                <a:ea typeface="Times New Roman" panose="02020603050405020304" pitchFamily="18" charset="0"/>
                <a:cs typeface="Arial" panose="020B0604020202020204" pitchFamily="34" charset="0"/>
              </a:rPr>
              <a:t>120 minutes</a:t>
            </a:r>
            <a:r>
              <a:rPr lang="en-US" sz="2000" dirty="0">
                <a:effectLst/>
                <a:latin typeface="Century Gothic" panose="020B0502020202020204" pitchFamily="34" charset="0"/>
                <a:ea typeface="Times New Roman" panose="02020603050405020304" pitchFamily="18" charset="0"/>
                <a:cs typeface="Arial" panose="020B0604020202020204" pitchFamily="34" charset="0"/>
              </a:rPr>
              <a:t> to complete it. </a:t>
            </a:r>
            <a:r>
              <a:rPr lang="en-US" sz="2000" dirty="0">
                <a:effectLst/>
                <a:latin typeface="Century Gothic" panose="020B0502020202020204" pitchFamily="34" charset="0"/>
                <a:ea typeface="Times New Roman" panose="02020603050405020304" pitchFamily="18" charset="0"/>
              </a:rPr>
              <a:t>Students will </a:t>
            </a:r>
            <a:r>
              <a:rPr lang="en-US" sz="2000" u="sng" dirty="0">
                <a:effectLst/>
                <a:latin typeface="Century Gothic" panose="020B0502020202020204" pitchFamily="34" charset="0"/>
                <a:ea typeface="Times New Roman" panose="02020603050405020304" pitchFamily="18" charset="0"/>
              </a:rPr>
              <a:t>see their scores </a:t>
            </a:r>
            <a:r>
              <a:rPr lang="en-US" sz="2000" dirty="0">
                <a:effectLst/>
                <a:latin typeface="Century Gothic" panose="020B0502020202020204" pitchFamily="34" charset="0"/>
                <a:ea typeface="Times New Roman" panose="02020603050405020304" pitchFamily="18" charset="0"/>
              </a:rPr>
              <a:t>after each completed attempt.</a:t>
            </a:r>
            <a:endParaRPr lang="en-US" sz="2000" dirty="0">
              <a:latin typeface="Century Gothic" panose="020B0502020202020204" pitchFamily="34" charset="0"/>
              <a:ea typeface="Calibri" panose="020F0502020204030204" pitchFamily="34" charset="0"/>
              <a:cs typeface="Arial" panose="020B0604020202020204" pitchFamily="34" charset="0"/>
            </a:endParaRPr>
          </a:p>
          <a:p>
            <a:pPr marL="342900" indent="-342900">
              <a:lnSpc>
                <a:spcPct val="150000"/>
              </a:lnSpc>
              <a:spcBef>
                <a:spcPts val="0"/>
              </a:spcBef>
              <a:buFont typeface="Arial" panose="020B0604020202020204" pitchFamily="34" charset="0"/>
              <a:buChar char="•"/>
            </a:pPr>
            <a:r>
              <a:rPr lang="en-US" sz="2000" dirty="0">
                <a:latin typeface="Century Gothic" panose="020B0502020202020204" pitchFamily="34" charset="0"/>
                <a:ea typeface="Calibri" panose="020F0502020204030204" pitchFamily="34" charset="0"/>
                <a:cs typeface="Arial" panose="020B0604020202020204" pitchFamily="34" charset="0"/>
              </a:rPr>
              <a:t>Students will have up to </a:t>
            </a:r>
            <a:r>
              <a:rPr lang="en-US" sz="2000" u="sng" dirty="0">
                <a:latin typeface="Century Gothic" panose="020B0502020202020204" pitchFamily="34" charset="0"/>
                <a:ea typeface="Calibri" panose="020F0502020204030204" pitchFamily="34" charset="0"/>
                <a:cs typeface="Arial" panose="020B0604020202020204" pitchFamily="34" charset="0"/>
              </a:rPr>
              <a:t>3</a:t>
            </a:r>
            <a:r>
              <a:rPr lang="en-US" sz="2000" u="sng" dirty="0">
                <a:effectLst/>
                <a:latin typeface="Century Gothic" panose="020B0502020202020204" pitchFamily="34" charset="0"/>
                <a:ea typeface="Calibri" panose="020F0502020204030204" pitchFamily="34" charset="0"/>
                <a:cs typeface="Arial" panose="020B0604020202020204" pitchFamily="34" charset="0"/>
              </a:rPr>
              <a:t> attempts</a:t>
            </a:r>
            <a:r>
              <a:rPr lang="en-US" sz="2000" dirty="0">
                <a:effectLst/>
                <a:latin typeface="Century Gothic" panose="020B0502020202020204" pitchFamily="34" charset="0"/>
                <a:ea typeface="Calibri" panose="020F0502020204030204" pitchFamily="34" charset="0"/>
                <a:cs typeface="Arial" panose="020B0604020202020204" pitchFamily="34" charset="0"/>
              </a:rPr>
              <a:t> to complete Final Exam 3 and the </a:t>
            </a:r>
            <a:r>
              <a:rPr lang="en-US" sz="2000" u="sng" dirty="0">
                <a:effectLst/>
                <a:latin typeface="Century Gothic" panose="020B0502020202020204" pitchFamily="34" charset="0"/>
                <a:ea typeface="Calibri" panose="020F0502020204030204" pitchFamily="34" charset="0"/>
                <a:cs typeface="Arial" panose="020B0604020202020204" pitchFamily="34" charset="0"/>
              </a:rPr>
              <a:t>highest of the THREE attempts </a:t>
            </a:r>
            <a:r>
              <a:rPr lang="en-US" sz="2000" dirty="0">
                <a:effectLst/>
                <a:latin typeface="Century Gothic" panose="020B0502020202020204" pitchFamily="34" charset="0"/>
                <a:ea typeface="Calibri" panose="020F0502020204030204" pitchFamily="34" charset="0"/>
                <a:cs typeface="Arial" panose="020B0604020202020204" pitchFamily="34" charset="0"/>
              </a:rPr>
              <a:t>is your final score.</a:t>
            </a:r>
          </a:p>
          <a:p>
            <a:pPr marL="342900" indent="-342900">
              <a:lnSpc>
                <a:spcPct val="150000"/>
              </a:lnSpc>
              <a:spcBef>
                <a:spcPts val="0"/>
              </a:spcBef>
              <a:buFont typeface="Arial" panose="020B0604020202020204" pitchFamily="34" charset="0"/>
              <a:buChar char="•"/>
            </a:pPr>
            <a:r>
              <a:rPr lang="en-US" sz="2000" dirty="0">
                <a:effectLst/>
                <a:latin typeface="Century Gothic" panose="020B0502020202020204" pitchFamily="34" charset="0"/>
                <a:ea typeface="Calibri" panose="020F0502020204030204" pitchFamily="34" charset="0"/>
                <a:cs typeface="Arial" panose="020B0604020202020204" pitchFamily="34" charset="0"/>
              </a:rPr>
              <a:t>If you wish to take Exam 3 during the assigned class time in your regular classroom, please let your </a:t>
            </a:r>
            <a:r>
              <a:rPr lang="en-US" sz="2000" dirty="0">
                <a:latin typeface="Century Gothic" panose="020B0502020202020204" pitchFamily="34" charset="0"/>
                <a:ea typeface="Calibri" panose="020F0502020204030204" pitchFamily="34" charset="0"/>
                <a:cs typeface="Arial" panose="020B0604020202020204" pitchFamily="34" charset="0"/>
              </a:rPr>
              <a:t>Faculty Instructor </a:t>
            </a:r>
            <a:r>
              <a:rPr lang="en-US" sz="2000" dirty="0">
                <a:effectLst/>
                <a:latin typeface="Century Gothic" panose="020B0502020202020204" pitchFamily="34" charset="0"/>
                <a:ea typeface="Calibri" panose="020F0502020204030204" pitchFamily="34" charset="0"/>
                <a:cs typeface="Arial" panose="020B0604020202020204" pitchFamily="34" charset="0"/>
              </a:rPr>
              <a:t>know, </a:t>
            </a:r>
            <a:r>
              <a:rPr lang="en-US" sz="2000" u="sng" dirty="0">
                <a:effectLst/>
                <a:latin typeface="Century Gothic" panose="020B0502020202020204" pitchFamily="34" charset="0"/>
                <a:ea typeface="Calibri" panose="020F0502020204030204" pitchFamily="34" charset="0"/>
                <a:cs typeface="Arial" panose="020B0604020202020204" pitchFamily="34" charset="0"/>
              </a:rPr>
              <a:t>via email, no later than 12/10/2021</a:t>
            </a:r>
            <a:r>
              <a:rPr lang="en-US" sz="2000" dirty="0">
                <a:effectLst/>
                <a:latin typeface="Century Gothic" panose="020B0502020202020204" pitchFamily="34" charset="0"/>
                <a:ea typeface="Calibri" panose="020F0502020204030204" pitchFamily="34" charset="0"/>
                <a:cs typeface="Arial" panose="020B0604020202020204" pitchFamily="34" charset="0"/>
              </a:rPr>
              <a:t>.</a:t>
            </a: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838200" y="1445899"/>
            <a:ext cx="8442529" cy="97123"/>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59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How to calculate your final grade…</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838200" y="1951885"/>
            <a:ext cx="10822898" cy="4464299"/>
          </a:xfrm>
          <a:prstGeom prst="rect">
            <a:avLst/>
          </a:prstGeom>
          <a:noFill/>
        </p:spPr>
        <p:txBody>
          <a:bodyPr wrap="square" rtlCol="0">
            <a:spAutoFit/>
          </a:bodyPr>
          <a:lstStyle/>
          <a:p>
            <a:pPr>
              <a:lnSpc>
                <a:spcPct val="150000"/>
              </a:lnSpc>
              <a:defRPr/>
            </a:pPr>
            <a:r>
              <a:rPr lang="en-US" sz="2400" dirty="0">
                <a:latin typeface="Century Gothic" panose="020B0502020202020204" pitchFamily="34" charset="0"/>
              </a:rPr>
              <a:t>Course grades are based on a total amount up to 500 points for: </a:t>
            </a:r>
          </a:p>
          <a:p>
            <a:pPr marL="342900" indent="-342900">
              <a:lnSpc>
                <a:spcPct val="150000"/>
              </a:lnSpc>
              <a:buFont typeface="Arial" panose="020B0604020202020204" pitchFamily="34" charset="0"/>
              <a:buChar char="•"/>
              <a:defRPr/>
            </a:pPr>
            <a:r>
              <a:rPr lang="en-US" sz="2400" dirty="0"/>
              <a:t>3 Exams (up to 225 points or 45% of total grade)</a:t>
            </a:r>
          </a:p>
          <a:p>
            <a:pPr marL="342900" indent="-342900">
              <a:lnSpc>
                <a:spcPct val="150000"/>
              </a:lnSpc>
              <a:buFont typeface="Arial" panose="020B0604020202020204" pitchFamily="34" charset="0"/>
              <a:buChar char="•"/>
              <a:defRPr/>
            </a:pPr>
            <a:r>
              <a:rPr lang="en-US" sz="2400" dirty="0"/>
              <a:t>2 Toolbox Tests (up to 100 points or 20% of total grade) </a:t>
            </a:r>
          </a:p>
          <a:p>
            <a:pPr marL="342900" indent="-342900">
              <a:lnSpc>
                <a:spcPct val="150000"/>
              </a:lnSpc>
              <a:buFont typeface="Arial" panose="020B0604020202020204" pitchFamily="34" charset="0"/>
              <a:buChar char="•"/>
              <a:defRPr/>
            </a:pPr>
            <a:r>
              <a:rPr lang="en-US" sz="2400" dirty="0"/>
              <a:t>1 Presentation Assignment (up to 75 points or 15% of total grade)</a:t>
            </a:r>
          </a:p>
          <a:p>
            <a:pPr marL="342900" indent="-342900">
              <a:lnSpc>
                <a:spcPct val="150000"/>
              </a:lnSpc>
              <a:buFont typeface="Arial" panose="020B0604020202020204" pitchFamily="34" charset="0"/>
              <a:buChar char="•"/>
              <a:defRPr/>
            </a:pPr>
            <a:r>
              <a:rPr lang="en-US" sz="2400" dirty="0"/>
              <a:t>1 Written Assignment (up to 75 points or 15% of total grade)</a:t>
            </a:r>
          </a:p>
          <a:p>
            <a:pPr marL="342900" indent="-342900">
              <a:lnSpc>
                <a:spcPct val="150000"/>
              </a:lnSpc>
              <a:buFont typeface="Arial" panose="020B0604020202020204" pitchFamily="34" charset="0"/>
              <a:buChar char="•"/>
              <a:defRPr/>
            </a:pPr>
            <a:r>
              <a:rPr lang="en-US" sz="2400" dirty="0"/>
              <a:t>Cumulative Attendance/ Participation (up to 25 points or 5% of total grade)</a:t>
            </a:r>
          </a:p>
          <a:p>
            <a:pPr marL="342900" indent="-342900">
              <a:lnSpc>
                <a:spcPct val="150000"/>
              </a:lnSpc>
              <a:buFont typeface="Arial" panose="020B0604020202020204" pitchFamily="34" charset="0"/>
              <a:buChar char="•"/>
              <a:defRPr/>
            </a:pPr>
            <a:r>
              <a:rPr lang="en-US" sz="2400" dirty="0"/>
              <a:t>Extra Credit is available as instructed (up to 25 points or 5% of total grade) </a:t>
            </a:r>
          </a:p>
          <a:p>
            <a:pPr marL="342900" indent="-342900">
              <a:lnSpc>
                <a:spcPct val="150000"/>
              </a:lnSpc>
              <a:buFont typeface="Arial" panose="020B0604020202020204" pitchFamily="34" charset="0"/>
              <a:buChar char="•"/>
              <a:defRPr/>
            </a:pPr>
            <a:r>
              <a:rPr lang="en-US" sz="2400" dirty="0"/>
              <a:t>This course is not graded on a curve.</a:t>
            </a:r>
            <a:endParaRPr kumimoji="0" lang="en-US" sz="2400" b="0" i="0" u="none" strike="noStrike" kern="1200" cap="none" spc="0" normalizeH="0" baseline="0" noProof="0" dirty="0">
              <a:ln>
                <a:noFill/>
              </a:ln>
              <a:solidFill>
                <a:srgbClr val="002952"/>
              </a:solidFill>
              <a:effectLst/>
              <a:uLnTx/>
              <a:uFillTx/>
              <a:latin typeface="Century Gothic" panose="020B0502020202020204" pitchFamily="34" charset="0"/>
              <a:ea typeface="Times New Roman" panose="02020603050405020304" pitchFamily="18" charset="0"/>
              <a:cs typeface="Calibri" panose="020F0502020204030204" pitchFamily="34" charset="0"/>
            </a:endParaRP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10561354" y="12229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11150906" y="768955"/>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038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How to calculate your grade…</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838200" y="1951885"/>
            <a:ext cx="10822898" cy="4668009"/>
          </a:xfrm>
          <a:prstGeom prst="rect">
            <a:avLst/>
          </a:prstGeom>
          <a:noFill/>
        </p:spPr>
        <p:txBody>
          <a:bodyPr wrap="square" rtlCol="0">
            <a:spAutoFit/>
          </a:bodyPr>
          <a:lstStyle/>
          <a:p>
            <a:pPr>
              <a:lnSpc>
                <a:spcPct val="150000"/>
              </a:lnSpc>
              <a:defRPr/>
            </a:pPr>
            <a:r>
              <a:rPr lang="en-US" sz="2400" dirty="0">
                <a:latin typeface="Century Gothic" panose="020B0502020202020204" pitchFamily="34" charset="0"/>
              </a:rPr>
              <a:t>Each letter grade is based on the following total amount of points: </a:t>
            </a:r>
          </a:p>
          <a:p>
            <a:pPr marL="342900" indent="-342900">
              <a:lnSpc>
                <a:spcPct val="150000"/>
              </a:lnSpc>
              <a:buFont typeface="Arial" panose="020B0604020202020204" pitchFamily="34" charset="0"/>
              <a:buChar char="•"/>
              <a:defRPr/>
            </a:pPr>
            <a:r>
              <a:rPr lang="en-US" sz="2400" dirty="0">
                <a:latin typeface="Century Gothic" panose="020B0502020202020204" pitchFamily="34" charset="0"/>
              </a:rPr>
              <a:t>A = 450 points and above (at least 90% of 500) </a:t>
            </a:r>
          </a:p>
          <a:p>
            <a:pPr marL="342900" indent="-342900">
              <a:lnSpc>
                <a:spcPct val="150000"/>
              </a:lnSpc>
              <a:buFont typeface="Arial" panose="020B0604020202020204" pitchFamily="34" charset="0"/>
              <a:buChar char="•"/>
              <a:defRPr/>
            </a:pPr>
            <a:r>
              <a:rPr lang="en-US" sz="2400" dirty="0">
                <a:latin typeface="Century Gothic" panose="020B0502020202020204" pitchFamily="34" charset="0"/>
              </a:rPr>
              <a:t>B = 449 - 400 points (at least 80% of 500) </a:t>
            </a:r>
          </a:p>
          <a:p>
            <a:pPr marL="342900" indent="-342900">
              <a:lnSpc>
                <a:spcPct val="150000"/>
              </a:lnSpc>
              <a:buFont typeface="Arial" panose="020B0604020202020204" pitchFamily="34" charset="0"/>
              <a:buChar char="•"/>
              <a:defRPr/>
            </a:pPr>
            <a:r>
              <a:rPr lang="en-US" sz="2400" dirty="0">
                <a:latin typeface="Century Gothic" panose="020B0502020202020204" pitchFamily="34" charset="0"/>
              </a:rPr>
              <a:t>C = 399 - 350 points (at least 70% of 500) </a:t>
            </a:r>
          </a:p>
          <a:p>
            <a:pPr marL="342900" indent="-342900">
              <a:lnSpc>
                <a:spcPct val="150000"/>
              </a:lnSpc>
              <a:buFont typeface="Arial" panose="020B0604020202020204" pitchFamily="34" charset="0"/>
              <a:buChar char="•"/>
              <a:defRPr/>
            </a:pPr>
            <a:r>
              <a:rPr lang="en-US" sz="2400" dirty="0">
                <a:latin typeface="Century Gothic" panose="020B0502020202020204" pitchFamily="34" charset="0"/>
              </a:rPr>
              <a:t>D = 349 - 300 points (at least 60% of 500) </a:t>
            </a:r>
          </a:p>
          <a:p>
            <a:pPr marL="342900" indent="-342900">
              <a:lnSpc>
                <a:spcPct val="150000"/>
              </a:lnSpc>
              <a:buFont typeface="Arial" panose="020B0604020202020204" pitchFamily="34" charset="0"/>
              <a:buChar char="•"/>
              <a:defRPr/>
            </a:pPr>
            <a:r>
              <a:rPr lang="en-US" sz="2400" dirty="0">
                <a:latin typeface="Century Gothic" panose="020B0502020202020204" pitchFamily="34" charset="0"/>
              </a:rPr>
              <a:t>F = 299 points and below (at least 59% of 500) </a:t>
            </a:r>
          </a:p>
          <a:p>
            <a:pPr>
              <a:lnSpc>
                <a:spcPct val="150000"/>
              </a:lnSpc>
              <a:defRPr/>
            </a:pPr>
            <a:r>
              <a:rPr lang="en-US" sz="1400" dirty="0">
                <a:latin typeface="Century Gothic" panose="020B0502020202020204" pitchFamily="34" charset="0"/>
              </a:rPr>
              <a:t>Note: </a:t>
            </a:r>
            <a:r>
              <a:rPr lang="en-US" sz="1400" dirty="0">
                <a:effectLst/>
                <a:latin typeface="Century Gothic" panose="020B0502020202020204" pitchFamily="34" charset="0"/>
                <a:ea typeface="Calibri" panose="020F0502020204030204" pitchFamily="34" charset="0"/>
              </a:rPr>
              <a:t>when an instructor assigns an F, there is a box to record last known date of attendance. This piece of information can be very helpful for both the institution and the student if the student just disappeared sometime during the semester. If they had an extenuating circumstance that leads them to seek a retroactive withdrawal, the last known date of attendance can help corroborate their timeline. I’m happy to answer any questions about this too. </a:t>
            </a: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80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D218-2358-4401-971D-FAC295D5B999}"/>
              </a:ext>
            </a:extLst>
          </p:cNvPr>
          <p:cNvSpPr>
            <a:spLocks noGrp="1"/>
          </p:cNvSpPr>
          <p:nvPr>
            <p:ph type="title"/>
          </p:nvPr>
        </p:nvSpPr>
        <p:spPr>
          <a:xfrm>
            <a:off x="838200" y="556995"/>
            <a:ext cx="10515600" cy="1133693"/>
          </a:xfrm>
        </p:spPr>
        <p:txBody>
          <a:bodyPr>
            <a:noAutofit/>
          </a:bodyPr>
          <a:lstStyle/>
          <a:p>
            <a:r>
              <a:rPr lang="en-US" b="1" dirty="0">
                <a:solidFill>
                  <a:srgbClr val="19AFB3"/>
                </a:solidFill>
                <a:latin typeface="Century Gothic" panose="020B0502020202020204" pitchFamily="34" charset="0"/>
                <a:cs typeface="Aharoni" panose="02010803020104030203" pitchFamily="2" charset="-79"/>
              </a:rPr>
              <a:t>How to calculate your grade…</a:t>
            </a:r>
            <a:endParaRPr lang="en-GB" b="1" dirty="0">
              <a:solidFill>
                <a:srgbClr val="19AFB3"/>
              </a:solidFill>
              <a:latin typeface="Century Gothic" panose="020B0502020202020204" pitchFamily="34" charset="0"/>
              <a:cs typeface="Aharoni" panose="02010803020104030203" pitchFamily="2" charset="-79"/>
            </a:endParaRPr>
          </a:p>
        </p:txBody>
      </p:sp>
      <p:sp>
        <p:nvSpPr>
          <p:cNvPr id="4" name="TextBox 3">
            <a:extLst>
              <a:ext uri="{FF2B5EF4-FFF2-40B4-BE49-F238E27FC236}">
                <a16:creationId xmlns:a16="http://schemas.microsoft.com/office/drawing/2014/main" id="{FE8CDEDD-4CAF-1540-8089-C6A6F3256716}"/>
              </a:ext>
            </a:extLst>
          </p:cNvPr>
          <p:cNvSpPr txBox="1"/>
          <p:nvPr/>
        </p:nvSpPr>
        <p:spPr>
          <a:xfrm>
            <a:off x="8872538" y="1071563"/>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CEDE8C14-A78B-4E3A-8599-79BB6F29D0E3}"/>
              </a:ext>
            </a:extLst>
          </p:cNvPr>
          <p:cNvSpPr txBox="1"/>
          <p:nvPr/>
        </p:nvSpPr>
        <p:spPr>
          <a:xfrm flipH="1">
            <a:off x="453806" y="1967393"/>
            <a:ext cx="11056875" cy="4103688"/>
          </a:xfrm>
          <a:prstGeom prst="rect">
            <a:avLst/>
          </a:prstGeom>
          <a:noFill/>
        </p:spPr>
        <p:txBody>
          <a:bodyPr wrap="square" rtlCol="0">
            <a:spAutoFit/>
          </a:bodyPr>
          <a:lstStyle/>
          <a:p>
            <a:pPr marL="742950" marR="0" indent="-285750">
              <a:spcBef>
                <a:spcPts val="0"/>
              </a:spcBef>
              <a:spcAft>
                <a:spcPts val="750"/>
              </a:spcAft>
              <a:buFont typeface="Arial" panose="020B0604020202020204" pitchFamily="34" charset="0"/>
              <a:buChar char="•"/>
            </a:pPr>
            <a:r>
              <a:rPr lang="en-US" b="1" dirty="0">
                <a:effectLst/>
                <a:latin typeface="Century Gothic" panose="020B0502020202020204" pitchFamily="34" charset="0"/>
                <a:ea typeface="Calibri" panose="020F0502020204030204" pitchFamily="34" charset="0"/>
              </a:rPr>
              <a:t>"I" </a:t>
            </a:r>
            <a:r>
              <a:rPr lang="en-US" dirty="0">
                <a:effectLst/>
                <a:latin typeface="Century Gothic" panose="020B0502020202020204" pitchFamily="34" charset="0"/>
                <a:ea typeface="Calibri" panose="020F0502020204030204" pitchFamily="34" charset="0"/>
              </a:rPr>
              <a:t>is a neutral mark and means incomplete. It is not an alternative to a grade of F, and no student may be failing a course at the time an "I" grade is awarded. </a:t>
            </a:r>
          </a:p>
          <a:p>
            <a:pPr marL="742950" marR="0" indent="-285750">
              <a:spcBef>
                <a:spcPts val="0"/>
              </a:spcBef>
              <a:spcAft>
                <a:spcPts val="750"/>
              </a:spcAft>
              <a:buFont typeface="Arial" panose="020B0604020202020204" pitchFamily="34" charset="0"/>
              <a:buChar char="•"/>
            </a:pPr>
            <a:r>
              <a:rPr lang="en-US" dirty="0">
                <a:effectLst/>
                <a:latin typeface="Century Gothic" panose="020B0502020202020204" pitchFamily="34" charset="0"/>
                <a:ea typeface="Calibri" panose="020F0502020204030204" pitchFamily="34" charset="0"/>
              </a:rPr>
              <a:t>To receive an "I" grade, the student should have satisfactorily completed a substantial portion of the required course work for the semester. </a:t>
            </a:r>
          </a:p>
          <a:p>
            <a:pPr marL="742950" marR="0" indent="-285750">
              <a:spcBef>
                <a:spcPts val="0"/>
              </a:spcBef>
              <a:spcAft>
                <a:spcPts val="750"/>
              </a:spcAft>
              <a:buFont typeface="Arial" panose="020B0604020202020204" pitchFamily="34" charset="0"/>
              <a:buChar char="•"/>
            </a:pPr>
            <a:r>
              <a:rPr lang="en-US" dirty="0">
                <a:effectLst/>
                <a:latin typeface="Century Gothic" panose="020B0502020202020204" pitchFamily="34" charset="0"/>
                <a:ea typeface="Calibri" panose="020F0502020204030204" pitchFamily="34" charset="0"/>
              </a:rPr>
              <a:t>The university-wide Incomplete Contract Form that all instructional faculty are required to use when assigning a grade of INCOMPLETE, effective with the Fall 2014 semester, includes a grade if the work is not turned in by this date (Cannot be an “I”). </a:t>
            </a:r>
          </a:p>
          <a:p>
            <a:pPr marL="742950" marR="0" indent="-285750" algn="l">
              <a:spcBef>
                <a:spcPts val="0"/>
              </a:spcBef>
              <a:spcAft>
                <a:spcPts val="750"/>
              </a:spcAft>
              <a:buFont typeface="Arial" panose="020B0604020202020204" pitchFamily="34" charset="0"/>
              <a:buChar char="•"/>
            </a:pPr>
            <a:r>
              <a:rPr lang="en-US" dirty="0">
                <a:effectLst/>
                <a:latin typeface="Century Gothic" panose="020B0502020202020204" pitchFamily="34" charset="0"/>
                <a:ea typeface="Calibri" panose="020F0502020204030204" pitchFamily="34" charset="0"/>
              </a:rPr>
              <a:t>All instructional faculty are required to use the university-wide </a:t>
            </a:r>
            <a:r>
              <a:rPr lang="en-US" u="sng" dirty="0">
                <a:effectLst/>
                <a:latin typeface="Century Gothic" panose="020B0502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Incomplete Contract Form (PDF)</a:t>
            </a:r>
            <a:r>
              <a:rPr lang="en-US" dirty="0">
                <a:effectLst/>
                <a:latin typeface="Century Gothic" panose="020B0502020202020204" pitchFamily="34" charset="0"/>
                <a:ea typeface="Calibri" panose="020F0502020204030204" pitchFamily="34" charset="0"/>
              </a:rPr>
              <a:t> when assigning a grade of Incomplete. This document protects both faculty and students by documenting circumstances that led to the assignment of an Incomplete grade.</a:t>
            </a:r>
          </a:p>
          <a:p>
            <a:pPr marL="742950" marR="0" indent="-285750" algn="l">
              <a:spcBef>
                <a:spcPts val="0"/>
              </a:spcBef>
              <a:spcAft>
                <a:spcPts val="750"/>
              </a:spcAft>
              <a:buFont typeface="Arial" panose="020B0604020202020204" pitchFamily="34" charset="0"/>
              <a:buChar char="•"/>
            </a:pPr>
            <a:r>
              <a:rPr lang="en-US" dirty="0">
                <a:effectLst/>
                <a:latin typeface="Century Gothic" panose="020B0502020202020204" pitchFamily="34" charset="0"/>
                <a:ea typeface="Calibri" panose="020F0502020204030204" pitchFamily="34" charset="0"/>
              </a:rPr>
              <a:t>If an incomplete is received, the “I” grade remains on the student’s record and the final grade is next to the “I” (example I/B).</a:t>
            </a:r>
          </a:p>
        </p:txBody>
      </p:sp>
      <p:cxnSp>
        <p:nvCxnSpPr>
          <p:cNvPr id="6" name="Straight Connector 5">
            <a:extLst>
              <a:ext uri="{FF2B5EF4-FFF2-40B4-BE49-F238E27FC236}">
                <a16:creationId xmlns:a16="http://schemas.microsoft.com/office/drawing/2014/main" id="{C124390D-FA14-497C-8D1A-D2ED74A02555}"/>
              </a:ext>
            </a:extLst>
          </p:cNvPr>
          <p:cNvCxnSpPr>
            <a:cxnSpLocks/>
          </p:cNvCxnSpPr>
          <p:nvPr/>
        </p:nvCxnSpPr>
        <p:spPr>
          <a:xfrm flipV="1">
            <a:off x="1001409" y="1874929"/>
            <a:ext cx="9392272" cy="3721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C0B0CF7-3D53-4B69-BF6F-51B447960E65}"/>
              </a:ext>
            </a:extLst>
          </p:cNvPr>
          <p:cNvSpPr/>
          <p:nvPr/>
        </p:nvSpPr>
        <p:spPr>
          <a:xfrm>
            <a:off x="9214577" y="122536"/>
            <a:ext cx="1179104" cy="1133693"/>
          </a:xfrm>
          <a:prstGeom prst="ellipse">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4C16E9B4-29BA-4CD3-8DEB-E542E4D3068F}"/>
              </a:ext>
            </a:extLst>
          </p:cNvPr>
          <p:cNvSpPr/>
          <p:nvPr/>
        </p:nvSpPr>
        <p:spPr>
          <a:xfrm>
            <a:off x="9804129" y="818192"/>
            <a:ext cx="776355" cy="775373"/>
          </a:xfrm>
          <a:prstGeom prst="ellipse">
            <a:avLst/>
          </a:prstGeom>
          <a:solidFill>
            <a:srgbClr val="77E3AD"/>
          </a:solidFill>
          <a:ln>
            <a:solidFill>
              <a:srgbClr val="77E3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1847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FDE699-925D-814D-B8E8-C2534F90573A}"/>
              </a:ext>
            </a:extLst>
          </p:cNvPr>
          <p:cNvSpPr>
            <a:spLocks noGrp="1"/>
          </p:cNvSpPr>
          <p:nvPr>
            <p:ph type="title"/>
          </p:nvPr>
        </p:nvSpPr>
        <p:spPr/>
        <p:txBody>
          <a:bodyPr>
            <a:normAutofit/>
          </a:bodyPr>
          <a:lstStyle/>
          <a:p>
            <a:pPr algn="ctr"/>
            <a:r>
              <a:rPr lang="en-US" b="1" dirty="0">
                <a:solidFill>
                  <a:srgbClr val="13BBBA"/>
                </a:solidFill>
                <a:latin typeface="Century Gothic" panose="020B0502020202020204" pitchFamily="34" charset="0"/>
              </a:rPr>
              <a:t>Results from Midterm Survey</a:t>
            </a:r>
            <a:endParaRPr lang="en-US" b="1" dirty="0">
              <a:solidFill>
                <a:srgbClr val="13BBBA"/>
              </a:solidFill>
              <a:latin typeface="Century Gothic" panose="020B0502020202020204" pitchFamily="34" charset="0"/>
              <a:cs typeface="Aharoni" panose="02010803020104030203" pitchFamily="2" charset="-79"/>
            </a:endParaRPr>
          </a:p>
        </p:txBody>
      </p:sp>
      <p:sp>
        <p:nvSpPr>
          <p:cNvPr id="5" name="Content Placeholder 4">
            <a:extLst>
              <a:ext uri="{FF2B5EF4-FFF2-40B4-BE49-F238E27FC236}">
                <a16:creationId xmlns:a16="http://schemas.microsoft.com/office/drawing/2014/main" id="{47A62B85-B81B-4236-8A73-396014AD8717}"/>
              </a:ext>
            </a:extLst>
          </p:cNvPr>
          <p:cNvSpPr>
            <a:spLocks noGrp="1"/>
          </p:cNvSpPr>
          <p:nvPr>
            <p:ph sz="half" idx="1"/>
          </p:nvPr>
        </p:nvSpPr>
        <p:spPr>
          <a:xfrm>
            <a:off x="838200" y="1825625"/>
            <a:ext cx="5181600" cy="4667250"/>
          </a:xfrm>
        </p:spPr>
        <p:txBody>
          <a:bodyPr>
            <a:normAutofit fontScale="40000" lnSpcReduction="20000"/>
          </a:bodyPr>
          <a:lstStyle/>
          <a:p>
            <a:pPr marL="0" indent="0">
              <a:lnSpc>
                <a:spcPct val="160000"/>
              </a:lnSpc>
              <a:spcBef>
                <a:spcPts val="0"/>
              </a:spcBef>
              <a:buNone/>
            </a:pPr>
            <a:r>
              <a:rPr lang="en-US" sz="6000" u="sng" dirty="0">
                <a:latin typeface="Century Gothic" panose="020B0502020202020204" pitchFamily="34" charset="0"/>
              </a:rPr>
              <a:t>Most</a:t>
            </a:r>
            <a:r>
              <a:rPr lang="en-US" sz="6000" dirty="0">
                <a:latin typeface="Century Gothic" panose="020B0502020202020204" pitchFamily="34" charset="0"/>
              </a:rPr>
              <a:t> useful topics to your learning experience in this class are:</a:t>
            </a:r>
          </a:p>
          <a:p>
            <a:pPr>
              <a:lnSpc>
                <a:spcPct val="160000"/>
              </a:lnSpc>
              <a:spcBef>
                <a:spcPts val="0"/>
              </a:spcBef>
            </a:pPr>
            <a:r>
              <a:rPr lang="en-US" sz="6000" kern="1200" dirty="0">
                <a:solidFill>
                  <a:schemeClr val="tx1"/>
                </a:solidFill>
                <a:effectLst/>
                <a:latin typeface="Century Gothic" panose="020B0502020202020204" pitchFamily="34" charset="0"/>
              </a:rPr>
              <a:t>Stereotypes, Prejudice, and Discrimination (</a:t>
            </a:r>
            <a:r>
              <a:rPr lang="en-US" sz="6000" dirty="0">
                <a:effectLst/>
                <a:latin typeface="Century Gothic" panose="020B0502020202020204" pitchFamily="34" charset="0"/>
                <a:ea typeface="Times New Roman" panose="02020603050405020304" pitchFamily="18" charset="0"/>
              </a:rPr>
              <a:t>Heinzen and Goodfriend Modules - HG</a:t>
            </a:r>
            <a:r>
              <a:rPr lang="en-US" sz="6000" kern="1200" dirty="0">
                <a:solidFill>
                  <a:schemeClr val="tx1"/>
                </a:solidFill>
                <a:effectLst/>
                <a:latin typeface="Century Gothic" panose="020B0502020202020204" pitchFamily="34" charset="0"/>
              </a:rPr>
              <a:t>)</a:t>
            </a:r>
          </a:p>
          <a:p>
            <a:pPr>
              <a:lnSpc>
                <a:spcPct val="160000"/>
              </a:lnSpc>
              <a:spcBef>
                <a:spcPts val="0"/>
              </a:spcBef>
            </a:pPr>
            <a:r>
              <a:rPr lang="en-US" sz="6000" kern="1200" dirty="0">
                <a:solidFill>
                  <a:schemeClr val="tx1"/>
                </a:solidFill>
                <a:effectLst/>
                <a:latin typeface="Century Gothic" panose="020B0502020202020204" pitchFamily="34" charset="0"/>
              </a:rPr>
              <a:t>Overcome Negative </a:t>
            </a:r>
            <a:r>
              <a:rPr lang="en-US" sz="6000" dirty="0">
                <a:latin typeface="Century Gothic" panose="020B0502020202020204" pitchFamily="34" charset="0"/>
              </a:rPr>
              <a:t>T</a:t>
            </a:r>
            <a:r>
              <a:rPr lang="en-US" sz="6000" kern="1200" dirty="0">
                <a:solidFill>
                  <a:schemeClr val="tx1"/>
                </a:solidFill>
                <a:effectLst/>
                <a:latin typeface="Century Gothic" panose="020B0502020202020204" pitchFamily="34" charset="0"/>
              </a:rPr>
              <a:t>hinking (</a:t>
            </a:r>
            <a:r>
              <a:rPr lang="en-US" sz="6000" dirty="0" err="1">
                <a:effectLst/>
                <a:latin typeface="Century Gothic" panose="020B0502020202020204" pitchFamily="34" charset="0"/>
                <a:ea typeface="Times New Roman" panose="02020603050405020304" pitchFamily="18" charset="0"/>
              </a:rPr>
              <a:t>Ackert’s</a:t>
            </a:r>
            <a:r>
              <a:rPr lang="en-US" sz="6000" dirty="0">
                <a:effectLst/>
                <a:latin typeface="Century Gothic" panose="020B0502020202020204" pitchFamily="34" charset="0"/>
                <a:ea typeface="Times New Roman" panose="02020603050405020304" pitchFamily="18" charset="0"/>
              </a:rPr>
              <a:t> Workbook – AW)</a:t>
            </a:r>
            <a:r>
              <a:rPr lang="en-US" sz="6000" kern="1200" dirty="0">
                <a:solidFill>
                  <a:schemeClr val="tx1"/>
                </a:solidFill>
                <a:effectLst/>
                <a:latin typeface="Century Gothic" panose="020B0502020202020204" pitchFamily="34" charset="0"/>
              </a:rPr>
              <a:t> </a:t>
            </a:r>
            <a:endParaRPr lang="en-US" sz="6000" dirty="0">
              <a:latin typeface="Century Gothic" panose="020B0502020202020204" pitchFamily="34" charset="0"/>
            </a:endParaRPr>
          </a:p>
          <a:p>
            <a:pPr>
              <a:lnSpc>
                <a:spcPct val="160000"/>
              </a:lnSpc>
              <a:spcBef>
                <a:spcPts val="0"/>
              </a:spcBef>
            </a:pPr>
            <a:r>
              <a:rPr lang="en-US" sz="6000" kern="1200" dirty="0">
                <a:solidFill>
                  <a:schemeClr val="tx1"/>
                </a:solidFill>
                <a:effectLst/>
                <a:latin typeface="Century Gothic" panose="020B0502020202020204" pitchFamily="34" charset="0"/>
              </a:rPr>
              <a:t>Shift Yor Mindset (</a:t>
            </a:r>
            <a:r>
              <a:rPr lang="en-US" sz="6000" dirty="0" err="1">
                <a:effectLst/>
                <a:latin typeface="Century Gothic" panose="020B0502020202020204" pitchFamily="34" charset="0"/>
                <a:ea typeface="Times New Roman" panose="02020603050405020304" pitchFamily="18" charset="0"/>
              </a:rPr>
              <a:t>Ackert’s</a:t>
            </a:r>
            <a:r>
              <a:rPr lang="en-US" sz="6000" dirty="0">
                <a:effectLst/>
                <a:latin typeface="Century Gothic" panose="020B0502020202020204" pitchFamily="34" charset="0"/>
                <a:ea typeface="Times New Roman" panose="02020603050405020304" pitchFamily="18" charset="0"/>
              </a:rPr>
              <a:t> Workbook – AW)</a:t>
            </a:r>
            <a:endParaRPr lang="en-US" sz="6000" kern="1200" dirty="0">
              <a:solidFill>
                <a:schemeClr val="tx1"/>
              </a:solidFill>
              <a:effectLst/>
              <a:latin typeface="Century Gothic" panose="020B0502020202020204" pitchFamily="34" charset="0"/>
            </a:endParaRPr>
          </a:p>
        </p:txBody>
      </p:sp>
      <p:sp>
        <p:nvSpPr>
          <p:cNvPr id="6" name="Content Placeholder 5">
            <a:extLst>
              <a:ext uri="{FF2B5EF4-FFF2-40B4-BE49-F238E27FC236}">
                <a16:creationId xmlns:a16="http://schemas.microsoft.com/office/drawing/2014/main" id="{B98BE778-8722-49A5-AF12-D79410E0C611}"/>
              </a:ext>
            </a:extLst>
          </p:cNvPr>
          <p:cNvSpPr>
            <a:spLocks noGrp="1"/>
          </p:cNvSpPr>
          <p:nvPr>
            <p:ph sz="half" idx="2"/>
          </p:nvPr>
        </p:nvSpPr>
        <p:spPr>
          <a:xfrm>
            <a:off x="6347012" y="1825625"/>
            <a:ext cx="5307106" cy="4879975"/>
          </a:xfrm>
        </p:spPr>
        <p:txBody>
          <a:bodyPr>
            <a:noAutofit/>
          </a:bodyPr>
          <a:lstStyle/>
          <a:p>
            <a:pPr marL="0" indent="0">
              <a:lnSpc>
                <a:spcPct val="150000"/>
              </a:lnSpc>
              <a:spcBef>
                <a:spcPts val="0"/>
              </a:spcBef>
              <a:buNone/>
            </a:pPr>
            <a:r>
              <a:rPr lang="en-US" sz="2400" u="sng" dirty="0">
                <a:latin typeface="Century Gothic" panose="020B0502020202020204" pitchFamily="34" charset="0"/>
              </a:rPr>
              <a:t>Least</a:t>
            </a:r>
            <a:r>
              <a:rPr lang="en-US" sz="2400" dirty="0">
                <a:latin typeface="Century Gothic" panose="020B0502020202020204" pitchFamily="34" charset="0"/>
              </a:rPr>
              <a:t> useful topics to your learning experience in this class are:</a:t>
            </a:r>
          </a:p>
          <a:p>
            <a:pPr>
              <a:lnSpc>
                <a:spcPct val="150000"/>
              </a:lnSpc>
              <a:spcBef>
                <a:spcPts val="0"/>
              </a:spcBef>
            </a:pPr>
            <a:r>
              <a:rPr lang="en-US" sz="2400" kern="1200" dirty="0">
                <a:solidFill>
                  <a:schemeClr val="tx1"/>
                </a:solidFill>
                <a:effectLst/>
                <a:latin typeface="Century Gothic" panose="020B0502020202020204" pitchFamily="34" charset="0"/>
              </a:rPr>
              <a:t>Research Methods (</a:t>
            </a:r>
            <a:r>
              <a:rPr lang="en-US" sz="2400" dirty="0">
                <a:effectLst/>
                <a:latin typeface="Century Gothic" panose="020B0502020202020204" pitchFamily="34" charset="0"/>
                <a:ea typeface="Times New Roman" panose="02020603050405020304" pitchFamily="18" charset="0"/>
              </a:rPr>
              <a:t>Heinzen and Goodfriend Modules - HG</a:t>
            </a:r>
            <a:r>
              <a:rPr lang="en-US" sz="2400" kern="1200" dirty="0">
                <a:solidFill>
                  <a:schemeClr val="tx1"/>
                </a:solidFill>
                <a:effectLst/>
                <a:latin typeface="Century Gothic" panose="020B0502020202020204" pitchFamily="34" charset="0"/>
              </a:rPr>
              <a:t>)</a:t>
            </a:r>
          </a:p>
          <a:p>
            <a:pPr>
              <a:lnSpc>
                <a:spcPct val="150000"/>
              </a:lnSpc>
              <a:spcBef>
                <a:spcPts val="0"/>
              </a:spcBef>
            </a:pPr>
            <a:r>
              <a:rPr lang="en-US" sz="2400" kern="1200" dirty="0">
                <a:solidFill>
                  <a:schemeClr val="tx1"/>
                </a:solidFill>
                <a:effectLst/>
                <a:latin typeface="Century Gothic" panose="020B0502020202020204" pitchFamily="34" charset="0"/>
              </a:rPr>
              <a:t>Aggression (</a:t>
            </a:r>
            <a:r>
              <a:rPr lang="en-US" sz="2400" dirty="0">
                <a:effectLst/>
                <a:latin typeface="Century Gothic" panose="020B0502020202020204" pitchFamily="34" charset="0"/>
                <a:ea typeface="Times New Roman" panose="02020603050405020304" pitchFamily="18" charset="0"/>
              </a:rPr>
              <a:t>Heinzen and Goodfriend Modules - HG</a:t>
            </a:r>
            <a:r>
              <a:rPr lang="en-US" sz="2400" kern="1200" dirty="0">
                <a:solidFill>
                  <a:schemeClr val="tx1"/>
                </a:solidFill>
                <a:effectLst/>
                <a:latin typeface="Century Gothic" panose="020B0502020202020204" pitchFamily="34" charset="0"/>
              </a:rPr>
              <a:t>)</a:t>
            </a:r>
          </a:p>
          <a:p>
            <a:pPr>
              <a:lnSpc>
                <a:spcPct val="150000"/>
              </a:lnSpc>
              <a:spcBef>
                <a:spcPts val="0"/>
              </a:spcBef>
            </a:pPr>
            <a:r>
              <a:rPr lang="en-US" sz="2400" kern="1200" dirty="0">
                <a:solidFill>
                  <a:schemeClr val="tx1"/>
                </a:solidFill>
                <a:effectLst/>
                <a:latin typeface="Century Gothic" panose="020B0502020202020204" pitchFamily="34" charset="0"/>
              </a:rPr>
              <a:t>Fostering Connections (</a:t>
            </a:r>
            <a:r>
              <a:rPr lang="en-US" sz="2400" dirty="0" err="1">
                <a:effectLst/>
                <a:latin typeface="Century Gothic" panose="020B0502020202020204" pitchFamily="34" charset="0"/>
                <a:ea typeface="Times New Roman" panose="02020603050405020304" pitchFamily="18" charset="0"/>
              </a:rPr>
              <a:t>Ackert’s</a:t>
            </a:r>
            <a:r>
              <a:rPr lang="en-US" sz="2400" dirty="0">
                <a:effectLst/>
                <a:latin typeface="Century Gothic" panose="020B0502020202020204" pitchFamily="34" charset="0"/>
                <a:ea typeface="Times New Roman" panose="02020603050405020304" pitchFamily="18" charset="0"/>
              </a:rPr>
              <a:t> Workbook – AW)</a:t>
            </a:r>
            <a:endParaRPr lang="en-US" sz="2400" kern="1200" dirty="0">
              <a:solidFill>
                <a:schemeClr val="tx1"/>
              </a:solidFill>
              <a:effectLst/>
              <a:latin typeface="Century Gothic" panose="020B0502020202020204" pitchFamily="34" charset="0"/>
            </a:endParaRPr>
          </a:p>
        </p:txBody>
      </p:sp>
      <p:cxnSp>
        <p:nvCxnSpPr>
          <p:cNvPr id="4" name="Straight Connector 3">
            <a:extLst>
              <a:ext uri="{FF2B5EF4-FFF2-40B4-BE49-F238E27FC236}">
                <a16:creationId xmlns:a16="http://schemas.microsoft.com/office/drawing/2014/main" id="{22BF12AD-0825-47F2-B280-031BDC0E48D4}"/>
              </a:ext>
            </a:extLst>
          </p:cNvPr>
          <p:cNvCxnSpPr>
            <a:cxnSpLocks/>
          </p:cNvCxnSpPr>
          <p:nvPr/>
        </p:nvCxnSpPr>
        <p:spPr>
          <a:xfrm>
            <a:off x="838200" y="1636498"/>
            <a:ext cx="10690412" cy="5419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762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21664</TotalTime>
  <Words>1117</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Abadi</vt:lpstr>
      <vt:lpstr>Arial</vt:lpstr>
      <vt:lpstr>Calibri</vt:lpstr>
      <vt:lpstr>Calibri Light</vt:lpstr>
      <vt:lpstr>Century Gothic</vt:lpstr>
      <vt:lpstr>Garamond</vt:lpstr>
      <vt:lpstr>Office Theme</vt:lpstr>
      <vt:lpstr>UCOL 1523: GATEWAY TO  BELONGING</vt:lpstr>
      <vt:lpstr>Announcements</vt:lpstr>
      <vt:lpstr>Announcements</vt:lpstr>
      <vt:lpstr>Announcements</vt:lpstr>
      <vt:lpstr>Announcements</vt:lpstr>
      <vt:lpstr>How to calculate your final grade…</vt:lpstr>
      <vt:lpstr>How to calculate your grade…</vt:lpstr>
      <vt:lpstr>How to calculate your grade…</vt:lpstr>
      <vt:lpstr>Results from Midterm Survey</vt:lpstr>
      <vt:lpstr>Key Takeaways </vt:lpstr>
      <vt:lpstr>Course Wrap-up…</vt:lpstr>
      <vt:lpstr>That’s all folks…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UCOL 1523: GATEWAY TO  BELONGING</dc:title>
  <dc:creator>LILLIAN MILLER</dc:creator>
  <cp:lastModifiedBy>Carter-Sowell, Adrienne</cp:lastModifiedBy>
  <cp:revision>40</cp:revision>
  <dcterms:created xsi:type="dcterms:W3CDTF">2021-09-04T19:28:28Z</dcterms:created>
  <dcterms:modified xsi:type="dcterms:W3CDTF">2021-12-03T18:47:53Z</dcterms:modified>
</cp:coreProperties>
</file>