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theme/themeOverride1.xml" ContentType="application/vnd.openxmlformats-officedocument.themeOverr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7"/>
  </p:notesMasterIdLst>
  <p:sldIdLst>
    <p:sldId id="256" r:id="rId2"/>
    <p:sldId id="257" r:id="rId3"/>
    <p:sldId id="260" r:id="rId4"/>
    <p:sldId id="263" r:id="rId5"/>
    <p:sldId id="264" r:id="rId6"/>
    <p:sldId id="262" r:id="rId7"/>
    <p:sldId id="265" r:id="rId8"/>
    <p:sldId id="266" r:id="rId9"/>
    <p:sldId id="261" r:id="rId10"/>
    <p:sldId id="270" r:id="rId11"/>
    <p:sldId id="267" r:id="rId12"/>
    <p:sldId id="271" r:id="rId13"/>
    <p:sldId id="258" r:id="rId14"/>
    <p:sldId id="273" r:id="rId15"/>
    <p:sldId id="272" r:id="rId16"/>
    <p:sldId id="275" r:id="rId17"/>
    <p:sldId id="274" r:id="rId18"/>
    <p:sldId id="278" r:id="rId19"/>
    <p:sldId id="259" r:id="rId20"/>
    <p:sldId id="280" r:id="rId21"/>
    <p:sldId id="281" r:id="rId22"/>
    <p:sldId id="286" r:id="rId23"/>
    <p:sldId id="287" r:id="rId24"/>
    <p:sldId id="282" r:id="rId25"/>
    <p:sldId id="285"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helly Gupta" initials="SG"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411" autoAdjust="0"/>
    <p:restoredTop sz="78826" autoAdjust="0"/>
  </p:normalViewPr>
  <p:slideViewPr>
    <p:cSldViewPr>
      <p:cViewPr varScale="1">
        <p:scale>
          <a:sx n="87" d="100"/>
          <a:sy n="87" d="100"/>
        </p:scale>
        <p:origin x="2262"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6422B10-FE80-4935-B9C9-55F2DE02CE53}" type="datetimeFigureOut">
              <a:rPr lang="en-US" smtClean="0"/>
              <a:t>8/18/2021</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9974C31-EB4A-4B21-8134-CB5741A1DC5F}" type="slidenum">
              <a:rPr lang="en-US" smtClean="0"/>
              <a:t>‹#›</a:t>
            </a:fld>
            <a:endParaRPr lang="en-US" dirty="0"/>
          </a:p>
        </p:txBody>
      </p:sp>
    </p:spTree>
    <p:extLst>
      <p:ext uri="{BB962C8B-B14F-4D97-AF65-F5344CB8AC3E}">
        <p14:creationId xmlns:p14="http://schemas.microsoft.com/office/powerpoint/2010/main" val="21131433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effectLst/>
                <a:latin typeface="Calibri" panose="020F0502020204030204" pitchFamily="34" charset="0"/>
                <a:ea typeface="MS Mincho" panose="02020609040205080304" pitchFamily="49" charset="-128"/>
                <a:cs typeface="Times New Roman" panose="02020603050405020304" pitchFamily="18" charset="0"/>
              </a:rPr>
              <a:t>Learning Objective 11-1 Use typologies and the General Aggression Model (GAM) to define and describe how humans harm one another.</a:t>
            </a:r>
            <a:endParaRPr lang="en-US" sz="1800" dirty="0">
              <a:effectLst/>
              <a:latin typeface="Calibri" panose="020F0502020204030204" pitchFamily="34" charset="0"/>
              <a:ea typeface="Times New Roman" panose="02020603050405020304" pitchFamily="18" charset="0"/>
              <a:cs typeface="Arial" panose="020B0604020202020204" pitchFamily="34" charset="0"/>
            </a:endParaRPr>
          </a:p>
          <a:p>
            <a:endParaRPr lang="en-US" sz="1200" kern="1200" dirty="0">
              <a:solidFill>
                <a:schemeClr val="tx1"/>
              </a:solidFill>
              <a:effectLst/>
              <a:latin typeface="+mn-lt"/>
              <a:ea typeface="+mn-ea"/>
              <a:cs typeface="+mn-cs"/>
            </a:endParaRPr>
          </a:p>
          <a:p>
            <a:pPr marL="342900" marR="0" lvl="0" indent="-342900">
              <a:spcBef>
                <a:spcPts val="0"/>
              </a:spcBef>
              <a:spcAft>
                <a:spcPts val="0"/>
              </a:spcAft>
              <a:buFont typeface="Arial" panose="020B0604020202020204" pitchFamily="34" charset="0"/>
              <a:buChar char="•"/>
            </a:pPr>
            <a:r>
              <a:rPr lang="en-US" sz="1000" dirty="0">
                <a:effectLst/>
                <a:latin typeface="Calibri" panose="020F0502020204030204" pitchFamily="34" charset="0"/>
                <a:ea typeface="PMingLiU" panose="02020500000000000000" pitchFamily="18" charset="-120"/>
                <a:cs typeface="Arial" panose="020B0604020202020204" pitchFamily="34" charset="0"/>
              </a:rPr>
              <a:t>What Is Aggression?</a:t>
            </a:r>
          </a:p>
          <a:p>
            <a:pPr marL="742950" marR="0" lvl="1" indent="-285750">
              <a:spcBef>
                <a:spcPts val="0"/>
              </a:spcBef>
              <a:spcAft>
                <a:spcPts val="0"/>
              </a:spcAft>
              <a:buFont typeface="Arial" panose="020B0604020202020204" pitchFamily="34" charset="0"/>
              <a:buChar char="•"/>
            </a:pPr>
            <a:r>
              <a:rPr lang="en-US" sz="1000" b="1" dirty="0">
                <a:effectLst/>
                <a:latin typeface="Calibri" panose="020F0502020204030204" pitchFamily="34" charset="0"/>
                <a:ea typeface="PMingLiU" panose="02020500000000000000" pitchFamily="18" charset="-120"/>
                <a:cs typeface="Arial" panose="020B0604020202020204" pitchFamily="34" charset="0"/>
              </a:rPr>
              <a:t>Aggression</a:t>
            </a:r>
            <a:r>
              <a:rPr lang="en-US" sz="1000" dirty="0">
                <a:effectLst/>
                <a:latin typeface="Calibri" panose="020F0502020204030204" pitchFamily="34" charset="0"/>
                <a:ea typeface="PMingLiU" panose="02020500000000000000" pitchFamily="18" charset="-120"/>
                <a:cs typeface="Arial" panose="020B0604020202020204" pitchFamily="34" charset="0"/>
              </a:rPr>
              <a:t>: Behavior intended to harm others who do not wish to be harmed.</a:t>
            </a:r>
          </a:p>
          <a:p>
            <a:pPr marL="1143000" marR="0" lvl="2" indent="-228600">
              <a:spcBef>
                <a:spcPts val="0"/>
              </a:spcBef>
              <a:spcAft>
                <a:spcPts val="0"/>
              </a:spcAft>
              <a:buFont typeface="Arial" panose="020B0604020202020204" pitchFamily="34" charset="0"/>
              <a:buChar char="•"/>
            </a:pPr>
            <a:r>
              <a:rPr lang="en-US" sz="1000" dirty="0">
                <a:effectLst/>
                <a:latin typeface="Calibri" panose="020F0502020204030204" pitchFamily="34" charset="0"/>
                <a:ea typeface="PMingLiU" panose="02020500000000000000" pitchFamily="18" charset="-120"/>
                <a:cs typeface="Arial" panose="020B0604020202020204" pitchFamily="34" charset="0"/>
              </a:rPr>
              <a:t>Excludes scenarios like child vaccinations and wrestling competitions</a:t>
            </a:r>
          </a:p>
          <a:p>
            <a:pPr marL="742950" marR="0" lvl="1" indent="-285750">
              <a:spcBef>
                <a:spcPts val="0"/>
              </a:spcBef>
              <a:spcAft>
                <a:spcPts val="0"/>
              </a:spcAft>
              <a:buFont typeface="Arial" panose="020B0604020202020204" pitchFamily="34" charset="0"/>
              <a:buChar char="•"/>
            </a:pPr>
            <a:r>
              <a:rPr lang="en-US" sz="1000" b="1" dirty="0">
                <a:effectLst/>
                <a:latin typeface="Calibri" panose="020F0502020204030204" pitchFamily="34" charset="0"/>
                <a:ea typeface="PMingLiU" panose="02020500000000000000" pitchFamily="18" charset="-120"/>
                <a:cs typeface="Arial" panose="020B0604020202020204" pitchFamily="34" charset="0"/>
              </a:rPr>
              <a:t>Cyberbullying</a:t>
            </a:r>
            <a:r>
              <a:rPr lang="en-US" sz="1000" dirty="0">
                <a:effectLst/>
                <a:latin typeface="Calibri" panose="020F0502020204030204" pitchFamily="34" charset="0"/>
                <a:ea typeface="PMingLiU" panose="02020500000000000000" pitchFamily="18" charset="-120"/>
                <a:cs typeface="Arial" panose="020B0604020202020204" pitchFamily="34" charset="0"/>
              </a:rPr>
              <a:t>: Aggression through electronic outlets, like social media.</a:t>
            </a:r>
          </a:p>
        </p:txBody>
      </p:sp>
      <p:sp>
        <p:nvSpPr>
          <p:cNvPr id="4" name="Slide Number Placeholder 3"/>
          <p:cNvSpPr>
            <a:spLocks noGrp="1"/>
          </p:cNvSpPr>
          <p:nvPr>
            <p:ph type="sldNum" sz="quarter" idx="10"/>
          </p:nvPr>
        </p:nvSpPr>
        <p:spPr/>
        <p:txBody>
          <a:bodyPr/>
          <a:lstStyle/>
          <a:p>
            <a:fld id="{39974C31-EB4A-4B21-8134-CB5741A1DC5F}" type="slidenum">
              <a:rPr lang="en-US" smtClean="0"/>
              <a:t>2</a:t>
            </a:fld>
            <a:endParaRPr lang="en-US" dirty="0"/>
          </a:p>
        </p:txBody>
      </p:sp>
    </p:spTree>
    <p:extLst>
      <p:ext uri="{BB962C8B-B14F-4D97-AF65-F5344CB8AC3E}">
        <p14:creationId xmlns:p14="http://schemas.microsoft.com/office/powerpoint/2010/main" val="92176762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effectLst/>
                <a:latin typeface="Calibri" panose="020F0502020204030204" pitchFamily="34" charset="0"/>
                <a:ea typeface="MS Mincho" panose="02020609040205080304" pitchFamily="49" charset="-128"/>
                <a:cs typeface="Times New Roman" panose="02020603050405020304" pitchFamily="18" charset="0"/>
              </a:rPr>
              <a:t>Learning Objective 11-1 Use typologies and the General Aggression Model (GAM) to define and describe how humans harm one another.</a:t>
            </a:r>
            <a:endParaRPr lang="en-US" sz="1800" dirty="0">
              <a:effectLst/>
              <a:latin typeface="Calibri" panose="020F0502020204030204" pitchFamily="34" charset="0"/>
              <a:ea typeface="Times New Roman" panose="02020603050405020304" pitchFamily="18" charset="0"/>
              <a:cs typeface="Arial" panose="020B0604020202020204" pitchFamily="34" charset="0"/>
            </a:endParaRPr>
          </a:p>
          <a:p>
            <a:pPr marL="0" marR="0" lvl="0" indent="0">
              <a:spcBef>
                <a:spcPts val="0"/>
              </a:spcBef>
              <a:spcAft>
                <a:spcPts val="0"/>
              </a:spcAft>
              <a:buFont typeface="Arial" panose="020B0604020202020204" pitchFamily="34" charset="0"/>
              <a:buNone/>
            </a:pPr>
            <a:endParaRPr lang="en-US" sz="1000" dirty="0">
              <a:effectLst/>
              <a:latin typeface="Calibri" panose="020F0502020204030204" pitchFamily="34" charset="0"/>
              <a:ea typeface="PMingLiU" panose="02020500000000000000" pitchFamily="18" charset="-120"/>
              <a:cs typeface="Arial" panose="020B0604020202020204" pitchFamily="34" charset="0"/>
            </a:endParaRPr>
          </a:p>
          <a:p>
            <a:pPr marL="742950" marR="0" lvl="1" indent="-285750">
              <a:spcBef>
                <a:spcPts val="0"/>
              </a:spcBef>
              <a:spcAft>
                <a:spcPts val="0"/>
              </a:spcAft>
              <a:buFont typeface="Arial" panose="020B0604020202020204" pitchFamily="34" charset="0"/>
              <a:buChar char="•"/>
            </a:pPr>
            <a:r>
              <a:rPr lang="en-US" sz="1000" dirty="0">
                <a:effectLst/>
                <a:latin typeface="Calibri" panose="020F0502020204030204" pitchFamily="34" charset="0"/>
                <a:ea typeface="PMingLiU" panose="02020500000000000000" pitchFamily="18" charset="-120"/>
                <a:cs typeface="Arial" panose="020B0604020202020204" pitchFamily="34" charset="0"/>
              </a:rPr>
              <a:t>The Statistical Surprise: The Decline of Worldwide Aggression</a:t>
            </a:r>
          </a:p>
          <a:p>
            <a:pPr marL="1143000" marR="0" lvl="2" indent="-228600">
              <a:spcBef>
                <a:spcPts val="0"/>
              </a:spcBef>
              <a:spcAft>
                <a:spcPts val="0"/>
              </a:spcAft>
              <a:buFont typeface="Arial" panose="020B0604020202020204" pitchFamily="34" charset="0"/>
              <a:buChar char="•"/>
            </a:pPr>
            <a:r>
              <a:rPr lang="en-US" sz="1000" dirty="0">
                <a:effectLst/>
                <a:latin typeface="Calibri" panose="020F0502020204030204" pitchFamily="34" charset="0"/>
                <a:ea typeface="PMingLiU" panose="02020500000000000000" pitchFamily="18" charset="-120"/>
                <a:cs typeface="Arial" panose="020B0604020202020204" pitchFamily="34" charset="0"/>
              </a:rPr>
              <a:t>Persistent, long-term decline in worldwide violence</a:t>
            </a:r>
          </a:p>
          <a:p>
            <a:pPr marL="1143000" marR="0" lvl="2" indent="-2286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00" dirty="0"/>
              <a:t>Research suggests with increased human intelligence over time comes less aggression</a:t>
            </a:r>
          </a:p>
          <a:p>
            <a:pPr marL="1143000" marR="0" lvl="2" indent="-228600">
              <a:spcBef>
                <a:spcPts val="0"/>
              </a:spcBef>
              <a:spcAft>
                <a:spcPts val="0"/>
              </a:spcAft>
              <a:buFont typeface="Arial" panose="020B0604020202020204" pitchFamily="34" charset="0"/>
              <a:buChar char="•"/>
            </a:pPr>
            <a:endParaRPr lang="en-US" sz="1000" dirty="0">
              <a:effectLst/>
              <a:latin typeface="Calibri" panose="020F0502020204030204" pitchFamily="34" charset="0"/>
              <a:ea typeface="PMingLiU" panose="02020500000000000000" pitchFamily="18" charset="-120"/>
              <a:cs typeface="Arial" panose="020B0604020202020204" pitchFamily="34" charset="0"/>
            </a:endParaRPr>
          </a:p>
        </p:txBody>
      </p:sp>
      <p:sp>
        <p:nvSpPr>
          <p:cNvPr id="4" name="Slide Number Placeholder 3"/>
          <p:cNvSpPr>
            <a:spLocks noGrp="1"/>
          </p:cNvSpPr>
          <p:nvPr>
            <p:ph type="sldNum" sz="quarter" idx="10"/>
          </p:nvPr>
        </p:nvSpPr>
        <p:spPr/>
        <p:txBody>
          <a:bodyPr/>
          <a:lstStyle/>
          <a:p>
            <a:fld id="{39974C31-EB4A-4B21-8134-CB5741A1DC5F}" type="slidenum">
              <a:rPr lang="en-US" smtClean="0"/>
              <a:t>11</a:t>
            </a:fld>
            <a:endParaRPr lang="en-US" dirty="0"/>
          </a:p>
        </p:txBody>
      </p:sp>
    </p:spTree>
    <p:extLst>
      <p:ext uri="{BB962C8B-B14F-4D97-AF65-F5344CB8AC3E}">
        <p14:creationId xmlns:p14="http://schemas.microsoft.com/office/powerpoint/2010/main" val="34259449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effectLst/>
                <a:latin typeface="Calibri" panose="020F0502020204030204" pitchFamily="34" charset="0"/>
                <a:ea typeface="MS Mincho" panose="02020609040205080304" pitchFamily="49" charset="-128"/>
                <a:cs typeface="Times New Roman" panose="02020603050405020304" pitchFamily="18" charset="0"/>
              </a:rPr>
              <a:t>Learning Objective 11-1 Use typologies and the General Aggression Model (GAM) to define and describe how humans harm one another.</a:t>
            </a:r>
            <a:endParaRPr lang="en-US" sz="1800" dirty="0">
              <a:effectLst/>
              <a:latin typeface="Calibri" panose="020F0502020204030204" pitchFamily="34" charset="0"/>
              <a:ea typeface="MS Mincho" panose="02020609040205080304" pitchFamily="49" charset="-128"/>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effectLst/>
              <a:latin typeface="Calibri" panose="020F0502020204030204" pitchFamily="34" charset="0"/>
              <a:ea typeface="MS Mincho" panose="02020609040205080304" pitchFamily="49" charset="-128"/>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effectLst/>
                <a:latin typeface="Calibri" panose="020F0502020204030204" pitchFamily="34" charset="0"/>
                <a:ea typeface="PMingLiU" panose="02020500000000000000" pitchFamily="18" charset="-120"/>
                <a:cs typeface="Arial" panose="020B0604020202020204" pitchFamily="34" charset="0"/>
              </a:rPr>
              <a:t>Figure 11.5</a:t>
            </a:r>
          </a:p>
        </p:txBody>
      </p:sp>
      <p:sp>
        <p:nvSpPr>
          <p:cNvPr id="4" name="Slide Number Placeholder 3"/>
          <p:cNvSpPr>
            <a:spLocks noGrp="1"/>
          </p:cNvSpPr>
          <p:nvPr>
            <p:ph type="sldNum" sz="quarter" idx="10"/>
          </p:nvPr>
        </p:nvSpPr>
        <p:spPr/>
        <p:txBody>
          <a:bodyPr/>
          <a:lstStyle/>
          <a:p>
            <a:fld id="{39974C31-EB4A-4B21-8134-CB5741A1DC5F}" type="slidenum">
              <a:rPr lang="en-US" smtClean="0"/>
              <a:t>12</a:t>
            </a:fld>
            <a:endParaRPr lang="en-US" dirty="0"/>
          </a:p>
        </p:txBody>
      </p:sp>
    </p:spTree>
    <p:extLst>
      <p:ext uri="{BB962C8B-B14F-4D97-AF65-F5344CB8AC3E}">
        <p14:creationId xmlns:p14="http://schemas.microsoft.com/office/powerpoint/2010/main" val="358502204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Learning Objective 11-2 Distinguish among biological, cultural, and situational explanations of human aggression.</a:t>
            </a:r>
          </a:p>
          <a:p>
            <a:endParaRPr lang="en-US" sz="1200" kern="1200" dirty="0">
              <a:solidFill>
                <a:schemeClr val="tx1"/>
              </a:solidFill>
              <a:effectLst/>
              <a:latin typeface="+mn-lt"/>
              <a:ea typeface="+mn-ea"/>
              <a:cs typeface="+mn-cs"/>
            </a:endParaRPr>
          </a:p>
          <a:p>
            <a:pPr marL="342900" marR="0" lvl="0" indent="-342900">
              <a:spcBef>
                <a:spcPts val="0"/>
              </a:spcBef>
              <a:spcAft>
                <a:spcPts val="0"/>
              </a:spcAft>
              <a:buFont typeface="Arial" panose="020B0604020202020204" pitchFamily="34" charset="0"/>
              <a:buChar char="•"/>
            </a:pPr>
            <a:r>
              <a:rPr lang="en-US" sz="1000" dirty="0">
                <a:effectLst/>
                <a:latin typeface="Calibri" panose="020F0502020204030204" pitchFamily="34" charset="0"/>
                <a:ea typeface="PMingLiU" panose="02020500000000000000" pitchFamily="18" charset="-120"/>
                <a:cs typeface="Arial" panose="020B0604020202020204" pitchFamily="34" charset="0"/>
              </a:rPr>
              <a:t>Why Are Humans Aggressive?</a:t>
            </a:r>
          </a:p>
          <a:p>
            <a:pPr marL="742950" marR="0" lvl="1" indent="-285750">
              <a:spcBef>
                <a:spcPts val="0"/>
              </a:spcBef>
              <a:spcAft>
                <a:spcPts val="0"/>
              </a:spcAft>
              <a:buFont typeface="Arial" panose="020B0604020202020204" pitchFamily="34" charset="0"/>
              <a:buChar char="•"/>
            </a:pPr>
            <a:r>
              <a:rPr lang="en-US" sz="1000" dirty="0">
                <a:effectLst/>
                <a:latin typeface="Calibri" panose="020F0502020204030204" pitchFamily="34" charset="0"/>
                <a:ea typeface="PMingLiU" panose="02020500000000000000" pitchFamily="18" charset="-120"/>
                <a:cs typeface="Arial" panose="020B0604020202020204" pitchFamily="34" charset="0"/>
              </a:rPr>
              <a:t> Biological Influences on Aggression</a:t>
            </a:r>
          </a:p>
          <a:p>
            <a:pPr marL="1143000" marR="0" lvl="2" indent="-228600">
              <a:spcBef>
                <a:spcPts val="0"/>
              </a:spcBef>
              <a:spcAft>
                <a:spcPts val="0"/>
              </a:spcAft>
              <a:buFont typeface="Arial" panose="020B0604020202020204" pitchFamily="34" charset="0"/>
              <a:buChar char="•"/>
            </a:pPr>
            <a:r>
              <a:rPr lang="en-US" sz="1000" b="1" dirty="0">
                <a:effectLst/>
                <a:latin typeface="Calibri" panose="020F0502020204030204" pitchFamily="34" charset="0"/>
                <a:ea typeface="PMingLiU" panose="02020500000000000000" pitchFamily="18" charset="-120"/>
                <a:cs typeface="Arial" panose="020B0604020202020204" pitchFamily="34" charset="0"/>
              </a:rPr>
              <a:t>Genetic determinism:</a:t>
            </a:r>
            <a:r>
              <a:rPr lang="en-US" sz="1000" dirty="0">
                <a:effectLst/>
                <a:latin typeface="Calibri" panose="020F0502020204030204" pitchFamily="34" charset="0"/>
                <a:ea typeface="PMingLiU" panose="02020500000000000000" pitchFamily="18" charset="-120"/>
                <a:cs typeface="Arial" panose="020B0604020202020204" pitchFamily="34" charset="0"/>
              </a:rPr>
              <a:t> The idea that genetic influence alone determines behavioral outcomes.</a:t>
            </a:r>
          </a:p>
          <a:p>
            <a:pPr marL="1143000" marR="0" lvl="2" indent="-228600">
              <a:spcBef>
                <a:spcPts val="0"/>
              </a:spcBef>
              <a:spcAft>
                <a:spcPts val="0"/>
              </a:spcAft>
              <a:buFont typeface="Arial" panose="020B0604020202020204" pitchFamily="34" charset="0"/>
              <a:buChar char="•"/>
            </a:pPr>
            <a:r>
              <a:rPr lang="en-US" sz="1000" dirty="0">
                <a:effectLst/>
                <a:latin typeface="Calibri" panose="020F0502020204030204" pitchFamily="34" charset="0"/>
                <a:ea typeface="PMingLiU" panose="02020500000000000000" pitchFamily="18" charset="-120"/>
                <a:cs typeface="Arial" panose="020B0604020202020204" pitchFamily="34" charset="0"/>
              </a:rPr>
              <a:t>Four Responses to Threat: Fight, Flight, Freeze, Befriend</a:t>
            </a:r>
          </a:p>
          <a:p>
            <a:pPr marL="1143000" marR="0" lvl="2" indent="-228600">
              <a:spcBef>
                <a:spcPts val="0"/>
              </a:spcBef>
              <a:spcAft>
                <a:spcPts val="0"/>
              </a:spcAft>
              <a:buFont typeface="Arial" panose="020B0604020202020204" pitchFamily="34" charset="0"/>
              <a:buChar char="•"/>
            </a:pPr>
            <a:r>
              <a:rPr lang="en-US" sz="1000" dirty="0">
                <a:effectLst/>
                <a:latin typeface="Calibri" panose="020F0502020204030204" pitchFamily="34" charset="0"/>
                <a:ea typeface="PMingLiU" panose="02020500000000000000" pitchFamily="18" charset="-120"/>
                <a:cs typeface="Arial" panose="020B0604020202020204" pitchFamily="34" charset="0"/>
              </a:rPr>
              <a:t>Low Heart Rates</a:t>
            </a:r>
          </a:p>
          <a:p>
            <a:pPr marL="1600200" marR="0" lvl="3" indent="-228600">
              <a:spcBef>
                <a:spcPts val="0"/>
              </a:spcBef>
              <a:spcAft>
                <a:spcPts val="0"/>
              </a:spcAft>
              <a:buFont typeface="Arial" panose="020B0604020202020204" pitchFamily="34" charset="0"/>
              <a:buChar char="•"/>
            </a:pPr>
            <a:r>
              <a:rPr lang="en-US" sz="1000" dirty="0">
                <a:effectLst/>
                <a:latin typeface="Calibri" panose="020F0502020204030204" pitchFamily="34" charset="0"/>
                <a:ea typeface="PMingLiU" panose="02020500000000000000" pitchFamily="18" charset="-120"/>
                <a:cs typeface="Arial" panose="020B0604020202020204" pitchFamily="34" charset="0"/>
              </a:rPr>
              <a:t>Strong predictor of delinquency: low resting heart rate at age 11</a:t>
            </a:r>
          </a:p>
          <a:p>
            <a:pPr marL="1600200" marR="0" lvl="3" indent="-228600">
              <a:spcBef>
                <a:spcPts val="0"/>
              </a:spcBef>
              <a:spcAft>
                <a:spcPts val="0"/>
              </a:spcAft>
              <a:buFont typeface="Arial" panose="020B0604020202020204" pitchFamily="34" charset="0"/>
              <a:buChar char="•"/>
            </a:pPr>
            <a:r>
              <a:rPr lang="en-US" sz="1000" dirty="0">
                <a:effectLst/>
                <a:latin typeface="Calibri" panose="020F0502020204030204" pitchFamily="34" charset="0"/>
                <a:ea typeface="PMingLiU" panose="02020500000000000000" pitchFamily="18" charset="-120"/>
                <a:cs typeface="Arial" panose="020B0604020202020204" pitchFamily="34" charset="0"/>
              </a:rPr>
              <a:t>Less sensitive to the negative consequences of behavior or to the environment</a:t>
            </a:r>
          </a:p>
          <a:p>
            <a:pPr marL="1600200" marR="0" lvl="3" indent="-228600">
              <a:spcBef>
                <a:spcPts val="0"/>
              </a:spcBef>
              <a:spcAft>
                <a:spcPts val="0"/>
              </a:spcAft>
              <a:buFont typeface="Arial" panose="020B0604020202020204" pitchFamily="34" charset="0"/>
              <a:buChar char="•"/>
            </a:pPr>
            <a:r>
              <a:rPr lang="en-US" sz="1000" dirty="0">
                <a:effectLst/>
                <a:latin typeface="Calibri" panose="020F0502020204030204" pitchFamily="34" charset="0"/>
                <a:ea typeface="PMingLiU" panose="02020500000000000000" pitchFamily="18" charset="-120"/>
                <a:cs typeface="Arial" panose="020B0604020202020204" pitchFamily="34" charset="0"/>
              </a:rPr>
              <a:t>Possible link to antisocial personality disorder</a:t>
            </a:r>
          </a:p>
        </p:txBody>
      </p:sp>
      <p:sp>
        <p:nvSpPr>
          <p:cNvPr id="4" name="Slide Number Placeholder 3"/>
          <p:cNvSpPr>
            <a:spLocks noGrp="1"/>
          </p:cNvSpPr>
          <p:nvPr>
            <p:ph type="sldNum" sz="quarter" idx="10"/>
          </p:nvPr>
        </p:nvSpPr>
        <p:spPr/>
        <p:txBody>
          <a:bodyPr/>
          <a:lstStyle/>
          <a:p>
            <a:fld id="{39974C31-EB4A-4B21-8134-CB5741A1DC5F}" type="slidenum">
              <a:rPr lang="en-US" smtClean="0"/>
              <a:t>13</a:t>
            </a:fld>
            <a:endParaRPr lang="en-US" dirty="0"/>
          </a:p>
        </p:txBody>
      </p:sp>
    </p:spTree>
    <p:extLst>
      <p:ext uri="{BB962C8B-B14F-4D97-AF65-F5344CB8AC3E}">
        <p14:creationId xmlns:p14="http://schemas.microsoft.com/office/powerpoint/2010/main" val="271651886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Learning Objective 11-2 Distinguish among biological, cultural, and situational explanations of human aggression.</a:t>
            </a:r>
          </a:p>
          <a:p>
            <a:endParaRPr lang="en-US" sz="1200" kern="1200" dirty="0">
              <a:solidFill>
                <a:schemeClr val="tx1"/>
              </a:solidFill>
              <a:effectLst/>
              <a:latin typeface="+mn-lt"/>
              <a:ea typeface="+mn-ea"/>
              <a:cs typeface="+mn-cs"/>
            </a:endParaRPr>
          </a:p>
          <a:p>
            <a:pPr marL="342900" marR="0" lvl="0" indent="-342900">
              <a:spcBef>
                <a:spcPts val="0"/>
              </a:spcBef>
              <a:spcAft>
                <a:spcPts val="0"/>
              </a:spcAft>
              <a:buFont typeface="Arial" panose="020B0604020202020204" pitchFamily="34" charset="0"/>
              <a:buChar char="•"/>
            </a:pPr>
            <a:r>
              <a:rPr lang="en-US" sz="1000" dirty="0">
                <a:effectLst/>
                <a:latin typeface="Calibri" panose="020F0502020204030204" pitchFamily="34" charset="0"/>
                <a:ea typeface="PMingLiU" panose="02020500000000000000" pitchFamily="18" charset="-120"/>
                <a:cs typeface="Arial" panose="020B0604020202020204" pitchFamily="34" charset="0"/>
              </a:rPr>
              <a:t>Biological Influences on Aggression</a:t>
            </a:r>
          </a:p>
          <a:p>
            <a:pPr marL="1143000" marR="0" lvl="2" indent="-228600">
              <a:spcBef>
                <a:spcPts val="0"/>
              </a:spcBef>
              <a:spcAft>
                <a:spcPts val="0"/>
              </a:spcAft>
              <a:buFont typeface="Arial" panose="020B0604020202020204" pitchFamily="34" charset="0"/>
              <a:buChar char="•"/>
            </a:pPr>
            <a:r>
              <a:rPr lang="en-US" sz="1000" dirty="0">
                <a:effectLst/>
                <a:latin typeface="Calibri" panose="020F0502020204030204" pitchFamily="34" charset="0"/>
                <a:ea typeface="PMingLiU" panose="02020500000000000000" pitchFamily="18" charset="-120"/>
                <a:cs typeface="Arial" panose="020B0604020202020204" pitchFamily="34" charset="0"/>
              </a:rPr>
              <a:t>Alcohol </a:t>
            </a:r>
          </a:p>
          <a:p>
            <a:pPr marL="1600200" marR="0" lvl="3" indent="-228600">
              <a:spcBef>
                <a:spcPts val="0"/>
              </a:spcBef>
              <a:spcAft>
                <a:spcPts val="0"/>
              </a:spcAft>
              <a:buFont typeface="Arial" panose="020B0604020202020204" pitchFamily="34" charset="0"/>
              <a:buChar char="•"/>
            </a:pPr>
            <a:r>
              <a:rPr lang="en-US" sz="1000" b="1" dirty="0">
                <a:effectLst/>
                <a:latin typeface="Calibri" panose="020F0502020204030204" pitchFamily="34" charset="0"/>
                <a:ea typeface="PMingLiU" panose="02020500000000000000" pitchFamily="18" charset="-120"/>
                <a:cs typeface="Arial" panose="020B0604020202020204" pitchFamily="34" charset="0"/>
              </a:rPr>
              <a:t>Alcohol disinhibition hypothesis: </a:t>
            </a:r>
            <a:r>
              <a:rPr lang="en-US" sz="1000" dirty="0">
                <a:effectLst/>
                <a:latin typeface="Calibri" panose="020F0502020204030204" pitchFamily="34" charset="0"/>
                <a:ea typeface="PMingLiU" panose="02020500000000000000" pitchFamily="18" charset="-120"/>
                <a:cs typeface="Arial" panose="020B0604020202020204" pitchFamily="34" charset="0"/>
              </a:rPr>
              <a:t>The idea that alcohol interferes with the brain’s ability to suppress violent behavior by lowering anxiety and harming the ability to accurately assess a situation.</a:t>
            </a:r>
          </a:p>
          <a:p>
            <a:pPr marL="1600200" marR="0" lvl="3" indent="-228600">
              <a:spcBef>
                <a:spcPts val="0"/>
              </a:spcBef>
              <a:spcAft>
                <a:spcPts val="0"/>
              </a:spcAft>
              <a:buFont typeface="Arial" panose="020B0604020202020204" pitchFamily="34" charset="0"/>
              <a:buChar char="•"/>
            </a:pPr>
            <a:r>
              <a:rPr lang="en-US" sz="1000" dirty="0">
                <a:effectLst/>
                <a:latin typeface="Calibri" panose="020F0502020204030204" pitchFamily="34" charset="0"/>
                <a:ea typeface="PMingLiU" panose="02020500000000000000" pitchFamily="18" charset="-120"/>
                <a:cs typeface="Arial" panose="020B0604020202020204" pitchFamily="34" charset="0"/>
              </a:rPr>
              <a:t>Effects of alcohol on the brain during disagreements </a:t>
            </a:r>
          </a:p>
          <a:p>
            <a:pPr marL="1600200" marR="0" lvl="3" indent="-228600">
              <a:spcBef>
                <a:spcPts val="0"/>
              </a:spcBef>
              <a:spcAft>
                <a:spcPts val="0"/>
              </a:spcAft>
              <a:buFont typeface="Arial" panose="020B0604020202020204" pitchFamily="34" charset="0"/>
              <a:buChar char="•"/>
            </a:pPr>
            <a:r>
              <a:rPr lang="en-US" sz="1000" dirty="0">
                <a:effectLst/>
                <a:latin typeface="Calibri" panose="020F0502020204030204" pitchFamily="34" charset="0"/>
                <a:ea typeface="PMingLiU" panose="02020500000000000000" pitchFamily="18" charset="-120"/>
                <a:cs typeface="Arial" panose="020B0604020202020204" pitchFamily="34" charset="0"/>
              </a:rPr>
              <a:t>Strong predictor of physical or sexual violence</a:t>
            </a:r>
          </a:p>
          <a:p>
            <a:pPr marL="1143000" marR="0" lvl="2" indent="-228600">
              <a:spcBef>
                <a:spcPts val="0"/>
              </a:spcBef>
              <a:spcAft>
                <a:spcPts val="0"/>
              </a:spcAft>
              <a:buFont typeface="Arial" panose="020B0604020202020204" pitchFamily="34" charset="0"/>
              <a:buChar char="•"/>
            </a:pPr>
            <a:r>
              <a:rPr lang="en-US" sz="1000" dirty="0">
                <a:effectLst/>
                <a:latin typeface="Calibri" panose="020F0502020204030204" pitchFamily="34" charset="0"/>
                <a:ea typeface="PMingLiU" panose="02020500000000000000" pitchFamily="18" charset="-120"/>
                <a:cs typeface="Arial" panose="020B0604020202020204" pitchFamily="34" charset="0"/>
              </a:rPr>
              <a:t>Testosterone </a:t>
            </a:r>
          </a:p>
          <a:p>
            <a:pPr marL="1600200" marR="0" lvl="3" indent="-228600">
              <a:spcBef>
                <a:spcPts val="0"/>
              </a:spcBef>
              <a:spcAft>
                <a:spcPts val="0"/>
              </a:spcAft>
              <a:buFont typeface="Arial" panose="020B0604020202020204" pitchFamily="34" charset="0"/>
              <a:buChar char="•"/>
            </a:pPr>
            <a:r>
              <a:rPr lang="en-US" sz="1000" dirty="0">
                <a:effectLst/>
                <a:latin typeface="Calibri" panose="020F0502020204030204" pitchFamily="34" charset="0"/>
                <a:ea typeface="PMingLiU" panose="02020500000000000000" pitchFamily="18" charset="-120"/>
                <a:cs typeface="Arial" panose="020B0604020202020204" pitchFamily="34" charset="0"/>
              </a:rPr>
              <a:t>Influences aggression</a:t>
            </a:r>
          </a:p>
          <a:p>
            <a:pPr marL="2057400" marR="0" lvl="4" indent="-228600">
              <a:spcBef>
                <a:spcPts val="0"/>
              </a:spcBef>
              <a:spcAft>
                <a:spcPts val="0"/>
              </a:spcAft>
              <a:buFont typeface="Arial" panose="020B0604020202020204" pitchFamily="34" charset="0"/>
              <a:buChar char="•"/>
            </a:pPr>
            <a:r>
              <a:rPr lang="en-US" sz="1000" dirty="0">
                <a:effectLst/>
                <a:latin typeface="Calibri" panose="020F0502020204030204" pitchFamily="34" charset="0"/>
                <a:ea typeface="PMingLiU" panose="02020500000000000000" pitchFamily="18" charset="-120"/>
                <a:cs typeface="Arial" panose="020B0604020202020204" pitchFamily="34" charset="0"/>
              </a:rPr>
              <a:t>Stronger connection among nonhuman animals</a:t>
            </a:r>
          </a:p>
          <a:p>
            <a:pPr marL="1600200" marR="0" lvl="3" indent="-228600">
              <a:spcBef>
                <a:spcPts val="0"/>
              </a:spcBef>
              <a:spcAft>
                <a:spcPts val="0"/>
              </a:spcAft>
              <a:buFont typeface="Arial" panose="020B0604020202020204" pitchFamily="34" charset="0"/>
              <a:buChar char="•"/>
            </a:pPr>
            <a:r>
              <a:rPr lang="en-US" sz="1000" dirty="0">
                <a:effectLst/>
                <a:latin typeface="Calibri" panose="020F0502020204030204" pitchFamily="34" charset="0"/>
                <a:ea typeface="PMingLiU" panose="02020500000000000000" pitchFamily="18" charset="-120"/>
                <a:cs typeface="Arial" panose="020B0604020202020204" pitchFamily="34" charset="0"/>
              </a:rPr>
              <a:t>Gender differences</a:t>
            </a:r>
          </a:p>
          <a:p>
            <a:pPr marL="2057400" marR="0" lvl="4" indent="-228600">
              <a:spcBef>
                <a:spcPts val="0"/>
              </a:spcBef>
              <a:spcAft>
                <a:spcPts val="0"/>
              </a:spcAft>
              <a:buFont typeface="Arial" panose="020B0604020202020204" pitchFamily="34" charset="0"/>
              <a:buChar char="•"/>
            </a:pPr>
            <a:r>
              <a:rPr lang="en-US" sz="1000" dirty="0">
                <a:effectLst/>
                <a:latin typeface="Calibri" panose="020F0502020204030204" pitchFamily="34" charset="0"/>
                <a:ea typeface="PMingLiU" panose="02020500000000000000" pitchFamily="18" charset="-120"/>
                <a:cs typeface="Arial" panose="020B0604020202020204" pitchFamily="34" charset="0"/>
              </a:rPr>
              <a:t>Early in life, boys tend to be more physically aggressive</a:t>
            </a:r>
          </a:p>
          <a:p>
            <a:pPr marL="2057400" marR="0" lvl="4" indent="-228600">
              <a:spcBef>
                <a:spcPts val="0"/>
              </a:spcBef>
              <a:spcAft>
                <a:spcPts val="0"/>
              </a:spcAft>
              <a:buFont typeface="Arial" panose="020B0604020202020204" pitchFamily="34" charset="0"/>
              <a:buChar char="•"/>
            </a:pPr>
            <a:r>
              <a:rPr lang="en-US" sz="1000" dirty="0">
                <a:effectLst/>
                <a:latin typeface="Calibri" panose="020F0502020204030204" pitchFamily="34" charset="0"/>
                <a:ea typeface="PMingLiU" panose="02020500000000000000" pitchFamily="18" charset="-120"/>
                <a:cs typeface="Arial" panose="020B0604020202020204" pitchFamily="34" charset="0"/>
              </a:rPr>
              <a:t>Aggression peaks in both men and women in the 20s</a:t>
            </a:r>
          </a:p>
          <a:p>
            <a:pPr marL="2057400" marR="0" lvl="4" indent="-228600">
              <a:spcBef>
                <a:spcPts val="0"/>
              </a:spcBef>
              <a:spcAft>
                <a:spcPts val="0"/>
              </a:spcAft>
              <a:buFont typeface="Arial" panose="020B0604020202020204" pitchFamily="34" charset="0"/>
              <a:buChar char="•"/>
            </a:pPr>
            <a:r>
              <a:rPr lang="en-US" sz="1000" dirty="0">
                <a:effectLst/>
                <a:latin typeface="Calibri" panose="020F0502020204030204" pitchFamily="34" charset="0"/>
                <a:ea typeface="PMingLiU" panose="02020500000000000000" pitchFamily="18" charset="-120"/>
                <a:cs typeface="Arial" panose="020B0604020202020204" pitchFamily="34" charset="0"/>
              </a:rPr>
              <a:t>Changing effect throughout the lifespan</a:t>
            </a:r>
          </a:p>
          <a:p>
            <a:pPr marL="1600200" marR="0" lvl="3" indent="-228600">
              <a:spcBef>
                <a:spcPts val="0"/>
              </a:spcBef>
              <a:spcAft>
                <a:spcPts val="0"/>
              </a:spcAft>
              <a:buFont typeface="Arial" panose="020B0604020202020204" pitchFamily="34" charset="0"/>
              <a:buChar char="•"/>
            </a:pPr>
            <a:r>
              <a:rPr lang="en-US" sz="1000" dirty="0">
                <a:effectLst/>
                <a:latin typeface="Calibri" panose="020F0502020204030204" pitchFamily="34" charset="0"/>
                <a:ea typeface="PMingLiU" panose="02020500000000000000" pitchFamily="18" charset="-120"/>
                <a:cs typeface="Arial" panose="020B0604020202020204" pitchFamily="34" charset="0"/>
              </a:rPr>
              <a:t>Testosterone and competitiveness</a:t>
            </a:r>
          </a:p>
          <a:p>
            <a:pPr marL="1143000" marR="0" lvl="2" indent="-228600">
              <a:spcBef>
                <a:spcPts val="0"/>
              </a:spcBef>
              <a:spcAft>
                <a:spcPts val="0"/>
              </a:spcAft>
              <a:buFont typeface="Arial" panose="020B0604020202020204" pitchFamily="34" charset="0"/>
              <a:buChar char="•"/>
            </a:pPr>
            <a:r>
              <a:rPr lang="en-US" sz="1000" dirty="0">
                <a:effectLst/>
                <a:latin typeface="Calibri" panose="020F0502020204030204" pitchFamily="34" charset="0"/>
                <a:ea typeface="PMingLiU" panose="02020500000000000000" pitchFamily="18" charset="-120"/>
                <a:cs typeface="Arial" panose="020B0604020202020204" pitchFamily="34" charset="0"/>
              </a:rPr>
              <a:t>Interactions: Aggression Is the Result of Multiple Influences</a:t>
            </a:r>
          </a:p>
          <a:p>
            <a:pPr marL="1600200" marR="0" lvl="3" indent="-228600">
              <a:spcBef>
                <a:spcPts val="0"/>
              </a:spcBef>
              <a:spcAft>
                <a:spcPts val="0"/>
              </a:spcAft>
              <a:buFont typeface="Arial" panose="020B0604020202020204" pitchFamily="34" charset="0"/>
              <a:buChar char="•"/>
            </a:pPr>
            <a:r>
              <a:rPr lang="en-US" sz="1000" dirty="0">
                <a:effectLst/>
                <a:latin typeface="Calibri" panose="020F0502020204030204" pitchFamily="34" charset="0"/>
                <a:ea typeface="PMingLiU" panose="02020500000000000000" pitchFamily="18" charset="-120"/>
                <a:cs typeface="Arial" panose="020B0604020202020204" pitchFamily="34" charset="0"/>
              </a:rPr>
              <a:t>Interactions between nature and nurture</a:t>
            </a:r>
          </a:p>
          <a:p>
            <a:pPr marL="1600200" marR="0" lvl="3" indent="-228600">
              <a:spcBef>
                <a:spcPts val="0"/>
              </a:spcBef>
              <a:spcAft>
                <a:spcPts val="0"/>
              </a:spcAft>
              <a:buFont typeface="Arial" panose="020B0604020202020204" pitchFamily="34" charset="0"/>
              <a:buChar char="•"/>
            </a:pPr>
            <a:r>
              <a:rPr lang="en-US" sz="1000" dirty="0">
                <a:effectLst/>
                <a:latin typeface="Calibri" panose="020F0502020204030204" pitchFamily="34" charset="0"/>
                <a:ea typeface="PMingLiU" panose="02020500000000000000" pitchFamily="18" charset="-120"/>
                <a:cs typeface="Arial" panose="020B0604020202020204" pitchFamily="34" charset="0"/>
              </a:rPr>
              <a:t>Cultural differences</a:t>
            </a:r>
          </a:p>
          <a:p>
            <a:pPr marL="1600200" marR="0" lvl="3" indent="-228600">
              <a:spcBef>
                <a:spcPts val="0"/>
              </a:spcBef>
              <a:spcAft>
                <a:spcPts val="0"/>
              </a:spcAft>
              <a:buFont typeface="Arial" panose="020B0604020202020204" pitchFamily="34" charset="0"/>
              <a:buChar char="•"/>
            </a:pPr>
            <a:r>
              <a:rPr lang="en-US" sz="1000" dirty="0">
                <a:effectLst/>
                <a:latin typeface="Calibri" panose="020F0502020204030204" pitchFamily="34" charset="0"/>
                <a:ea typeface="PMingLiU" panose="02020500000000000000" pitchFamily="18" charset="-120"/>
                <a:cs typeface="Arial" panose="020B0604020202020204" pitchFamily="34" charset="0"/>
              </a:rPr>
              <a:t>Age differences</a:t>
            </a:r>
          </a:p>
        </p:txBody>
      </p:sp>
      <p:sp>
        <p:nvSpPr>
          <p:cNvPr id="4" name="Slide Number Placeholder 3"/>
          <p:cNvSpPr>
            <a:spLocks noGrp="1"/>
          </p:cNvSpPr>
          <p:nvPr>
            <p:ph type="sldNum" sz="quarter" idx="10"/>
          </p:nvPr>
        </p:nvSpPr>
        <p:spPr/>
        <p:txBody>
          <a:bodyPr/>
          <a:lstStyle/>
          <a:p>
            <a:fld id="{39974C31-EB4A-4B21-8134-CB5741A1DC5F}" type="slidenum">
              <a:rPr lang="en-US" smtClean="0"/>
              <a:t>14</a:t>
            </a:fld>
            <a:endParaRPr lang="en-US" dirty="0"/>
          </a:p>
        </p:txBody>
      </p:sp>
    </p:spTree>
    <p:extLst>
      <p:ext uri="{BB962C8B-B14F-4D97-AF65-F5344CB8AC3E}">
        <p14:creationId xmlns:p14="http://schemas.microsoft.com/office/powerpoint/2010/main" val="13239849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Learning Objective 11-2 Distinguish among biological, cultural, and situational explanations of human aggression.</a:t>
            </a:r>
          </a:p>
          <a:p>
            <a:endParaRPr lang="en-US" sz="1200" kern="1200" dirty="0">
              <a:solidFill>
                <a:schemeClr val="tx1"/>
              </a:solidFill>
              <a:effectLst/>
              <a:latin typeface="+mn-lt"/>
              <a:ea typeface="+mn-ea"/>
              <a:cs typeface="+mn-cs"/>
            </a:endParaRPr>
          </a:p>
          <a:p>
            <a:pPr marL="742950" marR="0" lvl="1" indent="-285750">
              <a:spcBef>
                <a:spcPts val="0"/>
              </a:spcBef>
              <a:spcAft>
                <a:spcPts val="0"/>
              </a:spcAft>
              <a:buFont typeface="Arial" panose="020B0604020202020204" pitchFamily="34" charset="0"/>
              <a:buChar char="•"/>
            </a:pPr>
            <a:r>
              <a:rPr lang="en-US" sz="1000" dirty="0">
                <a:effectLst/>
                <a:latin typeface="Calibri" panose="020F0502020204030204" pitchFamily="34" charset="0"/>
                <a:ea typeface="PMingLiU" panose="02020500000000000000" pitchFamily="18" charset="-120"/>
                <a:cs typeface="Arial" panose="020B0604020202020204" pitchFamily="34" charset="0"/>
              </a:rPr>
              <a:t>Cultural Influences on Aggression</a:t>
            </a:r>
          </a:p>
          <a:p>
            <a:pPr marL="1143000" marR="0" lvl="2" indent="-228600">
              <a:spcBef>
                <a:spcPts val="0"/>
              </a:spcBef>
              <a:spcAft>
                <a:spcPts val="0"/>
              </a:spcAft>
              <a:buFont typeface="Arial" panose="020B0604020202020204" pitchFamily="34" charset="0"/>
              <a:buChar char="•"/>
            </a:pPr>
            <a:r>
              <a:rPr lang="en-US" sz="1000" dirty="0">
                <a:effectLst/>
                <a:latin typeface="Calibri" panose="020F0502020204030204" pitchFamily="34" charset="0"/>
                <a:ea typeface="PMingLiU" panose="02020500000000000000" pitchFamily="18" charset="-120"/>
                <a:cs typeface="Arial" panose="020B0604020202020204" pitchFamily="34" charset="0"/>
              </a:rPr>
              <a:t>Helps explain group differences in aggression</a:t>
            </a:r>
          </a:p>
          <a:p>
            <a:pPr marL="1600200" marR="0" lvl="3" indent="-228600">
              <a:spcBef>
                <a:spcPts val="0"/>
              </a:spcBef>
              <a:spcAft>
                <a:spcPts val="0"/>
              </a:spcAft>
              <a:buFont typeface="Arial" panose="020B0604020202020204" pitchFamily="34" charset="0"/>
              <a:buChar char="•"/>
            </a:pPr>
            <a:r>
              <a:rPr lang="en-US" sz="1000" dirty="0">
                <a:effectLst/>
                <a:latin typeface="Calibri" panose="020F0502020204030204" pitchFamily="34" charset="0"/>
                <a:ea typeface="PMingLiU" panose="02020500000000000000" pitchFamily="18" charset="-120"/>
                <a:cs typeface="Arial" panose="020B0604020202020204" pitchFamily="34" charset="0"/>
              </a:rPr>
              <a:t>National scale or smaller</a:t>
            </a:r>
          </a:p>
          <a:p>
            <a:pPr marL="1143000" marR="0" lvl="2" indent="-228600">
              <a:spcBef>
                <a:spcPts val="0"/>
              </a:spcBef>
              <a:spcAft>
                <a:spcPts val="0"/>
              </a:spcAft>
              <a:buFont typeface="Arial" panose="020B0604020202020204" pitchFamily="34" charset="0"/>
              <a:buChar char="•"/>
            </a:pPr>
            <a:r>
              <a:rPr lang="en-US" sz="1000" dirty="0">
                <a:effectLst/>
                <a:latin typeface="Calibri" panose="020F0502020204030204" pitchFamily="34" charset="0"/>
                <a:ea typeface="PMingLiU" panose="02020500000000000000" pitchFamily="18" charset="-120"/>
                <a:cs typeface="Arial" panose="020B0604020202020204" pitchFamily="34" charset="0"/>
              </a:rPr>
              <a:t>Cultures of Honor</a:t>
            </a:r>
          </a:p>
          <a:p>
            <a:pPr marL="1600200" marR="0" lvl="3" indent="-228600">
              <a:spcBef>
                <a:spcPts val="0"/>
              </a:spcBef>
              <a:spcAft>
                <a:spcPts val="0"/>
              </a:spcAft>
              <a:buFont typeface="Arial" panose="020B0604020202020204" pitchFamily="34" charset="0"/>
              <a:buChar char="•"/>
            </a:pPr>
            <a:r>
              <a:rPr lang="en-US" sz="1000" b="1" dirty="0">
                <a:effectLst/>
                <a:latin typeface="Calibri" panose="020F0502020204030204" pitchFamily="34" charset="0"/>
                <a:ea typeface="PMingLiU" panose="02020500000000000000" pitchFamily="18" charset="-120"/>
                <a:cs typeface="Arial" panose="020B0604020202020204" pitchFamily="34" charset="0"/>
              </a:rPr>
              <a:t>Culture of honor</a:t>
            </a:r>
            <a:r>
              <a:rPr lang="en-US" sz="1000" dirty="0">
                <a:effectLst/>
                <a:latin typeface="Calibri" panose="020F0502020204030204" pitchFamily="34" charset="0"/>
                <a:ea typeface="PMingLiU" panose="02020500000000000000" pitchFamily="18" charset="-120"/>
                <a:cs typeface="Arial" panose="020B0604020202020204" pitchFamily="34" charset="0"/>
              </a:rPr>
              <a:t>: A culture where individuals, especially men, tend to perceive insults as a threat to their masculinity and often engage in aggression.</a:t>
            </a:r>
          </a:p>
          <a:p>
            <a:pPr marL="2057400" marR="0" lvl="4" indent="-228600">
              <a:spcBef>
                <a:spcPts val="0"/>
              </a:spcBef>
              <a:spcAft>
                <a:spcPts val="0"/>
              </a:spcAft>
              <a:buFont typeface="Arial" panose="020B0604020202020204" pitchFamily="34" charset="0"/>
              <a:buChar char="•"/>
            </a:pPr>
            <a:r>
              <a:rPr lang="en-US" sz="1000" dirty="0">
                <a:effectLst/>
                <a:latin typeface="Calibri" panose="020F0502020204030204" pitchFamily="34" charset="0"/>
                <a:ea typeface="PMingLiU" panose="02020500000000000000" pitchFamily="18" charset="-120"/>
                <a:cs typeface="Arial" panose="020B0604020202020204" pitchFamily="34" charset="0"/>
              </a:rPr>
              <a:t>Promoted by personal and cultural values</a:t>
            </a:r>
          </a:p>
          <a:p>
            <a:pPr marL="1600200" marR="0" lvl="3" indent="-228600">
              <a:spcBef>
                <a:spcPts val="0"/>
              </a:spcBef>
              <a:spcAft>
                <a:spcPts val="0"/>
              </a:spcAft>
              <a:buFont typeface="Arial" panose="020B0604020202020204" pitchFamily="34" charset="0"/>
              <a:buChar char="•"/>
            </a:pPr>
            <a:r>
              <a:rPr lang="en-US" sz="1000" dirty="0">
                <a:effectLst/>
                <a:latin typeface="Calibri" panose="020F0502020204030204" pitchFamily="34" charset="0"/>
                <a:ea typeface="PMingLiU" panose="02020500000000000000" pitchFamily="18" charset="-120"/>
                <a:cs typeface="Arial" panose="020B0604020202020204" pitchFamily="34" charset="0"/>
              </a:rPr>
              <a:t>See Table 11.4</a:t>
            </a:r>
          </a:p>
          <a:p>
            <a:pPr marL="1600200" marR="0" lvl="3" indent="-228600">
              <a:spcBef>
                <a:spcPts val="0"/>
              </a:spcBef>
              <a:spcAft>
                <a:spcPts val="0"/>
              </a:spcAft>
              <a:buFont typeface="Arial" panose="020B0604020202020204" pitchFamily="34" charset="0"/>
              <a:buChar char="•"/>
            </a:pPr>
            <a:r>
              <a:rPr lang="en-US" sz="1000" dirty="0">
                <a:effectLst/>
                <a:latin typeface="Calibri" panose="020F0502020204030204" pitchFamily="34" charset="0"/>
                <a:ea typeface="PMingLiU" panose="02020500000000000000" pitchFamily="18" charset="-120"/>
                <a:cs typeface="Arial" panose="020B0604020202020204" pitchFamily="34" charset="0"/>
              </a:rPr>
              <a:t>Physical aggression as a response to threats to masculinity</a:t>
            </a:r>
          </a:p>
          <a:p>
            <a:pPr marL="1143000" marR="0" lvl="2" indent="-228600">
              <a:spcBef>
                <a:spcPts val="0"/>
              </a:spcBef>
              <a:spcAft>
                <a:spcPts val="0"/>
              </a:spcAft>
              <a:buFont typeface="Arial" panose="020B0604020202020204" pitchFamily="34" charset="0"/>
              <a:buChar char="•"/>
            </a:pPr>
            <a:r>
              <a:rPr lang="en-US" sz="1000" dirty="0">
                <a:effectLst/>
                <a:latin typeface="Calibri" panose="020F0502020204030204" pitchFamily="34" charset="0"/>
                <a:ea typeface="PMingLiU" panose="02020500000000000000" pitchFamily="18" charset="-120"/>
                <a:cs typeface="Arial" panose="020B0604020202020204" pitchFamily="34" charset="0"/>
              </a:rPr>
              <a:t>Gender Roles and Aggression</a:t>
            </a:r>
          </a:p>
          <a:p>
            <a:pPr marL="1600200" marR="0" lvl="3" indent="-228600">
              <a:spcBef>
                <a:spcPts val="0"/>
              </a:spcBef>
              <a:spcAft>
                <a:spcPts val="0"/>
              </a:spcAft>
              <a:buFont typeface="Arial" panose="020B0604020202020204" pitchFamily="34" charset="0"/>
              <a:buChar char="•"/>
            </a:pPr>
            <a:r>
              <a:rPr lang="en-US" sz="1000" dirty="0">
                <a:effectLst/>
                <a:latin typeface="Calibri" panose="020F0502020204030204" pitchFamily="34" charset="0"/>
                <a:ea typeface="PMingLiU" panose="02020500000000000000" pitchFamily="18" charset="-120"/>
                <a:cs typeface="Arial" panose="020B0604020202020204" pitchFamily="34" charset="0"/>
              </a:rPr>
              <a:t>Link between female empowerment and the frequency of female victimization from aggression</a:t>
            </a:r>
          </a:p>
          <a:p>
            <a:pPr marL="2057400" marR="0" lvl="4" indent="-228600">
              <a:spcBef>
                <a:spcPts val="0"/>
              </a:spcBef>
              <a:spcAft>
                <a:spcPts val="0"/>
              </a:spcAft>
              <a:buFont typeface="Arial" panose="020B0604020202020204" pitchFamily="34" charset="0"/>
              <a:buChar char="•"/>
            </a:pPr>
            <a:r>
              <a:rPr lang="en-US" sz="1000" dirty="0">
                <a:effectLst/>
                <a:latin typeface="Calibri" panose="020F0502020204030204" pitchFamily="34" charset="0"/>
                <a:ea typeface="PMingLiU" panose="02020500000000000000" pitchFamily="18" charset="-120"/>
                <a:cs typeface="Arial" panose="020B0604020202020204" pitchFamily="34" charset="0"/>
              </a:rPr>
              <a:t>Decrease in female victimization as gender equality and individualism increased</a:t>
            </a:r>
          </a:p>
          <a:p>
            <a:pPr marL="2057400" marR="0" lvl="4" indent="-228600">
              <a:spcBef>
                <a:spcPts val="0"/>
              </a:spcBef>
              <a:spcAft>
                <a:spcPts val="0"/>
              </a:spcAft>
              <a:buFont typeface="Arial" panose="020B0604020202020204" pitchFamily="34" charset="0"/>
              <a:buChar char="•"/>
            </a:pPr>
            <a:r>
              <a:rPr lang="en-US" sz="1000" dirty="0">
                <a:effectLst/>
                <a:latin typeface="Calibri" panose="020F0502020204030204" pitchFamily="34" charset="0"/>
                <a:ea typeface="PMingLiU" panose="02020500000000000000" pitchFamily="18" charset="-120"/>
                <a:cs typeface="Arial" panose="020B0604020202020204" pitchFamily="34" charset="0"/>
              </a:rPr>
              <a:t>Case study: Sweden</a:t>
            </a:r>
          </a:p>
          <a:p>
            <a:pPr marL="1600200" marR="0" lvl="3" indent="-228600">
              <a:spcBef>
                <a:spcPts val="0"/>
              </a:spcBef>
              <a:spcAft>
                <a:spcPts val="0"/>
              </a:spcAft>
              <a:buFont typeface="Arial" panose="020B0604020202020204" pitchFamily="34" charset="0"/>
              <a:buChar char="•"/>
            </a:pPr>
            <a:r>
              <a:rPr lang="en-US" sz="1000" dirty="0">
                <a:effectLst/>
                <a:latin typeface="Calibri" panose="020F0502020204030204" pitchFamily="34" charset="0"/>
                <a:ea typeface="PMingLiU" panose="02020500000000000000" pitchFamily="18" charset="-120"/>
                <a:cs typeface="Arial" panose="020B0604020202020204" pitchFamily="34" charset="0"/>
              </a:rPr>
              <a:t>Influences from status and mating motives</a:t>
            </a:r>
          </a:p>
          <a:p>
            <a:pPr marL="1143000" marR="0" lvl="2" indent="-228600">
              <a:spcBef>
                <a:spcPts val="0"/>
              </a:spcBef>
              <a:spcAft>
                <a:spcPts val="0"/>
              </a:spcAft>
              <a:buFont typeface="Arial" panose="020B0604020202020204" pitchFamily="34" charset="0"/>
              <a:buChar char="•"/>
            </a:pPr>
            <a:r>
              <a:rPr lang="en-US" sz="1000" dirty="0">
                <a:effectLst/>
                <a:latin typeface="Calibri" panose="020F0502020204030204" pitchFamily="34" charset="0"/>
                <a:ea typeface="PMingLiU" panose="02020500000000000000" pitchFamily="18" charset="-120"/>
                <a:cs typeface="Arial" panose="020B0604020202020204" pitchFamily="34" charset="0"/>
              </a:rPr>
              <a:t>Sports Culture</a:t>
            </a:r>
          </a:p>
          <a:p>
            <a:pPr marL="1600200" marR="0" lvl="3" indent="-228600">
              <a:spcBef>
                <a:spcPts val="0"/>
              </a:spcBef>
              <a:spcAft>
                <a:spcPts val="0"/>
              </a:spcAft>
              <a:buFont typeface="Arial" panose="020B0604020202020204" pitchFamily="34" charset="0"/>
              <a:buChar char="•"/>
            </a:pPr>
            <a:r>
              <a:rPr lang="en-US" sz="1000" dirty="0">
                <a:effectLst/>
                <a:latin typeface="Calibri" panose="020F0502020204030204" pitchFamily="34" charset="0"/>
                <a:ea typeface="PMingLiU" panose="02020500000000000000" pitchFamily="18" charset="-120"/>
                <a:cs typeface="Arial" panose="020B0604020202020204" pitchFamily="34" charset="0"/>
              </a:rPr>
              <a:t>Requirements of participants to risk serious injury</a:t>
            </a:r>
          </a:p>
          <a:p>
            <a:pPr marL="1600200" marR="0" lvl="3" indent="-228600">
              <a:spcBef>
                <a:spcPts val="0"/>
              </a:spcBef>
              <a:spcAft>
                <a:spcPts val="0"/>
              </a:spcAft>
              <a:buFont typeface="Arial" panose="020B0604020202020204" pitchFamily="34" charset="0"/>
              <a:buChar char="•"/>
            </a:pPr>
            <a:r>
              <a:rPr lang="en-US" sz="1000" dirty="0">
                <a:effectLst/>
                <a:latin typeface="Calibri" panose="020F0502020204030204" pitchFamily="34" charset="0"/>
                <a:ea typeface="PMingLiU" panose="02020500000000000000" pitchFamily="18" charset="-120"/>
                <a:cs typeface="Arial" panose="020B0604020202020204" pitchFamily="34" charset="0"/>
              </a:rPr>
              <a:t>Perpetrators and Targets</a:t>
            </a:r>
          </a:p>
          <a:p>
            <a:pPr marL="2057400" marR="0" lvl="4" indent="-228600">
              <a:spcBef>
                <a:spcPts val="0"/>
              </a:spcBef>
              <a:spcAft>
                <a:spcPts val="0"/>
              </a:spcAft>
              <a:buFont typeface="Arial" panose="020B0604020202020204" pitchFamily="34" charset="0"/>
              <a:buChar char="•"/>
            </a:pPr>
            <a:r>
              <a:rPr lang="en-US" sz="1000" dirty="0">
                <a:effectLst/>
                <a:latin typeface="Calibri" panose="020F0502020204030204" pitchFamily="34" charset="0"/>
                <a:ea typeface="PMingLiU" panose="02020500000000000000" pitchFamily="18" charset="-120"/>
                <a:cs typeface="Arial" panose="020B0604020202020204" pitchFamily="34" charset="0"/>
              </a:rPr>
              <a:t>Creation of a dangerous subculture of aggression</a:t>
            </a:r>
          </a:p>
          <a:p>
            <a:pPr marL="1600200" marR="0" lvl="3" indent="-228600">
              <a:spcBef>
                <a:spcPts val="0"/>
              </a:spcBef>
              <a:spcAft>
                <a:spcPts val="0"/>
              </a:spcAft>
              <a:buFont typeface="Arial" panose="020B0604020202020204" pitchFamily="34" charset="0"/>
              <a:buChar char="•"/>
            </a:pPr>
            <a:r>
              <a:rPr lang="en-US" sz="1000" dirty="0">
                <a:effectLst/>
                <a:latin typeface="Calibri" panose="020F0502020204030204" pitchFamily="34" charset="0"/>
                <a:ea typeface="PMingLiU" panose="02020500000000000000" pitchFamily="18" charset="-120"/>
                <a:cs typeface="Arial" panose="020B0604020202020204" pitchFamily="34" charset="0"/>
              </a:rPr>
              <a:t>The Color Black: A Cultural Cue for Aggressive Behavior</a:t>
            </a:r>
          </a:p>
          <a:p>
            <a:pPr marL="2057400" marR="0" lvl="4" indent="-228600">
              <a:spcBef>
                <a:spcPts val="0"/>
              </a:spcBef>
              <a:spcAft>
                <a:spcPts val="0"/>
              </a:spcAft>
              <a:buFont typeface="Arial" panose="020B0604020202020204" pitchFamily="34" charset="0"/>
              <a:buChar char="•"/>
            </a:pPr>
            <a:r>
              <a:rPr lang="en-US" sz="1000" dirty="0">
                <a:effectLst/>
                <a:latin typeface="Calibri" panose="020F0502020204030204" pitchFamily="34" charset="0"/>
                <a:ea typeface="PMingLiU" panose="02020500000000000000" pitchFamily="18" charset="-120"/>
                <a:cs typeface="Arial" panose="020B0604020202020204" pitchFamily="34" charset="0"/>
              </a:rPr>
              <a:t>Loading of the word "black" with negative prejudices</a:t>
            </a:r>
          </a:p>
          <a:p>
            <a:pPr marL="2057400" marR="0" lvl="4" indent="-228600">
              <a:spcBef>
                <a:spcPts val="0"/>
              </a:spcBef>
              <a:spcAft>
                <a:spcPts val="0"/>
              </a:spcAft>
              <a:buFont typeface="Arial" panose="020B0604020202020204" pitchFamily="34" charset="0"/>
              <a:buChar char="•"/>
            </a:pPr>
            <a:r>
              <a:rPr lang="en-US" sz="1000" dirty="0">
                <a:effectLst/>
                <a:latin typeface="Calibri" panose="020F0502020204030204" pitchFamily="34" charset="0"/>
                <a:ea typeface="PMingLiU" panose="02020500000000000000" pitchFamily="18" charset="-120"/>
                <a:cs typeface="Arial" panose="020B0604020202020204" pitchFamily="34" charset="0"/>
              </a:rPr>
              <a:t>High penalties for teams using black uniforms</a:t>
            </a:r>
          </a:p>
          <a:p>
            <a:pPr marL="2057400" marR="0" lvl="4" indent="-228600">
              <a:spcBef>
                <a:spcPts val="0"/>
              </a:spcBef>
              <a:spcAft>
                <a:spcPts val="0"/>
              </a:spcAft>
              <a:buFont typeface="Arial" panose="020B0604020202020204" pitchFamily="34" charset="0"/>
              <a:buChar char="•"/>
            </a:pPr>
            <a:r>
              <a:rPr lang="en-US" sz="1000" dirty="0">
                <a:effectLst/>
                <a:latin typeface="Calibri" panose="020F0502020204030204" pitchFamily="34" charset="0"/>
                <a:ea typeface="PMingLiU" panose="02020500000000000000" pitchFamily="18" charset="-120"/>
                <a:cs typeface="Arial" panose="020B0604020202020204" pitchFamily="34" charset="0"/>
              </a:rPr>
              <a:t>Cultural meanings from black cues in the environment</a:t>
            </a:r>
          </a:p>
          <a:p>
            <a:pPr marL="2057400" marR="0" lvl="4" indent="-228600">
              <a:spcBef>
                <a:spcPts val="0"/>
              </a:spcBef>
              <a:spcAft>
                <a:spcPts val="0"/>
              </a:spcAft>
              <a:buFont typeface="Arial" panose="020B0604020202020204" pitchFamily="34" charset="0"/>
              <a:buChar char="•"/>
            </a:pPr>
            <a:r>
              <a:rPr lang="en-US" sz="1000" b="1" dirty="0">
                <a:effectLst/>
                <a:latin typeface="Calibri" panose="020F0502020204030204" pitchFamily="34" charset="0"/>
                <a:ea typeface="PMingLiU" panose="02020500000000000000" pitchFamily="18" charset="-120"/>
                <a:cs typeface="Arial" panose="020B0604020202020204" pitchFamily="34" charset="0"/>
              </a:rPr>
              <a:t>Dehumanize</a:t>
            </a:r>
            <a:r>
              <a:rPr lang="en-US" sz="1000" dirty="0">
                <a:effectLst/>
                <a:latin typeface="Calibri" panose="020F0502020204030204" pitchFamily="34" charset="0"/>
                <a:ea typeface="PMingLiU" panose="02020500000000000000" pitchFamily="18" charset="-120"/>
                <a:cs typeface="Arial" panose="020B0604020202020204" pitchFamily="34" charset="0"/>
              </a:rPr>
              <a:t>: When a human is perceived as lacking positive human qualities and is seen more like an animal or object.</a:t>
            </a:r>
          </a:p>
          <a:p>
            <a:pPr marL="2514600" marR="0" lvl="5" indent="-228600">
              <a:spcBef>
                <a:spcPts val="0"/>
              </a:spcBef>
              <a:spcAft>
                <a:spcPts val="0"/>
              </a:spcAft>
              <a:buFont typeface="Arial" panose="020B0604020202020204" pitchFamily="34" charset="0"/>
              <a:buChar char="•"/>
            </a:pPr>
            <a:r>
              <a:rPr lang="en-US" sz="1000" dirty="0">
                <a:effectLst/>
                <a:latin typeface="Calibri" panose="020F0502020204030204" pitchFamily="34" charset="0"/>
                <a:ea typeface="PMingLiU" panose="02020500000000000000" pitchFamily="18" charset="-120"/>
                <a:cs typeface="Arial" panose="020B0604020202020204" pitchFamily="34" charset="0"/>
              </a:rPr>
              <a:t>Dehumanization of Black children</a:t>
            </a:r>
          </a:p>
          <a:p>
            <a:pPr marL="1600200" marR="0" lvl="3" indent="-228600">
              <a:spcBef>
                <a:spcPts val="0"/>
              </a:spcBef>
              <a:spcAft>
                <a:spcPts val="0"/>
              </a:spcAft>
              <a:buFont typeface="Arial" panose="020B0604020202020204" pitchFamily="34" charset="0"/>
              <a:buChar char="•"/>
            </a:pPr>
            <a:r>
              <a:rPr lang="en-US" sz="1000" dirty="0">
                <a:effectLst/>
                <a:latin typeface="Calibri" panose="020F0502020204030204" pitchFamily="34" charset="0"/>
                <a:ea typeface="PMingLiU" panose="02020500000000000000" pitchFamily="18" charset="-120"/>
                <a:cs typeface="Arial" panose="020B0604020202020204" pitchFamily="34" charset="0"/>
              </a:rPr>
              <a:t>Sports Can Be a Humanizing Influence</a:t>
            </a:r>
          </a:p>
          <a:p>
            <a:pPr marL="2057400" marR="0" lvl="4" indent="-228600">
              <a:spcBef>
                <a:spcPts val="0"/>
              </a:spcBef>
              <a:spcAft>
                <a:spcPts val="0"/>
              </a:spcAft>
              <a:buFont typeface="Arial" panose="020B0604020202020204" pitchFamily="34" charset="0"/>
              <a:buChar char="•"/>
            </a:pPr>
            <a:r>
              <a:rPr lang="en-US" sz="1000" dirty="0">
                <a:effectLst/>
                <a:latin typeface="Calibri" panose="020F0502020204030204" pitchFamily="34" charset="0"/>
                <a:ea typeface="PMingLiU" panose="02020500000000000000" pitchFamily="18" charset="-120"/>
                <a:cs typeface="Arial" panose="020B0604020202020204" pitchFamily="34" charset="0"/>
              </a:rPr>
              <a:t>Trench football during World War I</a:t>
            </a:r>
          </a:p>
          <a:p>
            <a:pPr marL="2514600" marR="0" lvl="5" indent="-228600">
              <a:spcBef>
                <a:spcPts val="0"/>
              </a:spcBef>
              <a:spcAft>
                <a:spcPts val="0"/>
              </a:spcAft>
              <a:buFont typeface="Arial" panose="020B0604020202020204" pitchFamily="34" charset="0"/>
              <a:buChar char="•"/>
            </a:pPr>
            <a:r>
              <a:rPr lang="en-US" sz="1000" dirty="0">
                <a:effectLst/>
                <a:latin typeface="Calibri" panose="020F0502020204030204" pitchFamily="34" charset="0"/>
                <a:ea typeface="PMingLiU" panose="02020500000000000000" pitchFamily="18" charset="-120"/>
                <a:cs typeface="Arial" panose="020B0604020202020204" pitchFamily="34" charset="0"/>
              </a:rPr>
              <a:t>Christmas Truce of 1914</a:t>
            </a:r>
          </a:p>
          <a:p>
            <a:pPr marL="2057400" marR="0" lvl="4" indent="-228600">
              <a:spcBef>
                <a:spcPts val="0"/>
              </a:spcBef>
              <a:spcAft>
                <a:spcPts val="0"/>
              </a:spcAft>
              <a:buFont typeface="Arial" panose="020B0604020202020204" pitchFamily="34" charset="0"/>
              <a:buChar char="•"/>
            </a:pPr>
            <a:r>
              <a:rPr lang="en-US" sz="1000" dirty="0">
                <a:effectLst/>
                <a:latin typeface="Calibri" panose="020F0502020204030204" pitchFamily="34" charset="0"/>
                <a:ea typeface="PMingLiU" panose="02020500000000000000" pitchFamily="18" charset="-120"/>
                <a:cs typeface="Arial" panose="020B0604020202020204" pitchFamily="34" charset="0"/>
              </a:rPr>
              <a:t>Idealistic view of the Olympics</a:t>
            </a:r>
          </a:p>
        </p:txBody>
      </p:sp>
      <p:sp>
        <p:nvSpPr>
          <p:cNvPr id="4" name="Slide Number Placeholder 3"/>
          <p:cNvSpPr>
            <a:spLocks noGrp="1"/>
          </p:cNvSpPr>
          <p:nvPr>
            <p:ph type="sldNum" sz="quarter" idx="10"/>
          </p:nvPr>
        </p:nvSpPr>
        <p:spPr/>
        <p:txBody>
          <a:bodyPr/>
          <a:lstStyle/>
          <a:p>
            <a:fld id="{39974C31-EB4A-4B21-8134-CB5741A1DC5F}" type="slidenum">
              <a:rPr lang="en-US" smtClean="0"/>
              <a:t>15</a:t>
            </a:fld>
            <a:endParaRPr lang="en-US" dirty="0"/>
          </a:p>
        </p:txBody>
      </p:sp>
    </p:spTree>
    <p:extLst>
      <p:ext uri="{BB962C8B-B14F-4D97-AF65-F5344CB8AC3E}">
        <p14:creationId xmlns:p14="http://schemas.microsoft.com/office/powerpoint/2010/main" val="363585395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Learning Objective 11-2 Distinguish among biological, cultural, and situational explanations of human aggression.</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Table 11.4: Values in a Culture of Honor</a:t>
            </a:r>
          </a:p>
        </p:txBody>
      </p:sp>
      <p:sp>
        <p:nvSpPr>
          <p:cNvPr id="4" name="Slide Number Placeholder 3"/>
          <p:cNvSpPr>
            <a:spLocks noGrp="1"/>
          </p:cNvSpPr>
          <p:nvPr>
            <p:ph type="sldNum" sz="quarter" idx="10"/>
          </p:nvPr>
        </p:nvSpPr>
        <p:spPr/>
        <p:txBody>
          <a:bodyPr/>
          <a:lstStyle/>
          <a:p>
            <a:fld id="{39974C31-EB4A-4B21-8134-CB5741A1DC5F}" type="slidenum">
              <a:rPr lang="en-US" smtClean="0"/>
              <a:t>16</a:t>
            </a:fld>
            <a:endParaRPr lang="en-US" dirty="0"/>
          </a:p>
        </p:txBody>
      </p:sp>
    </p:spTree>
    <p:extLst>
      <p:ext uri="{BB962C8B-B14F-4D97-AF65-F5344CB8AC3E}">
        <p14:creationId xmlns:p14="http://schemas.microsoft.com/office/powerpoint/2010/main" val="306219290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Learning Objective 11-2 Distinguish among biological, cultural, and situational explanations of human aggression.</a:t>
            </a:r>
          </a:p>
          <a:p>
            <a:pPr marL="914400" marR="0" lvl="2" indent="0">
              <a:spcBef>
                <a:spcPts val="0"/>
              </a:spcBef>
              <a:spcAft>
                <a:spcPts val="0"/>
              </a:spcAft>
              <a:buFont typeface="Arial" panose="020B0604020202020204" pitchFamily="34" charset="0"/>
              <a:buNone/>
            </a:pPr>
            <a:endParaRPr lang="en-US" sz="1000" dirty="0">
              <a:effectLst/>
              <a:latin typeface="Calibri" panose="020F0502020204030204" pitchFamily="34" charset="0"/>
              <a:ea typeface="PMingLiU" panose="02020500000000000000" pitchFamily="18" charset="-120"/>
              <a:cs typeface="Arial" panose="020B0604020202020204" pitchFamily="34" charset="0"/>
            </a:endParaRPr>
          </a:p>
          <a:p>
            <a:pPr marL="742950" marR="0" lvl="1" indent="-285750">
              <a:spcBef>
                <a:spcPts val="0"/>
              </a:spcBef>
              <a:spcAft>
                <a:spcPts val="0"/>
              </a:spcAft>
              <a:buFont typeface="Arial" panose="020B0604020202020204" pitchFamily="34" charset="0"/>
              <a:buChar char="•"/>
            </a:pPr>
            <a:r>
              <a:rPr lang="en-US" sz="1000" dirty="0">
                <a:effectLst/>
                <a:latin typeface="Calibri" panose="020F0502020204030204" pitchFamily="34" charset="0"/>
                <a:ea typeface="PMingLiU" panose="02020500000000000000" pitchFamily="18" charset="-120"/>
                <a:cs typeface="Arial" panose="020B0604020202020204" pitchFamily="34" charset="0"/>
              </a:rPr>
              <a:t>Situational Influences on Aggression</a:t>
            </a:r>
          </a:p>
          <a:p>
            <a:pPr marL="1143000" marR="0" lvl="2" indent="-228600">
              <a:spcBef>
                <a:spcPts val="0"/>
              </a:spcBef>
              <a:spcAft>
                <a:spcPts val="0"/>
              </a:spcAft>
              <a:buFont typeface="Arial" panose="020B0604020202020204" pitchFamily="34" charset="0"/>
              <a:buChar char="•"/>
            </a:pPr>
            <a:r>
              <a:rPr lang="en-US" sz="1000" dirty="0">
                <a:effectLst/>
                <a:latin typeface="Calibri" panose="020F0502020204030204" pitchFamily="34" charset="0"/>
                <a:ea typeface="PMingLiU" panose="02020500000000000000" pitchFamily="18" charset="-120"/>
                <a:cs typeface="Arial" panose="020B0604020202020204" pitchFamily="34" charset="0"/>
              </a:rPr>
              <a:t>Situation 1. War Hysteria &amp; Moral Panic</a:t>
            </a:r>
          </a:p>
          <a:p>
            <a:pPr marL="1600200" marR="0" lvl="3" indent="-228600">
              <a:spcBef>
                <a:spcPts val="0"/>
              </a:spcBef>
              <a:spcAft>
                <a:spcPts val="0"/>
              </a:spcAft>
              <a:buFont typeface="Arial" panose="020B0604020202020204" pitchFamily="34" charset="0"/>
              <a:buChar char="•"/>
            </a:pPr>
            <a:r>
              <a:rPr lang="en-US" sz="1000" dirty="0">
                <a:effectLst/>
                <a:latin typeface="Calibri" panose="020F0502020204030204" pitchFamily="34" charset="0"/>
                <a:ea typeface="PMingLiU" panose="02020500000000000000" pitchFamily="18" charset="-120"/>
                <a:cs typeface="Arial" panose="020B0604020202020204" pitchFamily="34" charset="0"/>
              </a:rPr>
              <a:t>Societal pressure in Britain before WWI</a:t>
            </a:r>
          </a:p>
          <a:p>
            <a:pPr marL="1143000" marR="0" lvl="2" indent="-228600">
              <a:spcBef>
                <a:spcPts val="0"/>
              </a:spcBef>
              <a:spcAft>
                <a:spcPts val="0"/>
              </a:spcAft>
              <a:buFont typeface="Arial" panose="020B0604020202020204" pitchFamily="34" charset="0"/>
              <a:buChar char="•"/>
            </a:pPr>
            <a:r>
              <a:rPr lang="en-US" sz="1000" dirty="0">
                <a:effectLst/>
                <a:latin typeface="Calibri" panose="020F0502020204030204" pitchFamily="34" charset="0"/>
                <a:ea typeface="PMingLiU" panose="02020500000000000000" pitchFamily="18" charset="-120"/>
                <a:cs typeface="Arial" panose="020B0604020202020204" pitchFamily="34" charset="0"/>
              </a:rPr>
              <a:t>Situation 2. Modeling Aggressive Role Models: The Bobo Doll Studies</a:t>
            </a:r>
          </a:p>
          <a:p>
            <a:pPr marL="1600200" marR="0" lvl="3" indent="-228600">
              <a:spcBef>
                <a:spcPts val="0"/>
              </a:spcBef>
              <a:spcAft>
                <a:spcPts val="0"/>
              </a:spcAft>
              <a:buFont typeface="Arial" panose="020B0604020202020204" pitchFamily="34" charset="0"/>
              <a:buChar char="•"/>
            </a:pPr>
            <a:r>
              <a:rPr lang="en-US" sz="1000" dirty="0">
                <a:effectLst/>
                <a:latin typeface="Calibri" panose="020F0502020204030204" pitchFamily="34" charset="0"/>
                <a:ea typeface="PMingLiU" panose="02020500000000000000" pitchFamily="18" charset="-120"/>
                <a:cs typeface="Arial" panose="020B0604020202020204" pitchFamily="34" charset="0"/>
              </a:rPr>
              <a:t>Fear of television in America after WWII</a:t>
            </a:r>
          </a:p>
          <a:p>
            <a:pPr marL="1600200" marR="0" lvl="3" indent="-228600">
              <a:spcBef>
                <a:spcPts val="0"/>
              </a:spcBef>
              <a:spcAft>
                <a:spcPts val="0"/>
              </a:spcAft>
              <a:buFont typeface="Arial" panose="020B0604020202020204" pitchFamily="34" charset="0"/>
              <a:buChar char="•"/>
            </a:pPr>
            <a:r>
              <a:rPr lang="en-US" sz="1000" dirty="0">
                <a:effectLst/>
                <a:latin typeface="Calibri" panose="020F0502020204030204" pitchFamily="34" charset="0"/>
                <a:ea typeface="PMingLiU" panose="02020500000000000000" pitchFamily="18" charset="-120"/>
                <a:cs typeface="Arial" panose="020B0604020202020204" pitchFamily="34" charset="0"/>
              </a:rPr>
              <a:t>A Familiar Problem: Correlation Does Not Imply Causation</a:t>
            </a:r>
          </a:p>
          <a:p>
            <a:pPr marL="2057400" marR="0" lvl="4" indent="-228600">
              <a:spcBef>
                <a:spcPts val="0"/>
              </a:spcBef>
              <a:spcAft>
                <a:spcPts val="0"/>
              </a:spcAft>
              <a:buFont typeface="Arial" panose="020B0604020202020204" pitchFamily="34" charset="0"/>
              <a:buChar char="•"/>
            </a:pPr>
            <a:r>
              <a:rPr lang="en-US" sz="1000" dirty="0">
                <a:effectLst/>
                <a:latin typeface="Calibri" panose="020F0502020204030204" pitchFamily="34" charset="0"/>
                <a:ea typeface="PMingLiU" panose="02020500000000000000" pitchFamily="18" charset="-120"/>
                <a:cs typeface="Arial" panose="020B0604020202020204" pitchFamily="34" charset="0"/>
              </a:rPr>
              <a:t>Alternative explanations for violent behaviors and seeing violence on TV</a:t>
            </a:r>
          </a:p>
          <a:p>
            <a:pPr marL="1600200" marR="0" lvl="3" indent="-228600">
              <a:spcBef>
                <a:spcPts val="0"/>
              </a:spcBef>
              <a:spcAft>
                <a:spcPts val="0"/>
              </a:spcAft>
              <a:buFont typeface="Arial" panose="020B0604020202020204" pitchFamily="34" charset="0"/>
              <a:buChar char="•"/>
            </a:pPr>
            <a:r>
              <a:rPr lang="en-US" sz="1000" dirty="0">
                <a:effectLst/>
                <a:latin typeface="Calibri" panose="020F0502020204030204" pitchFamily="34" charset="0"/>
                <a:ea typeface="PMingLiU" panose="02020500000000000000" pitchFamily="18" charset="-120"/>
                <a:cs typeface="Arial" panose="020B0604020202020204" pitchFamily="34" charset="0"/>
              </a:rPr>
              <a:t>A Familiar Solution: Controlled Experiments</a:t>
            </a:r>
          </a:p>
          <a:p>
            <a:pPr marL="2057400" marR="0" lvl="4" indent="-228600">
              <a:spcBef>
                <a:spcPts val="0"/>
              </a:spcBef>
              <a:spcAft>
                <a:spcPts val="0"/>
              </a:spcAft>
              <a:buFont typeface="Arial" panose="020B0604020202020204" pitchFamily="34" charset="0"/>
              <a:buChar char="•"/>
            </a:pPr>
            <a:r>
              <a:rPr lang="en-US" sz="1000" dirty="0">
                <a:effectLst/>
                <a:latin typeface="Calibri" panose="020F0502020204030204" pitchFamily="34" charset="0"/>
                <a:ea typeface="PMingLiU" panose="02020500000000000000" pitchFamily="18" charset="-120"/>
                <a:cs typeface="Arial" panose="020B0604020202020204" pitchFamily="34" charset="0"/>
              </a:rPr>
              <a:t>Use of experiments with control groups, random assignment to condition, etc.</a:t>
            </a:r>
          </a:p>
          <a:p>
            <a:pPr marL="2057400" marR="0" lvl="4" indent="-228600">
              <a:spcBef>
                <a:spcPts val="0"/>
              </a:spcBef>
              <a:spcAft>
                <a:spcPts val="0"/>
              </a:spcAft>
              <a:buFont typeface="Arial" panose="020B0604020202020204" pitchFamily="34" charset="0"/>
              <a:buChar char="•"/>
            </a:pPr>
            <a:r>
              <a:rPr lang="en-US" sz="1000" dirty="0">
                <a:effectLst/>
                <a:latin typeface="Calibri" panose="020F0502020204030204" pitchFamily="34" charset="0"/>
                <a:ea typeface="PMingLiU" panose="02020500000000000000" pitchFamily="18" charset="-120"/>
                <a:cs typeface="Arial" panose="020B0604020202020204" pitchFamily="34" charset="0"/>
              </a:rPr>
              <a:t>Bandura's experiments</a:t>
            </a:r>
          </a:p>
          <a:p>
            <a:pPr marL="1600200" marR="0" lvl="3" indent="-228600">
              <a:spcBef>
                <a:spcPts val="0"/>
              </a:spcBef>
              <a:spcAft>
                <a:spcPts val="0"/>
              </a:spcAft>
              <a:buFont typeface="Arial" panose="020B0604020202020204" pitchFamily="34" charset="0"/>
              <a:buChar char="•"/>
            </a:pPr>
            <a:r>
              <a:rPr lang="en-US" sz="1000" dirty="0">
                <a:effectLst/>
                <a:latin typeface="Calibri" panose="020F0502020204030204" pitchFamily="34" charset="0"/>
                <a:ea typeface="PMingLiU" panose="02020500000000000000" pitchFamily="18" charset="-120"/>
                <a:cs typeface="Arial" panose="020B0604020202020204" pitchFamily="34" charset="0"/>
              </a:rPr>
              <a:t>Replication</a:t>
            </a:r>
          </a:p>
          <a:p>
            <a:pPr marL="2057400" marR="0" lvl="4" indent="-228600">
              <a:spcBef>
                <a:spcPts val="0"/>
              </a:spcBef>
              <a:spcAft>
                <a:spcPts val="0"/>
              </a:spcAft>
              <a:buFont typeface="Arial" panose="020B0604020202020204" pitchFamily="34" charset="0"/>
              <a:buChar char="•"/>
            </a:pPr>
            <a:r>
              <a:rPr lang="en-US" sz="1000" dirty="0">
                <a:effectLst/>
                <a:latin typeface="Calibri" panose="020F0502020204030204" pitchFamily="34" charset="0"/>
                <a:ea typeface="PMingLiU" panose="02020500000000000000" pitchFamily="18" charset="-120"/>
                <a:cs typeface="Arial" panose="020B0604020202020204" pitchFamily="34" charset="0"/>
              </a:rPr>
              <a:t>Study 1: Imitating Adults</a:t>
            </a:r>
          </a:p>
          <a:p>
            <a:pPr marL="2057400" marR="0" lvl="4" indent="-228600">
              <a:spcBef>
                <a:spcPts val="0"/>
              </a:spcBef>
              <a:spcAft>
                <a:spcPts val="0"/>
              </a:spcAft>
              <a:buFont typeface="Arial" panose="020B0604020202020204" pitchFamily="34" charset="0"/>
              <a:buChar char="•"/>
            </a:pPr>
            <a:r>
              <a:rPr lang="en-US" sz="1000" dirty="0">
                <a:effectLst/>
                <a:latin typeface="Calibri" panose="020F0502020204030204" pitchFamily="34" charset="0"/>
                <a:ea typeface="PMingLiU" panose="02020500000000000000" pitchFamily="18" charset="-120"/>
                <a:cs typeface="Arial" panose="020B0604020202020204" pitchFamily="34" charset="0"/>
              </a:rPr>
              <a:t>Study 2: Imitating Adults on Television</a:t>
            </a:r>
          </a:p>
          <a:p>
            <a:pPr marL="2057400" marR="0" lvl="4" indent="-228600">
              <a:spcBef>
                <a:spcPts val="0"/>
              </a:spcBef>
              <a:spcAft>
                <a:spcPts val="0"/>
              </a:spcAft>
              <a:buFont typeface="Arial" panose="020B0604020202020204" pitchFamily="34" charset="0"/>
              <a:buChar char="•"/>
            </a:pPr>
            <a:r>
              <a:rPr lang="en-US" sz="1000" dirty="0">
                <a:effectLst/>
                <a:latin typeface="Calibri" panose="020F0502020204030204" pitchFamily="34" charset="0"/>
                <a:ea typeface="PMingLiU" panose="02020500000000000000" pitchFamily="18" charset="-120"/>
                <a:cs typeface="Arial" panose="020B0604020202020204" pitchFamily="34" charset="0"/>
              </a:rPr>
              <a:t>Study 3: Imitating Children on Television</a:t>
            </a:r>
          </a:p>
          <a:p>
            <a:pPr marL="1600200" marR="0" lvl="3" indent="-228600">
              <a:spcBef>
                <a:spcPts val="0"/>
              </a:spcBef>
              <a:spcAft>
                <a:spcPts val="0"/>
              </a:spcAft>
              <a:buFont typeface="Arial" panose="020B0604020202020204" pitchFamily="34" charset="0"/>
              <a:buChar char="•"/>
            </a:pPr>
            <a:r>
              <a:rPr lang="en-US" sz="1000" dirty="0">
                <a:effectLst/>
                <a:latin typeface="Calibri" panose="020F0502020204030204" pitchFamily="34" charset="0"/>
                <a:ea typeface="PMingLiU" panose="02020500000000000000" pitchFamily="18" charset="-120"/>
                <a:cs typeface="Arial" panose="020B0604020202020204" pitchFamily="34" charset="0"/>
              </a:rPr>
              <a:t>Contrasting Experimental Conditions Lead to a Better Hypothesis</a:t>
            </a:r>
          </a:p>
          <a:p>
            <a:pPr marL="2057400" marR="0" lvl="4" indent="-228600">
              <a:spcBef>
                <a:spcPts val="0"/>
              </a:spcBef>
              <a:spcAft>
                <a:spcPts val="0"/>
              </a:spcAft>
              <a:buFont typeface="Arial" panose="020B0604020202020204" pitchFamily="34" charset="0"/>
              <a:buChar char="•"/>
            </a:pPr>
            <a:r>
              <a:rPr lang="en-US" sz="1000" dirty="0">
                <a:effectLst/>
                <a:latin typeface="Calibri" panose="020F0502020204030204" pitchFamily="34" charset="0"/>
                <a:ea typeface="PMingLiU" panose="02020500000000000000" pitchFamily="18" charset="-120"/>
                <a:cs typeface="Arial" panose="020B0604020202020204" pitchFamily="34" charset="0"/>
              </a:rPr>
              <a:t>Conflict between Rocky and Johnny</a:t>
            </a:r>
          </a:p>
          <a:p>
            <a:pPr marL="2057400" marR="0" lvl="4" indent="-228600">
              <a:spcBef>
                <a:spcPts val="0"/>
              </a:spcBef>
              <a:spcAft>
                <a:spcPts val="0"/>
              </a:spcAft>
              <a:buFont typeface="Arial" panose="020B0604020202020204" pitchFamily="34" charset="0"/>
              <a:buChar char="•"/>
            </a:pPr>
            <a:r>
              <a:rPr lang="en-US" sz="1000" dirty="0">
                <a:effectLst/>
                <a:latin typeface="Calibri" panose="020F0502020204030204" pitchFamily="34" charset="0"/>
                <a:ea typeface="PMingLiU" panose="02020500000000000000" pitchFamily="18" charset="-120"/>
                <a:cs typeface="Arial" panose="020B0604020202020204" pitchFamily="34" charset="0"/>
              </a:rPr>
              <a:t>Gender identification</a:t>
            </a:r>
          </a:p>
          <a:p>
            <a:pPr marL="1600200" marR="0" lvl="3" indent="-228600">
              <a:spcBef>
                <a:spcPts val="0"/>
              </a:spcBef>
              <a:spcAft>
                <a:spcPts val="0"/>
              </a:spcAft>
              <a:buFont typeface="Arial" panose="020B0604020202020204" pitchFamily="34" charset="0"/>
              <a:buChar char="•"/>
            </a:pPr>
            <a:r>
              <a:rPr lang="en-US" sz="1000" dirty="0">
                <a:effectLst/>
                <a:latin typeface="Calibri" panose="020F0502020204030204" pitchFamily="34" charset="0"/>
                <a:ea typeface="PMingLiU" panose="02020500000000000000" pitchFamily="18" charset="-120"/>
                <a:cs typeface="Arial" panose="020B0604020202020204" pitchFamily="34" charset="0"/>
              </a:rPr>
              <a:t>Insights From Qualitative Interviews</a:t>
            </a:r>
          </a:p>
          <a:p>
            <a:pPr marL="2057400" marR="0" lvl="4" indent="-228600">
              <a:spcBef>
                <a:spcPts val="0"/>
              </a:spcBef>
              <a:spcAft>
                <a:spcPts val="0"/>
              </a:spcAft>
              <a:buFont typeface="Arial" panose="020B0604020202020204" pitchFamily="34" charset="0"/>
              <a:buChar char="•"/>
            </a:pPr>
            <a:r>
              <a:rPr lang="en-US" sz="1000" dirty="0">
                <a:effectLst/>
                <a:latin typeface="Calibri" panose="020F0502020204030204" pitchFamily="34" charset="0"/>
                <a:ea typeface="PMingLiU" panose="02020500000000000000" pitchFamily="18" charset="-120"/>
                <a:cs typeface="Arial" panose="020B0604020202020204" pitchFamily="34" charset="0"/>
              </a:rPr>
              <a:t>See Figure 11.9</a:t>
            </a:r>
          </a:p>
          <a:p>
            <a:pPr marL="2057400" marR="0" lvl="4" indent="-228600">
              <a:spcBef>
                <a:spcPts val="0"/>
              </a:spcBef>
              <a:spcAft>
                <a:spcPts val="0"/>
              </a:spcAft>
              <a:buFont typeface="Arial" panose="020B0604020202020204" pitchFamily="34" charset="0"/>
              <a:buChar char="•"/>
            </a:pPr>
            <a:r>
              <a:rPr lang="en-US" sz="1000" dirty="0">
                <a:effectLst/>
                <a:latin typeface="Calibri" panose="020F0502020204030204" pitchFamily="34" charset="0"/>
                <a:ea typeface="PMingLiU" panose="02020500000000000000" pitchFamily="18" charset="-120"/>
                <a:cs typeface="Arial" panose="020B0604020202020204" pitchFamily="34" charset="0"/>
              </a:rPr>
              <a:t>When aggression is rewarded</a:t>
            </a:r>
          </a:p>
          <a:p>
            <a:pPr marL="2514600" marR="0" lvl="5" indent="-228600">
              <a:spcBef>
                <a:spcPts val="0"/>
              </a:spcBef>
              <a:spcAft>
                <a:spcPts val="0"/>
              </a:spcAft>
              <a:buFont typeface="Arial" panose="020B0604020202020204" pitchFamily="34" charset="0"/>
              <a:buChar char="•"/>
            </a:pPr>
            <a:r>
              <a:rPr lang="en-US" sz="1000" dirty="0">
                <a:effectLst/>
                <a:latin typeface="Calibri" panose="020F0502020204030204" pitchFamily="34" charset="0"/>
                <a:ea typeface="PMingLiU" panose="02020500000000000000" pitchFamily="18" charset="-120"/>
                <a:cs typeface="Arial" panose="020B0604020202020204" pitchFamily="34" charset="0"/>
              </a:rPr>
              <a:t>Aggression works</a:t>
            </a:r>
          </a:p>
          <a:p>
            <a:pPr marL="2514600" marR="0" lvl="5" indent="-228600">
              <a:spcBef>
                <a:spcPts val="0"/>
              </a:spcBef>
              <a:spcAft>
                <a:spcPts val="0"/>
              </a:spcAft>
              <a:buFont typeface="Arial" panose="020B0604020202020204" pitchFamily="34" charset="0"/>
              <a:buChar char="•"/>
            </a:pPr>
            <a:r>
              <a:rPr lang="en-US" sz="1000" dirty="0">
                <a:effectLst/>
                <a:latin typeface="Calibri" panose="020F0502020204030204" pitchFamily="34" charset="0"/>
                <a:ea typeface="PMingLiU" panose="02020500000000000000" pitchFamily="18" charset="-120"/>
                <a:cs typeface="Arial" panose="020B0604020202020204" pitchFamily="34" charset="0"/>
              </a:rPr>
              <a:t>Victim is to blame</a:t>
            </a:r>
          </a:p>
        </p:txBody>
      </p:sp>
      <p:sp>
        <p:nvSpPr>
          <p:cNvPr id="4" name="Slide Number Placeholder 3"/>
          <p:cNvSpPr>
            <a:spLocks noGrp="1"/>
          </p:cNvSpPr>
          <p:nvPr>
            <p:ph type="sldNum" sz="quarter" idx="10"/>
          </p:nvPr>
        </p:nvSpPr>
        <p:spPr/>
        <p:txBody>
          <a:bodyPr/>
          <a:lstStyle/>
          <a:p>
            <a:fld id="{39974C31-EB4A-4B21-8134-CB5741A1DC5F}" type="slidenum">
              <a:rPr lang="en-US" smtClean="0"/>
              <a:t>17</a:t>
            </a:fld>
            <a:endParaRPr lang="en-US" dirty="0"/>
          </a:p>
        </p:txBody>
      </p:sp>
    </p:spTree>
    <p:extLst>
      <p:ext uri="{BB962C8B-B14F-4D97-AF65-F5344CB8AC3E}">
        <p14:creationId xmlns:p14="http://schemas.microsoft.com/office/powerpoint/2010/main" val="27442078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Learning Objective 11-2 Distinguish among biological, cultural, and situational explanations of human aggression.</a:t>
            </a:r>
          </a:p>
          <a:p>
            <a:pPr marL="914400" marR="0" lvl="2" indent="0">
              <a:spcBef>
                <a:spcPts val="0"/>
              </a:spcBef>
              <a:spcAft>
                <a:spcPts val="0"/>
              </a:spcAft>
              <a:buFont typeface="Arial" panose="020B0604020202020204" pitchFamily="34" charset="0"/>
              <a:buNone/>
            </a:pPr>
            <a:endParaRPr lang="en-US" sz="1000" dirty="0">
              <a:effectLst/>
              <a:latin typeface="Calibri" panose="020F0502020204030204" pitchFamily="34" charset="0"/>
              <a:ea typeface="PMingLiU" panose="02020500000000000000" pitchFamily="18" charset="-120"/>
              <a:cs typeface="Arial" panose="020B0604020202020204" pitchFamily="34" charset="0"/>
            </a:endParaRPr>
          </a:p>
          <a:p>
            <a:pPr marL="742950" marR="0" lvl="1" indent="-285750">
              <a:spcBef>
                <a:spcPts val="0"/>
              </a:spcBef>
              <a:spcAft>
                <a:spcPts val="0"/>
              </a:spcAft>
              <a:buFont typeface="Arial" panose="020B0604020202020204" pitchFamily="34" charset="0"/>
              <a:buChar char="•"/>
            </a:pPr>
            <a:r>
              <a:rPr lang="en-US" sz="1000" dirty="0">
                <a:effectLst/>
                <a:latin typeface="Calibri" panose="020F0502020204030204" pitchFamily="34" charset="0"/>
                <a:ea typeface="PMingLiU" panose="02020500000000000000" pitchFamily="18" charset="-120"/>
                <a:cs typeface="Arial" panose="020B0604020202020204" pitchFamily="34" charset="0"/>
              </a:rPr>
              <a:t>Situational Influences on Aggression</a:t>
            </a:r>
          </a:p>
          <a:p>
            <a:pPr marL="1143000" marR="0" lvl="2" indent="-228600">
              <a:spcBef>
                <a:spcPts val="0"/>
              </a:spcBef>
              <a:spcAft>
                <a:spcPts val="0"/>
              </a:spcAft>
              <a:buFont typeface="Arial" panose="020B0604020202020204" pitchFamily="34" charset="0"/>
              <a:buChar char="•"/>
            </a:pPr>
            <a:r>
              <a:rPr lang="en-US" sz="1000" dirty="0">
                <a:effectLst/>
                <a:latin typeface="Calibri" panose="020F0502020204030204" pitchFamily="34" charset="0"/>
                <a:ea typeface="PMingLiU" panose="02020500000000000000" pitchFamily="18" charset="-120"/>
                <a:cs typeface="Arial" panose="020B0604020202020204" pitchFamily="34" charset="0"/>
              </a:rPr>
              <a:t>Situation 3. Media Violence: Starting With </a:t>
            </a:r>
            <a:r>
              <a:rPr lang="en-US" sz="1000" i="1" dirty="0">
                <a:effectLst/>
                <a:latin typeface="Calibri" panose="020F0502020204030204" pitchFamily="34" charset="0"/>
                <a:ea typeface="PMingLiU" panose="02020500000000000000" pitchFamily="18" charset="-120"/>
                <a:cs typeface="Arial" panose="020B0604020202020204" pitchFamily="34" charset="0"/>
              </a:rPr>
              <a:t>The Great Train Robbery</a:t>
            </a:r>
          </a:p>
          <a:p>
            <a:pPr marL="1600200" marR="0" lvl="3" indent="-228600">
              <a:spcBef>
                <a:spcPts val="0"/>
              </a:spcBef>
              <a:spcAft>
                <a:spcPts val="0"/>
              </a:spcAft>
              <a:buFont typeface="Arial" panose="020B0604020202020204" pitchFamily="34" charset="0"/>
              <a:buChar char="•"/>
            </a:pPr>
            <a:r>
              <a:rPr lang="en-US" sz="1000" i="1" dirty="0">
                <a:effectLst/>
                <a:latin typeface="Calibri" panose="020F0502020204030204" pitchFamily="34" charset="0"/>
                <a:ea typeface="PMingLiU" panose="02020500000000000000" pitchFamily="18" charset="-120"/>
                <a:cs typeface="Arial" panose="020B0604020202020204" pitchFamily="34" charset="0"/>
              </a:rPr>
              <a:t>The Great Train Robbery</a:t>
            </a:r>
            <a:endParaRPr lang="en-US" sz="1000" dirty="0">
              <a:effectLst/>
              <a:latin typeface="Calibri" panose="020F0502020204030204" pitchFamily="34" charset="0"/>
              <a:ea typeface="PMingLiU" panose="02020500000000000000" pitchFamily="18" charset="-120"/>
              <a:cs typeface="Arial" panose="020B0604020202020204" pitchFamily="34" charset="0"/>
            </a:endParaRPr>
          </a:p>
          <a:p>
            <a:pPr marL="2057400" marR="0" lvl="4" indent="-228600">
              <a:spcBef>
                <a:spcPts val="0"/>
              </a:spcBef>
              <a:spcAft>
                <a:spcPts val="0"/>
              </a:spcAft>
              <a:buFont typeface="Arial" panose="020B0604020202020204" pitchFamily="34" charset="0"/>
              <a:buChar char="•"/>
            </a:pPr>
            <a:r>
              <a:rPr lang="en-US" sz="1000" dirty="0">
                <a:effectLst/>
                <a:latin typeface="Calibri" panose="020F0502020204030204" pitchFamily="34" charset="0"/>
                <a:ea typeface="PMingLiU" panose="02020500000000000000" pitchFamily="18" charset="-120"/>
                <a:cs typeface="Arial" panose="020B0604020202020204" pitchFamily="34" charset="0"/>
              </a:rPr>
              <a:t>Violent movie and positive response</a:t>
            </a:r>
          </a:p>
          <a:p>
            <a:pPr marL="1600200" marR="0" lvl="3" indent="-228600">
              <a:spcBef>
                <a:spcPts val="0"/>
              </a:spcBef>
              <a:spcAft>
                <a:spcPts val="0"/>
              </a:spcAft>
              <a:buFont typeface="Arial" panose="020B0604020202020204" pitchFamily="34" charset="0"/>
              <a:buChar char="•"/>
            </a:pPr>
            <a:r>
              <a:rPr lang="en-US" sz="1000" dirty="0">
                <a:effectLst/>
                <a:latin typeface="Calibri" panose="020F0502020204030204" pitchFamily="34" charset="0"/>
                <a:ea typeface="PMingLiU" panose="02020500000000000000" pitchFamily="18" charset="-120"/>
                <a:cs typeface="Arial" panose="020B0604020202020204" pitchFamily="34" charset="0"/>
              </a:rPr>
              <a:t>Media Violence: Do You Really Want to Know?</a:t>
            </a:r>
          </a:p>
          <a:p>
            <a:pPr marL="2057400" marR="0" lvl="4" indent="-228600">
              <a:spcBef>
                <a:spcPts val="0"/>
              </a:spcBef>
              <a:spcAft>
                <a:spcPts val="0"/>
              </a:spcAft>
              <a:buFont typeface="Arial" panose="020B0604020202020204" pitchFamily="34" charset="0"/>
              <a:buChar char="•"/>
            </a:pPr>
            <a:r>
              <a:rPr lang="en-US" sz="1000" dirty="0">
                <a:effectLst/>
                <a:latin typeface="Calibri" panose="020F0502020204030204" pitchFamily="34" charset="0"/>
                <a:ea typeface="PMingLiU" panose="02020500000000000000" pitchFamily="18" charset="-120"/>
                <a:cs typeface="Arial" panose="020B0604020202020204" pitchFamily="34" charset="0"/>
              </a:rPr>
              <a:t>Violent video games as the reason for mass shootings</a:t>
            </a:r>
          </a:p>
          <a:p>
            <a:pPr marL="1600200" marR="0" lvl="3" indent="-228600">
              <a:spcBef>
                <a:spcPts val="0"/>
              </a:spcBef>
              <a:spcAft>
                <a:spcPts val="0"/>
              </a:spcAft>
              <a:buFont typeface="Arial" panose="020B0604020202020204" pitchFamily="34" charset="0"/>
              <a:buChar char="•"/>
            </a:pPr>
            <a:r>
              <a:rPr lang="en-US" sz="1000" dirty="0">
                <a:effectLst/>
                <a:latin typeface="Calibri" panose="020F0502020204030204" pitchFamily="34" charset="0"/>
                <a:ea typeface="PMingLiU" panose="02020500000000000000" pitchFamily="18" charset="-120"/>
                <a:cs typeface="Arial" panose="020B0604020202020204" pitchFamily="34" charset="0"/>
              </a:rPr>
              <a:t>Transient, Short-Term Effects of Media Violence</a:t>
            </a:r>
          </a:p>
          <a:p>
            <a:pPr marL="2057400" marR="0" lvl="4" indent="-228600">
              <a:spcBef>
                <a:spcPts val="0"/>
              </a:spcBef>
              <a:spcAft>
                <a:spcPts val="0"/>
              </a:spcAft>
              <a:buFont typeface="Arial" panose="020B0604020202020204" pitchFamily="34" charset="0"/>
              <a:buChar char="•"/>
            </a:pPr>
            <a:r>
              <a:rPr lang="en-US" sz="1000" dirty="0">
                <a:effectLst/>
                <a:latin typeface="Calibri" panose="020F0502020204030204" pitchFamily="34" charset="0"/>
                <a:ea typeface="PMingLiU" panose="02020500000000000000" pitchFamily="18" charset="-120"/>
                <a:cs typeface="Arial" panose="020B0604020202020204" pitchFamily="34" charset="0"/>
              </a:rPr>
              <a:t>Priming that activates existing memories and mental connections</a:t>
            </a:r>
          </a:p>
          <a:p>
            <a:pPr marL="2057400" marR="0" lvl="4" indent="-228600">
              <a:spcBef>
                <a:spcPts val="0"/>
              </a:spcBef>
              <a:spcAft>
                <a:spcPts val="0"/>
              </a:spcAft>
              <a:buFont typeface="Arial" panose="020B0604020202020204" pitchFamily="34" charset="0"/>
              <a:buChar char="•"/>
            </a:pPr>
            <a:r>
              <a:rPr lang="en-US" sz="1000" dirty="0">
                <a:effectLst/>
                <a:latin typeface="Calibri" panose="020F0502020204030204" pitchFamily="34" charset="0"/>
                <a:ea typeface="PMingLiU" panose="02020500000000000000" pitchFamily="18" charset="-120"/>
                <a:cs typeface="Arial" panose="020B0604020202020204" pitchFamily="34" charset="0"/>
              </a:rPr>
              <a:t>Mimicking or imitation of others’ aggressive responses </a:t>
            </a:r>
          </a:p>
          <a:p>
            <a:pPr marL="2057400" marR="0" lvl="4" indent="-228600">
              <a:spcBef>
                <a:spcPts val="0"/>
              </a:spcBef>
              <a:spcAft>
                <a:spcPts val="0"/>
              </a:spcAft>
              <a:buFont typeface="Arial" panose="020B0604020202020204" pitchFamily="34" charset="0"/>
              <a:buChar char="•"/>
            </a:pPr>
            <a:r>
              <a:rPr lang="en-US" sz="1000" dirty="0">
                <a:effectLst/>
                <a:latin typeface="Calibri" panose="020F0502020204030204" pitchFamily="34" charset="0"/>
                <a:ea typeface="PMingLiU" panose="02020500000000000000" pitchFamily="18" charset="-120"/>
                <a:cs typeface="Arial" panose="020B0604020202020204" pitchFamily="34" charset="0"/>
              </a:rPr>
              <a:t>Changes in physiological arousal</a:t>
            </a:r>
          </a:p>
          <a:p>
            <a:pPr marL="2057400" marR="0" lvl="4" indent="-228600">
              <a:spcBef>
                <a:spcPts val="0"/>
              </a:spcBef>
              <a:spcAft>
                <a:spcPts val="0"/>
              </a:spcAft>
              <a:buFont typeface="Arial" panose="020B0604020202020204" pitchFamily="34" charset="0"/>
              <a:buChar char="•"/>
            </a:pPr>
            <a:r>
              <a:rPr lang="en-US" sz="1000" dirty="0">
                <a:effectLst/>
                <a:latin typeface="Calibri" panose="020F0502020204030204" pitchFamily="34" charset="0"/>
                <a:ea typeface="PMingLiU" panose="02020500000000000000" pitchFamily="18" charset="-120"/>
                <a:cs typeface="Arial" panose="020B0604020202020204" pitchFamily="34" charset="0"/>
              </a:rPr>
              <a:t>Conditions of the arousal experience</a:t>
            </a:r>
          </a:p>
          <a:p>
            <a:pPr marL="2514600" marR="0" lvl="5" indent="-228600">
              <a:spcBef>
                <a:spcPts val="0"/>
              </a:spcBef>
              <a:spcAft>
                <a:spcPts val="0"/>
              </a:spcAft>
              <a:buFont typeface="Arial" panose="020B0604020202020204" pitchFamily="34" charset="0"/>
              <a:buChar char="•"/>
            </a:pPr>
            <a:r>
              <a:rPr lang="en-US" sz="1000" dirty="0">
                <a:effectLst/>
                <a:latin typeface="Calibri" panose="020F0502020204030204" pitchFamily="34" charset="0"/>
                <a:ea typeface="PMingLiU" panose="02020500000000000000" pitchFamily="18" charset="-120"/>
                <a:cs typeface="Arial" panose="020B0604020202020204" pitchFamily="34" charset="0"/>
              </a:rPr>
              <a:t>Unpleasant</a:t>
            </a:r>
          </a:p>
          <a:p>
            <a:pPr marL="2514600" marR="0" lvl="5" indent="-228600">
              <a:spcBef>
                <a:spcPts val="0"/>
              </a:spcBef>
              <a:spcAft>
                <a:spcPts val="0"/>
              </a:spcAft>
              <a:buFont typeface="Arial" panose="020B0604020202020204" pitchFamily="34" charset="0"/>
              <a:buChar char="•"/>
            </a:pPr>
            <a:r>
              <a:rPr lang="en-US" sz="1000" dirty="0">
                <a:effectLst/>
                <a:latin typeface="Calibri" panose="020F0502020204030204" pitchFamily="34" charset="0"/>
                <a:ea typeface="PMingLiU" panose="02020500000000000000" pitchFamily="18" charset="-120"/>
                <a:cs typeface="Arial" panose="020B0604020202020204" pitchFamily="34" charset="0"/>
              </a:rPr>
              <a:t>Focuses attention on the aggressive cues</a:t>
            </a:r>
          </a:p>
          <a:p>
            <a:pPr marL="2514600" marR="0" lvl="5" indent="-228600">
              <a:spcBef>
                <a:spcPts val="0"/>
              </a:spcBef>
              <a:spcAft>
                <a:spcPts val="0"/>
              </a:spcAft>
              <a:buFont typeface="Arial" panose="020B0604020202020204" pitchFamily="34" charset="0"/>
              <a:buChar char="•"/>
            </a:pPr>
            <a:r>
              <a:rPr lang="en-US" sz="1000" dirty="0">
                <a:effectLst/>
                <a:latin typeface="Calibri" panose="020F0502020204030204" pitchFamily="34" charset="0"/>
                <a:ea typeface="PMingLiU" panose="02020500000000000000" pitchFamily="18" charset="-120"/>
                <a:cs typeface="Arial" panose="020B0604020202020204" pitchFamily="34" charset="0"/>
              </a:rPr>
              <a:t>Triggers a dominant response</a:t>
            </a:r>
          </a:p>
          <a:p>
            <a:pPr marL="2514600" marR="0" lvl="5" indent="-228600">
              <a:spcBef>
                <a:spcPts val="0"/>
              </a:spcBef>
              <a:spcAft>
                <a:spcPts val="0"/>
              </a:spcAft>
              <a:buFont typeface="Arial" panose="020B0604020202020204" pitchFamily="34" charset="0"/>
              <a:buChar char="•"/>
            </a:pPr>
            <a:r>
              <a:rPr lang="en-US" sz="1000" dirty="0">
                <a:effectLst/>
                <a:latin typeface="Calibri" panose="020F0502020204030204" pitchFamily="34" charset="0"/>
                <a:ea typeface="PMingLiU" panose="02020500000000000000" pitchFamily="18" charset="-120"/>
                <a:cs typeface="Arial" panose="020B0604020202020204" pitchFamily="34" charset="0"/>
              </a:rPr>
              <a:t>Perceived as proactive</a:t>
            </a:r>
          </a:p>
          <a:p>
            <a:pPr marL="1600200" marR="0" lvl="3" indent="-228600">
              <a:spcBef>
                <a:spcPts val="0"/>
              </a:spcBef>
              <a:spcAft>
                <a:spcPts val="0"/>
              </a:spcAft>
              <a:buFont typeface="Arial" panose="020B0604020202020204" pitchFamily="34" charset="0"/>
              <a:buChar char="•"/>
            </a:pPr>
            <a:r>
              <a:rPr lang="en-US" sz="1000" dirty="0">
                <a:effectLst/>
                <a:latin typeface="Calibri" panose="020F0502020204030204" pitchFamily="34" charset="0"/>
                <a:ea typeface="PMingLiU" panose="02020500000000000000" pitchFamily="18" charset="-120"/>
                <a:cs typeface="Arial" panose="020B0604020202020204" pitchFamily="34" charset="0"/>
              </a:rPr>
              <a:t>Enduring, Long-Term Effects of Media Violence</a:t>
            </a:r>
          </a:p>
          <a:p>
            <a:pPr marL="2057400" marR="0" lvl="4" indent="-228600">
              <a:spcBef>
                <a:spcPts val="0"/>
              </a:spcBef>
              <a:spcAft>
                <a:spcPts val="0"/>
              </a:spcAft>
              <a:buFont typeface="Arial" panose="020B0604020202020204" pitchFamily="34" charset="0"/>
              <a:buChar char="•"/>
            </a:pPr>
            <a:r>
              <a:rPr lang="en-US" sz="1000" dirty="0">
                <a:effectLst/>
                <a:latin typeface="Calibri" panose="020F0502020204030204" pitchFamily="34" charset="0"/>
                <a:ea typeface="PMingLiU" panose="02020500000000000000" pitchFamily="18" charset="-120"/>
                <a:cs typeface="Arial" panose="020B0604020202020204" pitchFamily="34" charset="0"/>
              </a:rPr>
              <a:t>Observational learning</a:t>
            </a:r>
          </a:p>
          <a:p>
            <a:pPr marL="2057400" marR="0" lvl="4" indent="-228600">
              <a:spcBef>
                <a:spcPts val="0"/>
              </a:spcBef>
              <a:spcAft>
                <a:spcPts val="0"/>
              </a:spcAft>
              <a:buFont typeface="Arial" panose="020B0604020202020204" pitchFamily="34" charset="0"/>
              <a:buChar char="•"/>
            </a:pPr>
            <a:r>
              <a:rPr lang="en-US" sz="1000" dirty="0">
                <a:effectLst/>
                <a:latin typeface="Calibri" panose="020F0502020204030204" pitchFamily="34" charset="0"/>
                <a:ea typeface="PMingLiU" panose="02020500000000000000" pitchFamily="18" charset="-120"/>
                <a:cs typeface="Arial" panose="020B0604020202020204" pitchFamily="34" charset="0"/>
              </a:rPr>
              <a:t>Desensitization</a:t>
            </a:r>
          </a:p>
          <a:p>
            <a:pPr marL="2057400" marR="0" lvl="4" indent="-228600">
              <a:spcBef>
                <a:spcPts val="0"/>
              </a:spcBef>
              <a:spcAft>
                <a:spcPts val="0"/>
              </a:spcAft>
              <a:buFont typeface="Arial" panose="020B0604020202020204" pitchFamily="34" charset="0"/>
              <a:buChar char="•"/>
            </a:pPr>
            <a:r>
              <a:rPr lang="en-US" sz="1000" dirty="0">
                <a:effectLst/>
                <a:latin typeface="Calibri" panose="020F0502020204030204" pitchFamily="34" charset="0"/>
                <a:ea typeface="PMingLiU" panose="02020500000000000000" pitchFamily="18" charset="-120"/>
                <a:cs typeface="Arial" panose="020B0604020202020204" pitchFamily="34" charset="0"/>
              </a:rPr>
              <a:t>Decreased empathy</a:t>
            </a:r>
          </a:p>
          <a:p>
            <a:pPr marL="2057400" marR="0" lvl="4" indent="-228600">
              <a:spcBef>
                <a:spcPts val="0"/>
              </a:spcBef>
              <a:spcAft>
                <a:spcPts val="0"/>
              </a:spcAft>
              <a:buFont typeface="Arial" panose="020B0604020202020204" pitchFamily="34" charset="0"/>
              <a:buChar char="•"/>
            </a:pPr>
            <a:r>
              <a:rPr lang="en-US" sz="1000" dirty="0">
                <a:effectLst/>
                <a:latin typeface="Calibri" panose="020F0502020204030204" pitchFamily="34" charset="0"/>
                <a:ea typeface="PMingLiU" panose="02020500000000000000" pitchFamily="18" charset="-120"/>
                <a:cs typeface="Arial" panose="020B0604020202020204" pitchFamily="34" charset="0"/>
              </a:rPr>
              <a:t>Video game contributions to education</a:t>
            </a:r>
          </a:p>
          <a:p>
            <a:pPr marL="1143000" marR="0" lvl="2" indent="-228600">
              <a:spcBef>
                <a:spcPts val="0"/>
              </a:spcBef>
              <a:spcAft>
                <a:spcPts val="0"/>
              </a:spcAft>
              <a:buFont typeface="Arial" panose="020B0604020202020204" pitchFamily="34" charset="0"/>
              <a:buChar char="•"/>
            </a:pPr>
            <a:r>
              <a:rPr lang="en-US" sz="1000" dirty="0">
                <a:effectLst/>
                <a:latin typeface="Calibri" panose="020F0502020204030204" pitchFamily="34" charset="0"/>
                <a:ea typeface="PMingLiU" panose="02020500000000000000" pitchFamily="18" charset="-120"/>
                <a:cs typeface="Arial" panose="020B0604020202020204" pitchFamily="34" charset="0"/>
              </a:rPr>
              <a:t>Situation 4: Environmental Cues: Why the GAM is a Good Theory</a:t>
            </a:r>
          </a:p>
          <a:p>
            <a:pPr marL="1143000" marR="0" lvl="2" indent="-228600">
              <a:spcBef>
                <a:spcPts val="0"/>
              </a:spcBef>
              <a:spcAft>
                <a:spcPts val="0"/>
              </a:spcAft>
              <a:buFont typeface="Arial" panose="020B0604020202020204" pitchFamily="34" charset="0"/>
              <a:buChar char="•"/>
            </a:pPr>
            <a:r>
              <a:rPr lang="en-US" sz="1000" dirty="0">
                <a:effectLst/>
                <a:latin typeface="Calibri" panose="020F0502020204030204" pitchFamily="34" charset="0"/>
                <a:ea typeface="PMingLiU" panose="02020500000000000000" pitchFamily="18" charset="-120"/>
                <a:cs typeface="Arial" panose="020B0604020202020204" pitchFamily="34" charset="0"/>
              </a:rPr>
              <a:t>The GAM: Environmental Cues Promote Aggression</a:t>
            </a:r>
          </a:p>
          <a:p>
            <a:pPr marL="1600200" marR="0" lvl="3" indent="-228600">
              <a:spcBef>
                <a:spcPts val="0"/>
              </a:spcBef>
              <a:spcAft>
                <a:spcPts val="0"/>
              </a:spcAft>
              <a:buFont typeface="Arial" panose="020B0604020202020204" pitchFamily="34" charset="0"/>
              <a:buChar char="•"/>
            </a:pPr>
            <a:r>
              <a:rPr lang="en-US" sz="1000" dirty="0">
                <a:effectLst/>
                <a:latin typeface="Calibri" panose="020F0502020204030204" pitchFamily="34" charset="0"/>
                <a:ea typeface="PMingLiU" panose="02020500000000000000" pitchFamily="18" charset="-120"/>
                <a:cs typeface="Arial" panose="020B0604020202020204" pitchFamily="34" charset="0"/>
              </a:rPr>
              <a:t>The Weapons Effect</a:t>
            </a:r>
          </a:p>
          <a:p>
            <a:pPr marL="2057400" marR="0" lvl="4" indent="-228600">
              <a:spcBef>
                <a:spcPts val="0"/>
              </a:spcBef>
              <a:spcAft>
                <a:spcPts val="0"/>
              </a:spcAft>
              <a:buFont typeface="Arial" panose="020B0604020202020204" pitchFamily="34" charset="0"/>
              <a:buChar char="•"/>
            </a:pPr>
            <a:r>
              <a:rPr lang="en-US" sz="1000" b="1" dirty="0">
                <a:effectLst/>
                <a:latin typeface="Calibri" panose="020F0502020204030204" pitchFamily="34" charset="0"/>
                <a:ea typeface="PMingLiU" panose="02020500000000000000" pitchFamily="18" charset="-120"/>
                <a:cs typeface="Arial" panose="020B0604020202020204" pitchFamily="34" charset="0"/>
              </a:rPr>
              <a:t>Weapons effect: </a:t>
            </a:r>
            <a:r>
              <a:rPr lang="en-US" sz="1000" dirty="0">
                <a:effectLst/>
                <a:latin typeface="Calibri" panose="020F0502020204030204" pitchFamily="34" charset="0"/>
                <a:ea typeface="PMingLiU" panose="02020500000000000000" pitchFamily="18" charset="-120"/>
                <a:cs typeface="Arial" panose="020B0604020202020204" pitchFamily="34" charset="0"/>
              </a:rPr>
              <a:t>The tendency for the presence of weapons to prime aggressive thoughts, feelings, and behaviors.</a:t>
            </a:r>
          </a:p>
          <a:p>
            <a:pPr marL="1600200" marR="0" lvl="3" indent="-228600">
              <a:spcBef>
                <a:spcPts val="0"/>
              </a:spcBef>
              <a:spcAft>
                <a:spcPts val="0"/>
              </a:spcAft>
              <a:buFont typeface="Arial" panose="020B0604020202020204" pitchFamily="34" charset="0"/>
              <a:buChar char="•"/>
            </a:pPr>
            <a:r>
              <a:rPr lang="en-US" sz="1000" dirty="0">
                <a:effectLst/>
                <a:latin typeface="Calibri" panose="020F0502020204030204" pitchFamily="34" charset="0"/>
                <a:ea typeface="PMingLiU" panose="02020500000000000000" pitchFamily="18" charset="-120"/>
                <a:cs typeface="Arial" panose="020B0604020202020204" pitchFamily="34" charset="0"/>
              </a:rPr>
              <a:t>Alcohol</a:t>
            </a:r>
          </a:p>
          <a:p>
            <a:pPr marL="2057400" marR="0" lvl="4" indent="-228600">
              <a:spcBef>
                <a:spcPts val="0"/>
              </a:spcBef>
              <a:spcAft>
                <a:spcPts val="0"/>
              </a:spcAft>
              <a:buFont typeface="Arial" panose="020B0604020202020204" pitchFamily="34" charset="0"/>
              <a:buChar char="•"/>
            </a:pPr>
            <a:r>
              <a:rPr lang="en-US" sz="1000" dirty="0">
                <a:effectLst/>
                <a:latin typeface="Calibri" panose="020F0502020204030204" pitchFamily="34" charset="0"/>
                <a:ea typeface="PMingLiU" panose="02020500000000000000" pitchFamily="18" charset="-120"/>
                <a:cs typeface="Arial" panose="020B0604020202020204" pitchFamily="34" charset="0"/>
              </a:rPr>
              <a:t>Prevalence of images of alcohol in society</a:t>
            </a:r>
          </a:p>
          <a:p>
            <a:pPr marL="1600200" marR="0" lvl="3" indent="-228600">
              <a:spcBef>
                <a:spcPts val="0"/>
              </a:spcBef>
              <a:spcAft>
                <a:spcPts val="0"/>
              </a:spcAft>
              <a:buFont typeface="Arial" panose="020B0604020202020204" pitchFamily="34" charset="0"/>
              <a:buChar char="•"/>
            </a:pPr>
            <a:r>
              <a:rPr lang="en-US" sz="1000" dirty="0">
                <a:effectLst/>
                <a:latin typeface="Calibri" panose="020F0502020204030204" pitchFamily="34" charset="0"/>
                <a:ea typeface="PMingLiU" panose="02020500000000000000" pitchFamily="18" charset="-120"/>
                <a:cs typeface="Arial" panose="020B0604020202020204" pitchFamily="34" charset="0"/>
              </a:rPr>
              <a:t>Heat</a:t>
            </a:r>
          </a:p>
          <a:p>
            <a:pPr marL="2057400" marR="0" lvl="4" indent="-228600">
              <a:spcBef>
                <a:spcPts val="0"/>
              </a:spcBef>
              <a:spcAft>
                <a:spcPts val="0"/>
              </a:spcAft>
              <a:buFont typeface="Arial" panose="020B0604020202020204" pitchFamily="34" charset="0"/>
              <a:buChar char="•"/>
            </a:pPr>
            <a:r>
              <a:rPr lang="en-US" sz="1000" dirty="0">
                <a:effectLst/>
                <a:latin typeface="Calibri" panose="020F0502020204030204" pitchFamily="34" charset="0"/>
                <a:ea typeface="PMingLiU" panose="02020500000000000000" pitchFamily="18" charset="-120"/>
                <a:cs typeface="Arial" panose="020B0604020202020204" pitchFamily="34" charset="0"/>
              </a:rPr>
              <a:t>Association between hot temperatures and violence</a:t>
            </a:r>
          </a:p>
        </p:txBody>
      </p:sp>
      <p:sp>
        <p:nvSpPr>
          <p:cNvPr id="4" name="Slide Number Placeholder 3"/>
          <p:cNvSpPr>
            <a:spLocks noGrp="1"/>
          </p:cNvSpPr>
          <p:nvPr>
            <p:ph type="sldNum" sz="quarter" idx="10"/>
          </p:nvPr>
        </p:nvSpPr>
        <p:spPr/>
        <p:txBody>
          <a:bodyPr/>
          <a:lstStyle/>
          <a:p>
            <a:fld id="{39974C31-EB4A-4B21-8134-CB5741A1DC5F}" type="slidenum">
              <a:rPr lang="en-US" smtClean="0"/>
              <a:t>18</a:t>
            </a:fld>
            <a:endParaRPr lang="en-US" dirty="0"/>
          </a:p>
        </p:txBody>
      </p:sp>
    </p:spTree>
    <p:extLst>
      <p:ext uri="{BB962C8B-B14F-4D97-AF65-F5344CB8AC3E}">
        <p14:creationId xmlns:p14="http://schemas.microsoft.com/office/powerpoint/2010/main" val="115588747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Learning Objective 11-3 Analyze ideas for managing aggression.</a:t>
            </a:r>
          </a:p>
          <a:p>
            <a:endParaRPr lang="en-US" sz="1200" kern="1200" dirty="0">
              <a:solidFill>
                <a:schemeClr val="tx1"/>
              </a:solidFill>
              <a:effectLst/>
              <a:latin typeface="+mn-lt"/>
              <a:ea typeface="+mn-ea"/>
              <a:cs typeface="+mn-cs"/>
            </a:endParaRPr>
          </a:p>
          <a:p>
            <a:pPr marL="342900" marR="0" lvl="0" indent="-342900">
              <a:spcBef>
                <a:spcPts val="0"/>
              </a:spcBef>
              <a:spcAft>
                <a:spcPts val="0"/>
              </a:spcAft>
              <a:buFont typeface="Arial" panose="020B0604020202020204" pitchFamily="34" charset="0"/>
              <a:buChar char="•"/>
            </a:pPr>
            <a:r>
              <a:rPr lang="en-US" sz="1000" dirty="0">
                <a:effectLst/>
                <a:latin typeface="Calibri" panose="020F0502020204030204" pitchFamily="34" charset="0"/>
                <a:ea typeface="PMingLiU" panose="02020500000000000000" pitchFamily="18" charset="-120"/>
                <a:cs typeface="Arial" panose="020B0604020202020204" pitchFamily="34" charset="0"/>
              </a:rPr>
              <a:t>How Can We Manage or Reduce Aggression?</a:t>
            </a:r>
          </a:p>
          <a:p>
            <a:pPr marL="742950" marR="0" lvl="1" indent="-285750">
              <a:spcBef>
                <a:spcPts val="0"/>
              </a:spcBef>
              <a:spcAft>
                <a:spcPts val="0"/>
              </a:spcAft>
              <a:buFont typeface="Arial" panose="020B0604020202020204" pitchFamily="34" charset="0"/>
              <a:buChar char="•"/>
            </a:pPr>
            <a:r>
              <a:rPr lang="en-US" sz="1000" dirty="0">
                <a:effectLst/>
                <a:latin typeface="Calibri" panose="020F0502020204030204" pitchFamily="34" charset="0"/>
                <a:ea typeface="PMingLiU" panose="02020500000000000000" pitchFamily="18" charset="-120"/>
                <a:cs typeface="Arial" panose="020B0604020202020204" pitchFamily="34" charset="0"/>
              </a:rPr>
              <a:t>Catharsis: A Tempting But Bad Idea</a:t>
            </a:r>
          </a:p>
          <a:p>
            <a:pPr marL="1143000" marR="0" lvl="2" indent="-228600">
              <a:spcBef>
                <a:spcPts val="0"/>
              </a:spcBef>
              <a:spcAft>
                <a:spcPts val="0"/>
              </a:spcAft>
              <a:buFont typeface="Arial" panose="020B0604020202020204" pitchFamily="34" charset="0"/>
              <a:buChar char="•"/>
            </a:pPr>
            <a:r>
              <a:rPr lang="en-US" sz="1000" b="1" dirty="0">
                <a:effectLst/>
                <a:latin typeface="Calibri" panose="020F0502020204030204" pitchFamily="34" charset="0"/>
                <a:ea typeface="PMingLiU" panose="02020500000000000000" pitchFamily="18" charset="-120"/>
                <a:cs typeface="Arial" panose="020B0604020202020204" pitchFamily="34" charset="0"/>
              </a:rPr>
              <a:t>Catharsis hypothesis:</a:t>
            </a:r>
            <a:r>
              <a:rPr lang="en-US" sz="1000" dirty="0">
                <a:effectLst/>
                <a:latin typeface="Calibri" panose="020F0502020204030204" pitchFamily="34" charset="0"/>
                <a:ea typeface="PMingLiU" panose="02020500000000000000" pitchFamily="18" charset="-120"/>
                <a:cs typeface="Arial" panose="020B0604020202020204" pitchFamily="34" charset="0"/>
              </a:rPr>
              <a:t> The idea that purposefully engaging in small aggression will reduce larger aggressive behaviors overall.</a:t>
            </a:r>
          </a:p>
          <a:p>
            <a:pPr marL="1143000" marR="0" lvl="2" indent="-228600">
              <a:spcBef>
                <a:spcPts val="0"/>
              </a:spcBef>
              <a:spcAft>
                <a:spcPts val="0"/>
              </a:spcAft>
              <a:buFont typeface="Arial" panose="020B0604020202020204" pitchFamily="34" charset="0"/>
              <a:buChar char="•"/>
            </a:pPr>
            <a:r>
              <a:rPr lang="en-US" sz="1000" dirty="0">
                <a:effectLst/>
                <a:latin typeface="Calibri" panose="020F0502020204030204" pitchFamily="34" charset="0"/>
                <a:ea typeface="PMingLiU" panose="02020500000000000000" pitchFamily="18" charset="-120"/>
                <a:cs typeface="Arial" panose="020B0604020202020204" pitchFamily="34" charset="0"/>
              </a:rPr>
              <a:t>Catharsis is a Popular—and Dangerous Belief</a:t>
            </a:r>
          </a:p>
          <a:p>
            <a:pPr marL="1600200" marR="0" lvl="3" indent="-228600">
              <a:spcBef>
                <a:spcPts val="0"/>
              </a:spcBef>
              <a:spcAft>
                <a:spcPts val="0"/>
              </a:spcAft>
              <a:buFont typeface="Arial" panose="020B0604020202020204" pitchFamily="34" charset="0"/>
              <a:buChar char="•"/>
            </a:pPr>
            <a:r>
              <a:rPr lang="en-US" sz="1000" dirty="0">
                <a:effectLst/>
                <a:latin typeface="Calibri" panose="020F0502020204030204" pitchFamily="34" charset="0"/>
                <a:ea typeface="PMingLiU" panose="02020500000000000000" pitchFamily="18" charset="-120"/>
                <a:cs typeface="Arial" panose="020B0604020202020204" pitchFamily="34" charset="0"/>
              </a:rPr>
              <a:t>Increase in anger and aggression from catharsis</a:t>
            </a:r>
          </a:p>
          <a:p>
            <a:pPr marL="2057400" marR="0" lvl="4" indent="-228600">
              <a:spcBef>
                <a:spcPts val="0"/>
              </a:spcBef>
              <a:spcAft>
                <a:spcPts val="0"/>
              </a:spcAft>
              <a:buFont typeface="Arial" panose="020B0604020202020204" pitchFamily="34" charset="0"/>
              <a:buChar char="•"/>
            </a:pPr>
            <a:r>
              <a:rPr lang="en-US" sz="1000" dirty="0">
                <a:effectLst/>
                <a:latin typeface="Calibri" panose="020F0502020204030204" pitchFamily="34" charset="0"/>
                <a:ea typeface="PMingLiU" panose="02020500000000000000" pitchFamily="18" charset="-120"/>
                <a:cs typeface="Arial" panose="020B0604020202020204" pitchFamily="34" charset="0"/>
              </a:rPr>
              <a:t>Includes violent acts, ranting, venting, and violent games</a:t>
            </a:r>
          </a:p>
        </p:txBody>
      </p:sp>
      <p:sp>
        <p:nvSpPr>
          <p:cNvPr id="4" name="Slide Number Placeholder 3"/>
          <p:cNvSpPr>
            <a:spLocks noGrp="1"/>
          </p:cNvSpPr>
          <p:nvPr>
            <p:ph type="sldNum" sz="quarter" idx="10"/>
          </p:nvPr>
        </p:nvSpPr>
        <p:spPr/>
        <p:txBody>
          <a:bodyPr/>
          <a:lstStyle/>
          <a:p>
            <a:fld id="{39974C31-EB4A-4B21-8134-CB5741A1DC5F}" type="slidenum">
              <a:rPr lang="en-US" smtClean="0"/>
              <a:t>19</a:t>
            </a:fld>
            <a:endParaRPr lang="en-US" dirty="0"/>
          </a:p>
        </p:txBody>
      </p:sp>
    </p:spTree>
    <p:extLst>
      <p:ext uri="{BB962C8B-B14F-4D97-AF65-F5344CB8AC3E}">
        <p14:creationId xmlns:p14="http://schemas.microsoft.com/office/powerpoint/2010/main" val="303253026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Learning Objective 11-3 Analyze ideas for managing aggression.</a:t>
            </a:r>
          </a:p>
          <a:p>
            <a:pPr marL="0" marR="0" lvl="0" indent="0">
              <a:spcBef>
                <a:spcPts val="0"/>
              </a:spcBef>
              <a:spcAft>
                <a:spcPts val="0"/>
              </a:spcAft>
              <a:buFont typeface="Arial" panose="020B0604020202020204" pitchFamily="34" charset="0"/>
              <a:buNone/>
            </a:pPr>
            <a:endParaRPr lang="en-US" sz="1000" dirty="0">
              <a:effectLst/>
              <a:latin typeface="Calibri" panose="020F0502020204030204" pitchFamily="34" charset="0"/>
              <a:ea typeface="PMingLiU" panose="02020500000000000000" pitchFamily="18" charset="-120"/>
              <a:cs typeface="Arial" panose="020B0604020202020204" pitchFamily="34" charset="0"/>
            </a:endParaRPr>
          </a:p>
          <a:p>
            <a:pPr marL="1143000" marR="0" lvl="2" indent="-228600">
              <a:spcBef>
                <a:spcPts val="0"/>
              </a:spcBef>
              <a:spcAft>
                <a:spcPts val="0"/>
              </a:spcAft>
              <a:buFont typeface="Arial" panose="020B0604020202020204" pitchFamily="34" charset="0"/>
              <a:buChar char="•"/>
            </a:pPr>
            <a:r>
              <a:rPr lang="en-US" sz="1000" dirty="0">
                <a:effectLst/>
                <a:latin typeface="Calibri" panose="020F0502020204030204" pitchFamily="34" charset="0"/>
                <a:ea typeface="PMingLiU" panose="02020500000000000000" pitchFamily="18" charset="-120"/>
                <a:cs typeface="Arial" panose="020B0604020202020204" pitchFamily="34" charset="0"/>
              </a:rPr>
              <a:t>Revenge Is Sweet, but Only Briefly</a:t>
            </a:r>
          </a:p>
          <a:p>
            <a:pPr marL="1143000" marR="0" lvl="2" indent="-228600">
              <a:spcBef>
                <a:spcPts val="0"/>
              </a:spcBef>
              <a:spcAft>
                <a:spcPts val="0"/>
              </a:spcAft>
              <a:buFont typeface="Arial" panose="020B0604020202020204" pitchFamily="34" charset="0"/>
              <a:buChar char="•"/>
            </a:pPr>
            <a:r>
              <a:rPr lang="en-US" sz="1000" dirty="0">
                <a:effectLst/>
                <a:latin typeface="Calibri" panose="020F0502020204030204" pitchFamily="34" charset="0"/>
                <a:ea typeface="PMingLiU" panose="02020500000000000000" pitchFamily="18" charset="-120"/>
                <a:cs typeface="Arial" panose="020B0604020202020204" pitchFamily="34" charset="0"/>
              </a:rPr>
              <a:t>Creating Cultures of Peace</a:t>
            </a:r>
          </a:p>
          <a:p>
            <a:pPr marL="1143000" marR="0" lvl="2" indent="-228600">
              <a:spcBef>
                <a:spcPts val="0"/>
              </a:spcBef>
              <a:spcAft>
                <a:spcPts val="0"/>
              </a:spcAft>
              <a:buFont typeface="Arial" panose="020B0604020202020204" pitchFamily="34" charset="0"/>
              <a:buChar char="•"/>
            </a:pPr>
            <a:r>
              <a:rPr lang="en-US" sz="1000" dirty="0">
                <a:effectLst/>
                <a:latin typeface="Calibri" panose="020F0502020204030204" pitchFamily="34" charset="0"/>
                <a:ea typeface="PMingLiU" panose="02020500000000000000" pitchFamily="18" charset="-120"/>
                <a:cs typeface="Arial" panose="020B0604020202020204" pitchFamily="34" charset="0"/>
              </a:rPr>
              <a:t>Cultures of Peace Are Possible</a:t>
            </a:r>
          </a:p>
          <a:p>
            <a:pPr marL="1600200" marR="0" lvl="3" indent="-228600">
              <a:spcBef>
                <a:spcPts val="0"/>
              </a:spcBef>
              <a:spcAft>
                <a:spcPts val="0"/>
              </a:spcAft>
              <a:buFont typeface="Arial" panose="020B0604020202020204" pitchFamily="34" charset="0"/>
              <a:buChar char="•"/>
            </a:pPr>
            <a:r>
              <a:rPr lang="en-US" sz="1000" dirty="0">
                <a:effectLst/>
                <a:latin typeface="Calibri" panose="020F0502020204030204" pitchFamily="34" charset="0"/>
                <a:ea typeface="PMingLiU" panose="02020500000000000000" pitchFamily="18" charset="-120"/>
                <a:cs typeface="Arial" panose="020B0604020202020204" pitchFamily="34" charset="0"/>
              </a:rPr>
              <a:t>See Table 11.5</a:t>
            </a:r>
          </a:p>
        </p:txBody>
      </p:sp>
      <p:sp>
        <p:nvSpPr>
          <p:cNvPr id="4" name="Slide Number Placeholder 3"/>
          <p:cNvSpPr>
            <a:spLocks noGrp="1"/>
          </p:cNvSpPr>
          <p:nvPr>
            <p:ph type="sldNum" sz="quarter" idx="10"/>
          </p:nvPr>
        </p:nvSpPr>
        <p:spPr/>
        <p:txBody>
          <a:bodyPr/>
          <a:lstStyle/>
          <a:p>
            <a:fld id="{39974C31-EB4A-4B21-8134-CB5741A1DC5F}" type="slidenum">
              <a:rPr lang="en-US" smtClean="0"/>
              <a:t>20</a:t>
            </a:fld>
            <a:endParaRPr lang="en-US" dirty="0"/>
          </a:p>
        </p:txBody>
      </p:sp>
    </p:spTree>
    <p:extLst>
      <p:ext uri="{BB962C8B-B14F-4D97-AF65-F5344CB8AC3E}">
        <p14:creationId xmlns:p14="http://schemas.microsoft.com/office/powerpoint/2010/main" val="13284508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effectLst/>
                <a:latin typeface="Calibri" panose="020F0502020204030204" pitchFamily="34" charset="0"/>
                <a:ea typeface="MS Mincho" panose="02020609040205080304" pitchFamily="49" charset="-128"/>
                <a:cs typeface="Times New Roman" panose="02020603050405020304" pitchFamily="18" charset="0"/>
              </a:rPr>
              <a:t>Learning Objective 11-1 Use typologies and the General Aggression Model (GAM) to define and describe how humans harm one another.</a:t>
            </a:r>
            <a:endParaRPr lang="en-US" sz="1800" dirty="0">
              <a:effectLst/>
              <a:latin typeface="Calibri" panose="020F0502020204030204" pitchFamily="34" charset="0"/>
              <a:ea typeface="Times New Roman" panose="02020603050405020304" pitchFamily="18" charset="0"/>
              <a:cs typeface="Arial" panose="020B0604020202020204" pitchFamily="34" charset="0"/>
            </a:endParaRPr>
          </a:p>
          <a:p>
            <a:pPr marL="0" marR="0" lvl="0" indent="0">
              <a:spcBef>
                <a:spcPts val="0"/>
              </a:spcBef>
              <a:spcAft>
                <a:spcPts val="0"/>
              </a:spcAft>
              <a:buFont typeface="Arial" panose="020B0604020202020204" pitchFamily="34" charset="0"/>
              <a:buNone/>
            </a:pPr>
            <a:endParaRPr lang="en-US" sz="1000" dirty="0">
              <a:effectLst/>
              <a:latin typeface="Calibri" panose="020F0502020204030204" pitchFamily="34" charset="0"/>
              <a:ea typeface="PMingLiU" panose="02020500000000000000" pitchFamily="18" charset="-120"/>
              <a:cs typeface="Arial" panose="020B0604020202020204" pitchFamily="34" charset="0"/>
            </a:endParaRPr>
          </a:p>
          <a:p>
            <a:pPr marL="742950" marR="0" lvl="1" indent="-285750">
              <a:spcBef>
                <a:spcPts val="0"/>
              </a:spcBef>
              <a:spcAft>
                <a:spcPts val="0"/>
              </a:spcAft>
              <a:buFont typeface="Arial" panose="020B0604020202020204" pitchFamily="34" charset="0"/>
              <a:buChar char="•"/>
            </a:pPr>
            <a:r>
              <a:rPr lang="en-US" sz="1000" dirty="0">
                <a:effectLst/>
                <a:latin typeface="Calibri" panose="020F0502020204030204" pitchFamily="34" charset="0"/>
                <a:ea typeface="PMingLiU" panose="02020500000000000000" pitchFamily="18" charset="-120"/>
                <a:cs typeface="Arial" panose="020B0604020202020204" pitchFamily="34" charset="0"/>
              </a:rPr>
              <a:t>Typologies Help Define Aggression</a:t>
            </a:r>
          </a:p>
          <a:p>
            <a:pPr marL="1143000" marR="0" lvl="2" indent="-228600">
              <a:spcBef>
                <a:spcPts val="0"/>
              </a:spcBef>
              <a:spcAft>
                <a:spcPts val="0"/>
              </a:spcAft>
              <a:buFont typeface="Arial" panose="020B0604020202020204" pitchFamily="34" charset="0"/>
              <a:buChar char="•"/>
            </a:pPr>
            <a:r>
              <a:rPr lang="en-US" sz="1000" b="1" dirty="0">
                <a:effectLst/>
                <a:latin typeface="Calibri" panose="020F0502020204030204" pitchFamily="34" charset="0"/>
                <a:ea typeface="PMingLiU" panose="02020500000000000000" pitchFamily="18" charset="-120"/>
                <a:cs typeface="Arial" panose="020B0604020202020204" pitchFamily="34" charset="0"/>
              </a:rPr>
              <a:t>Typologies</a:t>
            </a:r>
            <a:r>
              <a:rPr lang="en-US" sz="1000" dirty="0">
                <a:effectLst/>
                <a:latin typeface="Calibri" panose="020F0502020204030204" pitchFamily="34" charset="0"/>
                <a:ea typeface="PMingLiU" panose="02020500000000000000" pitchFamily="18" charset="-120"/>
                <a:cs typeface="Arial" panose="020B0604020202020204" pitchFamily="34" charset="0"/>
              </a:rPr>
              <a:t>: Categorical systems that help us organize complex but related events.</a:t>
            </a:r>
          </a:p>
          <a:p>
            <a:pPr marL="1143000" marR="0" lvl="2" indent="-228600">
              <a:spcBef>
                <a:spcPts val="0"/>
              </a:spcBef>
              <a:spcAft>
                <a:spcPts val="0"/>
              </a:spcAft>
              <a:buFont typeface="Arial" panose="020B0604020202020204" pitchFamily="34" charset="0"/>
              <a:buChar char="•"/>
            </a:pPr>
            <a:r>
              <a:rPr lang="en-US" sz="1000" dirty="0">
                <a:effectLst/>
                <a:latin typeface="Calibri" panose="020F0502020204030204" pitchFamily="34" charset="0"/>
                <a:ea typeface="PMingLiU" panose="02020500000000000000" pitchFamily="18" charset="-120"/>
                <a:cs typeface="Arial" panose="020B0604020202020204" pitchFamily="34" charset="0"/>
              </a:rPr>
              <a:t>Typology 1: Aggression Content</a:t>
            </a:r>
          </a:p>
          <a:p>
            <a:pPr marL="1600200" marR="0" lvl="3" indent="-228600">
              <a:spcBef>
                <a:spcPts val="0"/>
              </a:spcBef>
              <a:spcAft>
                <a:spcPts val="0"/>
              </a:spcAft>
              <a:buFont typeface="Arial" panose="020B0604020202020204" pitchFamily="34" charset="0"/>
              <a:buChar char="•"/>
            </a:pPr>
            <a:r>
              <a:rPr lang="en-US" sz="1000" dirty="0">
                <a:effectLst/>
                <a:latin typeface="Calibri" panose="020F0502020204030204" pitchFamily="34" charset="0"/>
                <a:ea typeface="PMingLiU" panose="02020500000000000000" pitchFamily="18" charset="-120"/>
                <a:cs typeface="Arial" panose="020B0604020202020204" pitchFamily="34" charset="0"/>
              </a:rPr>
              <a:t>Organizes aggression into three content areas</a:t>
            </a:r>
          </a:p>
          <a:p>
            <a:pPr marL="1600200" marR="0" lvl="3" indent="-228600">
              <a:spcBef>
                <a:spcPts val="0"/>
              </a:spcBef>
              <a:spcAft>
                <a:spcPts val="0"/>
              </a:spcAft>
              <a:buFont typeface="Arial" panose="020B0604020202020204" pitchFamily="34" charset="0"/>
              <a:buChar char="•"/>
            </a:pPr>
            <a:r>
              <a:rPr lang="en-US" sz="1000" b="1" dirty="0">
                <a:effectLst/>
                <a:latin typeface="Calibri" panose="020F0502020204030204" pitchFamily="34" charset="0"/>
                <a:ea typeface="PMingLiU" panose="02020500000000000000" pitchFamily="18" charset="-120"/>
                <a:cs typeface="Arial" panose="020B0604020202020204" pitchFamily="34" charset="0"/>
              </a:rPr>
              <a:t>Physical aggression</a:t>
            </a:r>
            <a:r>
              <a:rPr lang="en-US" sz="1000" dirty="0">
                <a:effectLst/>
                <a:latin typeface="Calibri" panose="020F0502020204030204" pitchFamily="34" charset="0"/>
                <a:ea typeface="PMingLiU" panose="02020500000000000000" pitchFamily="18" charset="-120"/>
                <a:cs typeface="Arial" panose="020B0604020202020204" pitchFamily="34" charset="0"/>
              </a:rPr>
              <a:t>: Intentionally causing harm to someone’s body or property.</a:t>
            </a:r>
          </a:p>
          <a:p>
            <a:pPr marL="1600200" marR="0" lvl="3" indent="-228600">
              <a:spcBef>
                <a:spcPts val="0"/>
              </a:spcBef>
              <a:spcAft>
                <a:spcPts val="0"/>
              </a:spcAft>
              <a:buFont typeface="Arial" panose="020B0604020202020204" pitchFamily="34" charset="0"/>
              <a:buChar char="•"/>
            </a:pPr>
            <a:r>
              <a:rPr lang="en-US" sz="1000" b="1" dirty="0">
                <a:effectLst/>
                <a:latin typeface="Calibri" panose="020F0502020204030204" pitchFamily="34" charset="0"/>
                <a:ea typeface="PMingLiU" panose="02020500000000000000" pitchFamily="18" charset="-120"/>
                <a:cs typeface="Arial" panose="020B0604020202020204" pitchFamily="34" charset="0"/>
              </a:rPr>
              <a:t>Verbal aggression</a:t>
            </a:r>
            <a:r>
              <a:rPr lang="en-US" sz="1000" dirty="0">
                <a:effectLst/>
                <a:latin typeface="Calibri" panose="020F0502020204030204" pitchFamily="34" charset="0"/>
                <a:ea typeface="PMingLiU" panose="02020500000000000000" pitchFamily="18" charset="-120"/>
                <a:cs typeface="Arial" panose="020B0604020202020204" pitchFamily="34" charset="0"/>
              </a:rPr>
              <a:t>: Using communication to cause harm.</a:t>
            </a:r>
          </a:p>
          <a:p>
            <a:pPr marL="1600200" marR="0" lvl="3" indent="-228600">
              <a:spcBef>
                <a:spcPts val="0"/>
              </a:spcBef>
              <a:spcAft>
                <a:spcPts val="0"/>
              </a:spcAft>
              <a:buFont typeface="Arial" panose="020B0604020202020204" pitchFamily="34" charset="0"/>
              <a:buChar char="•"/>
            </a:pPr>
            <a:r>
              <a:rPr lang="en-US" sz="1000" b="1" dirty="0">
                <a:effectLst/>
                <a:latin typeface="Calibri" panose="020F0502020204030204" pitchFamily="34" charset="0"/>
                <a:ea typeface="PMingLiU" panose="02020500000000000000" pitchFamily="18" charset="-120"/>
                <a:cs typeface="Arial" panose="020B0604020202020204" pitchFamily="34" charset="0"/>
              </a:rPr>
              <a:t>Relational aggression</a:t>
            </a:r>
            <a:r>
              <a:rPr lang="en-US" sz="1000" dirty="0">
                <a:effectLst/>
                <a:latin typeface="Calibri" panose="020F0502020204030204" pitchFamily="34" charset="0"/>
                <a:ea typeface="PMingLiU" panose="02020500000000000000" pitchFamily="18" charset="-120"/>
                <a:cs typeface="Arial" panose="020B0604020202020204" pitchFamily="34" charset="0"/>
              </a:rPr>
              <a:t>: Harming others by damaging their social networks.</a:t>
            </a:r>
          </a:p>
        </p:txBody>
      </p:sp>
      <p:sp>
        <p:nvSpPr>
          <p:cNvPr id="4" name="Slide Number Placeholder 3"/>
          <p:cNvSpPr>
            <a:spLocks noGrp="1"/>
          </p:cNvSpPr>
          <p:nvPr>
            <p:ph type="sldNum" sz="quarter" idx="10"/>
          </p:nvPr>
        </p:nvSpPr>
        <p:spPr/>
        <p:txBody>
          <a:bodyPr/>
          <a:lstStyle/>
          <a:p>
            <a:fld id="{39974C31-EB4A-4B21-8134-CB5741A1DC5F}" type="slidenum">
              <a:rPr lang="en-US" smtClean="0"/>
              <a:t>3</a:t>
            </a:fld>
            <a:endParaRPr lang="en-US" dirty="0"/>
          </a:p>
        </p:txBody>
      </p:sp>
    </p:spTree>
    <p:extLst>
      <p:ext uri="{BB962C8B-B14F-4D97-AF65-F5344CB8AC3E}">
        <p14:creationId xmlns:p14="http://schemas.microsoft.com/office/powerpoint/2010/main" val="424195949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Learning Objective 11-3 Analyze ideas for managing aggression.</a:t>
            </a:r>
          </a:p>
          <a:p>
            <a:pPr marL="0" marR="0" lvl="0" indent="0">
              <a:spcBef>
                <a:spcPts val="0"/>
              </a:spcBef>
              <a:spcAft>
                <a:spcPts val="0"/>
              </a:spcAft>
              <a:buFont typeface="Arial" panose="020B0604020202020204" pitchFamily="34" charset="0"/>
              <a:buNone/>
            </a:pPr>
            <a:endParaRPr lang="en-US" sz="1000" dirty="0">
              <a:effectLst/>
              <a:latin typeface="Calibri" panose="020F0502020204030204" pitchFamily="34" charset="0"/>
              <a:ea typeface="PMingLiU" panose="02020500000000000000" pitchFamily="18" charset="-120"/>
              <a:cs typeface="Arial" panose="020B0604020202020204" pitchFamily="34" charset="0"/>
            </a:endParaRPr>
          </a:p>
          <a:p>
            <a:pPr marL="0" marR="0" lvl="0" indent="0">
              <a:spcBef>
                <a:spcPts val="0"/>
              </a:spcBef>
              <a:spcAft>
                <a:spcPts val="0"/>
              </a:spcAft>
              <a:buFont typeface="Arial" panose="020B0604020202020204" pitchFamily="34" charset="0"/>
              <a:buNone/>
            </a:pPr>
            <a:r>
              <a:rPr lang="en-US" sz="1000" dirty="0">
                <a:effectLst/>
                <a:latin typeface="Calibri" panose="020F0502020204030204" pitchFamily="34" charset="0"/>
                <a:ea typeface="PMingLiU" panose="02020500000000000000" pitchFamily="18" charset="-120"/>
                <a:cs typeface="Arial" panose="020B0604020202020204" pitchFamily="34" charset="0"/>
              </a:rPr>
              <a:t>Table 11.5: Relatively Peaceful Societies</a:t>
            </a:r>
          </a:p>
        </p:txBody>
      </p:sp>
      <p:sp>
        <p:nvSpPr>
          <p:cNvPr id="4" name="Slide Number Placeholder 3"/>
          <p:cNvSpPr>
            <a:spLocks noGrp="1"/>
          </p:cNvSpPr>
          <p:nvPr>
            <p:ph type="sldNum" sz="quarter" idx="10"/>
          </p:nvPr>
        </p:nvSpPr>
        <p:spPr/>
        <p:txBody>
          <a:bodyPr/>
          <a:lstStyle/>
          <a:p>
            <a:fld id="{39974C31-EB4A-4B21-8134-CB5741A1DC5F}" type="slidenum">
              <a:rPr lang="en-US" smtClean="0"/>
              <a:t>21</a:t>
            </a:fld>
            <a:endParaRPr lang="en-US" dirty="0"/>
          </a:p>
        </p:txBody>
      </p:sp>
    </p:spTree>
    <p:extLst>
      <p:ext uri="{BB962C8B-B14F-4D97-AF65-F5344CB8AC3E}">
        <p14:creationId xmlns:p14="http://schemas.microsoft.com/office/powerpoint/2010/main" val="20061842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Learning Objective 11-3 Analyze ideas for managing aggression.</a:t>
            </a:r>
          </a:p>
          <a:p>
            <a:pPr marL="0" marR="0" lvl="0" indent="0">
              <a:spcBef>
                <a:spcPts val="0"/>
              </a:spcBef>
              <a:spcAft>
                <a:spcPts val="0"/>
              </a:spcAft>
              <a:buFont typeface="Arial" panose="020B0604020202020204" pitchFamily="34" charset="0"/>
              <a:buNone/>
            </a:pPr>
            <a:endParaRPr lang="en-US" sz="1000" dirty="0">
              <a:effectLst/>
              <a:latin typeface="Calibri" panose="020F0502020204030204" pitchFamily="34" charset="0"/>
              <a:ea typeface="PMingLiU" panose="02020500000000000000" pitchFamily="18" charset="-120"/>
              <a:cs typeface="Arial" panose="020B0604020202020204" pitchFamily="34" charset="0"/>
            </a:endParaRPr>
          </a:p>
          <a:p>
            <a:pPr marL="0" marR="0" lvl="0" indent="0">
              <a:spcBef>
                <a:spcPts val="0"/>
              </a:spcBef>
              <a:spcAft>
                <a:spcPts val="0"/>
              </a:spcAft>
              <a:buFont typeface="Arial" panose="020B0604020202020204" pitchFamily="34" charset="0"/>
              <a:buNone/>
            </a:pPr>
            <a:r>
              <a:rPr lang="en-US" sz="1000" dirty="0">
                <a:effectLst/>
                <a:latin typeface="Calibri" panose="020F0502020204030204" pitchFamily="34" charset="0"/>
                <a:ea typeface="PMingLiU" panose="02020500000000000000" pitchFamily="18" charset="-120"/>
                <a:cs typeface="Arial" panose="020B0604020202020204" pitchFamily="34" charset="0"/>
              </a:rPr>
              <a:t>Table 11.5: Relatively Peaceful Societies</a:t>
            </a:r>
          </a:p>
        </p:txBody>
      </p:sp>
      <p:sp>
        <p:nvSpPr>
          <p:cNvPr id="4" name="Slide Number Placeholder 3"/>
          <p:cNvSpPr>
            <a:spLocks noGrp="1"/>
          </p:cNvSpPr>
          <p:nvPr>
            <p:ph type="sldNum" sz="quarter" idx="10"/>
          </p:nvPr>
        </p:nvSpPr>
        <p:spPr/>
        <p:txBody>
          <a:bodyPr/>
          <a:lstStyle/>
          <a:p>
            <a:fld id="{39974C31-EB4A-4B21-8134-CB5741A1DC5F}" type="slidenum">
              <a:rPr lang="en-US" smtClean="0"/>
              <a:t>22</a:t>
            </a:fld>
            <a:endParaRPr lang="en-US" dirty="0"/>
          </a:p>
        </p:txBody>
      </p:sp>
    </p:spTree>
    <p:extLst>
      <p:ext uri="{BB962C8B-B14F-4D97-AF65-F5344CB8AC3E}">
        <p14:creationId xmlns:p14="http://schemas.microsoft.com/office/powerpoint/2010/main" val="20061842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Learning Objective 11-3 Analyze ideas for managing aggression.</a:t>
            </a:r>
          </a:p>
          <a:p>
            <a:pPr marL="0" marR="0" lvl="0" indent="0">
              <a:spcBef>
                <a:spcPts val="0"/>
              </a:spcBef>
              <a:spcAft>
                <a:spcPts val="0"/>
              </a:spcAft>
              <a:buFont typeface="Arial" panose="020B0604020202020204" pitchFamily="34" charset="0"/>
              <a:buNone/>
            </a:pPr>
            <a:endParaRPr lang="en-US" sz="1000" dirty="0">
              <a:effectLst/>
              <a:latin typeface="Calibri" panose="020F0502020204030204" pitchFamily="34" charset="0"/>
              <a:ea typeface="PMingLiU" panose="02020500000000000000" pitchFamily="18" charset="-120"/>
              <a:cs typeface="Arial" panose="020B0604020202020204" pitchFamily="34" charset="0"/>
            </a:endParaRPr>
          </a:p>
          <a:p>
            <a:pPr marL="0" marR="0" lvl="0" indent="0">
              <a:spcBef>
                <a:spcPts val="0"/>
              </a:spcBef>
              <a:spcAft>
                <a:spcPts val="0"/>
              </a:spcAft>
              <a:buFont typeface="Arial" panose="020B0604020202020204" pitchFamily="34" charset="0"/>
              <a:buNone/>
            </a:pPr>
            <a:r>
              <a:rPr lang="en-US" sz="1000" dirty="0">
                <a:effectLst/>
                <a:latin typeface="Calibri" panose="020F0502020204030204" pitchFamily="34" charset="0"/>
                <a:ea typeface="PMingLiU" panose="02020500000000000000" pitchFamily="18" charset="-120"/>
                <a:cs typeface="Arial" panose="020B0604020202020204" pitchFamily="34" charset="0"/>
              </a:rPr>
              <a:t>Table 11.5: Relatively Peaceful Societies</a:t>
            </a:r>
          </a:p>
        </p:txBody>
      </p:sp>
      <p:sp>
        <p:nvSpPr>
          <p:cNvPr id="4" name="Slide Number Placeholder 3"/>
          <p:cNvSpPr>
            <a:spLocks noGrp="1"/>
          </p:cNvSpPr>
          <p:nvPr>
            <p:ph type="sldNum" sz="quarter" idx="10"/>
          </p:nvPr>
        </p:nvSpPr>
        <p:spPr/>
        <p:txBody>
          <a:bodyPr/>
          <a:lstStyle/>
          <a:p>
            <a:fld id="{39974C31-EB4A-4B21-8134-CB5741A1DC5F}" type="slidenum">
              <a:rPr lang="en-US" smtClean="0"/>
              <a:t>23</a:t>
            </a:fld>
            <a:endParaRPr lang="en-US" dirty="0"/>
          </a:p>
        </p:txBody>
      </p:sp>
    </p:spTree>
    <p:extLst>
      <p:ext uri="{BB962C8B-B14F-4D97-AF65-F5344CB8AC3E}">
        <p14:creationId xmlns:p14="http://schemas.microsoft.com/office/powerpoint/2010/main" val="20061842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Learning Objective 11-3 Analyze ideas for managing aggression.</a:t>
            </a:r>
          </a:p>
          <a:p>
            <a:pPr marL="0" marR="0" lvl="0" indent="0">
              <a:spcBef>
                <a:spcPts val="0"/>
              </a:spcBef>
              <a:spcAft>
                <a:spcPts val="0"/>
              </a:spcAft>
              <a:buFont typeface="Arial" panose="020B0604020202020204" pitchFamily="34" charset="0"/>
              <a:buNone/>
            </a:pPr>
            <a:endParaRPr lang="en-US" sz="1000" dirty="0">
              <a:effectLst/>
              <a:latin typeface="Calibri" panose="020F0502020204030204" pitchFamily="34" charset="0"/>
              <a:ea typeface="PMingLiU" panose="02020500000000000000" pitchFamily="18" charset="-120"/>
              <a:cs typeface="Arial" panose="020B0604020202020204" pitchFamily="34" charset="0"/>
            </a:endParaRPr>
          </a:p>
          <a:p>
            <a:pPr marL="1143000" marR="0" lvl="2" indent="-228600">
              <a:spcBef>
                <a:spcPts val="0"/>
              </a:spcBef>
              <a:spcAft>
                <a:spcPts val="0"/>
              </a:spcAft>
              <a:buFont typeface="Arial" panose="020B0604020202020204" pitchFamily="34" charset="0"/>
              <a:buChar char="•"/>
            </a:pPr>
            <a:r>
              <a:rPr lang="en-US" sz="1000" dirty="0">
                <a:effectLst/>
                <a:latin typeface="Calibri" panose="020F0502020204030204" pitchFamily="34" charset="0"/>
                <a:ea typeface="PMingLiU" panose="02020500000000000000" pitchFamily="18" charset="-120"/>
                <a:cs typeface="Arial" panose="020B0604020202020204" pitchFamily="34" charset="0"/>
              </a:rPr>
              <a:t>Constructive Journalism: Promoting Cultures of Peace</a:t>
            </a:r>
          </a:p>
          <a:p>
            <a:pPr marL="1600200" marR="0" lvl="3" indent="-228600">
              <a:spcBef>
                <a:spcPts val="0"/>
              </a:spcBef>
              <a:spcAft>
                <a:spcPts val="0"/>
              </a:spcAft>
              <a:buFont typeface="Arial" panose="020B0604020202020204" pitchFamily="34" charset="0"/>
              <a:buChar char="•"/>
            </a:pPr>
            <a:r>
              <a:rPr lang="en-US" sz="1000" b="1" dirty="0">
                <a:effectLst/>
                <a:latin typeface="Calibri" panose="020F0502020204030204" pitchFamily="34" charset="0"/>
                <a:ea typeface="PMingLiU" panose="02020500000000000000" pitchFamily="18" charset="-120"/>
                <a:cs typeface="Arial" panose="020B0604020202020204" pitchFamily="34" charset="0"/>
              </a:rPr>
              <a:t>Peace journalism</a:t>
            </a:r>
            <a:r>
              <a:rPr lang="en-US" sz="1000" dirty="0">
                <a:effectLst/>
                <a:latin typeface="Calibri" panose="020F0502020204030204" pitchFamily="34" charset="0"/>
                <a:ea typeface="PMingLiU" panose="02020500000000000000" pitchFamily="18" charset="-120"/>
                <a:cs typeface="Arial" panose="020B0604020202020204" pitchFamily="34" charset="0"/>
              </a:rPr>
              <a:t>: News reporting focused on ending conflict and its causes, instead of emphasizing aggression and injury.</a:t>
            </a:r>
          </a:p>
          <a:p>
            <a:pPr marL="1143000" marR="0" lvl="2" indent="-228600">
              <a:spcBef>
                <a:spcPts val="0"/>
              </a:spcBef>
              <a:spcAft>
                <a:spcPts val="0"/>
              </a:spcAft>
              <a:buFont typeface="Arial" panose="020B0604020202020204" pitchFamily="34" charset="0"/>
              <a:buChar char="•"/>
            </a:pPr>
            <a:r>
              <a:rPr lang="en-US" sz="1000" dirty="0">
                <a:effectLst/>
                <a:latin typeface="Calibri" panose="020F0502020204030204" pitchFamily="34" charset="0"/>
                <a:ea typeface="PMingLiU" panose="02020500000000000000" pitchFamily="18" charset="-120"/>
                <a:cs typeface="Arial" panose="020B0604020202020204" pitchFamily="34" charset="0"/>
              </a:rPr>
              <a:t>MAD Wisdom and Game Theory: The Prisoner’s Dilemma</a:t>
            </a:r>
          </a:p>
          <a:p>
            <a:pPr marL="1600200" marR="0" lvl="3" indent="-228600">
              <a:spcBef>
                <a:spcPts val="0"/>
              </a:spcBef>
              <a:spcAft>
                <a:spcPts val="0"/>
              </a:spcAft>
              <a:buFont typeface="Arial" panose="020B0604020202020204" pitchFamily="34" charset="0"/>
              <a:buChar char="•"/>
            </a:pPr>
            <a:r>
              <a:rPr lang="en-US" sz="1000" dirty="0">
                <a:effectLst/>
                <a:latin typeface="Calibri" panose="020F0502020204030204" pitchFamily="34" charset="0"/>
                <a:ea typeface="PMingLiU" panose="02020500000000000000" pitchFamily="18" charset="-120"/>
                <a:cs typeface="Arial" panose="020B0604020202020204" pitchFamily="34" charset="0"/>
              </a:rPr>
              <a:t>Mutually assured destruction and nuclear war</a:t>
            </a:r>
          </a:p>
          <a:p>
            <a:pPr marL="1600200" marR="0" lvl="3" indent="-228600">
              <a:spcBef>
                <a:spcPts val="0"/>
              </a:spcBef>
              <a:spcAft>
                <a:spcPts val="0"/>
              </a:spcAft>
              <a:buFont typeface="Arial" panose="020B0604020202020204" pitchFamily="34" charset="0"/>
              <a:buChar char="•"/>
            </a:pPr>
            <a:r>
              <a:rPr lang="en-US" sz="1000" dirty="0">
                <a:effectLst/>
                <a:latin typeface="Calibri" panose="020F0502020204030204" pitchFamily="34" charset="0"/>
                <a:ea typeface="PMingLiU" panose="02020500000000000000" pitchFamily="18" charset="-120"/>
                <a:cs typeface="Arial" panose="020B0604020202020204" pitchFamily="34" charset="0"/>
              </a:rPr>
              <a:t>Experiments on the Prisoner's Dilemma</a:t>
            </a:r>
          </a:p>
        </p:txBody>
      </p:sp>
      <p:sp>
        <p:nvSpPr>
          <p:cNvPr id="4" name="Slide Number Placeholder 3"/>
          <p:cNvSpPr>
            <a:spLocks noGrp="1"/>
          </p:cNvSpPr>
          <p:nvPr>
            <p:ph type="sldNum" sz="quarter" idx="10"/>
          </p:nvPr>
        </p:nvSpPr>
        <p:spPr/>
        <p:txBody>
          <a:bodyPr/>
          <a:lstStyle/>
          <a:p>
            <a:fld id="{39974C31-EB4A-4B21-8134-CB5741A1DC5F}" type="slidenum">
              <a:rPr lang="en-US" smtClean="0"/>
              <a:t>24</a:t>
            </a:fld>
            <a:endParaRPr lang="en-US" dirty="0"/>
          </a:p>
        </p:txBody>
      </p:sp>
    </p:spTree>
    <p:extLst>
      <p:ext uri="{BB962C8B-B14F-4D97-AF65-F5344CB8AC3E}">
        <p14:creationId xmlns:p14="http://schemas.microsoft.com/office/powerpoint/2010/main" val="134128013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Learning Objective 11-3 Analyze ideas for managing aggression.</a:t>
            </a:r>
          </a:p>
          <a:p>
            <a:pPr marL="0" marR="0" lvl="0" indent="0">
              <a:spcBef>
                <a:spcPts val="0"/>
              </a:spcBef>
              <a:spcAft>
                <a:spcPts val="0"/>
              </a:spcAft>
              <a:buFont typeface="Arial" panose="020B0604020202020204" pitchFamily="34" charset="0"/>
              <a:buNone/>
            </a:pPr>
            <a:endParaRPr lang="en-US" sz="1000" dirty="0">
              <a:effectLst/>
              <a:latin typeface="Calibri" panose="020F0502020204030204" pitchFamily="34" charset="0"/>
              <a:ea typeface="PMingLiU" panose="02020500000000000000" pitchFamily="18" charset="-120"/>
              <a:cs typeface="Arial" panose="020B0604020202020204" pitchFamily="34" charset="0"/>
            </a:endParaRPr>
          </a:p>
          <a:p>
            <a:pPr marL="1143000" marR="0" lvl="2" indent="-228600">
              <a:spcBef>
                <a:spcPts val="0"/>
              </a:spcBef>
              <a:spcAft>
                <a:spcPts val="0"/>
              </a:spcAft>
              <a:buFont typeface="Arial" panose="020B0604020202020204" pitchFamily="34" charset="0"/>
              <a:buChar char="•"/>
            </a:pPr>
            <a:r>
              <a:rPr lang="en-US" sz="1000" dirty="0">
                <a:effectLst/>
                <a:latin typeface="Calibri" panose="020F0502020204030204" pitchFamily="34" charset="0"/>
                <a:ea typeface="PMingLiU" panose="02020500000000000000" pitchFamily="18" charset="-120"/>
                <a:cs typeface="Arial" panose="020B0604020202020204" pitchFamily="34" charset="0"/>
              </a:rPr>
              <a:t>Bobo Doll Wisdom and Role Modeling</a:t>
            </a:r>
          </a:p>
          <a:p>
            <a:pPr marL="1600200" marR="0" lvl="3" indent="-228600">
              <a:spcBef>
                <a:spcPts val="0"/>
              </a:spcBef>
              <a:spcAft>
                <a:spcPts val="0"/>
              </a:spcAft>
              <a:buFont typeface="Arial" panose="020B0604020202020204" pitchFamily="34" charset="0"/>
              <a:buChar char="•"/>
            </a:pPr>
            <a:r>
              <a:rPr lang="en-US" sz="1000" dirty="0">
                <a:effectLst/>
                <a:latin typeface="Calibri" panose="020F0502020204030204" pitchFamily="34" charset="0"/>
                <a:ea typeface="PMingLiU" panose="02020500000000000000" pitchFamily="18" charset="-120"/>
                <a:cs typeface="Arial" panose="020B0604020202020204" pitchFamily="34" charset="0"/>
              </a:rPr>
              <a:t>Lower possibility of aggression from role models showing nonaggression and punishing aggression</a:t>
            </a:r>
          </a:p>
          <a:p>
            <a:pPr marL="1143000" marR="0" lvl="2" indent="-228600">
              <a:spcBef>
                <a:spcPts val="0"/>
              </a:spcBef>
              <a:spcAft>
                <a:spcPts val="0"/>
              </a:spcAft>
              <a:buFont typeface="Arial" panose="020B0604020202020204" pitchFamily="34" charset="0"/>
              <a:buChar char="•"/>
            </a:pPr>
            <a:r>
              <a:rPr lang="en-US" sz="1000" dirty="0">
                <a:effectLst/>
                <a:latin typeface="Calibri" panose="020F0502020204030204" pitchFamily="34" charset="0"/>
                <a:ea typeface="PMingLiU" panose="02020500000000000000" pitchFamily="18" charset="-120"/>
                <a:cs typeface="Arial" panose="020B0604020202020204" pitchFamily="34" charset="0"/>
              </a:rPr>
              <a:t>Media Violence: Fight False Fairness With Facts</a:t>
            </a:r>
          </a:p>
          <a:p>
            <a:pPr marL="1600200" marR="0" lvl="3" indent="-228600">
              <a:spcBef>
                <a:spcPts val="0"/>
              </a:spcBef>
              <a:spcAft>
                <a:spcPts val="0"/>
              </a:spcAft>
              <a:buFont typeface="Arial" panose="020B0604020202020204" pitchFamily="34" charset="0"/>
              <a:buChar char="•"/>
            </a:pPr>
            <a:r>
              <a:rPr lang="en-US" sz="1000" dirty="0">
                <a:effectLst/>
                <a:latin typeface="Calibri" panose="020F0502020204030204" pitchFamily="34" charset="0"/>
                <a:ea typeface="PMingLiU" panose="02020500000000000000" pitchFamily="18" charset="-120"/>
                <a:cs typeface="Arial" panose="020B0604020202020204" pitchFamily="34" charset="0"/>
              </a:rPr>
              <a:t>Media as role modeling</a:t>
            </a:r>
          </a:p>
          <a:p>
            <a:pPr marL="1600200" marR="0" lvl="3" indent="-228600">
              <a:spcBef>
                <a:spcPts val="0"/>
              </a:spcBef>
              <a:spcAft>
                <a:spcPts val="0"/>
              </a:spcAft>
              <a:buFont typeface="Arial" panose="020B0604020202020204" pitchFamily="34" charset="0"/>
              <a:buChar char="•"/>
            </a:pPr>
            <a:r>
              <a:rPr lang="en-US" sz="1000" dirty="0">
                <a:effectLst/>
                <a:latin typeface="Calibri" panose="020F0502020204030204" pitchFamily="34" charset="0"/>
                <a:ea typeface="PMingLiU" panose="02020500000000000000" pitchFamily="18" charset="-120"/>
                <a:cs typeface="Arial" panose="020B0604020202020204" pitchFamily="34" charset="0"/>
              </a:rPr>
              <a:t>Overemphasis on violence in media</a:t>
            </a:r>
          </a:p>
        </p:txBody>
      </p:sp>
      <p:sp>
        <p:nvSpPr>
          <p:cNvPr id="4" name="Slide Number Placeholder 3"/>
          <p:cNvSpPr>
            <a:spLocks noGrp="1"/>
          </p:cNvSpPr>
          <p:nvPr>
            <p:ph type="sldNum" sz="quarter" idx="10"/>
          </p:nvPr>
        </p:nvSpPr>
        <p:spPr/>
        <p:txBody>
          <a:bodyPr/>
          <a:lstStyle/>
          <a:p>
            <a:fld id="{39974C31-EB4A-4B21-8134-CB5741A1DC5F}" type="slidenum">
              <a:rPr lang="en-US" smtClean="0"/>
              <a:t>25</a:t>
            </a:fld>
            <a:endParaRPr lang="en-US" dirty="0"/>
          </a:p>
        </p:txBody>
      </p:sp>
    </p:spTree>
    <p:extLst>
      <p:ext uri="{BB962C8B-B14F-4D97-AF65-F5344CB8AC3E}">
        <p14:creationId xmlns:p14="http://schemas.microsoft.com/office/powerpoint/2010/main" val="5778133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effectLst/>
                <a:latin typeface="Calibri" panose="020F0502020204030204" pitchFamily="34" charset="0"/>
                <a:ea typeface="MS Mincho" panose="02020609040205080304" pitchFamily="49" charset="-128"/>
                <a:cs typeface="Times New Roman" panose="02020603050405020304" pitchFamily="18" charset="0"/>
              </a:rPr>
              <a:t>Learning Objective 11-1 Use typologies and the General Aggression Model (GAM) to define and describe how humans harm one another.</a:t>
            </a:r>
            <a:endParaRPr lang="en-US" sz="1800" dirty="0">
              <a:effectLst/>
              <a:latin typeface="Calibri" panose="020F0502020204030204" pitchFamily="34" charset="0"/>
              <a:ea typeface="Times New Roman" panose="02020603050405020304" pitchFamily="18" charset="0"/>
              <a:cs typeface="Arial" panose="020B0604020202020204" pitchFamily="34" charset="0"/>
            </a:endParaRPr>
          </a:p>
          <a:p>
            <a:pPr marL="0" marR="0" lvl="0" indent="0">
              <a:spcBef>
                <a:spcPts val="0"/>
              </a:spcBef>
              <a:spcAft>
                <a:spcPts val="0"/>
              </a:spcAft>
              <a:buFont typeface="Arial" panose="020B0604020202020204" pitchFamily="34" charset="0"/>
              <a:buNone/>
            </a:pPr>
            <a:endParaRPr lang="en-US" sz="1000" dirty="0">
              <a:effectLst/>
              <a:latin typeface="Calibri" panose="020F0502020204030204" pitchFamily="34" charset="0"/>
              <a:ea typeface="PMingLiU" panose="02020500000000000000" pitchFamily="18" charset="-120"/>
              <a:cs typeface="Arial" panose="020B0604020202020204" pitchFamily="34" charset="0"/>
            </a:endParaRPr>
          </a:p>
          <a:p>
            <a:pPr marL="742950" marR="0" lvl="1" indent="-285750">
              <a:spcBef>
                <a:spcPts val="0"/>
              </a:spcBef>
              <a:spcAft>
                <a:spcPts val="0"/>
              </a:spcAft>
              <a:buFont typeface="Arial" panose="020B0604020202020204" pitchFamily="34" charset="0"/>
              <a:buChar char="•"/>
            </a:pPr>
            <a:r>
              <a:rPr lang="en-US" sz="1000" dirty="0">
                <a:effectLst/>
                <a:latin typeface="Calibri" panose="020F0502020204030204" pitchFamily="34" charset="0"/>
                <a:ea typeface="PMingLiU" panose="02020500000000000000" pitchFamily="18" charset="-120"/>
                <a:cs typeface="Arial" panose="020B0604020202020204" pitchFamily="34" charset="0"/>
              </a:rPr>
              <a:t>Typologies Help Define Aggression</a:t>
            </a:r>
          </a:p>
          <a:p>
            <a:pPr marL="1143000" marR="0" lvl="2" indent="-228600">
              <a:spcBef>
                <a:spcPts val="0"/>
              </a:spcBef>
              <a:spcAft>
                <a:spcPts val="0"/>
              </a:spcAft>
              <a:buFont typeface="Arial" panose="020B0604020202020204" pitchFamily="34" charset="0"/>
              <a:buChar char="•"/>
            </a:pPr>
            <a:r>
              <a:rPr lang="en-US" sz="1000" dirty="0">
                <a:effectLst/>
                <a:latin typeface="Calibri" panose="020F0502020204030204" pitchFamily="34" charset="0"/>
                <a:ea typeface="PMingLiU" panose="02020500000000000000" pitchFamily="18" charset="-120"/>
                <a:cs typeface="Arial" panose="020B0604020202020204" pitchFamily="34" charset="0"/>
              </a:rPr>
              <a:t>Typology 2: Forms of Aggression</a:t>
            </a:r>
          </a:p>
          <a:p>
            <a:pPr marL="1600200" marR="0" lvl="3" indent="-228600">
              <a:spcBef>
                <a:spcPts val="0"/>
              </a:spcBef>
              <a:spcAft>
                <a:spcPts val="0"/>
              </a:spcAft>
              <a:buFont typeface="Arial" panose="020B0604020202020204" pitchFamily="34" charset="0"/>
              <a:buChar char="•"/>
            </a:pPr>
            <a:r>
              <a:rPr lang="en-US" sz="1000" dirty="0">
                <a:effectLst/>
                <a:latin typeface="Calibri" panose="020F0502020204030204" pitchFamily="34" charset="0"/>
                <a:ea typeface="PMingLiU" panose="02020500000000000000" pitchFamily="18" charset="-120"/>
                <a:cs typeface="Arial" panose="020B0604020202020204" pitchFamily="34" charset="0"/>
              </a:rPr>
              <a:t>Describes how humans are aggressive</a:t>
            </a:r>
          </a:p>
          <a:p>
            <a:pPr marL="1600200" marR="0" lvl="3" indent="-228600">
              <a:spcBef>
                <a:spcPts val="0"/>
              </a:spcBef>
              <a:spcAft>
                <a:spcPts val="0"/>
              </a:spcAft>
              <a:buFont typeface="Arial" panose="020B0604020202020204" pitchFamily="34" charset="0"/>
              <a:buChar char="•"/>
            </a:pPr>
            <a:r>
              <a:rPr lang="en-US" sz="1000" dirty="0">
                <a:effectLst/>
                <a:latin typeface="Calibri" panose="020F0502020204030204" pitchFamily="34" charset="0"/>
                <a:ea typeface="PMingLiU" panose="02020500000000000000" pitchFamily="18" charset="-120"/>
                <a:cs typeface="Arial" panose="020B0604020202020204" pitchFamily="34" charset="0"/>
              </a:rPr>
              <a:t>See Table 11.1</a:t>
            </a:r>
          </a:p>
          <a:p>
            <a:pPr marL="1143000" marR="0" lvl="2" indent="-228600">
              <a:spcBef>
                <a:spcPts val="0"/>
              </a:spcBef>
              <a:spcAft>
                <a:spcPts val="0"/>
              </a:spcAft>
              <a:buFont typeface="Arial" panose="020B0604020202020204" pitchFamily="34" charset="0"/>
              <a:buChar char="•"/>
            </a:pPr>
            <a:r>
              <a:rPr lang="en-US" sz="1000" dirty="0">
                <a:effectLst/>
                <a:latin typeface="Calibri" panose="020F0502020204030204" pitchFamily="34" charset="0"/>
                <a:ea typeface="PMingLiU" panose="02020500000000000000" pitchFamily="18" charset="-120"/>
                <a:cs typeface="Arial" panose="020B0604020202020204" pitchFamily="34" charset="0"/>
              </a:rPr>
              <a:t>Typology 3: Aggressive Motivations</a:t>
            </a:r>
          </a:p>
          <a:p>
            <a:pPr marL="1600200" marR="0" lvl="3" indent="-228600">
              <a:spcBef>
                <a:spcPts val="0"/>
              </a:spcBef>
              <a:spcAft>
                <a:spcPts val="0"/>
              </a:spcAft>
              <a:buFont typeface="Arial" panose="020B0604020202020204" pitchFamily="34" charset="0"/>
              <a:buChar char="•"/>
            </a:pPr>
            <a:r>
              <a:rPr lang="en-US" sz="1000" dirty="0">
                <a:effectLst/>
                <a:latin typeface="Calibri" panose="020F0502020204030204" pitchFamily="34" charset="0"/>
                <a:ea typeface="PMingLiU" panose="02020500000000000000" pitchFamily="18" charset="-120"/>
                <a:cs typeface="Arial" panose="020B0604020202020204" pitchFamily="34" charset="0"/>
              </a:rPr>
              <a:t>Recognizes motivations for aggression</a:t>
            </a:r>
          </a:p>
          <a:p>
            <a:pPr marL="1600200" marR="0" lvl="3" indent="-228600">
              <a:spcBef>
                <a:spcPts val="0"/>
              </a:spcBef>
              <a:spcAft>
                <a:spcPts val="0"/>
              </a:spcAft>
              <a:buFont typeface="Arial" panose="020B0604020202020204" pitchFamily="34" charset="0"/>
              <a:buChar char="•"/>
            </a:pPr>
            <a:r>
              <a:rPr lang="en-US" sz="1000" b="1" dirty="0">
                <a:effectLst/>
                <a:latin typeface="Calibri" panose="020F0502020204030204" pitchFamily="34" charset="0"/>
                <a:ea typeface="PMingLiU" panose="02020500000000000000" pitchFamily="18" charset="-120"/>
                <a:cs typeface="Arial" panose="020B0604020202020204" pitchFamily="34" charset="0"/>
              </a:rPr>
              <a:t>Hostile-reactive aggression</a:t>
            </a:r>
            <a:r>
              <a:rPr lang="en-US" sz="1000" dirty="0">
                <a:effectLst/>
                <a:latin typeface="Calibri" panose="020F0502020204030204" pitchFamily="34" charset="0"/>
                <a:ea typeface="PMingLiU" panose="02020500000000000000" pitchFamily="18" charset="-120"/>
                <a:cs typeface="Arial" panose="020B0604020202020204" pitchFamily="34" charset="0"/>
              </a:rPr>
              <a:t>: An impulsive, emotion-based reaction to perceived threats.</a:t>
            </a:r>
          </a:p>
          <a:p>
            <a:pPr marL="1600200" marR="0" lvl="3" indent="-228600">
              <a:spcBef>
                <a:spcPts val="0"/>
              </a:spcBef>
              <a:spcAft>
                <a:spcPts val="0"/>
              </a:spcAft>
              <a:buFont typeface="Arial" panose="020B0604020202020204" pitchFamily="34" charset="0"/>
              <a:buChar char="•"/>
            </a:pPr>
            <a:r>
              <a:rPr lang="en-US" sz="1000" b="1" dirty="0">
                <a:effectLst/>
                <a:latin typeface="Calibri" panose="020F0502020204030204" pitchFamily="34" charset="0"/>
                <a:ea typeface="PMingLiU" panose="02020500000000000000" pitchFamily="18" charset="-120"/>
                <a:cs typeface="Arial" panose="020B0604020202020204" pitchFamily="34" charset="0"/>
              </a:rPr>
              <a:t>Instrumental-proactive aggression</a:t>
            </a:r>
            <a:r>
              <a:rPr lang="en-US" sz="1000" dirty="0">
                <a:effectLst/>
                <a:latin typeface="Calibri" panose="020F0502020204030204" pitchFamily="34" charset="0"/>
                <a:ea typeface="PMingLiU" panose="02020500000000000000" pitchFamily="18" charset="-120"/>
                <a:cs typeface="Arial" panose="020B0604020202020204" pitchFamily="34" charset="0"/>
              </a:rPr>
              <a:t>: A thoughtful, reason-based decision to harm others to gain resources such as territory, money, self-esteem, or social status.</a:t>
            </a:r>
          </a:p>
          <a:p>
            <a:pPr marL="1600200" marR="0" lvl="3" indent="-228600">
              <a:spcBef>
                <a:spcPts val="0"/>
              </a:spcBef>
              <a:spcAft>
                <a:spcPts val="0"/>
              </a:spcAft>
              <a:buFont typeface="Arial" panose="020B0604020202020204" pitchFamily="34" charset="0"/>
              <a:buChar char="•"/>
            </a:pPr>
            <a:r>
              <a:rPr lang="en-US" sz="1000" dirty="0">
                <a:effectLst/>
                <a:latin typeface="Calibri" panose="020F0502020204030204" pitchFamily="34" charset="0"/>
                <a:ea typeface="PMingLiU" panose="02020500000000000000" pitchFamily="18" charset="-120"/>
                <a:cs typeface="Arial" panose="020B0604020202020204" pitchFamily="34" charset="0"/>
              </a:rPr>
              <a:t>See Figure 11.1</a:t>
            </a:r>
          </a:p>
          <a:p>
            <a:pPr marL="1143000" marR="0" lvl="2" indent="-228600">
              <a:spcBef>
                <a:spcPts val="0"/>
              </a:spcBef>
              <a:spcAft>
                <a:spcPts val="0"/>
              </a:spcAft>
              <a:buFont typeface="Arial" panose="020B0604020202020204" pitchFamily="34" charset="0"/>
              <a:buChar char="•"/>
            </a:pPr>
            <a:r>
              <a:rPr lang="en-US" sz="1000" dirty="0">
                <a:effectLst/>
                <a:latin typeface="Calibri" panose="020F0502020204030204" pitchFamily="34" charset="0"/>
                <a:ea typeface="PMingLiU" panose="02020500000000000000" pitchFamily="18" charset="-120"/>
                <a:cs typeface="Arial" panose="020B0604020202020204" pitchFamily="34" charset="0"/>
              </a:rPr>
              <a:t>Typology 4: Microaggressions</a:t>
            </a:r>
          </a:p>
          <a:p>
            <a:pPr marL="1600200" marR="0" lvl="3" indent="-228600">
              <a:spcBef>
                <a:spcPts val="0"/>
              </a:spcBef>
              <a:spcAft>
                <a:spcPts val="0"/>
              </a:spcAft>
              <a:buFont typeface="Arial" panose="020B0604020202020204" pitchFamily="34" charset="0"/>
              <a:buChar char="•"/>
            </a:pPr>
            <a:r>
              <a:rPr lang="en-US" sz="1000" dirty="0">
                <a:effectLst/>
                <a:latin typeface="Calibri" panose="020F0502020204030204" pitchFamily="34" charset="0"/>
                <a:ea typeface="PMingLiU" panose="02020500000000000000" pitchFamily="18" charset="-120"/>
                <a:cs typeface="Arial" panose="020B0604020202020204" pitchFamily="34" charset="0"/>
              </a:rPr>
              <a:t>Divides controversial microaggressions into subtypes</a:t>
            </a:r>
          </a:p>
          <a:p>
            <a:pPr marL="1600200" marR="0" lvl="3" indent="-228600">
              <a:spcBef>
                <a:spcPts val="0"/>
              </a:spcBef>
              <a:spcAft>
                <a:spcPts val="0"/>
              </a:spcAft>
              <a:buFont typeface="Arial" panose="020B0604020202020204" pitchFamily="34" charset="0"/>
              <a:buChar char="•"/>
            </a:pPr>
            <a:r>
              <a:rPr lang="en-US" sz="1000" b="1" dirty="0">
                <a:effectLst/>
                <a:latin typeface="Calibri" panose="020F0502020204030204" pitchFamily="34" charset="0"/>
                <a:ea typeface="PMingLiU" panose="02020500000000000000" pitchFamily="18" charset="-120"/>
                <a:cs typeface="Arial" panose="020B0604020202020204" pitchFamily="34" charset="0"/>
              </a:rPr>
              <a:t>Microaggressions</a:t>
            </a:r>
            <a:r>
              <a:rPr lang="en-US" sz="1000" dirty="0">
                <a:effectLst/>
                <a:latin typeface="Calibri" panose="020F0502020204030204" pitchFamily="34" charset="0"/>
                <a:ea typeface="PMingLiU" panose="02020500000000000000" pitchFamily="18" charset="-120"/>
                <a:cs typeface="Arial" panose="020B0604020202020204" pitchFamily="34" charset="0"/>
              </a:rPr>
              <a:t>: Subtle behaviors or insults that marginalize or negatively stereotype group members. They include microinsults, microassaults, and microinvalidations.</a:t>
            </a:r>
          </a:p>
          <a:p>
            <a:pPr marL="2057400" marR="0" lvl="4" indent="-228600">
              <a:spcBef>
                <a:spcPts val="0"/>
              </a:spcBef>
              <a:spcAft>
                <a:spcPts val="0"/>
              </a:spcAft>
              <a:buFont typeface="Arial" panose="020B0604020202020204" pitchFamily="34" charset="0"/>
              <a:buChar char="•"/>
            </a:pPr>
            <a:r>
              <a:rPr lang="en-US" sz="1000" dirty="0">
                <a:effectLst/>
                <a:latin typeface="Calibri" panose="020F0502020204030204" pitchFamily="34" charset="0"/>
                <a:ea typeface="PMingLiU" panose="02020500000000000000" pitchFamily="18" charset="-120"/>
                <a:cs typeface="Arial" panose="020B0604020202020204" pitchFamily="34" charset="0"/>
              </a:rPr>
              <a:t>Three forms</a:t>
            </a:r>
          </a:p>
          <a:p>
            <a:pPr marL="2514600" marR="0" lvl="5" indent="-228600">
              <a:spcBef>
                <a:spcPts val="0"/>
              </a:spcBef>
              <a:spcAft>
                <a:spcPts val="0"/>
              </a:spcAft>
              <a:buFont typeface="Arial" panose="020B0604020202020204" pitchFamily="34" charset="0"/>
              <a:buChar char="•"/>
            </a:pPr>
            <a:r>
              <a:rPr lang="en-US" sz="1000" dirty="0">
                <a:effectLst/>
                <a:latin typeface="Calibri" panose="020F0502020204030204" pitchFamily="34" charset="0"/>
                <a:ea typeface="PMingLiU" panose="02020500000000000000" pitchFamily="18" charset="-120"/>
                <a:cs typeface="Arial" panose="020B0604020202020204" pitchFamily="34" charset="0"/>
              </a:rPr>
              <a:t>Microinsults: rude statements that demean a person's heritage</a:t>
            </a:r>
          </a:p>
          <a:p>
            <a:pPr marL="2514600" marR="0" lvl="5" indent="-228600">
              <a:spcBef>
                <a:spcPts val="0"/>
              </a:spcBef>
              <a:spcAft>
                <a:spcPts val="0"/>
              </a:spcAft>
              <a:buFont typeface="Arial" panose="020B0604020202020204" pitchFamily="34" charset="0"/>
              <a:buChar char="•"/>
            </a:pPr>
            <a:r>
              <a:rPr lang="en-US" sz="1000" dirty="0">
                <a:effectLst/>
                <a:latin typeface="Calibri" panose="020F0502020204030204" pitchFamily="34" charset="0"/>
                <a:ea typeface="PMingLiU" panose="02020500000000000000" pitchFamily="18" charset="-120"/>
                <a:cs typeface="Arial" panose="020B0604020202020204" pitchFamily="34" charset="0"/>
              </a:rPr>
              <a:t>Microassaults: behaviors meant to psychologically harm and/or insult someone</a:t>
            </a:r>
          </a:p>
          <a:p>
            <a:pPr marL="2514600" marR="0" lvl="5" indent="-228600">
              <a:spcBef>
                <a:spcPts val="0"/>
              </a:spcBef>
              <a:spcAft>
                <a:spcPts val="0"/>
              </a:spcAft>
              <a:buFont typeface="Arial" panose="020B0604020202020204" pitchFamily="34" charset="0"/>
              <a:buChar char="•"/>
            </a:pPr>
            <a:r>
              <a:rPr lang="en-US" sz="1000" dirty="0">
                <a:effectLst/>
                <a:latin typeface="Calibri" panose="020F0502020204030204" pitchFamily="34" charset="0"/>
                <a:ea typeface="PMingLiU" panose="02020500000000000000" pitchFamily="18" charset="-120"/>
                <a:cs typeface="Arial" panose="020B0604020202020204" pitchFamily="34" charset="0"/>
              </a:rPr>
              <a:t>Microinvalidations: statements or behaviors that invalidate the target's feelings on an individual or group level</a:t>
            </a:r>
          </a:p>
          <a:p>
            <a:pPr marL="1600200" marR="0" lvl="3" indent="-228600">
              <a:spcBef>
                <a:spcPts val="0"/>
              </a:spcBef>
              <a:spcAft>
                <a:spcPts val="0"/>
              </a:spcAft>
              <a:buFont typeface="Arial" panose="020B0604020202020204" pitchFamily="34" charset="0"/>
              <a:buChar char="•"/>
            </a:pPr>
            <a:r>
              <a:rPr lang="en-US" sz="1000" dirty="0">
                <a:effectLst/>
                <a:latin typeface="Calibri" panose="020F0502020204030204" pitchFamily="34" charset="0"/>
                <a:ea typeface="PMingLiU" panose="02020500000000000000" pitchFamily="18" charset="-120"/>
                <a:cs typeface="Arial" panose="020B0604020202020204" pitchFamily="34" charset="0"/>
              </a:rPr>
              <a:t>Controversy over characteristics, effects, and interventions for microaggressions</a:t>
            </a:r>
          </a:p>
          <a:p>
            <a:pPr marL="1600200" marR="0" lvl="3" indent="-228600">
              <a:spcBef>
                <a:spcPts val="0"/>
              </a:spcBef>
              <a:spcAft>
                <a:spcPts val="0"/>
              </a:spcAft>
              <a:buFont typeface="Arial" panose="020B0604020202020204" pitchFamily="34" charset="0"/>
              <a:buChar char="•"/>
            </a:pPr>
            <a:r>
              <a:rPr lang="en-US" sz="1000" dirty="0">
                <a:effectLst/>
                <a:latin typeface="Calibri" panose="020F0502020204030204" pitchFamily="34" charset="0"/>
                <a:ea typeface="PMingLiU" panose="02020500000000000000" pitchFamily="18" charset="-120"/>
                <a:cs typeface="Arial" panose="020B0604020202020204" pitchFamily="34" charset="0"/>
              </a:rPr>
              <a:t>Putting Them Together: The General Aggression Model (GAM)</a:t>
            </a:r>
          </a:p>
          <a:p>
            <a:pPr marL="2057400" marR="0" lvl="4" indent="-228600">
              <a:spcBef>
                <a:spcPts val="0"/>
              </a:spcBef>
              <a:spcAft>
                <a:spcPts val="0"/>
              </a:spcAft>
              <a:buFont typeface="Arial" panose="020B0604020202020204" pitchFamily="34" charset="0"/>
              <a:buChar char="•"/>
            </a:pPr>
            <a:r>
              <a:rPr lang="en-US" sz="1000" b="1" dirty="0">
                <a:effectLst/>
                <a:latin typeface="Calibri" panose="020F0502020204030204" pitchFamily="34" charset="0"/>
                <a:ea typeface="PMingLiU" panose="02020500000000000000" pitchFamily="18" charset="-120"/>
                <a:cs typeface="Arial" panose="020B0604020202020204" pitchFamily="34" charset="0"/>
              </a:rPr>
              <a:t>General Aggression Model (GAM)</a:t>
            </a:r>
            <a:r>
              <a:rPr lang="en-US" sz="1000" dirty="0">
                <a:effectLst/>
                <a:latin typeface="Calibri" panose="020F0502020204030204" pitchFamily="34" charset="0"/>
                <a:ea typeface="PMingLiU" panose="02020500000000000000" pitchFamily="18" charset="-120"/>
                <a:cs typeface="Arial" panose="020B0604020202020204" pitchFamily="34" charset="0"/>
              </a:rPr>
              <a:t>: The theory that aggression is a developmental process including biological responses to the environment, cognitive processing, and decisions about how to behave.</a:t>
            </a:r>
          </a:p>
          <a:p>
            <a:pPr marL="2514600" marR="0" lvl="5" indent="-228600">
              <a:spcBef>
                <a:spcPts val="0"/>
              </a:spcBef>
              <a:spcAft>
                <a:spcPts val="0"/>
              </a:spcAft>
              <a:buFont typeface="Arial" panose="020B0604020202020204" pitchFamily="34" charset="0"/>
              <a:buChar char="•"/>
            </a:pPr>
            <a:r>
              <a:rPr lang="en-US" sz="1000" dirty="0">
                <a:effectLst/>
                <a:latin typeface="Calibri" panose="020F0502020204030204" pitchFamily="34" charset="0"/>
                <a:ea typeface="PMingLiU" panose="02020500000000000000" pitchFamily="18" charset="-120"/>
                <a:cs typeface="Arial" panose="020B0604020202020204" pitchFamily="34" charset="0"/>
              </a:rPr>
              <a:t>Three planes of development for an episode of aggression</a:t>
            </a:r>
          </a:p>
          <a:p>
            <a:pPr marL="2971800" marR="0" lvl="6" indent="-228600">
              <a:spcBef>
                <a:spcPts val="0"/>
              </a:spcBef>
              <a:spcAft>
                <a:spcPts val="0"/>
              </a:spcAft>
              <a:buFont typeface="Arial" panose="020B0604020202020204" pitchFamily="34" charset="0"/>
              <a:buChar char="•"/>
            </a:pPr>
            <a:r>
              <a:rPr lang="en-US" sz="1000" dirty="0">
                <a:effectLst/>
                <a:latin typeface="Calibri" panose="020F0502020204030204" pitchFamily="34" charset="0"/>
                <a:ea typeface="PMingLiU" panose="02020500000000000000" pitchFamily="18" charset="-120"/>
                <a:cs typeface="Arial" panose="020B0604020202020204" pitchFamily="34" charset="0"/>
              </a:rPr>
              <a:t>Inputs</a:t>
            </a:r>
          </a:p>
          <a:p>
            <a:pPr marL="2971800" marR="0" lvl="6" indent="-228600">
              <a:spcBef>
                <a:spcPts val="0"/>
              </a:spcBef>
              <a:spcAft>
                <a:spcPts val="0"/>
              </a:spcAft>
              <a:buFont typeface="Arial" panose="020B0604020202020204" pitchFamily="34" charset="0"/>
              <a:buChar char="•"/>
            </a:pPr>
            <a:r>
              <a:rPr lang="en-US" sz="1000" dirty="0">
                <a:effectLst/>
                <a:latin typeface="Calibri" panose="020F0502020204030204" pitchFamily="34" charset="0"/>
                <a:ea typeface="PMingLiU" panose="02020500000000000000" pitchFamily="18" charset="-120"/>
                <a:cs typeface="Arial" panose="020B0604020202020204" pitchFamily="34" charset="0"/>
              </a:rPr>
              <a:t>Routes</a:t>
            </a:r>
          </a:p>
          <a:p>
            <a:pPr marL="2971800" marR="0" lvl="6" indent="-228600">
              <a:spcBef>
                <a:spcPts val="0"/>
              </a:spcBef>
              <a:spcAft>
                <a:spcPts val="0"/>
              </a:spcAft>
              <a:buFont typeface="Arial" panose="020B0604020202020204" pitchFamily="34" charset="0"/>
              <a:buChar char="•"/>
            </a:pPr>
            <a:r>
              <a:rPr lang="en-US" sz="1000" dirty="0">
                <a:effectLst/>
                <a:latin typeface="Calibri" panose="020F0502020204030204" pitchFamily="34" charset="0"/>
                <a:ea typeface="PMingLiU" panose="02020500000000000000" pitchFamily="18" charset="-120"/>
                <a:cs typeface="Arial" panose="020B0604020202020204" pitchFamily="34" charset="0"/>
              </a:rPr>
              <a:t>Outcomes</a:t>
            </a:r>
          </a:p>
          <a:p>
            <a:pPr marL="2057400" marR="0" lvl="4" indent="-228600">
              <a:spcBef>
                <a:spcPts val="0"/>
              </a:spcBef>
              <a:spcAft>
                <a:spcPts val="0"/>
              </a:spcAft>
              <a:buFont typeface="Arial" panose="020B0604020202020204" pitchFamily="34" charset="0"/>
              <a:buChar char="•"/>
            </a:pPr>
            <a:r>
              <a:rPr lang="en-US" sz="1000" dirty="0">
                <a:effectLst/>
                <a:latin typeface="Calibri" panose="020F0502020204030204" pitchFamily="34" charset="0"/>
                <a:ea typeface="PMingLiU" panose="02020500000000000000" pitchFamily="18" charset="-120"/>
                <a:cs typeface="Arial" panose="020B0604020202020204" pitchFamily="34" charset="0"/>
              </a:rPr>
              <a:t>See Figure 11.2</a:t>
            </a:r>
          </a:p>
        </p:txBody>
      </p:sp>
      <p:sp>
        <p:nvSpPr>
          <p:cNvPr id="4" name="Slide Number Placeholder 3"/>
          <p:cNvSpPr>
            <a:spLocks noGrp="1"/>
          </p:cNvSpPr>
          <p:nvPr>
            <p:ph type="sldNum" sz="quarter" idx="10"/>
          </p:nvPr>
        </p:nvSpPr>
        <p:spPr/>
        <p:txBody>
          <a:bodyPr/>
          <a:lstStyle/>
          <a:p>
            <a:fld id="{39974C31-EB4A-4B21-8134-CB5741A1DC5F}" type="slidenum">
              <a:rPr lang="en-US" smtClean="0"/>
              <a:t>4</a:t>
            </a:fld>
            <a:endParaRPr lang="en-US" dirty="0"/>
          </a:p>
        </p:txBody>
      </p:sp>
    </p:spTree>
    <p:extLst>
      <p:ext uri="{BB962C8B-B14F-4D97-AF65-F5344CB8AC3E}">
        <p14:creationId xmlns:p14="http://schemas.microsoft.com/office/powerpoint/2010/main" val="24054185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effectLst/>
                <a:latin typeface="Calibri" panose="020F0502020204030204" pitchFamily="34" charset="0"/>
                <a:ea typeface="MS Mincho" panose="02020609040205080304" pitchFamily="49" charset="-128"/>
                <a:cs typeface="Times New Roman" panose="02020603050405020304" pitchFamily="18" charset="0"/>
              </a:rPr>
              <a:t>Learning Objective 11-1 Use typologies and the General Aggression Model (GAM) to define and describe how humans harm one another.</a:t>
            </a:r>
            <a:endParaRPr lang="en-US" sz="1000" dirty="0">
              <a:effectLst/>
              <a:latin typeface="Calibri" panose="020F0502020204030204" pitchFamily="34" charset="0"/>
              <a:ea typeface="PMingLiU" panose="02020500000000000000" pitchFamily="18" charset="-12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000" dirty="0">
              <a:effectLst/>
              <a:latin typeface="Calibri" panose="020F0502020204030204" pitchFamily="34" charset="0"/>
              <a:ea typeface="PMingLiU" panose="02020500000000000000" pitchFamily="18" charset="-12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effectLst/>
                <a:latin typeface="Calibri" panose="020F0502020204030204" pitchFamily="34" charset="0"/>
                <a:ea typeface="PMingLiU" panose="02020500000000000000" pitchFamily="18" charset="-120"/>
                <a:cs typeface="Arial" panose="020B0604020202020204" pitchFamily="34" charset="0"/>
              </a:rPr>
              <a:t>Table 11.1: Buss’s Typology of Eight Different Forms of Aggression</a:t>
            </a:r>
            <a:endParaRPr lang="en-US" sz="1800" dirty="0">
              <a:effectLst/>
              <a:latin typeface="Calibri" panose="020F0502020204030204" pitchFamily="34" charset="0"/>
              <a:ea typeface="Times New Roman" panose="02020603050405020304" pitchFamily="18"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39974C31-EB4A-4B21-8134-CB5741A1DC5F}" type="slidenum">
              <a:rPr lang="en-US" smtClean="0"/>
              <a:t>5</a:t>
            </a:fld>
            <a:endParaRPr lang="en-US" dirty="0"/>
          </a:p>
        </p:txBody>
      </p:sp>
    </p:spTree>
    <p:extLst>
      <p:ext uri="{BB962C8B-B14F-4D97-AF65-F5344CB8AC3E}">
        <p14:creationId xmlns:p14="http://schemas.microsoft.com/office/powerpoint/2010/main" val="412662094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effectLst/>
                <a:latin typeface="Calibri" panose="020F0502020204030204" pitchFamily="34" charset="0"/>
                <a:ea typeface="MS Mincho" panose="02020609040205080304" pitchFamily="49" charset="-128"/>
                <a:cs typeface="Times New Roman" panose="02020603050405020304" pitchFamily="18" charset="0"/>
              </a:rPr>
              <a:t>Learning Objective 11-1 Use typologies and the General Aggression Model (GAM) to define and describe how humans harm one another.</a:t>
            </a:r>
            <a:endParaRPr lang="en-US" sz="1800" dirty="0">
              <a:effectLst/>
              <a:latin typeface="Calibri" panose="020F0502020204030204" pitchFamily="34" charset="0"/>
              <a:ea typeface="Times New Roman" panose="02020603050405020304" pitchFamily="18" charset="0"/>
              <a:cs typeface="Arial" panose="020B0604020202020204" pitchFamily="34" charset="0"/>
            </a:endParaRPr>
          </a:p>
          <a:p>
            <a:pPr marL="0" marR="0" lvl="0" indent="0">
              <a:spcBef>
                <a:spcPts val="0"/>
              </a:spcBef>
              <a:spcAft>
                <a:spcPts val="0"/>
              </a:spcAft>
              <a:buFont typeface="Arial" panose="020B0604020202020204" pitchFamily="34" charset="0"/>
              <a:buNone/>
            </a:pPr>
            <a:endParaRPr lang="en-US" sz="1000" dirty="0">
              <a:effectLst/>
              <a:latin typeface="Calibri" panose="020F0502020204030204" pitchFamily="34" charset="0"/>
              <a:ea typeface="PMingLiU" panose="02020500000000000000" pitchFamily="18" charset="-120"/>
              <a:cs typeface="Arial" panose="020B0604020202020204" pitchFamily="34" charset="0"/>
            </a:endParaRPr>
          </a:p>
          <a:p>
            <a:pPr marL="0" marR="0" lvl="0" indent="0">
              <a:spcBef>
                <a:spcPts val="0"/>
              </a:spcBef>
              <a:spcAft>
                <a:spcPts val="0"/>
              </a:spcAft>
              <a:buFont typeface="Arial" panose="020B0604020202020204" pitchFamily="34" charset="0"/>
              <a:buNone/>
            </a:pPr>
            <a:r>
              <a:rPr lang="en-US" sz="1000" dirty="0">
                <a:effectLst/>
                <a:latin typeface="Calibri" panose="020F0502020204030204" pitchFamily="34" charset="0"/>
                <a:ea typeface="PMingLiU" panose="02020500000000000000" pitchFamily="18" charset="-120"/>
                <a:cs typeface="Arial" panose="020B0604020202020204" pitchFamily="34" charset="0"/>
              </a:rPr>
              <a:t>Figure 11.1: A motivational typology of aggression</a:t>
            </a:r>
          </a:p>
        </p:txBody>
      </p:sp>
      <p:sp>
        <p:nvSpPr>
          <p:cNvPr id="4" name="Slide Number Placeholder 3"/>
          <p:cNvSpPr>
            <a:spLocks noGrp="1"/>
          </p:cNvSpPr>
          <p:nvPr>
            <p:ph type="sldNum" sz="quarter" idx="10"/>
          </p:nvPr>
        </p:nvSpPr>
        <p:spPr/>
        <p:txBody>
          <a:bodyPr/>
          <a:lstStyle/>
          <a:p>
            <a:fld id="{39974C31-EB4A-4B21-8134-CB5741A1DC5F}" type="slidenum">
              <a:rPr lang="en-US" smtClean="0"/>
              <a:t>6</a:t>
            </a:fld>
            <a:endParaRPr lang="en-US" dirty="0"/>
          </a:p>
        </p:txBody>
      </p:sp>
    </p:spTree>
    <p:extLst>
      <p:ext uri="{BB962C8B-B14F-4D97-AF65-F5344CB8AC3E}">
        <p14:creationId xmlns:p14="http://schemas.microsoft.com/office/powerpoint/2010/main" val="422054298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effectLst/>
                <a:latin typeface="Calibri" panose="020F0502020204030204" pitchFamily="34" charset="0"/>
                <a:ea typeface="MS Mincho" panose="02020609040205080304" pitchFamily="49" charset="-128"/>
                <a:cs typeface="Times New Roman" panose="02020603050405020304" pitchFamily="18" charset="0"/>
              </a:rPr>
              <a:t>Learning Objective 11-1 Use typologies and the General Aggression Model (GAM) to define and describe how humans harm one another.</a:t>
            </a:r>
            <a:endParaRPr lang="en-US" sz="1800" dirty="0">
              <a:effectLst/>
              <a:latin typeface="Calibri" panose="020F0502020204030204" pitchFamily="34" charset="0"/>
              <a:ea typeface="Times New Roman" panose="02020603050405020304" pitchFamily="18" charset="0"/>
              <a:cs typeface="Arial" panose="020B0604020202020204" pitchFamily="34" charset="0"/>
            </a:endParaRPr>
          </a:p>
          <a:p>
            <a:pPr marL="0" marR="0" lvl="0" indent="0">
              <a:spcBef>
                <a:spcPts val="0"/>
              </a:spcBef>
              <a:spcAft>
                <a:spcPts val="0"/>
              </a:spcAft>
              <a:buFont typeface="Arial" panose="020B0604020202020204" pitchFamily="34" charset="0"/>
              <a:buNone/>
            </a:pPr>
            <a:endParaRPr lang="en-US" sz="1000" dirty="0">
              <a:effectLst/>
              <a:latin typeface="Calibri" panose="020F0502020204030204" pitchFamily="34" charset="0"/>
              <a:ea typeface="PMingLiU" panose="02020500000000000000" pitchFamily="18" charset="-120"/>
              <a:cs typeface="Arial" panose="020B0604020202020204" pitchFamily="34" charset="0"/>
            </a:endParaRPr>
          </a:p>
          <a:p>
            <a:pPr marL="0" marR="0" lvl="0" indent="0">
              <a:spcBef>
                <a:spcPts val="0"/>
              </a:spcBef>
              <a:spcAft>
                <a:spcPts val="0"/>
              </a:spcAft>
              <a:buFont typeface="Arial" panose="020B0604020202020204" pitchFamily="34" charset="0"/>
              <a:buNone/>
            </a:pPr>
            <a:r>
              <a:rPr lang="en-US" sz="1000" dirty="0">
                <a:effectLst/>
                <a:latin typeface="Calibri" panose="020F0502020204030204" pitchFamily="34" charset="0"/>
                <a:ea typeface="PMingLiU" panose="02020500000000000000" pitchFamily="18" charset="-120"/>
                <a:cs typeface="Arial" panose="020B0604020202020204" pitchFamily="34" charset="0"/>
              </a:rPr>
              <a:t>Figure 11.2: The three phases of the General Aggression Model</a:t>
            </a:r>
          </a:p>
        </p:txBody>
      </p:sp>
      <p:sp>
        <p:nvSpPr>
          <p:cNvPr id="4" name="Slide Number Placeholder 3"/>
          <p:cNvSpPr>
            <a:spLocks noGrp="1"/>
          </p:cNvSpPr>
          <p:nvPr>
            <p:ph type="sldNum" sz="quarter" idx="10"/>
          </p:nvPr>
        </p:nvSpPr>
        <p:spPr/>
        <p:txBody>
          <a:bodyPr/>
          <a:lstStyle/>
          <a:p>
            <a:fld id="{39974C31-EB4A-4B21-8134-CB5741A1DC5F}" type="slidenum">
              <a:rPr lang="en-US" smtClean="0"/>
              <a:t>7</a:t>
            </a:fld>
            <a:endParaRPr lang="en-US" dirty="0"/>
          </a:p>
        </p:txBody>
      </p:sp>
    </p:spTree>
    <p:extLst>
      <p:ext uri="{BB962C8B-B14F-4D97-AF65-F5344CB8AC3E}">
        <p14:creationId xmlns:p14="http://schemas.microsoft.com/office/powerpoint/2010/main" val="21864356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effectLst/>
                <a:latin typeface="Calibri" panose="020F0502020204030204" pitchFamily="34" charset="0"/>
                <a:ea typeface="MS Mincho" panose="02020609040205080304" pitchFamily="49" charset="-128"/>
                <a:cs typeface="Times New Roman" panose="02020603050405020304" pitchFamily="18" charset="0"/>
              </a:rPr>
              <a:t>Learning Objective 11-1 Use typologies and the General Aggression Model (GAM) to define and describe how humans harm one another.</a:t>
            </a:r>
            <a:endParaRPr lang="en-US" sz="1800" dirty="0">
              <a:effectLst/>
              <a:latin typeface="Calibri" panose="020F0502020204030204" pitchFamily="34" charset="0"/>
              <a:ea typeface="Times New Roman" panose="02020603050405020304" pitchFamily="18" charset="0"/>
              <a:cs typeface="Arial" panose="020B0604020202020204" pitchFamily="34" charset="0"/>
            </a:endParaRPr>
          </a:p>
          <a:p>
            <a:pPr marL="0" marR="0" lvl="0" indent="0">
              <a:spcBef>
                <a:spcPts val="0"/>
              </a:spcBef>
              <a:spcAft>
                <a:spcPts val="0"/>
              </a:spcAft>
              <a:buFont typeface="Arial" panose="020B0604020202020204" pitchFamily="34" charset="0"/>
              <a:buNone/>
            </a:pPr>
            <a:endParaRPr lang="en-US" sz="1000" dirty="0">
              <a:effectLst/>
              <a:latin typeface="Calibri" panose="020F0502020204030204" pitchFamily="34" charset="0"/>
              <a:ea typeface="PMingLiU" panose="02020500000000000000" pitchFamily="18" charset="-120"/>
              <a:cs typeface="Arial" panose="020B0604020202020204" pitchFamily="34" charset="0"/>
            </a:endParaRPr>
          </a:p>
          <a:p>
            <a:pPr marL="742950" marR="0" lvl="1" indent="-285750">
              <a:spcBef>
                <a:spcPts val="0"/>
              </a:spcBef>
              <a:spcAft>
                <a:spcPts val="0"/>
              </a:spcAft>
              <a:buFont typeface="Arial" panose="020B0604020202020204" pitchFamily="34" charset="0"/>
              <a:buChar char="•"/>
            </a:pPr>
            <a:r>
              <a:rPr lang="en-US" sz="1000" dirty="0">
                <a:effectLst/>
                <a:latin typeface="Calibri" panose="020F0502020204030204" pitchFamily="34" charset="0"/>
                <a:ea typeface="PMingLiU" panose="02020500000000000000" pitchFamily="18" charset="-120"/>
                <a:cs typeface="Arial" panose="020B0604020202020204" pitchFamily="34" charset="0"/>
              </a:rPr>
              <a:t>The Persistence of Aggression </a:t>
            </a:r>
          </a:p>
          <a:p>
            <a:pPr marL="1143000" marR="0" lvl="2" indent="-228600">
              <a:spcBef>
                <a:spcPts val="0"/>
              </a:spcBef>
              <a:spcAft>
                <a:spcPts val="0"/>
              </a:spcAft>
              <a:buFont typeface="Arial" panose="020B0604020202020204" pitchFamily="34" charset="0"/>
              <a:buChar char="•"/>
            </a:pPr>
            <a:r>
              <a:rPr lang="en-US" sz="1000" dirty="0">
                <a:effectLst/>
                <a:latin typeface="Calibri" panose="020F0502020204030204" pitchFamily="34" charset="0"/>
                <a:ea typeface="PMingLiU" panose="02020500000000000000" pitchFamily="18" charset="-120"/>
                <a:cs typeface="Arial" panose="020B0604020202020204" pitchFamily="34" charset="0"/>
              </a:rPr>
              <a:t>Ancient Aggression</a:t>
            </a:r>
          </a:p>
          <a:p>
            <a:pPr marL="1600200" marR="0" lvl="3" indent="-228600">
              <a:spcBef>
                <a:spcPts val="0"/>
              </a:spcBef>
              <a:spcAft>
                <a:spcPts val="0"/>
              </a:spcAft>
              <a:buFont typeface="Arial" panose="020B0604020202020204" pitchFamily="34" charset="0"/>
              <a:buChar char="•"/>
            </a:pPr>
            <a:r>
              <a:rPr lang="en-US" sz="1000" dirty="0">
                <a:effectLst/>
                <a:latin typeface="Calibri" panose="020F0502020204030204" pitchFamily="34" charset="0"/>
                <a:ea typeface="PMingLiU" panose="02020500000000000000" pitchFamily="18" charset="-120"/>
                <a:cs typeface="Arial" panose="020B0604020202020204" pitchFamily="34" charset="0"/>
              </a:rPr>
              <a:t>Religion and the justification of violence</a:t>
            </a:r>
          </a:p>
          <a:p>
            <a:pPr marL="1600200" marR="0" lvl="3" indent="-228600">
              <a:spcBef>
                <a:spcPts val="0"/>
              </a:spcBef>
              <a:spcAft>
                <a:spcPts val="0"/>
              </a:spcAft>
              <a:buFont typeface="Arial" panose="020B0604020202020204" pitchFamily="34" charset="0"/>
              <a:buChar char="•"/>
            </a:pPr>
            <a:r>
              <a:rPr lang="en-US" sz="1000" dirty="0">
                <a:effectLst/>
                <a:latin typeface="Calibri" panose="020F0502020204030204" pitchFamily="34" charset="0"/>
                <a:ea typeface="PMingLiU" panose="02020500000000000000" pitchFamily="18" charset="-120"/>
                <a:cs typeface="Arial" panose="020B0604020202020204" pitchFamily="34" charset="0"/>
              </a:rPr>
              <a:t>Archeological discoveries of weapons and tombs</a:t>
            </a:r>
          </a:p>
          <a:p>
            <a:pPr marL="1143000" marR="0" lvl="2" indent="-228600">
              <a:spcBef>
                <a:spcPts val="0"/>
              </a:spcBef>
              <a:spcAft>
                <a:spcPts val="0"/>
              </a:spcAft>
              <a:buFont typeface="Arial" panose="020B0604020202020204" pitchFamily="34" charset="0"/>
              <a:buChar char="•"/>
            </a:pPr>
            <a:r>
              <a:rPr lang="en-US" sz="1000" dirty="0">
                <a:effectLst/>
                <a:latin typeface="Calibri" panose="020F0502020204030204" pitchFamily="34" charset="0"/>
                <a:ea typeface="PMingLiU" panose="02020500000000000000" pitchFamily="18" charset="-120"/>
                <a:cs typeface="Arial" panose="020B0604020202020204" pitchFamily="34" charset="0"/>
              </a:rPr>
              <a:t>The Efficiency of Modern Weapons</a:t>
            </a:r>
          </a:p>
          <a:p>
            <a:pPr marL="1600200" marR="0" lvl="3" indent="-228600">
              <a:spcBef>
                <a:spcPts val="0"/>
              </a:spcBef>
              <a:spcAft>
                <a:spcPts val="0"/>
              </a:spcAft>
              <a:buFont typeface="Arial" panose="020B0604020202020204" pitchFamily="34" charset="0"/>
              <a:buChar char="•"/>
            </a:pPr>
            <a:r>
              <a:rPr lang="en-US" sz="1000" dirty="0">
                <a:effectLst/>
                <a:latin typeface="Calibri" panose="020F0502020204030204" pitchFamily="34" charset="0"/>
                <a:ea typeface="PMingLiU" panose="02020500000000000000" pitchFamily="18" charset="-120"/>
                <a:cs typeface="Arial" panose="020B0604020202020204" pitchFamily="34" charset="0"/>
              </a:rPr>
              <a:t>In 1863, it required 3 days to kill approximately 8,000 soldiers.</a:t>
            </a:r>
          </a:p>
          <a:p>
            <a:pPr marL="1600200" marR="0" lvl="3" indent="-228600">
              <a:spcBef>
                <a:spcPts val="0"/>
              </a:spcBef>
              <a:spcAft>
                <a:spcPts val="0"/>
              </a:spcAft>
              <a:buFont typeface="Arial" panose="020B0604020202020204" pitchFamily="34" charset="0"/>
              <a:buChar char="•"/>
            </a:pPr>
            <a:r>
              <a:rPr lang="en-US" sz="1000" dirty="0">
                <a:effectLst/>
                <a:latin typeface="Calibri" panose="020F0502020204030204" pitchFamily="34" charset="0"/>
                <a:ea typeface="PMingLiU" panose="02020500000000000000" pitchFamily="18" charset="-120"/>
                <a:cs typeface="Arial" panose="020B0604020202020204" pitchFamily="34" charset="0"/>
              </a:rPr>
              <a:t> In 1916, it required 1 day to kill approximately 19,000 soldiers.</a:t>
            </a:r>
          </a:p>
          <a:p>
            <a:pPr marL="1600200" marR="0" lvl="3" indent="-228600">
              <a:spcBef>
                <a:spcPts val="0"/>
              </a:spcBef>
              <a:spcAft>
                <a:spcPts val="0"/>
              </a:spcAft>
              <a:buFont typeface="Arial" panose="020B0604020202020204" pitchFamily="34" charset="0"/>
              <a:buChar char="•"/>
            </a:pPr>
            <a:r>
              <a:rPr lang="en-US" sz="1000" dirty="0">
                <a:effectLst/>
                <a:latin typeface="Calibri" panose="020F0502020204030204" pitchFamily="34" charset="0"/>
                <a:ea typeface="PMingLiU" panose="02020500000000000000" pitchFamily="18" charset="-120"/>
                <a:cs typeface="Arial" panose="020B0604020202020204" pitchFamily="34" charset="0"/>
              </a:rPr>
              <a:t> In 1945, it required less than 1 s to vaporize 75,000 soldiers.</a:t>
            </a:r>
          </a:p>
        </p:txBody>
      </p:sp>
      <p:sp>
        <p:nvSpPr>
          <p:cNvPr id="4" name="Slide Number Placeholder 3"/>
          <p:cNvSpPr>
            <a:spLocks noGrp="1"/>
          </p:cNvSpPr>
          <p:nvPr>
            <p:ph type="sldNum" sz="quarter" idx="10"/>
          </p:nvPr>
        </p:nvSpPr>
        <p:spPr/>
        <p:txBody>
          <a:bodyPr/>
          <a:lstStyle/>
          <a:p>
            <a:fld id="{39974C31-EB4A-4B21-8134-CB5741A1DC5F}" type="slidenum">
              <a:rPr lang="en-US" smtClean="0"/>
              <a:t>8</a:t>
            </a:fld>
            <a:endParaRPr lang="en-US" dirty="0"/>
          </a:p>
        </p:txBody>
      </p:sp>
    </p:spTree>
    <p:extLst>
      <p:ext uri="{BB962C8B-B14F-4D97-AF65-F5344CB8AC3E}">
        <p14:creationId xmlns:p14="http://schemas.microsoft.com/office/powerpoint/2010/main" val="333270435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effectLst/>
                <a:latin typeface="Calibri" panose="020F0502020204030204" pitchFamily="34" charset="0"/>
                <a:ea typeface="MS Mincho" panose="02020609040205080304" pitchFamily="49" charset="-128"/>
                <a:cs typeface="Times New Roman" panose="02020603050405020304" pitchFamily="18" charset="0"/>
              </a:rPr>
              <a:t>Learning Objective 11-1 Use typologies and the General Aggression Model (GAM) to define and describe how humans harm one another.</a:t>
            </a:r>
            <a:endParaRPr lang="en-US" sz="1800" dirty="0">
              <a:effectLst/>
              <a:latin typeface="Calibri" panose="020F0502020204030204" pitchFamily="34" charset="0"/>
              <a:ea typeface="Times New Roman" panose="02020603050405020304" pitchFamily="18" charset="0"/>
              <a:cs typeface="Arial" panose="020B0604020202020204" pitchFamily="34" charset="0"/>
            </a:endParaRPr>
          </a:p>
          <a:p>
            <a:pPr marL="0" marR="0" lvl="0" indent="0">
              <a:spcBef>
                <a:spcPts val="0"/>
              </a:spcBef>
              <a:spcAft>
                <a:spcPts val="0"/>
              </a:spcAft>
              <a:buFont typeface="Arial" panose="020B0604020202020204" pitchFamily="34" charset="0"/>
              <a:buNone/>
            </a:pPr>
            <a:endParaRPr lang="en-US" sz="1000" dirty="0">
              <a:effectLst/>
              <a:latin typeface="Calibri" panose="020F0502020204030204" pitchFamily="34" charset="0"/>
              <a:ea typeface="PMingLiU" panose="02020500000000000000" pitchFamily="18" charset="-120"/>
              <a:cs typeface="Arial" panose="020B0604020202020204" pitchFamily="34" charset="0"/>
            </a:endParaRPr>
          </a:p>
          <a:p>
            <a:pPr marL="742950" marR="0" lvl="1" indent="-285750">
              <a:spcBef>
                <a:spcPts val="0"/>
              </a:spcBef>
              <a:spcAft>
                <a:spcPts val="0"/>
              </a:spcAft>
              <a:buFont typeface="Arial" panose="020B0604020202020204" pitchFamily="34" charset="0"/>
              <a:buChar char="•"/>
            </a:pPr>
            <a:r>
              <a:rPr lang="en-US" sz="1000" dirty="0">
                <a:effectLst/>
                <a:latin typeface="Calibri" panose="020F0502020204030204" pitchFamily="34" charset="0"/>
                <a:ea typeface="PMingLiU" panose="02020500000000000000" pitchFamily="18" charset="-120"/>
                <a:cs typeface="Arial" panose="020B0604020202020204" pitchFamily="34" charset="0"/>
              </a:rPr>
              <a:t>Aggression Tends to Escalate: Stages of Provocation</a:t>
            </a:r>
          </a:p>
          <a:p>
            <a:pPr marL="1143000" marR="0" lvl="2" indent="-228600">
              <a:spcBef>
                <a:spcPts val="0"/>
              </a:spcBef>
              <a:spcAft>
                <a:spcPts val="0"/>
              </a:spcAft>
              <a:buFont typeface="Arial" panose="020B0604020202020204" pitchFamily="34" charset="0"/>
              <a:buChar char="•"/>
            </a:pPr>
            <a:r>
              <a:rPr lang="en-US" sz="1000" b="1" dirty="0">
                <a:effectLst/>
                <a:latin typeface="Calibri" panose="020F0502020204030204" pitchFamily="34" charset="0"/>
                <a:ea typeface="PMingLiU" panose="02020500000000000000" pitchFamily="18" charset="-120"/>
                <a:cs typeface="Arial" panose="020B0604020202020204" pitchFamily="34" charset="0"/>
              </a:rPr>
              <a:t>Escalation of aggression effect</a:t>
            </a:r>
            <a:r>
              <a:rPr lang="en-US" sz="1000" dirty="0">
                <a:effectLst/>
                <a:latin typeface="Calibri" panose="020F0502020204030204" pitchFamily="34" charset="0"/>
                <a:ea typeface="PMingLiU" panose="02020500000000000000" pitchFamily="18" charset="-120"/>
                <a:cs typeface="Arial" panose="020B0604020202020204" pitchFamily="34" charset="0"/>
              </a:rPr>
              <a:t>: The tendency for aggression to spiral and increase in a situation.</a:t>
            </a:r>
          </a:p>
          <a:p>
            <a:pPr marL="1143000" marR="0" lvl="2" indent="-228600">
              <a:spcBef>
                <a:spcPts val="0"/>
              </a:spcBef>
              <a:spcAft>
                <a:spcPts val="0"/>
              </a:spcAft>
              <a:buFont typeface="Arial" panose="020B0604020202020204" pitchFamily="34" charset="0"/>
              <a:buChar char="•"/>
            </a:pPr>
            <a:r>
              <a:rPr lang="en-US" sz="1000" b="1" dirty="0">
                <a:effectLst/>
                <a:latin typeface="Calibri" panose="020F0502020204030204" pitchFamily="34" charset="0"/>
                <a:ea typeface="PMingLiU" panose="02020500000000000000" pitchFamily="18" charset="-120"/>
                <a:cs typeface="Arial" panose="020B0604020202020204" pitchFamily="34" charset="0"/>
              </a:rPr>
              <a:t>Stages of provocation model</a:t>
            </a:r>
            <a:r>
              <a:rPr lang="en-US" sz="1000" dirty="0">
                <a:effectLst/>
                <a:latin typeface="Calibri" panose="020F0502020204030204" pitchFamily="34" charset="0"/>
                <a:ea typeface="PMingLiU" panose="02020500000000000000" pitchFamily="18" charset="-120"/>
                <a:cs typeface="Arial" panose="020B0604020202020204" pitchFamily="34" charset="0"/>
              </a:rPr>
              <a:t>: Proposes that thoughts, feelings, and behaviors collectively contribute to the escalation of aggression in three stages.</a:t>
            </a:r>
          </a:p>
          <a:p>
            <a:pPr marL="1600200" marR="0" lvl="3" indent="-228600">
              <a:spcBef>
                <a:spcPts val="0"/>
              </a:spcBef>
              <a:spcAft>
                <a:spcPts val="0"/>
              </a:spcAft>
              <a:buFont typeface="Arial" panose="020B0604020202020204" pitchFamily="34" charset="0"/>
              <a:buChar char="•"/>
            </a:pPr>
            <a:r>
              <a:rPr lang="en-US" sz="1000" dirty="0">
                <a:effectLst/>
                <a:latin typeface="Calibri" panose="020F0502020204030204" pitchFamily="34" charset="0"/>
                <a:ea typeface="PMingLiU" panose="02020500000000000000" pitchFamily="18" charset="-120"/>
                <a:cs typeface="Arial" panose="020B0604020202020204" pitchFamily="34" charset="0"/>
              </a:rPr>
              <a:t>Stage 1: provocation doesn’t lead to particularly aggressive responses</a:t>
            </a:r>
          </a:p>
          <a:p>
            <a:pPr marL="1600200" marR="0" lvl="3" indent="-228600">
              <a:spcBef>
                <a:spcPts val="0"/>
              </a:spcBef>
              <a:spcAft>
                <a:spcPts val="0"/>
              </a:spcAft>
              <a:buFont typeface="Arial" panose="020B0604020202020204" pitchFamily="34" charset="0"/>
              <a:buChar char="•"/>
            </a:pPr>
            <a:r>
              <a:rPr lang="en-US" sz="1000" dirty="0">
                <a:effectLst/>
                <a:latin typeface="Calibri" panose="020F0502020204030204" pitchFamily="34" charset="0"/>
                <a:ea typeface="PMingLiU" panose="02020500000000000000" pitchFamily="18" charset="-120"/>
                <a:cs typeface="Arial" panose="020B0604020202020204" pitchFamily="34" charset="0"/>
              </a:rPr>
              <a:t>Stage 2: experience angrier thoughts, mild physiological and emotional arousal</a:t>
            </a:r>
          </a:p>
          <a:p>
            <a:pPr marL="1600200" marR="0" lvl="3" indent="-228600">
              <a:spcBef>
                <a:spcPts val="0"/>
              </a:spcBef>
              <a:spcAft>
                <a:spcPts val="0"/>
              </a:spcAft>
              <a:buFont typeface="Arial" panose="020B0604020202020204" pitchFamily="34" charset="0"/>
              <a:buChar char="•"/>
            </a:pPr>
            <a:r>
              <a:rPr lang="en-US" sz="1000" dirty="0">
                <a:effectLst/>
                <a:latin typeface="Calibri" panose="020F0502020204030204" pitchFamily="34" charset="0"/>
                <a:ea typeface="PMingLiU" panose="02020500000000000000" pitchFamily="18" charset="-120"/>
                <a:cs typeface="Arial" panose="020B0604020202020204" pitchFamily="34" charset="0"/>
              </a:rPr>
              <a:t>Stage 3: biased perceptions and overreactions, surge of adrenaline and rage, explosive physical or verbal attack</a:t>
            </a:r>
          </a:p>
          <a:p>
            <a:pPr marL="1143000" marR="0" lvl="2" indent="-228600">
              <a:spcBef>
                <a:spcPts val="0"/>
              </a:spcBef>
              <a:spcAft>
                <a:spcPts val="0"/>
              </a:spcAft>
              <a:buFont typeface="Arial" panose="020B0604020202020204" pitchFamily="34" charset="0"/>
              <a:buChar char="•"/>
            </a:pPr>
            <a:r>
              <a:rPr lang="en-US" sz="1000" dirty="0">
                <a:effectLst/>
                <a:latin typeface="Calibri" panose="020F0502020204030204" pitchFamily="34" charset="0"/>
                <a:ea typeface="PMingLiU" panose="02020500000000000000" pitchFamily="18" charset="-120"/>
                <a:cs typeface="Arial" panose="020B0604020202020204" pitchFamily="34" charset="0"/>
              </a:rPr>
              <a:t>See Table 11.2</a:t>
            </a:r>
          </a:p>
        </p:txBody>
      </p:sp>
      <p:sp>
        <p:nvSpPr>
          <p:cNvPr id="4" name="Slide Number Placeholder 3"/>
          <p:cNvSpPr>
            <a:spLocks noGrp="1"/>
          </p:cNvSpPr>
          <p:nvPr>
            <p:ph type="sldNum" sz="quarter" idx="10"/>
          </p:nvPr>
        </p:nvSpPr>
        <p:spPr/>
        <p:txBody>
          <a:bodyPr/>
          <a:lstStyle/>
          <a:p>
            <a:fld id="{39974C31-EB4A-4B21-8134-CB5741A1DC5F}" type="slidenum">
              <a:rPr lang="en-US" smtClean="0"/>
              <a:t>9</a:t>
            </a:fld>
            <a:endParaRPr lang="en-US" dirty="0"/>
          </a:p>
        </p:txBody>
      </p:sp>
    </p:spTree>
    <p:extLst>
      <p:ext uri="{BB962C8B-B14F-4D97-AF65-F5344CB8AC3E}">
        <p14:creationId xmlns:p14="http://schemas.microsoft.com/office/powerpoint/2010/main" val="408402746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effectLst/>
                <a:latin typeface="Calibri" panose="020F0502020204030204" pitchFamily="34" charset="0"/>
                <a:ea typeface="MS Mincho" panose="02020609040205080304" pitchFamily="49" charset="-128"/>
                <a:cs typeface="Times New Roman" panose="02020603050405020304" pitchFamily="18" charset="0"/>
              </a:rPr>
              <a:t>Learning Objective 11-1 Use typologies and the General Aggression Model (GAM) to define and describe how humans harm one another.</a:t>
            </a:r>
            <a:endParaRPr lang="en-US" sz="1800" dirty="0">
              <a:effectLst/>
              <a:latin typeface="Calibri" panose="020F0502020204030204" pitchFamily="34" charset="0"/>
              <a:ea typeface="MS Mincho" panose="02020609040205080304" pitchFamily="49" charset="-128"/>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effectLst/>
              <a:latin typeface="Calibri" panose="020F0502020204030204" pitchFamily="34" charset="0"/>
              <a:ea typeface="MS Mincho" panose="02020609040205080304" pitchFamily="49" charset="-128"/>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effectLst/>
                <a:latin typeface="Calibri" panose="020F0502020204030204" pitchFamily="34" charset="0"/>
                <a:ea typeface="PMingLiU" panose="02020500000000000000" pitchFamily="18" charset="-120"/>
                <a:cs typeface="Arial" panose="020B0604020202020204" pitchFamily="34" charset="0"/>
              </a:rPr>
              <a:t>Table 11.2: </a:t>
            </a:r>
            <a:r>
              <a:rPr lang="en-US" sz="1000" dirty="0" err="1">
                <a:effectLst/>
                <a:latin typeface="Calibri" panose="020F0502020204030204" pitchFamily="34" charset="0"/>
                <a:ea typeface="PMingLiU" panose="02020500000000000000" pitchFamily="18" charset="-120"/>
                <a:cs typeface="Arial" panose="020B0604020202020204" pitchFamily="34" charset="0"/>
              </a:rPr>
              <a:t>Zillmann’s</a:t>
            </a:r>
            <a:r>
              <a:rPr lang="en-US" sz="1000" dirty="0">
                <a:effectLst/>
                <a:latin typeface="Calibri" panose="020F0502020204030204" pitchFamily="34" charset="0"/>
                <a:ea typeface="PMingLiU" panose="02020500000000000000" pitchFamily="18" charset="-120"/>
                <a:cs typeface="Arial" panose="020B0604020202020204" pitchFamily="34" charset="0"/>
              </a:rPr>
              <a:t> Stages of Provocation</a:t>
            </a:r>
          </a:p>
        </p:txBody>
      </p:sp>
      <p:sp>
        <p:nvSpPr>
          <p:cNvPr id="4" name="Slide Number Placeholder 3"/>
          <p:cNvSpPr>
            <a:spLocks noGrp="1"/>
          </p:cNvSpPr>
          <p:nvPr>
            <p:ph type="sldNum" sz="quarter" idx="10"/>
          </p:nvPr>
        </p:nvSpPr>
        <p:spPr/>
        <p:txBody>
          <a:bodyPr/>
          <a:lstStyle/>
          <a:p>
            <a:fld id="{39974C31-EB4A-4B21-8134-CB5741A1DC5F}" type="slidenum">
              <a:rPr lang="en-US" smtClean="0"/>
              <a:t>10</a:t>
            </a:fld>
            <a:endParaRPr lang="en-US" dirty="0"/>
          </a:p>
        </p:txBody>
      </p:sp>
    </p:spTree>
    <p:extLst>
      <p:ext uri="{BB962C8B-B14F-4D97-AF65-F5344CB8AC3E}">
        <p14:creationId xmlns:p14="http://schemas.microsoft.com/office/powerpoint/2010/main" val="13392547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dirty="0"/>
              <a:t>Heinzen,  © SAGE Publications, 2021.    </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3008313" cy="728310"/>
          </a:xfrm>
        </p:spPr>
        <p:txBody>
          <a:bodyPr anchor="b"/>
          <a:lstStyle>
            <a:lvl1pPr algn="l">
              <a:defRPr sz="2000" b="1"/>
            </a:lvl1pPr>
          </a:lstStyle>
          <a:p>
            <a:r>
              <a:rPr lang="en-US" dirty="0"/>
              <a:t>Click to edit Master title style</a:t>
            </a:r>
          </a:p>
        </p:txBody>
      </p:sp>
      <p:sp>
        <p:nvSpPr>
          <p:cNvPr id="3" name="Content Placeholder 2"/>
          <p:cNvSpPr>
            <a:spLocks noGrp="1"/>
          </p:cNvSpPr>
          <p:nvPr>
            <p:ph idx="1"/>
          </p:nvPr>
        </p:nvSpPr>
        <p:spPr>
          <a:xfrm>
            <a:off x="3575050" y="838200"/>
            <a:ext cx="5111750" cy="52879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676400"/>
            <a:ext cx="3008313" cy="44497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6" name="Footer Placeholder 5"/>
          <p:cNvSpPr>
            <a:spLocks noGrp="1"/>
          </p:cNvSpPr>
          <p:nvPr>
            <p:ph type="ftr" sz="quarter" idx="11"/>
          </p:nvPr>
        </p:nvSpPr>
        <p:spPr/>
        <p:txBody>
          <a:bodyPr/>
          <a:lstStyle/>
          <a:p>
            <a:r>
              <a:rPr lang="en-US" dirty="0"/>
              <a:t>Heinzen,  © SAGE Publications, 2021.    </a:t>
            </a:r>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6" name="Footer Placeholder 5"/>
          <p:cNvSpPr>
            <a:spLocks noGrp="1"/>
          </p:cNvSpPr>
          <p:nvPr>
            <p:ph type="ftr" sz="quarter" idx="11"/>
          </p:nvPr>
        </p:nvSpPr>
        <p:spPr/>
        <p:txBody>
          <a:bodyPr/>
          <a:lstStyle/>
          <a:p>
            <a:r>
              <a:rPr lang="en-US" dirty="0"/>
              <a:t>Heinzen,  © SAGE Publications, 2021.    </a:t>
            </a:r>
          </a:p>
        </p:txBody>
      </p:sp>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761999"/>
            <a:ext cx="5486400" cy="39655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dirty="0"/>
              <a:t>Heinzen,  © SAGE Publications, 2021.    </a:t>
            </a:r>
          </a:p>
        </p:txBody>
      </p:sp>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90600" y="304800"/>
            <a:ext cx="7696200" cy="1143000"/>
          </a:xfrm>
        </p:spPr>
        <p:txBody>
          <a:bodyPr/>
          <a:lstStyle/>
          <a:p>
            <a:r>
              <a:rPr lang="en-US" dirty="0"/>
              <a:t>Click to edit Master title style</a:t>
            </a:r>
          </a:p>
        </p:txBody>
      </p:sp>
      <p:sp>
        <p:nvSpPr>
          <p:cNvPr id="3" name="Content Placeholder 2"/>
          <p:cNvSpPr>
            <a:spLocks noGrp="1"/>
          </p:cNvSpPr>
          <p:nvPr>
            <p:ph idx="1"/>
          </p:nvPr>
        </p:nvSpPr>
        <p:spPr>
          <a:xfrm>
            <a:off x="990600" y="1676400"/>
            <a:ext cx="7696200" cy="444976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11"/>
          </p:nvPr>
        </p:nvSpPr>
        <p:spPr>
          <a:xfrm>
            <a:off x="990600" y="6356350"/>
            <a:ext cx="7010400" cy="365125"/>
          </a:xfrm>
        </p:spPr>
        <p:txBody>
          <a:bodyPr/>
          <a:lstStyle/>
          <a:p>
            <a:r>
              <a:rPr lang="en-US" dirty="0"/>
              <a:t>Heinzen,  © SAGE Publications, 2021.    </a:t>
            </a: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
        <p:nvSpPr>
          <p:cNvPr id="7" name="Rectangle 6"/>
          <p:cNvSpPr/>
          <p:nvPr userDrawn="1"/>
        </p:nvSpPr>
        <p:spPr>
          <a:xfrm>
            <a:off x="0" y="0"/>
            <a:ext cx="609600" cy="6858000"/>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2402901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dirty="0"/>
              <a:t>Heinzen,  © SAGE Publications, 2021.    </a:t>
            </a:r>
          </a:p>
        </p:txBody>
      </p:sp>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6" name="Footer Placeholder 5"/>
          <p:cNvSpPr>
            <a:spLocks noGrp="1"/>
          </p:cNvSpPr>
          <p:nvPr>
            <p:ph type="ftr" sz="quarter" idx="11"/>
          </p:nvPr>
        </p:nvSpPr>
        <p:spPr/>
        <p:txBody>
          <a:bodyPr/>
          <a:lstStyle/>
          <a:p>
            <a:r>
              <a:rPr lang="en-US" dirty="0"/>
              <a:t>Heinzen,  © SAGE Publications, 2021.    </a:t>
            </a:r>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2133600"/>
            <a:ext cx="4038600" cy="3992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200" y="2133600"/>
            <a:ext cx="4038600" cy="3992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8" name="Footer Placeholder 7"/>
          <p:cNvSpPr>
            <a:spLocks noGrp="1"/>
          </p:cNvSpPr>
          <p:nvPr>
            <p:ph type="ftr" sz="quarter" idx="11"/>
          </p:nvPr>
        </p:nvSpPr>
        <p:spPr/>
        <p:txBody>
          <a:bodyPr/>
          <a:lstStyle/>
          <a:p>
            <a:r>
              <a:rPr lang="en-US" dirty="0"/>
              <a:t>Heinzen,  © SAGE Publications, 2021.    </a:t>
            </a:r>
          </a:p>
        </p:txBody>
      </p:sp>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2027238"/>
            <a:ext cx="4040188" cy="563562"/>
          </a:xfrm>
        </p:spPr>
        <p:txBody>
          <a:bodyPr anchor="b">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457200" y="2590799"/>
            <a:ext cx="4040188" cy="35353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2027238"/>
            <a:ext cx="4041775" cy="563562"/>
          </a:xfrm>
        </p:spPr>
        <p:txBody>
          <a:bodyPr anchor="b">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645025" y="2590799"/>
            <a:ext cx="4041775" cy="35353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dirty="0"/>
              <a:t>Heinzen,  © SAGE Publications, 2021.    </a:t>
            </a:r>
          </a:p>
        </p:txBody>
      </p:sp>
      <p:sp>
        <p:nvSpPr>
          <p:cNvPr id="2" name="Title 1"/>
          <p:cNvSpPr>
            <a:spLocks noGrp="1"/>
          </p:cNvSpPr>
          <p:nvPr>
            <p:ph type="title"/>
          </p:nvPr>
        </p:nvSpPr>
        <p:spPr/>
        <p:txBody>
          <a:bodyPr/>
          <a:lstStyle/>
          <a:p>
            <a:r>
              <a:rPr lang="en-US"/>
              <a:t>Click to edit Master title style</a:t>
            </a:r>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dirty="0"/>
              <a:t>Heinzen,  © SAGE Publications, 2021.    </a:t>
            </a:r>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065367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838200"/>
            <a:ext cx="82296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2133600"/>
            <a:ext cx="8229600" cy="39925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3"/>
          </p:nvPr>
        </p:nvSpPr>
        <p:spPr>
          <a:xfrm>
            <a:off x="457200" y="6356350"/>
            <a:ext cx="7543800" cy="365125"/>
          </a:xfrm>
          <a:prstGeom prst="rect">
            <a:avLst/>
          </a:prstGeom>
        </p:spPr>
        <p:txBody>
          <a:bodyPr vert="horz" lIns="91440" tIns="45720" rIns="91440" bIns="45720" rtlCol="0" anchor="ctr"/>
          <a:lstStyle>
            <a:lvl1pPr algn="l">
              <a:defRPr sz="1050">
                <a:solidFill>
                  <a:schemeClr val="tx1">
                    <a:tint val="75000"/>
                  </a:schemeClr>
                </a:solidFill>
                <a:latin typeface="Arial" panose="020B0604020202020204" pitchFamily="34" charset="0"/>
                <a:cs typeface="Arial" panose="020B0604020202020204" pitchFamily="34" charset="0"/>
              </a:defRPr>
            </a:lvl1pPr>
          </a:lstStyle>
          <a:p>
            <a:r>
              <a:rPr lang="en-US" dirty="0"/>
              <a:t>Heinzen,  © SAGE Publications, 2021.    </a:t>
            </a:r>
          </a:p>
        </p:txBody>
      </p:sp>
      <p:sp>
        <p:nvSpPr>
          <p:cNvPr id="6" name="Slide Number Placeholder 5"/>
          <p:cNvSpPr>
            <a:spLocks noGrp="1"/>
          </p:cNvSpPr>
          <p:nvPr>
            <p:ph type="sldNum" sz="quarter" idx="4"/>
          </p:nvPr>
        </p:nvSpPr>
        <p:spPr>
          <a:xfrm>
            <a:off x="8229600" y="6356350"/>
            <a:ext cx="457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dirty="0"/>
          </a:p>
        </p:txBody>
      </p:sp>
      <p:sp>
        <p:nvSpPr>
          <p:cNvPr id="7" name="Rectangle 6"/>
          <p:cNvSpPr/>
          <p:nvPr userDrawn="1"/>
        </p:nvSpPr>
        <p:spPr>
          <a:xfrm>
            <a:off x="0" y="0"/>
            <a:ext cx="9144000" cy="609600"/>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61" r:id="rId9"/>
    <p:sldLayoutId id="2147483656" r:id="rId10"/>
    <p:sldLayoutId id="2147483657" r:id="rId11"/>
  </p:sldLayoutIdLst>
  <p:hf hdr="0" dt="0"/>
  <p:txStyles>
    <p:titleStyle>
      <a:lvl1pPr algn="ctr" defTabSz="914400" rtl="0" eaLnBrk="1" latinLnBrk="0" hangingPunct="1">
        <a:spcBef>
          <a:spcPct val="0"/>
        </a:spcBef>
        <a:buNone/>
        <a:defRPr sz="4400" kern="1200">
          <a:solidFill>
            <a:schemeClr val="tx2"/>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533400" y="3810000"/>
            <a:ext cx="8229600" cy="1143000"/>
          </a:xfrm>
        </p:spPr>
        <p:txBody>
          <a:bodyPr>
            <a:normAutofit fontScale="90000"/>
          </a:bodyPr>
          <a:lstStyle/>
          <a:p>
            <a:r>
              <a:rPr lang="en-US" sz="4000" dirty="0" err="1">
                <a:solidFill>
                  <a:schemeClr val="tx1"/>
                </a:solidFill>
              </a:rPr>
              <a:t>Cultivatating</a:t>
            </a:r>
            <a:r>
              <a:rPr lang="en-US" sz="4000" dirty="0">
                <a:solidFill>
                  <a:schemeClr val="tx1"/>
                </a:solidFill>
              </a:rPr>
              <a:t> Belonging &amp; Aggression</a:t>
            </a:r>
          </a:p>
        </p:txBody>
      </p:sp>
    </p:spTree>
    <p:extLst>
      <p:ext uri="{BB962C8B-B14F-4D97-AF65-F5344CB8AC3E}">
        <p14:creationId xmlns:p14="http://schemas.microsoft.com/office/powerpoint/2010/main" val="25650089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normAutofit/>
          </a:bodyPr>
          <a:lstStyle/>
          <a:p>
            <a:r>
              <a:rPr lang="en-US" dirty="0"/>
              <a:t>What Is Aggression? </a:t>
            </a:r>
            <a:r>
              <a:rPr lang="en-US" sz="2000" dirty="0"/>
              <a:t>(9 of 11)</a:t>
            </a:r>
          </a:p>
        </p:txBody>
      </p:sp>
      <p:sp>
        <p:nvSpPr>
          <p:cNvPr id="6" name="Footer Placeholder 5"/>
          <p:cNvSpPr>
            <a:spLocks noGrp="1"/>
          </p:cNvSpPr>
          <p:nvPr>
            <p:ph type="ftr" sz="quarter" idx="11"/>
          </p:nvPr>
        </p:nvSpPr>
        <p:spPr/>
        <p:txBody>
          <a:bodyPr/>
          <a:lstStyle/>
          <a:p>
            <a:r>
              <a:rPr lang="en-US" dirty="0"/>
              <a:t>Heinzen,  © SAGE Publications, 2021.    </a:t>
            </a:r>
          </a:p>
        </p:txBody>
      </p:sp>
      <p:sp>
        <p:nvSpPr>
          <p:cNvPr id="7" name="Slide Number Placeholder 6"/>
          <p:cNvSpPr>
            <a:spLocks noGrp="1"/>
          </p:cNvSpPr>
          <p:nvPr>
            <p:ph type="sldNum" sz="quarter" idx="12"/>
          </p:nvPr>
        </p:nvSpPr>
        <p:spPr/>
        <p:txBody>
          <a:bodyPr/>
          <a:lstStyle/>
          <a:p>
            <a:fld id="{B6F15528-21DE-4FAA-801E-634DDDAF4B2B}" type="slidenum">
              <a:rPr lang="en-US" smtClean="0"/>
              <a:pPr/>
              <a:t>10</a:t>
            </a:fld>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2619631227"/>
              </p:ext>
            </p:extLst>
          </p:nvPr>
        </p:nvGraphicFramePr>
        <p:xfrm>
          <a:off x="838200" y="3276600"/>
          <a:ext cx="7315198" cy="1965284"/>
        </p:xfrm>
        <a:graphic>
          <a:graphicData uri="http://schemas.openxmlformats.org/drawingml/2006/table">
            <a:tbl>
              <a:tblPr firstRow="1" firstCol="1" bandRow="1">
                <a:tableStyleId>{BDBED569-4797-4DF1-A0F4-6AAB3CD982D8}</a:tableStyleId>
              </a:tblPr>
              <a:tblGrid>
                <a:gridCol w="1828404">
                  <a:extLst>
                    <a:ext uri="{9D8B030D-6E8A-4147-A177-3AD203B41FA5}">
                      <a16:colId xmlns:a16="http://schemas.microsoft.com/office/drawing/2014/main" val="20000"/>
                    </a:ext>
                  </a:extLst>
                </a:gridCol>
                <a:gridCol w="1828404">
                  <a:extLst>
                    <a:ext uri="{9D8B030D-6E8A-4147-A177-3AD203B41FA5}">
                      <a16:colId xmlns:a16="http://schemas.microsoft.com/office/drawing/2014/main" val="20001"/>
                    </a:ext>
                  </a:extLst>
                </a:gridCol>
                <a:gridCol w="1829195">
                  <a:extLst>
                    <a:ext uri="{9D8B030D-6E8A-4147-A177-3AD203B41FA5}">
                      <a16:colId xmlns:a16="http://schemas.microsoft.com/office/drawing/2014/main" val="20002"/>
                    </a:ext>
                  </a:extLst>
                </a:gridCol>
                <a:gridCol w="1829195">
                  <a:extLst>
                    <a:ext uri="{9D8B030D-6E8A-4147-A177-3AD203B41FA5}">
                      <a16:colId xmlns:a16="http://schemas.microsoft.com/office/drawing/2014/main" val="20003"/>
                    </a:ext>
                  </a:extLst>
                </a:gridCol>
              </a:tblGrid>
              <a:tr h="0">
                <a:tc>
                  <a:txBody>
                    <a:bodyPr/>
                    <a:lstStyle/>
                    <a:p>
                      <a:pPr>
                        <a:lnSpc>
                          <a:spcPct val="115000"/>
                        </a:lnSpc>
                        <a:spcAft>
                          <a:spcPts val="0"/>
                        </a:spcAft>
                      </a:pPr>
                      <a:r>
                        <a:rPr lang="en-IN" sz="1200" dirty="0">
                          <a:effectLst/>
                        </a:rPr>
                        <a:t> </a:t>
                      </a:r>
                      <a:endParaRPr lang="en-IN" sz="1200" dirty="0">
                        <a:effectLst/>
                        <a:latin typeface="Calibri"/>
                        <a:ea typeface="Calibri"/>
                        <a:cs typeface="Times New Roman"/>
                      </a:endParaRPr>
                    </a:p>
                  </a:txBody>
                  <a:tcPr marL="68400" marR="68400" marT="68400" marB="68400"/>
                </a:tc>
                <a:tc>
                  <a:txBody>
                    <a:bodyPr/>
                    <a:lstStyle/>
                    <a:p>
                      <a:pPr>
                        <a:lnSpc>
                          <a:spcPct val="115000"/>
                        </a:lnSpc>
                        <a:spcAft>
                          <a:spcPts val="0"/>
                        </a:spcAft>
                      </a:pPr>
                      <a:r>
                        <a:rPr lang="en-IN" sz="1200" dirty="0">
                          <a:effectLst/>
                        </a:rPr>
                        <a:t>STAGE 1</a:t>
                      </a:r>
                      <a:endParaRPr lang="en-IN" sz="1200" dirty="0">
                        <a:effectLst/>
                        <a:latin typeface="Calibri"/>
                        <a:ea typeface="Calibri"/>
                        <a:cs typeface="Times New Roman"/>
                      </a:endParaRPr>
                    </a:p>
                  </a:txBody>
                  <a:tcPr marL="68400" marR="68400" marT="68400" marB="68400"/>
                </a:tc>
                <a:tc>
                  <a:txBody>
                    <a:bodyPr/>
                    <a:lstStyle/>
                    <a:p>
                      <a:pPr>
                        <a:lnSpc>
                          <a:spcPct val="115000"/>
                        </a:lnSpc>
                        <a:spcAft>
                          <a:spcPts val="0"/>
                        </a:spcAft>
                      </a:pPr>
                      <a:r>
                        <a:rPr lang="en-IN" sz="1200">
                          <a:effectLst/>
                        </a:rPr>
                        <a:t>STAGE 2</a:t>
                      </a:r>
                      <a:endParaRPr lang="en-IN" sz="1200">
                        <a:effectLst/>
                        <a:latin typeface="Calibri"/>
                        <a:ea typeface="Calibri"/>
                        <a:cs typeface="Times New Roman"/>
                      </a:endParaRPr>
                    </a:p>
                  </a:txBody>
                  <a:tcPr marL="68400" marR="68400" marT="68400" marB="68400"/>
                </a:tc>
                <a:tc>
                  <a:txBody>
                    <a:bodyPr/>
                    <a:lstStyle/>
                    <a:p>
                      <a:pPr>
                        <a:lnSpc>
                          <a:spcPct val="115000"/>
                        </a:lnSpc>
                        <a:spcAft>
                          <a:spcPts val="0"/>
                        </a:spcAft>
                      </a:pPr>
                      <a:r>
                        <a:rPr lang="en-IN" sz="1200">
                          <a:effectLst/>
                        </a:rPr>
                        <a:t>STAGE 3</a:t>
                      </a:r>
                      <a:endParaRPr lang="en-IN" sz="1200">
                        <a:effectLst/>
                        <a:latin typeface="Calibri"/>
                        <a:ea typeface="Calibri"/>
                        <a:cs typeface="Times New Roman"/>
                      </a:endParaRPr>
                    </a:p>
                  </a:txBody>
                  <a:tcPr marL="68400" marR="68400" marT="68400" marB="68400"/>
                </a:tc>
                <a:extLst>
                  <a:ext uri="{0D108BD9-81ED-4DB2-BD59-A6C34878D82A}">
                    <a16:rowId xmlns:a16="http://schemas.microsoft.com/office/drawing/2014/main" val="10000"/>
                  </a:ext>
                </a:extLst>
              </a:tr>
              <a:tr h="0">
                <a:tc>
                  <a:txBody>
                    <a:bodyPr/>
                    <a:lstStyle/>
                    <a:p>
                      <a:pPr>
                        <a:lnSpc>
                          <a:spcPct val="115000"/>
                        </a:lnSpc>
                        <a:spcAft>
                          <a:spcPts val="0"/>
                        </a:spcAft>
                      </a:pPr>
                      <a:r>
                        <a:rPr lang="en-IN" sz="1200" b="0" dirty="0">
                          <a:effectLst/>
                        </a:rPr>
                        <a:t>Cognition</a:t>
                      </a:r>
                      <a:endParaRPr lang="en-IN" sz="1200" b="0" dirty="0">
                        <a:effectLst/>
                        <a:latin typeface="Calibri"/>
                        <a:ea typeface="Calibri"/>
                        <a:cs typeface="Times New Roman"/>
                      </a:endParaRPr>
                    </a:p>
                  </a:txBody>
                  <a:tcPr marL="68400" marR="68400" marT="68400" marB="68400"/>
                </a:tc>
                <a:tc>
                  <a:txBody>
                    <a:bodyPr/>
                    <a:lstStyle/>
                    <a:p>
                      <a:pPr>
                        <a:lnSpc>
                          <a:spcPct val="115000"/>
                        </a:lnSpc>
                        <a:spcAft>
                          <a:spcPts val="0"/>
                        </a:spcAft>
                      </a:pPr>
                      <a:r>
                        <a:rPr lang="en-IN" sz="1200">
                          <a:effectLst/>
                        </a:rPr>
                        <a:t>Irritated, but capable</a:t>
                      </a:r>
                    </a:p>
                    <a:p>
                      <a:pPr>
                        <a:lnSpc>
                          <a:spcPct val="115000"/>
                        </a:lnSpc>
                        <a:spcAft>
                          <a:spcPts val="0"/>
                        </a:spcAft>
                      </a:pPr>
                      <a:r>
                        <a:rPr lang="en-IN" sz="1200">
                          <a:effectLst/>
                        </a:rPr>
                        <a:t>of good judgment</a:t>
                      </a:r>
                      <a:endParaRPr lang="en-IN" sz="1200">
                        <a:effectLst/>
                        <a:latin typeface="Calibri"/>
                        <a:ea typeface="Calibri"/>
                        <a:cs typeface="Times New Roman"/>
                      </a:endParaRPr>
                    </a:p>
                  </a:txBody>
                  <a:tcPr marL="68400" marR="68400" marT="68400" marB="68400"/>
                </a:tc>
                <a:tc>
                  <a:txBody>
                    <a:bodyPr/>
                    <a:lstStyle/>
                    <a:p>
                      <a:pPr>
                        <a:lnSpc>
                          <a:spcPct val="115000"/>
                        </a:lnSpc>
                        <a:spcAft>
                          <a:spcPts val="0"/>
                        </a:spcAft>
                      </a:pPr>
                      <a:r>
                        <a:rPr lang="en-IN" sz="1200">
                          <a:effectLst/>
                        </a:rPr>
                        <a:t>Angry thoughts and</a:t>
                      </a:r>
                    </a:p>
                    <a:p>
                      <a:pPr>
                        <a:lnSpc>
                          <a:spcPct val="115000"/>
                        </a:lnSpc>
                        <a:spcAft>
                          <a:spcPts val="0"/>
                        </a:spcAft>
                      </a:pPr>
                      <a:r>
                        <a:rPr lang="en-IN" sz="1200">
                          <a:effectLst/>
                        </a:rPr>
                        <a:t>less empathic</a:t>
                      </a:r>
                      <a:endParaRPr lang="en-IN" sz="1200">
                        <a:effectLst/>
                        <a:latin typeface="Calibri"/>
                        <a:ea typeface="Calibri"/>
                        <a:cs typeface="Times New Roman"/>
                      </a:endParaRPr>
                    </a:p>
                  </a:txBody>
                  <a:tcPr marL="68400" marR="68400" marT="68400" marB="68400"/>
                </a:tc>
                <a:tc>
                  <a:txBody>
                    <a:bodyPr/>
                    <a:lstStyle/>
                    <a:p>
                      <a:pPr>
                        <a:lnSpc>
                          <a:spcPct val="115000"/>
                        </a:lnSpc>
                        <a:spcAft>
                          <a:spcPts val="0"/>
                        </a:spcAft>
                      </a:pPr>
                      <a:r>
                        <a:rPr lang="en-IN" sz="1200">
                          <a:effectLst/>
                        </a:rPr>
                        <a:t>Biased conclusions,</a:t>
                      </a:r>
                    </a:p>
                    <a:p>
                      <a:pPr>
                        <a:lnSpc>
                          <a:spcPct val="115000"/>
                        </a:lnSpc>
                        <a:spcAft>
                          <a:spcPts val="0"/>
                        </a:spcAft>
                      </a:pPr>
                      <a:r>
                        <a:rPr lang="en-IN" sz="1200">
                          <a:effectLst/>
                        </a:rPr>
                        <a:t>no empathy, with</a:t>
                      </a:r>
                    </a:p>
                    <a:p>
                      <a:pPr>
                        <a:lnSpc>
                          <a:spcPct val="115000"/>
                        </a:lnSpc>
                        <a:spcAft>
                          <a:spcPts val="0"/>
                        </a:spcAft>
                      </a:pPr>
                      <a:r>
                        <a:rPr lang="en-IN" sz="1200">
                          <a:effectLst/>
                        </a:rPr>
                        <a:t>illusions of power</a:t>
                      </a:r>
                      <a:endParaRPr lang="en-IN" sz="1200">
                        <a:effectLst/>
                        <a:latin typeface="Calibri"/>
                        <a:ea typeface="Calibri"/>
                        <a:cs typeface="Times New Roman"/>
                      </a:endParaRPr>
                    </a:p>
                  </a:txBody>
                  <a:tcPr marL="68400" marR="68400" marT="68400" marB="68400"/>
                </a:tc>
                <a:extLst>
                  <a:ext uri="{0D108BD9-81ED-4DB2-BD59-A6C34878D82A}">
                    <a16:rowId xmlns:a16="http://schemas.microsoft.com/office/drawing/2014/main" val="10001"/>
                  </a:ext>
                </a:extLst>
              </a:tr>
              <a:tr h="0">
                <a:tc>
                  <a:txBody>
                    <a:bodyPr/>
                    <a:lstStyle/>
                    <a:p>
                      <a:pPr>
                        <a:lnSpc>
                          <a:spcPct val="115000"/>
                        </a:lnSpc>
                        <a:spcAft>
                          <a:spcPts val="0"/>
                        </a:spcAft>
                      </a:pPr>
                      <a:r>
                        <a:rPr lang="en-IN" sz="1200" b="0" dirty="0">
                          <a:effectLst/>
                        </a:rPr>
                        <a:t>Emotional arousal</a:t>
                      </a:r>
                      <a:endParaRPr lang="en-IN" sz="1200" b="0" dirty="0">
                        <a:effectLst/>
                        <a:latin typeface="Calibri"/>
                        <a:ea typeface="Calibri"/>
                        <a:cs typeface="Times New Roman"/>
                      </a:endParaRPr>
                    </a:p>
                  </a:txBody>
                  <a:tcPr marL="68400" marR="68400" marT="68400" marB="68400"/>
                </a:tc>
                <a:tc>
                  <a:txBody>
                    <a:bodyPr/>
                    <a:lstStyle/>
                    <a:p>
                      <a:pPr>
                        <a:lnSpc>
                          <a:spcPct val="115000"/>
                        </a:lnSpc>
                        <a:spcAft>
                          <a:spcPts val="0"/>
                        </a:spcAft>
                      </a:pPr>
                      <a:r>
                        <a:rPr lang="en-IN" sz="1200">
                          <a:effectLst/>
                        </a:rPr>
                        <a:t>Low to moderate</a:t>
                      </a:r>
                      <a:endParaRPr lang="en-IN" sz="1200">
                        <a:effectLst/>
                        <a:latin typeface="Calibri"/>
                        <a:ea typeface="Calibri"/>
                        <a:cs typeface="Times New Roman"/>
                      </a:endParaRPr>
                    </a:p>
                  </a:txBody>
                  <a:tcPr marL="68400" marR="68400" marT="68400" marB="68400"/>
                </a:tc>
                <a:tc>
                  <a:txBody>
                    <a:bodyPr/>
                    <a:lstStyle/>
                    <a:p>
                      <a:pPr>
                        <a:lnSpc>
                          <a:spcPct val="115000"/>
                        </a:lnSpc>
                        <a:spcAft>
                          <a:spcPts val="0"/>
                        </a:spcAft>
                      </a:pPr>
                      <a:r>
                        <a:rPr lang="en-IN" sz="1200">
                          <a:effectLst/>
                        </a:rPr>
                        <a:t>Moderate to high</a:t>
                      </a:r>
                      <a:endParaRPr lang="en-IN" sz="1200">
                        <a:effectLst/>
                        <a:latin typeface="Calibri"/>
                        <a:ea typeface="Calibri"/>
                        <a:cs typeface="Times New Roman"/>
                      </a:endParaRPr>
                    </a:p>
                  </a:txBody>
                  <a:tcPr marL="68400" marR="68400" marT="68400" marB="68400"/>
                </a:tc>
                <a:tc>
                  <a:txBody>
                    <a:bodyPr/>
                    <a:lstStyle/>
                    <a:p>
                      <a:pPr>
                        <a:lnSpc>
                          <a:spcPct val="115000"/>
                        </a:lnSpc>
                        <a:spcAft>
                          <a:spcPts val="0"/>
                        </a:spcAft>
                      </a:pPr>
                      <a:r>
                        <a:rPr lang="en-IN" sz="1200">
                          <a:effectLst/>
                        </a:rPr>
                        <a:t>Extremely high</a:t>
                      </a:r>
                      <a:endParaRPr lang="en-IN" sz="1200">
                        <a:effectLst/>
                        <a:latin typeface="Calibri"/>
                        <a:ea typeface="Calibri"/>
                        <a:cs typeface="Times New Roman"/>
                      </a:endParaRPr>
                    </a:p>
                  </a:txBody>
                  <a:tcPr marL="68400" marR="68400" marT="68400" marB="68400"/>
                </a:tc>
                <a:extLst>
                  <a:ext uri="{0D108BD9-81ED-4DB2-BD59-A6C34878D82A}">
                    <a16:rowId xmlns:a16="http://schemas.microsoft.com/office/drawing/2014/main" val="10002"/>
                  </a:ext>
                </a:extLst>
              </a:tr>
              <a:tr h="0">
                <a:tc>
                  <a:txBody>
                    <a:bodyPr/>
                    <a:lstStyle/>
                    <a:p>
                      <a:pPr>
                        <a:lnSpc>
                          <a:spcPct val="115000"/>
                        </a:lnSpc>
                        <a:spcAft>
                          <a:spcPts val="0"/>
                        </a:spcAft>
                      </a:pPr>
                      <a:r>
                        <a:rPr lang="en-IN" sz="1200" b="0" dirty="0" err="1">
                          <a:effectLst/>
                        </a:rPr>
                        <a:t>Behavior</a:t>
                      </a:r>
                      <a:endParaRPr lang="en-IN" sz="1200" b="0" dirty="0">
                        <a:effectLst/>
                        <a:latin typeface="Calibri"/>
                        <a:ea typeface="Calibri"/>
                        <a:cs typeface="Times New Roman"/>
                      </a:endParaRPr>
                    </a:p>
                  </a:txBody>
                  <a:tcPr marL="68400" marR="68400" marT="68400" marB="68400"/>
                </a:tc>
                <a:tc>
                  <a:txBody>
                    <a:bodyPr/>
                    <a:lstStyle/>
                    <a:p>
                      <a:pPr>
                        <a:lnSpc>
                          <a:spcPct val="115000"/>
                        </a:lnSpc>
                        <a:spcAft>
                          <a:spcPts val="0"/>
                        </a:spcAft>
                      </a:pPr>
                      <a:r>
                        <a:rPr lang="en-IN" sz="1200">
                          <a:effectLst/>
                        </a:rPr>
                        <a:t>Cautiously assertive</a:t>
                      </a:r>
                    </a:p>
                    <a:p>
                      <a:pPr>
                        <a:lnSpc>
                          <a:spcPct val="115000"/>
                        </a:lnSpc>
                        <a:spcAft>
                          <a:spcPts val="0"/>
                        </a:spcAft>
                      </a:pPr>
                      <a:r>
                        <a:rPr lang="en-IN" sz="1200">
                          <a:effectLst/>
                        </a:rPr>
                        <a:t>with self-control</a:t>
                      </a:r>
                      <a:endParaRPr lang="en-IN" sz="1200">
                        <a:effectLst/>
                        <a:latin typeface="Calibri"/>
                        <a:ea typeface="Calibri"/>
                        <a:cs typeface="Times New Roman"/>
                      </a:endParaRPr>
                    </a:p>
                  </a:txBody>
                  <a:tcPr marL="68400" marR="68400" marT="68400" marB="68400"/>
                </a:tc>
                <a:tc>
                  <a:txBody>
                    <a:bodyPr/>
                    <a:lstStyle/>
                    <a:p>
                      <a:pPr>
                        <a:lnSpc>
                          <a:spcPct val="115000"/>
                        </a:lnSpc>
                        <a:spcAft>
                          <a:spcPts val="0"/>
                        </a:spcAft>
                      </a:pPr>
                      <a:r>
                        <a:rPr lang="en-IN" sz="1200">
                          <a:effectLst/>
                        </a:rPr>
                        <a:t>Strongly assertive,</a:t>
                      </a:r>
                    </a:p>
                    <a:p>
                      <a:pPr>
                        <a:lnSpc>
                          <a:spcPct val="115000"/>
                        </a:lnSpc>
                        <a:spcAft>
                          <a:spcPts val="0"/>
                        </a:spcAft>
                      </a:pPr>
                      <a:r>
                        <a:rPr lang="en-IN" sz="1200">
                          <a:effectLst/>
                        </a:rPr>
                        <a:t>unyielding, hostile</a:t>
                      </a:r>
                      <a:endParaRPr lang="en-IN" sz="1200">
                        <a:effectLst/>
                        <a:latin typeface="Calibri"/>
                        <a:ea typeface="Calibri"/>
                        <a:cs typeface="Times New Roman"/>
                      </a:endParaRPr>
                    </a:p>
                  </a:txBody>
                  <a:tcPr marL="68400" marR="68400" marT="68400" marB="68400"/>
                </a:tc>
                <a:tc>
                  <a:txBody>
                    <a:bodyPr/>
                    <a:lstStyle/>
                    <a:p>
                      <a:pPr>
                        <a:lnSpc>
                          <a:spcPct val="115000"/>
                        </a:lnSpc>
                        <a:spcAft>
                          <a:spcPts val="0"/>
                        </a:spcAft>
                      </a:pPr>
                      <a:r>
                        <a:rPr lang="en-IN" sz="1200" dirty="0">
                          <a:effectLst/>
                        </a:rPr>
                        <a:t>Impulsive, explosive,</a:t>
                      </a:r>
                    </a:p>
                    <a:p>
                      <a:pPr>
                        <a:lnSpc>
                          <a:spcPct val="115000"/>
                        </a:lnSpc>
                        <a:spcAft>
                          <a:spcPts val="0"/>
                        </a:spcAft>
                      </a:pPr>
                      <a:r>
                        <a:rPr lang="en-IN" sz="1200" dirty="0">
                          <a:effectLst/>
                        </a:rPr>
                        <a:t>and irresponsible</a:t>
                      </a:r>
                      <a:endParaRPr lang="en-IN" sz="1200" dirty="0">
                        <a:effectLst/>
                        <a:latin typeface="Calibri"/>
                        <a:ea typeface="Calibri"/>
                        <a:cs typeface="Times New Roman"/>
                      </a:endParaRPr>
                    </a:p>
                  </a:txBody>
                  <a:tcPr marL="68400" marR="68400" marT="68400" marB="68400"/>
                </a:tc>
                <a:extLst>
                  <a:ext uri="{0D108BD9-81ED-4DB2-BD59-A6C34878D82A}">
                    <a16:rowId xmlns:a16="http://schemas.microsoft.com/office/drawing/2014/main" val="10003"/>
                  </a:ext>
                </a:extLst>
              </a:tr>
            </a:tbl>
          </a:graphicData>
        </a:graphic>
      </p:graphicFrame>
      <p:sp>
        <p:nvSpPr>
          <p:cNvPr id="5" name="Rectangle 4"/>
          <p:cNvSpPr/>
          <p:nvPr/>
        </p:nvSpPr>
        <p:spPr>
          <a:xfrm>
            <a:off x="838200" y="2743200"/>
            <a:ext cx="4572000" cy="338554"/>
          </a:xfrm>
          <a:prstGeom prst="rect">
            <a:avLst/>
          </a:prstGeom>
        </p:spPr>
        <p:txBody>
          <a:bodyPr>
            <a:spAutoFit/>
          </a:bodyPr>
          <a:lstStyle/>
          <a:p>
            <a:r>
              <a:rPr lang="en-IN" sz="1600" b="1" dirty="0"/>
              <a:t>TABLE 11.2 </a:t>
            </a:r>
            <a:r>
              <a:rPr lang="en-IN" sz="1600" b="1" dirty="0" err="1"/>
              <a:t>Zillmann’s</a:t>
            </a:r>
            <a:r>
              <a:rPr lang="en-IN" sz="1600" b="1" dirty="0"/>
              <a:t> Stages of Provocation</a:t>
            </a:r>
            <a:endParaRPr lang="en-IN" sz="1600" dirty="0"/>
          </a:p>
        </p:txBody>
      </p:sp>
      <p:sp>
        <p:nvSpPr>
          <p:cNvPr id="9" name="Rectangle 8"/>
          <p:cNvSpPr/>
          <p:nvPr/>
        </p:nvSpPr>
        <p:spPr>
          <a:xfrm>
            <a:off x="838200" y="5421868"/>
            <a:ext cx="2382383" cy="246221"/>
          </a:xfrm>
          <a:prstGeom prst="rect">
            <a:avLst/>
          </a:prstGeom>
        </p:spPr>
        <p:txBody>
          <a:bodyPr wrap="none">
            <a:spAutoFit/>
          </a:bodyPr>
          <a:lstStyle/>
          <a:p>
            <a:r>
              <a:rPr lang="en-US" sz="1000" i="1" dirty="0"/>
              <a:t>Source: </a:t>
            </a:r>
            <a:r>
              <a:rPr lang="en-US" sz="1000" dirty="0"/>
              <a:t>Adapted from </a:t>
            </a:r>
            <a:r>
              <a:rPr lang="en-US" sz="1000" dirty="0" err="1"/>
              <a:t>Zillmann</a:t>
            </a:r>
            <a:r>
              <a:rPr lang="en-US" sz="1000" dirty="0"/>
              <a:t> (1994).</a:t>
            </a:r>
            <a:endParaRPr lang="en-IN" sz="1000" dirty="0"/>
          </a:p>
        </p:txBody>
      </p:sp>
    </p:spTree>
    <p:extLst>
      <p:ext uri="{BB962C8B-B14F-4D97-AF65-F5344CB8AC3E}">
        <p14:creationId xmlns:p14="http://schemas.microsoft.com/office/powerpoint/2010/main" val="8068371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normAutofit/>
          </a:bodyPr>
          <a:lstStyle/>
          <a:p>
            <a:r>
              <a:rPr lang="en-US" dirty="0"/>
              <a:t>What Is Aggression? </a:t>
            </a:r>
            <a:r>
              <a:rPr lang="en-US" sz="2000" dirty="0"/>
              <a:t>(10 of 11)</a:t>
            </a:r>
          </a:p>
        </p:txBody>
      </p:sp>
      <p:sp>
        <p:nvSpPr>
          <p:cNvPr id="9" name="Content Placeholder 8"/>
          <p:cNvSpPr>
            <a:spLocks noGrp="1"/>
          </p:cNvSpPr>
          <p:nvPr>
            <p:ph idx="1"/>
          </p:nvPr>
        </p:nvSpPr>
        <p:spPr/>
        <p:txBody>
          <a:bodyPr>
            <a:normAutofit/>
          </a:bodyPr>
          <a:lstStyle/>
          <a:p>
            <a:pPr marL="0" indent="0">
              <a:buNone/>
            </a:pPr>
            <a:r>
              <a:rPr lang="en-US" dirty="0"/>
              <a:t>The Statistical Surprise: The Decline of Worldwide Aggression</a:t>
            </a:r>
          </a:p>
          <a:p>
            <a:r>
              <a:rPr lang="en-US" dirty="0"/>
              <a:t>Persistent, long-term decline in worldwide violence</a:t>
            </a:r>
          </a:p>
          <a:p>
            <a:r>
              <a:rPr lang="en-US" dirty="0"/>
              <a:t>Possibly related to increased human intelligence</a:t>
            </a:r>
          </a:p>
        </p:txBody>
      </p:sp>
      <p:sp>
        <p:nvSpPr>
          <p:cNvPr id="6" name="Footer Placeholder 5"/>
          <p:cNvSpPr>
            <a:spLocks noGrp="1"/>
          </p:cNvSpPr>
          <p:nvPr>
            <p:ph type="ftr" sz="quarter" idx="11"/>
          </p:nvPr>
        </p:nvSpPr>
        <p:spPr/>
        <p:txBody>
          <a:bodyPr/>
          <a:lstStyle/>
          <a:p>
            <a:r>
              <a:rPr lang="en-US" dirty="0"/>
              <a:t>Heinzen,  © SAGE Publications, 2021.    </a:t>
            </a:r>
          </a:p>
        </p:txBody>
      </p:sp>
      <p:sp>
        <p:nvSpPr>
          <p:cNvPr id="7" name="Slide Number Placeholder 6"/>
          <p:cNvSpPr>
            <a:spLocks noGrp="1"/>
          </p:cNvSpPr>
          <p:nvPr>
            <p:ph type="sldNum" sz="quarter" idx="12"/>
          </p:nvPr>
        </p:nvSpPr>
        <p:spPr/>
        <p:txBody>
          <a:bodyPr/>
          <a:lstStyle/>
          <a:p>
            <a:fld id="{B6F15528-21DE-4FAA-801E-634DDDAF4B2B}" type="slidenum">
              <a:rPr lang="en-US" smtClean="0"/>
              <a:pPr/>
              <a:t>11</a:t>
            </a:fld>
            <a:endParaRPr lang="en-US" dirty="0"/>
          </a:p>
        </p:txBody>
      </p:sp>
    </p:spTree>
    <p:extLst>
      <p:ext uri="{BB962C8B-B14F-4D97-AF65-F5344CB8AC3E}">
        <p14:creationId xmlns:p14="http://schemas.microsoft.com/office/powerpoint/2010/main" val="40826726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normAutofit/>
          </a:bodyPr>
          <a:lstStyle/>
          <a:p>
            <a:r>
              <a:rPr lang="en-US" dirty="0"/>
              <a:t>What Is Aggression? </a:t>
            </a:r>
            <a:r>
              <a:rPr lang="en-US" sz="2000" dirty="0"/>
              <a:t>(11 of 11)</a:t>
            </a:r>
          </a:p>
        </p:txBody>
      </p:sp>
      <p:sp>
        <p:nvSpPr>
          <p:cNvPr id="6" name="Footer Placeholder 5"/>
          <p:cNvSpPr>
            <a:spLocks noGrp="1"/>
          </p:cNvSpPr>
          <p:nvPr>
            <p:ph type="ftr" sz="quarter" idx="11"/>
          </p:nvPr>
        </p:nvSpPr>
        <p:spPr/>
        <p:txBody>
          <a:bodyPr/>
          <a:lstStyle/>
          <a:p>
            <a:r>
              <a:rPr lang="en-US" dirty="0"/>
              <a:t>Heinzen,  © SAGE Publications, 2021.    </a:t>
            </a:r>
          </a:p>
        </p:txBody>
      </p:sp>
      <p:sp>
        <p:nvSpPr>
          <p:cNvPr id="7" name="Slide Number Placeholder 6"/>
          <p:cNvSpPr>
            <a:spLocks noGrp="1"/>
          </p:cNvSpPr>
          <p:nvPr>
            <p:ph type="sldNum" sz="quarter" idx="12"/>
          </p:nvPr>
        </p:nvSpPr>
        <p:spPr/>
        <p:txBody>
          <a:bodyPr/>
          <a:lstStyle/>
          <a:p>
            <a:fld id="{B6F15528-21DE-4FAA-801E-634DDDAF4B2B}" type="slidenum">
              <a:rPr lang="en-US" smtClean="0"/>
              <a:pPr/>
              <a:t>12</a:t>
            </a:fld>
            <a:endParaRPr lang="en-US" dirty="0"/>
          </a:p>
        </p:txBody>
      </p:sp>
      <p:pic>
        <p:nvPicPr>
          <p:cNvPr id="5122" name="Picture 2" descr="A line chart illustrates the homicide rates in 5 European countries or regions between 1300 and 2010.&#10; &#10;The years are plotted on the X-axis, from 1300 to 2010. The number of homicides per 100,000 per year are plotted on the Y-axis, with a range from zero to 73, at intervals of 5. The graph contains 5 data lines, each representing one of the 5 European countries. The countries or regions are as follows.&#10;1. England.&#10;2. Germany and Switzerland.&#10;3. Netherlands and Belgium.&#10;4. Italy.&#10;5. Scandinavia.&#10;The data points are presented in the following table.&#10;Country or Region England Germany and Switzerland Netherlands and Belgium Italy Scandinavia&#10;1300 23 37 47 56 no data&#10;1450 no data 16 45 73 46&#10;1550 7 11 25 47 21&#10;1625 6 11 6 32 24&#10;1675 4 3 9 no data 12&#10;1725 2 7 7 12 3&#10;1775 1 8 4 9 0.7&#10;1812 2 3 2 18 1&#10;1837 1.7 4 no data 15 1.4&#10;1862 1.6 2 0.9 12 1.2&#10;1887 0.8 2.2 1.5 5.5 0.9&#10;1912 0.8 2 1.7 3.9 0.8&#10;1937 0.8 1.4 1.3 2.6 0.6&#10;1962 0.7 0.9 0.6 1.3 0.6&#10;1984 1.2 1.2 1.2 1.7 1.2&#10;1990 0.9 1.5 1.7 1.9 1.8&#10;2000 0.7 1.2 1.7 1.3 1.5&#10;2010 0.6 0.9 1.2 0.9 1.2&#10;&#10;&#10;" title="FIGURE 11.5 Homicide rates throughout Europe from 1300–2010. Homicides per capita have dramatically decreased around the world over the past several centuries. Are humans becoming less aggressive as technology and education increas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38388" y="1941230"/>
            <a:ext cx="4467225" cy="438337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4223143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Footer Placeholder 5"/>
          <p:cNvSpPr>
            <a:spLocks noGrp="1"/>
          </p:cNvSpPr>
          <p:nvPr>
            <p:ph type="ftr" sz="quarter" idx="11"/>
          </p:nvPr>
        </p:nvSpPr>
        <p:spPr/>
        <p:txBody>
          <a:bodyPr/>
          <a:lstStyle/>
          <a:p>
            <a:r>
              <a:rPr lang="en-US" dirty="0"/>
              <a:t>Heinzen,  © SAGE Publications, 2021.    </a:t>
            </a:r>
          </a:p>
        </p:txBody>
      </p:sp>
      <p:sp>
        <p:nvSpPr>
          <p:cNvPr id="8" name="Title 7"/>
          <p:cNvSpPr>
            <a:spLocks noGrp="1"/>
          </p:cNvSpPr>
          <p:nvPr>
            <p:ph type="title"/>
          </p:nvPr>
        </p:nvSpPr>
        <p:spPr/>
        <p:txBody>
          <a:bodyPr>
            <a:normAutofit/>
          </a:bodyPr>
          <a:lstStyle/>
          <a:p>
            <a:r>
              <a:rPr lang="en-US" dirty="0"/>
              <a:t>Why Are Humans Aggressive?</a:t>
            </a:r>
            <a:br>
              <a:rPr lang="en-US" dirty="0"/>
            </a:br>
            <a:r>
              <a:rPr lang="en-US" sz="2200" dirty="0"/>
              <a:t>(1 of 6)</a:t>
            </a:r>
          </a:p>
        </p:txBody>
      </p:sp>
      <p:sp>
        <p:nvSpPr>
          <p:cNvPr id="9" name="Content Placeholder 8"/>
          <p:cNvSpPr>
            <a:spLocks noGrp="1"/>
          </p:cNvSpPr>
          <p:nvPr>
            <p:ph idx="1"/>
          </p:nvPr>
        </p:nvSpPr>
        <p:spPr/>
        <p:txBody>
          <a:bodyPr>
            <a:normAutofit/>
          </a:bodyPr>
          <a:lstStyle/>
          <a:p>
            <a:pPr marL="0" indent="0">
              <a:buNone/>
            </a:pPr>
            <a:r>
              <a:rPr lang="en-US" dirty="0"/>
              <a:t>Biological Influences on Aggression</a:t>
            </a:r>
          </a:p>
          <a:p>
            <a:r>
              <a:rPr lang="en-US" dirty="0"/>
              <a:t>Genetic determinism: idea that genetic influence alone determines behavioral outcomes</a:t>
            </a:r>
          </a:p>
          <a:p>
            <a:r>
              <a:rPr lang="en-US" dirty="0"/>
              <a:t>Four biological responses to threat</a:t>
            </a:r>
          </a:p>
          <a:p>
            <a:r>
              <a:rPr lang="en-US" dirty="0"/>
              <a:t>Low heart rates</a:t>
            </a:r>
          </a:p>
        </p:txBody>
      </p:sp>
      <p:sp>
        <p:nvSpPr>
          <p:cNvPr id="7" name="Slide Number Placeholder 6"/>
          <p:cNvSpPr>
            <a:spLocks noGrp="1"/>
          </p:cNvSpPr>
          <p:nvPr>
            <p:ph type="sldNum" sz="quarter" idx="12"/>
          </p:nvPr>
        </p:nvSpPr>
        <p:spPr/>
        <p:txBody>
          <a:bodyPr/>
          <a:lstStyle/>
          <a:p>
            <a:fld id="{B6F15528-21DE-4FAA-801E-634DDDAF4B2B}" type="slidenum">
              <a:rPr lang="en-US" smtClean="0"/>
              <a:pPr/>
              <a:t>13</a:t>
            </a:fld>
            <a:endParaRPr lang="en-US" dirty="0"/>
          </a:p>
        </p:txBody>
      </p:sp>
    </p:spTree>
    <p:extLst>
      <p:ext uri="{BB962C8B-B14F-4D97-AF65-F5344CB8AC3E}">
        <p14:creationId xmlns:p14="http://schemas.microsoft.com/office/powerpoint/2010/main" val="2375866420"/>
      </p:ext>
    </p:extLst>
  </p:cSld>
  <p:clrMapOvr>
    <a:overrideClrMapping bg1="lt1" tx1="dk1" bg2="lt2" tx2="dk2" accent1="accent1" accent2="accent2" accent3="accent3" accent4="accent4" accent5="accent5" accent6="accent6" hlink="hlink" folHlink="folHlink"/>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normAutofit/>
          </a:bodyPr>
          <a:lstStyle/>
          <a:p>
            <a:r>
              <a:rPr lang="en-US" dirty="0"/>
              <a:t>Why Are Humans Aggressive?</a:t>
            </a:r>
            <a:br>
              <a:rPr lang="en-US" dirty="0"/>
            </a:br>
            <a:r>
              <a:rPr lang="en-US" sz="2200" dirty="0"/>
              <a:t>(2 of 6)</a:t>
            </a:r>
          </a:p>
        </p:txBody>
      </p:sp>
      <p:sp>
        <p:nvSpPr>
          <p:cNvPr id="9" name="Content Placeholder 8"/>
          <p:cNvSpPr>
            <a:spLocks noGrp="1"/>
          </p:cNvSpPr>
          <p:nvPr>
            <p:ph idx="1"/>
          </p:nvPr>
        </p:nvSpPr>
        <p:spPr/>
        <p:txBody>
          <a:bodyPr>
            <a:normAutofit/>
          </a:bodyPr>
          <a:lstStyle/>
          <a:p>
            <a:pPr marL="0" indent="0">
              <a:buNone/>
            </a:pPr>
            <a:r>
              <a:rPr lang="en-US" dirty="0"/>
              <a:t>Biological Influences on Aggression</a:t>
            </a:r>
          </a:p>
          <a:p>
            <a:r>
              <a:rPr lang="en-US" dirty="0"/>
              <a:t>Alcohol </a:t>
            </a:r>
          </a:p>
          <a:p>
            <a:r>
              <a:rPr lang="en-US" dirty="0"/>
              <a:t>Testosterone </a:t>
            </a:r>
          </a:p>
          <a:p>
            <a:r>
              <a:rPr lang="en-US" dirty="0"/>
              <a:t>Interactions: aggression is the result of multiple influences</a:t>
            </a:r>
          </a:p>
          <a:p>
            <a:pPr marL="0" indent="0">
              <a:buNone/>
            </a:pPr>
            <a:endParaRPr lang="en-US" dirty="0"/>
          </a:p>
        </p:txBody>
      </p:sp>
      <p:sp>
        <p:nvSpPr>
          <p:cNvPr id="6" name="Footer Placeholder 5"/>
          <p:cNvSpPr>
            <a:spLocks noGrp="1"/>
          </p:cNvSpPr>
          <p:nvPr>
            <p:ph type="ftr" sz="quarter" idx="11"/>
          </p:nvPr>
        </p:nvSpPr>
        <p:spPr/>
        <p:txBody>
          <a:bodyPr/>
          <a:lstStyle/>
          <a:p>
            <a:r>
              <a:rPr lang="en-US" dirty="0"/>
              <a:t>Heinzen,  © SAGE Publications, 2021.    </a:t>
            </a:r>
          </a:p>
        </p:txBody>
      </p:sp>
      <p:sp>
        <p:nvSpPr>
          <p:cNvPr id="7" name="Slide Number Placeholder 6"/>
          <p:cNvSpPr>
            <a:spLocks noGrp="1"/>
          </p:cNvSpPr>
          <p:nvPr>
            <p:ph type="sldNum" sz="quarter" idx="12"/>
          </p:nvPr>
        </p:nvSpPr>
        <p:spPr/>
        <p:txBody>
          <a:bodyPr/>
          <a:lstStyle/>
          <a:p>
            <a:fld id="{B6F15528-21DE-4FAA-801E-634DDDAF4B2B}" type="slidenum">
              <a:rPr lang="en-US" smtClean="0"/>
              <a:pPr/>
              <a:t>14</a:t>
            </a:fld>
            <a:endParaRPr lang="en-US" dirty="0"/>
          </a:p>
        </p:txBody>
      </p:sp>
    </p:spTree>
    <p:extLst>
      <p:ext uri="{BB962C8B-B14F-4D97-AF65-F5344CB8AC3E}">
        <p14:creationId xmlns:p14="http://schemas.microsoft.com/office/powerpoint/2010/main" val="21019719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normAutofit/>
          </a:bodyPr>
          <a:lstStyle/>
          <a:p>
            <a:r>
              <a:rPr lang="en-US" dirty="0"/>
              <a:t>Why Are Humans Aggressive?</a:t>
            </a:r>
            <a:br>
              <a:rPr lang="en-US" dirty="0"/>
            </a:br>
            <a:r>
              <a:rPr lang="en-US" sz="2200" dirty="0"/>
              <a:t>(3 of 6)</a:t>
            </a:r>
          </a:p>
        </p:txBody>
      </p:sp>
      <p:sp>
        <p:nvSpPr>
          <p:cNvPr id="9" name="Content Placeholder 8"/>
          <p:cNvSpPr>
            <a:spLocks noGrp="1"/>
          </p:cNvSpPr>
          <p:nvPr>
            <p:ph idx="1"/>
          </p:nvPr>
        </p:nvSpPr>
        <p:spPr/>
        <p:txBody>
          <a:bodyPr>
            <a:normAutofit/>
          </a:bodyPr>
          <a:lstStyle/>
          <a:p>
            <a:pPr marL="0" indent="0">
              <a:buNone/>
            </a:pPr>
            <a:r>
              <a:rPr lang="en-US" dirty="0"/>
              <a:t>Cultural Influences on Aggression</a:t>
            </a:r>
          </a:p>
          <a:p>
            <a:r>
              <a:rPr lang="en-US" dirty="0"/>
              <a:t>Group differences in aggression</a:t>
            </a:r>
          </a:p>
          <a:p>
            <a:r>
              <a:rPr lang="en-US" dirty="0"/>
              <a:t>Cultures of honor</a:t>
            </a:r>
          </a:p>
          <a:p>
            <a:r>
              <a:rPr lang="en-US" dirty="0"/>
              <a:t>Gender roles and aggression</a:t>
            </a:r>
          </a:p>
          <a:p>
            <a:r>
              <a:rPr lang="en-US" dirty="0"/>
              <a:t>Sports culture</a:t>
            </a:r>
          </a:p>
        </p:txBody>
      </p:sp>
      <p:sp>
        <p:nvSpPr>
          <p:cNvPr id="6" name="Footer Placeholder 5"/>
          <p:cNvSpPr>
            <a:spLocks noGrp="1"/>
          </p:cNvSpPr>
          <p:nvPr>
            <p:ph type="ftr" sz="quarter" idx="11"/>
          </p:nvPr>
        </p:nvSpPr>
        <p:spPr/>
        <p:txBody>
          <a:bodyPr/>
          <a:lstStyle/>
          <a:p>
            <a:r>
              <a:rPr lang="en-US" dirty="0"/>
              <a:t>Heinzen,  © SAGE Publications, 2021.    </a:t>
            </a:r>
          </a:p>
        </p:txBody>
      </p:sp>
      <p:sp>
        <p:nvSpPr>
          <p:cNvPr id="7" name="Slide Number Placeholder 6"/>
          <p:cNvSpPr>
            <a:spLocks noGrp="1"/>
          </p:cNvSpPr>
          <p:nvPr>
            <p:ph type="sldNum" sz="quarter" idx="12"/>
          </p:nvPr>
        </p:nvSpPr>
        <p:spPr/>
        <p:txBody>
          <a:bodyPr/>
          <a:lstStyle/>
          <a:p>
            <a:fld id="{B6F15528-21DE-4FAA-801E-634DDDAF4B2B}" type="slidenum">
              <a:rPr lang="en-US" smtClean="0"/>
              <a:pPr/>
              <a:t>15</a:t>
            </a:fld>
            <a:endParaRPr lang="en-US" dirty="0"/>
          </a:p>
        </p:txBody>
      </p:sp>
    </p:spTree>
    <p:extLst>
      <p:ext uri="{BB962C8B-B14F-4D97-AF65-F5344CB8AC3E}">
        <p14:creationId xmlns:p14="http://schemas.microsoft.com/office/powerpoint/2010/main" val="5155796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normAutofit/>
          </a:bodyPr>
          <a:lstStyle/>
          <a:p>
            <a:r>
              <a:rPr lang="en-US" dirty="0"/>
              <a:t>Why Are Humans Aggressive?</a:t>
            </a:r>
            <a:br>
              <a:rPr lang="en-US" dirty="0"/>
            </a:br>
            <a:r>
              <a:rPr lang="en-US" sz="2200" dirty="0"/>
              <a:t>(4 of 6)</a:t>
            </a:r>
          </a:p>
        </p:txBody>
      </p:sp>
      <p:sp>
        <p:nvSpPr>
          <p:cNvPr id="6" name="Footer Placeholder 5"/>
          <p:cNvSpPr>
            <a:spLocks noGrp="1"/>
          </p:cNvSpPr>
          <p:nvPr>
            <p:ph type="ftr" sz="quarter" idx="11"/>
          </p:nvPr>
        </p:nvSpPr>
        <p:spPr/>
        <p:txBody>
          <a:bodyPr/>
          <a:lstStyle/>
          <a:p>
            <a:r>
              <a:rPr lang="en-US" dirty="0"/>
              <a:t>Heinzen,  © SAGE Publications, 2021.    </a:t>
            </a:r>
          </a:p>
        </p:txBody>
      </p:sp>
      <p:sp>
        <p:nvSpPr>
          <p:cNvPr id="7" name="Slide Number Placeholder 6"/>
          <p:cNvSpPr>
            <a:spLocks noGrp="1"/>
          </p:cNvSpPr>
          <p:nvPr>
            <p:ph type="sldNum" sz="quarter" idx="12"/>
          </p:nvPr>
        </p:nvSpPr>
        <p:spPr/>
        <p:txBody>
          <a:bodyPr/>
          <a:lstStyle/>
          <a:p>
            <a:fld id="{B6F15528-21DE-4FAA-801E-634DDDAF4B2B}" type="slidenum">
              <a:rPr lang="en-US" smtClean="0"/>
              <a:pPr/>
              <a:t>16</a:t>
            </a:fld>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241651847"/>
              </p:ext>
            </p:extLst>
          </p:nvPr>
        </p:nvGraphicFramePr>
        <p:xfrm>
          <a:off x="1143000" y="3124200"/>
          <a:ext cx="5868670" cy="2335109"/>
        </p:xfrm>
        <a:graphic>
          <a:graphicData uri="http://schemas.openxmlformats.org/drawingml/2006/table">
            <a:tbl>
              <a:tblPr firstRow="1" firstCol="1" bandRow="1">
                <a:tableStyleId>{BDBED569-4797-4DF1-A0F4-6AAB3CD982D8}</a:tableStyleId>
              </a:tblPr>
              <a:tblGrid>
                <a:gridCol w="5868670">
                  <a:extLst>
                    <a:ext uri="{9D8B030D-6E8A-4147-A177-3AD203B41FA5}">
                      <a16:colId xmlns:a16="http://schemas.microsoft.com/office/drawing/2014/main" val="20000"/>
                    </a:ext>
                  </a:extLst>
                </a:gridCol>
              </a:tblGrid>
              <a:tr h="0">
                <a:tc>
                  <a:txBody>
                    <a:bodyPr/>
                    <a:lstStyle/>
                    <a:p>
                      <a:pPr>
                        <a:lnSpc>
                          <a:spcPct val="115000"/>
                        </a:lnSpc>
                        <a:spcAft>
                          <a:spcPts val="0"/>
                        </a:spcAft>
                      </a:pPr>
                      <a:r>
                        <a:rPr lang="en-IN" sz="1200" b="0" dirty="0">
                          <a:effectLst/>
                        </a:rPr>
                        <a:t>Masculine courage (e.g., men should be able to take pain)</a:t>
                      </a:r>
                      <a:endParaRPr lang="en-IN" sz="1200" b="0" dirty="0">
                        <a:effectLst/>
                        <a:latin typeface="Calibri"/>
                        <a:ea typeface="Calibri"/>
                        <a:cs typeface="Times New Roman"/>
                      </a:endParaRPr>
                    </a:p>
                  </a:txBody>
                  <a:tcPr marL="68400" marR="68400" marT="68400" marB="68400"/>
                </a:tc>
                <a:extLst>
                  <a:ext uri="{0D108BD9-81ED-4DB2-BD59-A6C34878D82A}">
                    <a16:rowId xmlns:a16="http://schemas.microsoft.com/office/drawing/2014/main" val="10000"/>
                  </a:ext>
                </a:extLst>
              </a:tr>
              <a:tr h="0">
                <a:tc>
                  <a:txBody>
                    <a:bodyPr/>
                    <a:lstStyle/>
                    <a:p>
                      <a:pPr>
                        <a:lnSpc>
                          <a:spcPct val="115000"/>
                        </a:lnSpc>
                        <a:spcAft>
                          <a:spcPts val="0"/>
                        </a:spcAft>
                      </a:pPr>
                      <a:r>
                        <a:rPr lang="en-IN" sz="1200" b="0" dirty="0">
                          <a:effectLst/>
                        </a:rPr>
                        <a:t>Pride in manhood (e.g., men should be independent)</a:t>
                      </a:r>
                      <a:endParaRPr lang="en-IN" sz="1200" b="0" dirty="0">
                        <a:effectLst/>
                        <a:latin typeface="Calibri"/>
                        <a:ea typeface="Calibri"/>
                        <a:cs typeface="Times New Roman"/>
                      </a:endParaRPr>
                    </a:p>
                  </a:txBody>
                  <a:tcPr marL="68400" marR="68400" marT="68400" marB="68400"/>
                </a:tc>
                <a:extLst>
                  <a:ext uri="{0D108BD9-81ED-4DB2-BD59-A6C34878D82A}">
                    <a16:rowId xmlns:a16="http://schemas.microsoft.com/office/drawing/2014/main" val="10001"/>
                  </a:ext>
                </a:extLst>
              </a:tr>
              <a:tr h="0">
                <a:tc>
                  <a:txBody>
                    <a:bodyPr/>
                    <a:lstStyle/>
                    <a:p>
                      <a:pPr>
                        <a:lnSpc>
                          <a:spcPct val="115000"/>
                        </a:lnSpc>
                        <a:spcAft>
                          <a:spcPts val="0"/>
                        </a:spcAft>
                      </a:pPr>
                      <a:r>
                        <a:rPr lang="en-IN" sz="1200" b="0" dirty="0">
                          <a:effectLst/>
                        </a:rPr>
                        <a:t>Socialization (e.g., men with </a:t>
                      </a:r>
                      <a:r>
                        <a:rPr lang="en-IN" sz="1200" b="0" dirty="0" err="1">
                          <a:effectLst/>
                        </a:rPr>
                        <a:t>honor</a:t>
                      </a:r>
                      <a:r>
                        <a:rPr lang="en-IN" sz="1200" b="0" dirty="0">
                          <a:effectLst/>
                        </a:rPr>
                        <a:t> stand up to bullies)</a:t>
                      </a:r>
                      <a:endParaRPr lang="en-IN" sz="1200" b="0" dirty="0">
                        <a:effectLst/>
                        <a:latin typeface="Calibri"/>
                        <a:ea typeface="Calibri"/>
                        <a:cs typeface="Times New Roman"/>
                      </a:endParaRPr>
                    </a:p>
                  </a:txBody>
                  <a:tcPr marL="68400" marR="68400" marT="68400" marB="68400"/>
                </a:tc>
                <a:extLst>
                  <a:ext uri="{0D108BD9-81ED-4DB2-BD59-A6C34878D82A}">
                    <a16:rowId xmlns:a16="http://schemas.microsoft.com/office/drawing/2014/main" val="10002"/>
                  </a:ext>
                </a:extLst>
              </a:tr>
              <a:tr h="0">
                <a:tc>
                  <a:txBody>
                    <a:bodyPr/>
                    <a:lstStyle/>
                    <a:p>
                      <a:pPr>
                        <a:lnSpc>
                          <a:spcPct val="115000"/>
                        </a:lnSpc>
                        <a:spcAft>
                          <a:spcPts val="0"/>
                        </a:spcAft>
                      </a:pPr>
                      <a:r>
                        <a:rPr lang="en-IN" sz="1200" b="0" dirty="0">
                          <a:effectLst/>
                        </a:rPr>
                        <a:t>Virtue (e.g., fighting is admirable if done out of </a:t>
                      </a:r>
                      <a:r>
                        <a:rPr lang="en-IN" sz="1200" b="0" dirty="0" err="1">
                          <a:effectLst/>
                        </a:rPr>
                        <a:t>honor</a:t>
                      </a:r>
                      <a:r>
                        <a:rPr lang="en-IN" sz="1200" b="0" dirty="0">
                          <a:effectLst/>
                        </a:rPr>
                        <a:t>)</a:t>
                      </a:r>
                      <a:endParaRPr lang="en-IN" sz="1200" b="0" dirty="0">
                        <a:effectLst/>
                        <a:latin typeface="Calibri"/>
                        <a:ea typeface="Calibri"/>
                        <a:cs typeface="Times New Roman"/>
                      </a:endParaRPr>
                    </a:p>
                  </a:txBody>
                  <a:tcPr marL="68400" marR="68400" marT="68400" marB="68400"/>
                </a:tc>
                <a:extLst>
                  <a:ext uri="{0D108BD9-81ED-4DB2-BD59-A6C34878D82A}">
                    <a16:rowId xmlns:a16="http://schemas.microsoft.com/office/drawing/2014/main" val="10003"/>
                  </a:ext>
                </a:extLst>
              </a:tr>
              <a:tr h="0">
                <a:tc>
                  <a:txBody>
                    <a:bodyPr/>
                    <a:lstStyle/>
                    <a:p>
                      <a:pPr>
                        <a:lnSpc>
                          <a:spcPct val="115000"/>
                        </a:lnSpc>
                        <a:spcAft>
                          <a:spcPts val="0"/>
                        </a:spcAft>
                      </a:pPr>
                      <a:r>
                        <a:rPr lang="en-IN" sz="1200" b="0" dirty="0">
                          <a:effectLst/>
                        </a:rPr>
                        <a:t>Protection (e.g., men should protect women)</a:t>
                      </a:r>
                      <a:endParaRPr lang="en-IN" sz="1200" b="0" dirty="0">
                        <a:effectLst/>
                        <a:latin typeface="Calibri"/>
                        <a:ea typeface="Calibri"/>
                        <a:cs typeface="Times New Roman"/>
                      </a:endParaRPr>
                    </a:p>
                  </a:txBody>
                  <a:tcPr marL="68400" marR="68400" marT="68400" marB="68400"/>
                </a:tc>
                <a:extLst>
                  <a:ext uri="{0D108BD9-81ED-4DB2-BD59-A6C34878D82A}">
                    <a16:rowId xmlns:a16="http://schemas.microsoft.com/office/drawing/2014/main" val="10004"/>
                  </a:ext>
                </a:extLst>
              </a:tr>
              <a:tr h="0">
                <a:tc>
                  <a:txBody>
                    <a:bodyPr/>
                    <a:lstStyle/>
                    <a:p>
                      <a:pPr>
                        <a:lnSpc>
                          <a:spcPct val="115000"/>
                        </a:lnSpc>
                        <a:spcAft>
                          <a:spcPts val="0"/>
                        </a:spcAft>
                      </a:pPr>
                      <a:r>
                        <a:rPr lang="en-IN" sz="1200" b="0" dirty="0">
                          <a:effectLst/>
                        </a:rPr>
                        <a:t>Provocation/insult (e.g., men should not accept insults)</a:t>
                      </a:r>
                      <a:endParaRPr lang="en-IN" sz="1200" b="0" dirty="0">
                        <a:effectLst/>
                        <a:latin typeface="Calibri"/>
                        <a:ea typeface="Calibri"/>
                        <a:cs typeface="Times New Roman"/>
                      </a:endParaRPr>
                    </a:p>
                  </a:txBody>
                  <a:tcPr marL="68400" marR="68400" marT="68400" marB="68400"/>
                </a:tc>
                <a:extLst>
                  <a:ext uri="{0D108BD9-81ED-4DB2-BD59-A6C34878D82A}">
                    <a16:rowId xmlns:a16="http://schemas.microsoft.com/office/drawing/2014/main" val="10005"/>
                  </a:ext>
                </a:extLst>
              </a:tr>
              <a:tr h="0">
                <a:tc>
                  <a:txBody>
                    <a:bodyPr/>
                    <a:lstStyle/>
                    <a:p>
                      <a:pPr>
                        <a:lnSpc>
                          <a:spcPct val="115000"/>
                        </a:lnSpc>
                        <a:spcAft>
                          <a:spcPts val="0"/>
                        </a:spcAft>
                      </a:pPr>
                      <a:r>
                        <a:rPr lang="en-IN" sz="1200" b="0" dirty="0">
                          <a:effectLst/>
                        </a:rPr>
                        <a:t>Family and community bonds (e.g., family is a man’s first priority)</a:t>
                      </a:r>
                      <a:endParaRPr lang="en-IN" sz="1200" b="0" dirty="0">
                        <a:effectLst/>
                        <a:latin typeface="Calibri"/>
                        <a:ea typeface="Calibri"/>
                        <a:cs typeface="Times New Roman"/>
                      </a:endParaRPr>
                    </a:p>
                  </a:txBody>
                  <a:tcPr marL="68400" marR="68400" marT="68400" marB="68400"/>
                </a:tc>
                <a:extLst>
                  <a:ext uri="{0D108BD9-81ED-4DB2-BD59-A6C34878D82A}">
                    <a16:rowId xmlns:a16="http://schemas.microsoft.com/office/drawing/2014/main" val="10006"/>
                  </a:ext>
                </a:extLst>
              </a:tr>
            </a:tbl>
          </a:graphicData>
        </a:graphic>
      </p:graphicFrame>
      <p:sp>
        <p:nvSpPr>
          <p:cNvPr id="5" name="Rectangle 4"/>
          <p:cNvSpPr/>
          <p:nvPr/>
        </p:nvSpPr>
        <p:spPr>
          <a:xfrm>
            <a:off x="1219200" y="2590800"/>
            <a:ext cx="4572000" cy="338554"/>
          </a:xfrm>
          <a:prstGeom prst="rect">
            <a:avLst/>
          </a:prstGeom>
        </p:spPr>
        <p:txBody>
          <a:bodyPr>
            <a:spAutoFit/>
          </a:bodyPr>
          <a:lstStyle/>
          <a:p>
            <a:r>
              <a:rPr lang="en-IN" sz="1600" b="1" dirty="0"/>
              <a:t>TABLE 11.4 </a:t>
            </a:r>
            <a:r>
              <a:rPr lang="en-US" sz="1600" b="1" dirty="0"/>
              <a:t>Values in a Culture of Honor</a:t>
            </a:r>
            <a:endParaRPr lang="en-IN" sz="1600" dirty="0"/>
          </a:p>
        </p:txBody>
      </p:sp>
      <p:sp>
        <p:nvSpPr>
          <p:cNvPr id="9" name="Rectangle 8"/>
          <p:cNvSpPr/>
          <p:nvPr/>
        </p:nvSpPr>
        <p:spPr>
          <a:xfrm>
            <a:off x="1143000" y="5562600"/>
            <a:ext cx="2667000" cy="246221"/>
          </a:xfrm>
          <a:prstGeom prst="rect">
            <a:avLst/>
          </a:prstGeom>
        </p:spPr>
        <p:txBody>
          <a:bodyPr wrap="square">
            <a:spAutoFit/>
          </a:bodyPr>
          <a:lstStyle/>
          <a:p>
            <a:r>
              <a:rPr lang="en-IN" sz="1000" i="1" dirty="0"/>
              <a:t>Source: </a:t>
            </a:r>
            <a:r>
              <a:rPr lang="en-IN" sz="1000" dirty="0"/>
              <a:t>Adapted from Saucier et al. (2016).</a:t>
            </a:r>
          </a:p>
        </p:txBody>
      </p:sp>
    </p:spTree>
    <p:extLst>
      <p:ext uri="{BB962C8B-B14F-4D97-AF65-F5344CB8AC3E}">
        <p14:creationId xmlns:p14="http://schemas.microsoft.com/office/powerpoint/2010/main" val="75715087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normAutofit/>
          </a:bodyPr>
          <a:lstStyle/>
          <a:p>
            <a:r>
              <a:rPr lang="en-US" dirty="0"/>
              <a:t>Why Are Humans Aggressive?</a:t>
            </a:r>
            <a:br>
              <a:rPr lang="en-US" dirty="0"/>
            </a:br>
            <a:r>
              <a:rPr lang="en-US" sz="2200" dirty="0"/>
              <a:t>(5 of 6)</a:t>
            </a:r>
          </a:p>
        </p:txBody>
      </p:sp>
      <p:sp>
        <p:nvSpPr>
          <p:cNvPr id="9" name="Content Placeholder 8"/>
          <p:cNvSpPr>
            <a:spLocks noGrp="1"/>
          </p:cNvSpPr>
          <p:nvPr>
            <p:ph idx="1"/>
          </p:nvPr>
        </p:nvSpPr>
        <p:spPr/>
        <p:txBody>
          <a:bodyPr>
            <a:normAutofit/>
          </a:bodyPr>
          <a:lstStyle/>
          <a:p>
            <a:pPr marL="0" indent="0">
              <a:buNone/>
            </a:pPr>
            <a:r>
              <a:rPr lang="en-US" dirty="0"/>
              <a:t>Situational Influences on Aggression</a:t>
            </a:r>
          </a:p>
          <a:p>
            <a:r>
              <a:rPr lang="en-US" dirty="0"/>
              <a:t>Situation 1: war hysteria &amp; moral panic</a:t>
            </a:r>
          </a:p>
          <a:p>
            <a:r>
              <a:rPr lang="en-US" dirty="0"/>
              <a:t>Situation 2: modeling aggressive role models</a:t>
            </a:r>
          </a:p>
          <a:p>
            <a:pPr lvl="1"/>
            <a:r>
              <a:rPr lang="en-US" dirty="0"/>
              <a:t>The Bobo Doll studies </a:t>
            </a:r>
          </a:p>
        </p:txBody>
      </p:sp>
      <p:sp>
        <p:nvSpPr>
          <p:cNvPr id="6" name="Footer Placeholder 5"/>
          <p:cNvSpPr>
            <a:spLocks noGrp="1"/>
          </p:cNvSpPr>
          <p:nvPr>
            <p:ph type="ftr" sz="quarter" idx="11"/>
          </p:nvPr>
        </p:nvSpPr>
        <p:spPr/>
        <p:txBody>
          <a:bodyPr/>
          <a:lstStyle/>
          <a:p>
            <a:r>
              <a:rPr lang="en-US" dirty="0"/>
              <a:t>Heinzen,  © SAGE Publications, 2021.    </a:t>
            </a:r>
          </a:p>
        </p:txBody>
      </p:sp>
      <p:sp>
        <p:nvSpPr>
          <p:cNvPr id="7" name="Slide Number Placeholder 6"/>
          <p:cNvSpPr>
            <a:spLocks noGrp="1"/>
          </p:cNvSpPr>
          <p:nvPr>
            <p:ph type="sldNum" sz="quarter" idx="12"/>
          </p:nvPr>
        </p:nvSpPr>
        <p:spPr/>
        <p:txBody>
          <a:bodyPr/>
          <a:lstStyle/>
          <a:p>
            <a:fld id="{B6F15528-21DE-4FAA-801E-634DDDAF4B2B}" type="slidenum">
              <a:rPr lang="en-US" smtClean="0"/>
              <a:pPr/>
              <a:t>17</a:t>
            </a:fld>
            <a:endParaRPr lang="en-US" dirty="0"/>
          </a:p>
        </p:txBody>
      </p:sp>
    </p:spTree>
    <p:extLst>
      <p:ext uri="{BB962C8B-B14F-4D97-AF65-F5344CB8AC3E}">
        <p14:creationId xmlns:p14="http://schemas.microsoft.com/office/powerpoint/2010/main" val="328928451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normAutofit/>
          </a:bodyPr>
          <a:lstStyle/>
          <a:p>
            <a:r>
              <a:rPr lang="en-US" dirty="0"/>
              <a:t>Why Are Humans Aggressive?</a:t>
            </a:r>
            <a:br>
              <a:rPr lang="en-US" dirty="0"/>
            </a:br>
            <a:r>
              <a:rPr lang="en-US" sz="2200" dirty="0"/>
              <a:t>(6 of 6)</a:t>
            </a:r>
          </a:p>
        </p:txBody>
      </p:sp>
      <p:sp>
        <p:nvSpPr>
          <p:cNvPr id="9" name="Content Placeholder 8"/>
          <p:cNvSpPr>
            <a:spLocks noGrp="1"/>
          </p:cNvSpPr>
          <p:nvPr>
            <p:ph idx="1"/>
          </p:nvPr>
        </p:nvSpPr>
        <p:spPr/>
        <p:txBody>
          <a:bodyPr>
            <a:normAutofit/>
          </a:bodyPr>
          <a:lstStyle/>
          <a:p>
            <a:pPr marL="0" indent="0">
              <a:buNone/>
            </a:pPr>
            <a:r>
              <a:rPr lang="en-US" dirty="0"/>
              <a:t>Situational Influences on Aggression</a:t>
            </a:r>
          </a:p>
          <a:p>
            <a:r>
              <a:rPr lang="en-US" dirty="0"/>
              <a:t>Situation 3: media violence</a:t>
            </a:r>
          </a:p>
          <a:p>
            <a:r>
              <a:rPr lang="en-US" dirty="0"/>
              <a:t>Situation 4: environmental cues</a:t>
            </a:r>
          </a:p>
          <a:p>
            <a:r>
              <a:rPr lang="en-US" dirty="0"/>
              <a:t>GAM: environmental cues promote aggression</a:t>
            </a:r>
          </a:p>
        </p:txBody>
      </p:sp>
      <p:sp>
        <p:nvSpPr>
          <p:cNvPr id="6" name="Footer Placeholder 5"/>
          <p:cNvSpPr>
            <a:spLocks noGrp="1"/>
          </p:cNvSpPr>
          <p:nvPr>
            <p:ph type="ftr" sz="quarter" idx="11"/>
          </p:nvPr>
        </p:nvSpPr>
        <p:spPr/>
        <p:txBody>
          <a:bodyPr/>
          <a:lstStyle/>
          <a:p>
            <a:r>
              <a:rPr lang="en-US" dirty="0"/>
              <a:t>Heinzen,  © SAGE Publications, 2021.    </a:t>
            </a:r>
          </a:p>
        </p:txBody>
      </p:sp>
      <p:sp>
        <p:nvSpPr>
          <p:cNvPr id="7" name="Slide Number Placeholder 6"/>
          <p:cNvSpPr>
            <a:spLocks noGrp="1"/>
          </p:cNvSpPr>
          <p:nvPr>
            <p:ph type="sldNum" sz="quarter" idx="12"/>
          </p:nvPr>
        </p:nvSpPr>
        <p:spPr/>
        <p:txBody>
          <a:bodyPr/>
          <a:lstStyle/>
          <a:p>
            <a:fld id="{B6F15528-21DE-4FAA-801E-634DDDAF4B2B}" type="slidenum">
              <a:rPr lang="en-US" smtClean="0"/>
              <a:pPr/>
              <a:t>18</a:t>
            </a:fld>
            <a:endParaRPr lang="en-US" dirty="0"/>
          </a:p>
        </p:txBody>
      </p:sp>
    </p:spTree>
    <p:extLst>
      <p:ext uri="{BB962C8B-B14F-4D97-AF65-F5344CB8AC3E}">
        <p14:creationId xmlns:p14="http://schemas.microsoft.com/office/powerpoint/2010/main" val="394439433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normAutofit fontScale="90000"/>
          </a:bodyPr>
          <a:lstStyle/>
          <a:p>
            <a:r>
              <a:rPr lang="en-US" dirty="0"/>
              <a:t>How Can We Manage or Reduce Aggression? </a:t>
            </a:r>
            <a:r>
              <a:rPr lang="en-US" sz="2200" dirty="0"/>
              <a:t>(1 of 7)</a:t>
            </a:r>
            <a:endParaRPr lang="en-US" dirty="0"/>
          </a:p>
        </p:txBody>
      </p:sp>
      <p:sp>
        <p:nvSpPr>
          <p:cNvPr id="9" name="Content Placeholder 8"/>
          <p:cNvSpPr>
            <a:spLocks noGrp="1"/>
          </p:cNvSpPr>
          <p:nvPr>
            <p:ph idx="1"/>
          </p:nvPr>
        </p:nvSpPr>
        <p:spPr/>
        <p:txBody>
          <a:bodyPr>
            <a:normAutofit/>
          </a:bodyPr>
          <a:lstStyle/>
          <a:p>
            <a:pPr marL="0" indent="0">
              <a:buNone/>
            </a:pPr>
            <a:r>
              <a:rPr lang="en-US" dirty="0"/>
              <a:t>Catharsis: A Tempting But Bad Idea</a:t>
            </a:r>
          </a:p>
          <a:p>
            <a:r>
              <a:rPr lang="en-US" dirty="0"/>
              <a:t>Catharsis hypothesis: engaging in small aggression will reduce larger aggressive behaviors</a:t>
            </a:r>
          </a:p>
          <a:p>
            <a:r>
              <a:rPr lang="en-US" dirty="0"/>
              <a:t>Catharsis: popular and dangerous belief</a:t>
            </a:r>
          </a:p>
        </p:txBody>
      </p:sp>
      <p:sp>
        <p:nvSpPr>
          <p:cNvPr id="6" name="Footer Placeholder 5"/>
          <p:cNvSpPr>
            <a:spLocks noGrp="1"/>
          </p:cNvSpPr>
          <p:nvPr>
            <p:ph type="ftr" sz="quarter" idx="11"/>
          </p:nvPr>
        </p:nvSpPr>
        <p:spPr/>
        <p:txBody>
          <a:bodyPr/>
          <a:lstStyle/>
          <a:p>
            <a:r>
              <a:rPr lang="en-US" dirty="0"/>
              <a:t>Heinzen,  © SAGE Publications, 2021.    </a:t>
            </a:r>
          </a:p>
        </p:txBody>
      </p:sp>
      <p:sp>
        <p:nvSpPr>
          <p:cNvPr id="7" name="Slide Number Placeholder 6"/>
          <p:cNvSpPr>
            <a:spLocks noGrp="1"/>
          </p:cNvSpPr>
          <p:nvPr>
            <p:ph type="sldNum" sz="quarter" idx="12"/>
          </p:nvPr>
        </p:nvSpPr>
        <p:spPr/>
        <p:txBody>
          <a:bodyPr/>
          <a:lstStyle/>
          <a:p>
            <a:fld id="{B6F15528-21DE-4FAA-801E-634DDDAF4B2B}" type="slidenum">
              <a:rPr lang="en-US" smtClean="0"/>
              <a:pPr/>
              <a:t>19</a:t>
            </a:fld>
            <a:endParaRPr lang="en-US" dirty="0"/>
          </a:p>
        </p:txBody>
      </p:sp>
    </p:spTree>
    <p:extLst>
      <p:ext uri="{BB962C8B-B14F-4D97-AF65-F5344CB8AC3E}">
        <p14:creationId xmlns:p14="http://schemas.microsoft.com/office/powerpoint/2010/main" val="9681009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normAutofit/>
          </a:bodyPr>
          <a:lstStyle/>
          <a:p>
            <a:r>
              <a:rPr lang="en-US" dirty="0"/>
              <a:t>What Is Aggression? </a:t>
            </a:r>
            <a:r>
              <a:rPr lang="en-US" sz="2000" dirty="0"/>
              <a:t>(1 of 11)</a:t>
            </a:r>
          </a:p>
        </p:txBody>
      </p:sp>
      <p:sp>
        <p:nvSpPr>
          <p:cNvPr id="9" name="Content Placeholder 8"/>
          <p:cNvSpPr>
            <a:spLocks noGrp="1"/>
          </p:cNvSpPr>
          <p:nvPr>
            <p:ph idx="1"/>
          </p:nvPr>
        </p:nvSpPr>
        <p:spPr/>
        <p:txBody>
          <a:bodyPr>
            <a:normAutofit/>
          </a:bodyPr>
          <a:lstStyle/>
          <a:p>
            <a:r>
              <a:rPr lang="en-US" dirty="0"/>
              <a:t>Aggression: behavior intended to harm others</a:t>
            </a:r>
          </a:p>
          <a:p>
            <a:r>
              <a:rPr lang="en-US" dirty="0"/>
              <a:t>Cyberbullying: aggression through electronic outlets</a:t>
            </a:r>
          </a:p>
        </p:txBody>
      </p:sp>
      <p:sp>
        <p:nvSpPr>
          <p:cNvPr id="6" name="Footer Placeholder 5"/>
          <p:cNvSpPr>
            <a:spLocks noGrp="1"/>
          </p:cNvSpPr>
          <p:nvPr>
            <p:ph type="ftr" sz="quarter" idx="11"/>
          </p:nvPr>
        </p:nvSpPr>
        <p:spPr/>
        <p:txBody>
          <a:bodyPr/>
          <a:lstStyle/>
          <a:p>
            <a:r>
              <a:rPr lang="en-US" dirty="0"/>
              <a:t>Heinzen,  © SAGE Publications, 2021.    </a:t>
            </a:r>
          </a:p>
        </p:txBody>
      </p:sp>
      <p:sp>
        <p:nvSpPr>
          <p:cNvPr id="7" name="Slide Number Placeholder 6"/>
          <p:cNvSpPr>
            <a:spLocks noGrp="1"/>
          </p:cNvSpPr>
          <p:nvPr>
            <p:ph type="sldNum" sz="quarter" idx="12"/>
          </p:nvPr>
        </p:nvSpPr>
        <p:spPr/>
        <p:txBody>
          <a:bodyPr/>
          <a:lstStyle/>
          <a:p>
            <a:fld id="{B6F15528-21DE-4FAA-801E-634DDDAF4B2B}" type="slidenum">
              <a:rPr lang="en-US" smtClean="0"/>
              <a:pPr/>
              <a:t>2</a:t>
            </a:fld>
            <a:endParaRPr lang="en-US" dirty="0"/>
          </a:p>
        </p:txBody>
      </p:sp>
    </p:spTree>
    <p:extLst>
      <p:ext uri="{BB962C8B-B14F-4D97-AF65-F5344CB8AC3E}">
        <p14:creationId xmlns:p14="http://schemas.microsoft.com/office/powerpoint/2010/main" val="118702315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normAutofit fontScale="90000"/>
          </a:bodyPr>
          <a:lstStyle/>
          <a:p>
            <a:r>
              <a:rPr lang="en-US" dirty="0"/>
              <a:t>How Can We Manage or Reduce Aggression? </a:t>
            </a:r>
            <a:r>
              <a:rPr lang="en-US" sz="2200" dirty="0"/>
              <a:t>(2 of 7)</a:t>
            </a:r>
          </a:p>
        </p:txBody>
      </p:sp>
      <p:sp>
        <p:nvSpPr>
          <p:cNvPr id="9" name="Content Placeholder 8"/>
          <p:cNvSpPr>
            <a:spLocks noGrp="1"/>
          </p:cNvSpPr>
          <p:nvPr>
            <p:ph idx="1"/>
          </p:nvPr>
        </p:nvSpPr>
        <p:spPr/>
        <p:txBody>
          <a:bodyPr>
            <a:normAutofit/>
          </a:bodyPr>
          <a:lstStyle/>
          <a:p>
            <a:pPr marL="0" indent="0">
              <a:buNone/>
            </a:pPr>
            <a:r>
              <a:rPr lang="en-US" dirty="0"/>
              <a:t>Catharsis: A Tempting But Bad Idea</a:t>
            </a:r>
          </a:p>
          <a:p>
            <a:r>
              <a:rPr lang="en-US" dirty="0"/>
              <a:t>Revenge is sweet, but only briefly</a:t>
            </a:r>
          </a:p>
          <a:p>
            <a:r>
              <a:rPr lang="en-US" dirty="0"/>
              <a:t>Creating cultures of peace</a:t>
            </a:r>
          </a:p>
          <a:p>
            <a:r>
              <a:rPr lang="en-US" dirty="0"/>
              <a:t>Cultures of peace are possible</a:t>
            </a:r>
          </a:p>
        </p:txBody>
      </p:sp>
      <p:sp>
        <p:nvSpPr>
          <p:cNvPr id="6" name="Footer Placeholder 5"/>
          <p:cNvSpPr>
            <a:spLocks noGrp="1"/>
          </p:cNvSpPr>
          <p:nvPr>
            <p:ph type="ftr" sz="quarter" idx="11"/>
          </p:nvPr>
        </p:nvSpPr>
        <p:spPr/>
        <p:txBody>
          <a:bodyPr/>
          <a:lstStyle/>
          <a:p>
            <a:r>
              <a:rPr lang="en-US" dirty="0"/>
              <a:t>Heinzen,  © SAGE Publications, 2021.    </a:t>
            </a:r>
          </a:p>
        </p:txBody>
      </p:sp>
      <p:sp>
        <p:nvSpPr>
          <p:cNvPr id="7" name="Slide Number Placeholder 6"/>
          <p:cNvSpPr>
            <a:spLocks noGrp="1"/>
          </p:cNvSpPr>
          <p:nvPr>
            <p:ph type="sldNum" sz="quarter" idx="12"/>
          </p:nvPr>
        </p:nvSpPr>
        <p:spPr/>
        <p:txBody>
          <a:bodyPr/>
          <a:lstStyle/>
          <a:p>
            <a:fld id="{B6F15528-21DE-4FAA-801E-634DDDAF4B2B}" type="slidenum">
              <a:rPr lang="en-US" smtClean="0"/>
              <a:pPr/>
              <a:t>20</a:t>
            </a:fld>
            <a:endParaRPr lang="en-US" dirty="0"/>
          </a:p>
        </p:txBody>
      </p:sp>
    </p:spTree>
    <p:extLst>
      <p:ext uri="{BB962C8B-B14F-4D97-AF65-F5344CB8AC3E}">
        <p14:creationId xmlns:p14="http://schemas.microsoft.com/office/powerpoint/2010/main" val="195003657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457200" y="762000"/>
            <a:ext cx="8229600" cy="1143000"/>
          </a:xfrm>
        </p:spPr>
        <p:txBody>
          <a:bodyPr>
            <a:normAutofit fontScale="90000"/>
          </a:bodyPr>
          <a:lstStyle/>
          <a:p>
            <a:r>
              <a:rPr lang="en-US" dirty="0"/>
              <a:t>How Can We Manage or Reduce Aggression? </a:t>
            </a:r>
            <a:r>
              <a:rPr lang="en-US" sz="2200" dirty="0"/>
              <a:t>(3 of 7)</a:t>
            </a:r>
            <a:endParaRPr lang="en-US" dirty="0"/>
          </a:p>
        </p:txBody>
      </p:sp>
      <p:sp>
        <p:nvSpPr>
          <p:cNvPr id="6" name="Footer Placeholder 5"/>
          <p:cNvSpPr>
            <a:spLocks noGrp="1"/>
          </p:cNvSpPr>
          <p:nvPr>
            <p:ph type="ftr" sz="quarter" idx="11"/>
          </p:nvPr>
        </p:nvSpPr>
        <p:spPr/>
        <p:txBody>
          <a:bodyPr/>
          <a:lstStyle/>
          <a:p>
            <a:r>
              <a:rPr lang="en-US" dirty="0"/>
              <a:t>Heinzen,  © SAGE Publications, 2021.    </a:t>
            </a:r>
          </a:p>
        </p:txBody>
      </p:sp>
      <p:sp>
        <p:nvSpPr>
          <p:cNvPr id="7" name="Slide Number Placeholder 6"/>
          <p:cNvSpPr>
            <a:spLocks noGrp="1"/>
          </p:cNvSpPr>
          <p:nvPr>
            <p:ph type="sldNum" sz="quarter" idx="12"/>
          </p:nvPr>
        </p:nvSpPr>
        <p:spPr/>
        <p:txBody>
          <a:bodyPr/>
          <a:lstStyle/>
          <a:p>
            <a:fld id="{B6F15528-21DE-4FAA-801E-634DDDAF4B2B}" type="slidenum">
              <a:rPr lang="en-US" smtClean="0"/>
              <a:pPr/>
              <a:t>21</a:t>
            </a:fld>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120668335"/>
              </p:ext>
            </p:extLst>
          </p:nvPr>
        </p:nvGraphicFramePr>
        <p:xfrm>
          <a:off x="381000" y="2819400"/>
          <a:ext cx="8382000" cy="2806532"/>
        </p:xfrm>
        <a:graphic>
          <a:graphicData uri="http://schemas.openxmlformats.org/drawingml/2006/table">
            <a:tbl>
              <a:tblPr firstRow="1" firstCol="1" bandRow="1">
                <a:tableStyleId>{BDBED569-4797-4DF1-A0F4-6AAB3CD982D8}</a:tableStyleId>
              </a:tblPr>
              <a:tblGrid>
                <a:gridCol w="2793396">
                  <a:extLst>
                    <a:ext uri="{9D8B030D-6E8A-4147-A177-3AD203B41FA5}">
                      <a16:colId xmlns:a16="http://schemas.microsoft.com/office/drawing/2014/main" val="20000"/>
                    </a:ext>
                  </a:extLst>
                </a:gridCol>
                <a:gridCol w="2794302">
                  <a:extLst>
                    <a:ext uri="{9D8B030D-6E8A-4147-A177-3AD203B41FA5}">
                      <a16:colId xmlns:a16="http://schemas.microsoft.com/office/drawing/2014/main" val="20001"/>
                    </a:ext>
                  </a:extLst>
                </a:gridCol>
                <a:gridCol w="2794302">
                  <a:extLst>
                    <a:ext uri="{9D8B030D-6E8A-4147-A177-3AD203B41FA5}">
                      <a16:colId xmlns:a16="http://schemas.microsoft.com/office/drawing/2014/main" val="20002"/>
                    </a:ext>
                  </a:extLst>
                </a:gridCol>
              </a:tblGrid>
              <a:tr h="199628">
                <a:tc>
                  <a:txBody>
                    <a:bodyPr/>
                    <a:lstStyle/>
                    <a:p>
                      <a:pPr>
                        <a:lnSpc>
                          <a:spcPct val="115000"/>
                        </a:lnSpc>
                        <a:spcAft>
                          <a:spcPts val="0"/>
                        </a:spcAft>
                      </a:pPr>
                      <a:r>
                        <a:rPr lang="en-IN" sz="1200" dirty="0">
                          <a:effectLst/>
                        </a:rPr>
                        <a:t>SOCIETY</a:t>
                      </a:r>
                      <a:endParaRPr lang="en-IN" sz="1200" dirty="0">
                        <a:effectLst/>
                        <a:latin typeface="Calibri"/>
                        <a:ea typeface="Calibri"/>
                        <a:cs typeface="Times New Roman"/>
                      </a:endParaRPr>
                    </a:p>
                  </a:txBody>
                  <a:tcPr marL="68400" marR="68400" marT="68400" marB="68400"/>
                </a:tc>
                <a:tc>
                  <a:txBody>
                    <a:bodyPr/>
                    <a:lstStyle/>
                    <a:p>
                      <a:pPr>
                        <a:lnSpc>
                          <a:spcPct val="115000"/>
                        </a:lnSpc>
                        <a:spcAft>
                          <a:spcPts val="0"/>
                        </a:spcAft>
                      </a:pPr>
                      <a:r>
                        <a:rPr lang="en-IN" sz="1200">
                          <a:effectLst/>
                        </a:rPr>
                        <a:t>LOCATION AND TYPE OF SOCIETY</a:t>
                      </a:r>
                      <a:endParaRPr lang="en-IN" sz="1200">
                        <a:effectLst/>
                        <a:latin typeface="Calibri"/>
                        <a:ea typeface="Calibri"/>
                        <a:cs typeface="Times New Roman"/>
                      </a:endParaRPr>
                    </a:p>
                  </a:txBody>
                  <a:tcPr marL="68400" marR="68400" marT="68400" marB="68400"/>
                </a:tc>
                <a:tc>
                  <a:txBody>
                    <a:bodyPr/>
                    <a:lstStyle/>
                    <a:p>
                      <a:pPr>
                        <a:lnSpc>
                          <a:spcPct val="115000"/>
                        </a:lnSpc>
                        <a:spcAft>
                          <a:spcPts val="0"/>
                        </a:spcAft>
                      </a:pPr>
                      <a:r>
                        <a:rPr lang="en-IN" sz="1200">
                          <a:effectLst/>
                        </a:rPr>
                        <a:t>CONFLICT MANAGEMENT</a:t>
                      </a:r>
                    </a:p>
                    <a:p>
                      <a:pPr>
                        <a:lnSpc>
                          <a:spcPct val="115000"/>
                        </a:lnSpc>
                        <a:spcAft>
                          <a:spcPts val="0"/>
                        </a:spcAft>
                      </a:pPr>
                      <a:r>
                        <a:rPr lang="en-IN" sz="1200">
                          <a:effectLst/>
                        </a:rPr>
                        <a:t>TECHNIQUES</a:t>
                      </a:r>
                      <a:endParaRPr lang="en-IN" sz="1200">
                        <a:effectLst/>
                        <a:latin typeface="Calibri"/>
                        <a:ea typeface="Calibri"/>
                        <a:cs typeface="Times New Roman"/>
                      </a:endParaRPr>
                    </a:p>
                  </a:txBody>
                  <a:tcPr marL="68400" marR="68400" marT="68400" marB="68400"/>
                </a:tc>
                <a:extLst>
                  <a:ext uri="{0D108BD9-81ED-4DB2-BD59-A6C34878D82A}">
                    <a16:rowId xmlns:a16="http://schemas.microsoft.com/office/drawing/2014/main" val="10000"/>
                  </a:ext>
                </a:extLst>
              </a:tr>
              <a:tr h="299442">
                <a:tc>
                  <a:txBody>
                    <a:bodyPr/>
                    <a:lstStyle/>
                    <a:p>
                      <a:pPr>
                        <a:lnSpc>
                          <a:spcPct val="115000"/>
                        </a:lnSpc>
                        <a:spcAft>
                          <a:spcPts val="0"/>
                        </a:spcAft>
                      </a:pPr>
                      <a:r>
                        <a:rPr lang="en-IN" sz="1200" b="0" dirty="0">
                          <a:effectLst/>
                        </a:rPr>
                        <a:t>Balinese (Belo, 1935; Howe, 1989)</a:t>
                      </a:r>
                      <a:endParaRPr lang="en-IN" sz="1200" b="0" dirty="0">
                        <a:effectLst/>
                        <a:latin typeface="Calibri"/>
                        <a:ea typeface="Calibri"/>
                        <a:cs typeface="Times New Roman"/>
                      </a:endParaRPr>
                    </a:p>
                  </a:txBody>
                  <a:tcPr marL="68400" marR="68400" marT="68400" marB="68400"/>
                </a:tc>
                <a:tc>
                  <a:txBody>
                    <a:bodyPr/>
                    <a:lstStyle/>
                    <a:p>
                      <a:pPr>
                        <a:lnSpc>
                          <a:spcPct val="115000"/>
                        </a:lnSpc>
                        <a:spcAft>
                          <a:spcPts val="0"/>
                        </a:spcAft>
                      </a:pPr>
                      <a:r>
                        <a:rPr lang="en-IN" sz="1200">
                          <a:effectLst/>
                        </a:rPr>
                        <a:t>Agricultural and commercial on the</a:t>
                      </a:r>
                    </a:p>
                    <a:p>
                      <a:pPr>
                        <a:lnSpc>
                          <a:spcPct val="115000"/>
                        </a:lnSpc>
                        <a:spcAft>
                          <a:spcPts val="0"/>
                        </a:spcAft>
                      </a:pPr>
                      <a:r>
                        <a:rPr lang="en-IN" sz="1200">
                          <a:effectLst/>
                        </a:rPr>
                        <a:t>Indonesian island of Bali</a:t>
                      </a:r>
                      <a:endParaRPr lang="en-IN" sz="1200">
                        <a:effectLst/>
                        <a:latin typeface="Calibri"/>
                        <a:ea typeface="Calibri"/>
                        <a:cs typeface="Times New Roman"/>
                      </a:endParaRPr>
                    </a:p>
                  </a:txBody>
                  <a:tcPr marL="68400" marR="68400" marT="68400" marB="68400"/>
                </a:tc>
                <a:tc>
                  <a:txBody>
                    <a:bodyPr/>
                    <a:lstStyle/>
                    <a:p>
                      <a:pPr>
                        <a:lnSpc>
                          <a:spcPct val="115000"/>
                        </a:lnSpc>
                        <a:spcAft>
                          <a:spcPts val="0"/>
                        </a:spcAft>
                      </a:pPr>
                      <a:r>
                        <a:rPr lang="en-IN" sz="1200">
                          <a:effectLst/>
                        </a:rPr>
                        <a:t>Use self-control to suppress conflicts,</a:t>
                      </a:r>
                    </a:p>
                    <a:p>
                      <a:pPr>
                        <a:lnSpc>
                          <a:spcPct val="115000"/>
                        </a:lnSpc>
                        <a:spcAft>
                          <a:spcPts val="0"/>
                        </a:spcAft>
                      </a:pPr>
                      <a:r>
                        <a:rPr lang="en-IN" sz="1200">
                          <a:effectLst/>
                        </a:rPr>
                        <a:t>usually successfully</a:t>
                      </a:r>
                      <a:endParaRPr lang="en-IN" sz="1200">
                        <a:effectLst/>
                        <a:latin typeface="Calibri"/>
                        <a:ea typeface="Calibri"/>
                        <a:cs typeface="Times New Roman"/>
                      </a:endParaRPr>
                    </a:p>
                  </a:txBody>
                  <a:tcPr marL="68400" marR="68400" marT="68400" marB="68400"/>
                </a:tc>
                <a:extLst>
                  <a:ext uri="{0D108BD9-81ED-4DB2-BD59-A6C34878D82A}">
                    <a16:rowId xmlns:a16="http://schemas.microsoft.com/office/drawing/2014/main" val="10001"/>
                  </a:ext>
                </a:extLst>
              </a:tr>
              <a:tr h="499070">
                <a:tc>
                  <a:txBody>
                    <a:bodyPr/>
                    <a:lstStyle/>
                    <a:p>
                      <a:pPr>
                        <a:lnSpc>
                          <a:spcPct val="115000"/>
                        </a:lnSpc>
                        <a:spcAft>
                          <a:spcPts val="0"/>
                        </a:spcAft>
                      </a:pPr>
                      <a:r>
                        <a:rPr lang="en-IN" sz="1200" b="0" dirty="0" err="1">
                          <a:effectLst/>
                        </a:rPr>
                        <a:t>Birhor</a:t>
                      </a:r>
                      <a:r>
                        <a:rPr lang="en-IN" sz="1200" b="0" dirty="0">
                          <a:effectLst/>
                        </a:rPr>
                        <a:t> (</a:t>
                      </a:r>
                      <a:r>
                        <a:rPr lang="en-IN" sz="1200" b="0" dirty="0" err="1">
                          <a:effectLst/>
                        </a:rPr>
                        <a:t>Adhikary</a:t>
                      </a:r>
                      <a:r>
                        <a:rPr lang="en-IN" sz="1200" b="0" dirty="0">
                          <a:effectLst/>
                        </a:rPr>
                        <a:t>, 1984a, 1984b;</a:t>
                      </a:r>
                    </a:p>
                    <a:p>
                      <a:pPr>
                        <a:lnSpc>
                          <a:spcPct val="115000"/>
                        </a:lnSpc>
                        <a:spcAft>
                          <a:spcPts val="0"/>
                        </a:spcAft>
                      </a:pPr>
                      <a:r>
                        <a:rPr lang="en-IN" sz="1200" b="0" dirty="0">
                          <a:effectLst/>
                        </a:rPr>
                        <a:t>Bhattacharyya, 1953)</a:t>
                      </a:r>
                      <a:endParaRPr lang="en-IN" sz="1200" b="0" dirty="0">
                        <a:effectLst/>
                        <a:latin typeface="Calibri"/>
                        <a:ea typeface="Calibri"/>
                        <a:cs typeface="Times New Roman"/>
                      </a:endParaRPr>
                    </a:p>
                  </a:txBody>
                  <a:tcPr marL="68400" marR="68400" marT="68400" marB="68400"/>
                </a:tc>
                <a:tc>
                  <a:txBody>
                    <a:bodyPr/>
                    <a:lstStyle/>
                    <a:p>
                      <a:pPr>
                        <a:lnSpc>
                          <a:spcPct val="115000"/>
                        </a:lnSpc>
                        <a:spcAft>
                          <a:spcPts val="0"/>
                        </a:spcAft>
                      </a:pPr>
                      <a:r>
                        <a:rPr lang="en-IN" sz="1200" dirty="0">
                          <a:effectLst/>
                        </a:rPr>
                        <a:t>Nomadic hunters, gatherers, and traders</a:t>
                      </a:r>
                    </a:p>
                    <a:p>
                      <a:pPr>
                        <a:lnSpc>
                          <a:spcPct val="115000"/>
                        </a:lnSpc>
                        <a:spcAft>
                          <a:spcPts val="0"/>
                        </a:spcAft>
                      </a:pPr>
                      <a:r>
                        <a:rPr lang="en-IN" sz="1200" dirty="0">
                          <a:effectLst/>
                        </a:rPr>
                        <a:t>in the forests of central India</a:t>
                      </a:r>
                      <a:endParaRPr lang="en-IN" sz="1200" dirty="0">
                        <a:effectLst/>
                        <a:latin typeface="Calibri"/>
                        <a:ea typeface="Calibri"/>
                        <a:cs typeface="Times New Roman"/>
                      </a:endParaRPr>
                    </a:p>
                  </a:txBody>
                  <a:tcPr marL="68400" marR="68400" marT="68400" marB="68400"/>
                </a:tc>
                <a:tc>
                  <a:txBody>
                    <a:bodyPr/>
                    <a:lstStyle/>
                    <a:p>
                      <a:pPr>
                        <a:lnSpc>
                          <a:spcPct val="115000"/>
                        </a:lnSpc>
                        <a:spcAft>
                          <a:spcPts val="0"/>
                        </a:spcAft>
                      </a:pPr>
                      <a:r>
                        <a:rPr lang="en-IN" sz="1200">
                          <a:effectLst/>
                        </a:rPr>
                        <a:t>Rarely fight, do not commit crimes,</a:t>
                      </a:r>
                    </a:p>
                    <a:p>
                      <a:pPr>
                        <a:lnSpc>
                          <a:spcPct val="115000"/>
                        </a:lnSpc>
                        <a:spcAft>
                          <a:spcPts val="0"/>
                        </a:spcAft>
                      </a:pPr>
                      <a:r>
                        <a:rPr lang="en-IN" sz="1200">
                          <a:effectLst/>
                        </a:rPr>
                        <a:t>and have harmonious relations with</a:t>
                      </a:r>
                    </a:p>
                    <a:p>
                      <a:pPr>
                        <a:lnSpc>
                          <a:spcPct val="115000"/>
                        </a:lnSpc>
                        <a:spcAft>
                          <a:spcPts val="0"/>
                        </a:spcAft>
                      </a:pPr>
                      <a:r>
                        <a:rPr lang="en-IN" sz="1200">
                          <a:effectLst/>
                        </a:rPr>
                        <a:t>neighboring Hindu villagers</a:t>
                      </a:r>
                      <a:endParaRPr lang="en-IN" sz="1200">
                        <a:effectLst/>
                        <a:latin typeface="Calibri"/>
                        <a:ea typeface="Calibri"/>
                        <a:cs typeface="Times New Roman"/>
                      </a:endParaRPr>
                    </a:p>
                  </a:txBody>
                  <a:tcPr marL="68400" marR="68400" marT="68400" marB="68400"/>
                </a:tc>
                <a:extLst>
                  <a:ext uri="{0D108BD9-81ED-4DB2-BD59-A6C34878D82A}">
                    <a16:rowId xmlns:a16="http://schemas.microsoft.com/office/drawing/2014/main" val="10002"/>
                  </a:ext>
                </a:extLst>
              </a:tr>
              <a:tr h="499070">
                <a:tc>
                  <a:txBody>
                    <a:bodyPr/>
                    <a:lstStyle/>
                    <a:p>
                      <a:pPr>
                        <a:lnSpc>
                          <a:spcPct val="115000"/>
                        </a:lnSpc>
                        <a:spcAft>
                          <a:spcPts val="0"/>
                        </a:spcAft>
                      </a:pPr>
                      <a:r>
                        <a:rPr lang="en-IN" sz="1200" b="0" dirty="0" err="1">
                          <a:effectLst/>
                        </a:rPr>
                        <a:t>Chewong</a:t>
                      </a:r>
                      <a:r>
                        <a:rPr lang="en-IN" sz="1200" b="0" dirty="0">
                          <a:effectLst/>
                        </a:rPr>
                        <a:t> (Howell, 1984)</a:t>
                      </a:r>
                      <a:endParaRPr lang="en-IN" sz="1200" b="0" dirty="0">
                        <a:effectLst/>
                        <a:latin typeface="Calibri"/>
                        <a:ea typeface="Calibri"/>
                        <a:cs typeface="Times New Roman"/>
                      </a:endParaRPr>
                    </a:p>
                  </a:txBody>
                  <a:tcPr marL="68400" marR="68400" marT="68400" marB="68400"/>
                </a:tc>
                <a:tc>
                  <a:txBody>
                    <a:bodyPr/>
                    <a:lstStyle/>
                    <a:p>
                      <a:pPr>
                        <a:lnSpc>
                          <a:spcPct val="115000"/>
                        </a:lnSpc>
                        <a:spcAft>
                          <a:spcPts val="0"/>
                        </a:spcAft>
                      </a:pPr>
                      <a:r>
                        <a:rPr lang="en-IN" sz="1200">
                          <a:effectLst/>
                        </a:rPr>
                        <a:t>Agricultural communities in the</a:t>
                      </a:r>
                    </a:p>
                    <a:p>
                      <a:pPr>
                        <a:lnSpc>
                          <a:spcPct val="115000"/>
                        </a:lnSpc>
                        <a:spcAft>
                          <a:spcPts val="0"/>
                        </a:spcAft>
                      </a:pPr>
                      <a:r>
                        <a:rPr lang="en-IN" sz="1200">
                          <a:effectLst/>
                        </a:rPr>
                        <a:t>mountains on the Malay Peninsula</a:t>
                      </a:r>
                      <a:endParaRPr lang="en-IN" sz="1200">
                        <a:effectLst/>
                        <a:latin typeface="Calibri"/>
                        <a:ea typeface="Calibri"/>
                        <a:cs typeface="Times New Roman"/>
                      </a:endParaRPr>
                    </a:p>
                  </a:txBody>
                  <a:tcPr marL="68400" marR="68400" marT="68400" marB="68400"/>
                </a:tc>
                <a:tc>
                  <a:txBody>
                    <a:bodyPr/>
                    <a:lstStyle/>
                    <a:p>
                      <a:pPr>
                        <a:lnSpc>
                          <a:spcPct val="115000"/>
                        </a:lnSpc>
                        <a:spcAft>
                          <a:spcPts val="0"/>
                        </a:spcAft>
                      </a:pPr>
                      <a:r>
                        <a:rPr lang="en-IN" sz="1200" dirty="0">
                          <a:effectLst/>
                        </a:rPr>
                        <a:t>Have no mythology of violence or words</a:t>
                      </a:r>
                    </a:p>
                    <a:p>
                      <a:pPr>
                        <a:lnSpc>
                          <a:spcPct val="115000"/>
                        </a:lnSpc>
                        <a:spcAft>
                          <a:spcPts val="0"/>
                        </a:spcAft>
                      </a:pPr>
                      <a:r>
                        <a:rPr lang="en-IN" sz="1200" dirty="0">
                          <a:effectLst/>
                        </a:rPr>
                        <a:t>for </a:t>
                      </a:r>
                      <a:r>
                        <a:rPr lang="en-IN" sz="1200" dirty="0" err="1">
                          <a:effectLst/>
                        </a:rPr>
                        <a:t>quarreling</a:t>
                      </a:r>
                      <a:r>
                        <a:rPr lang="en-IN" sz="1200" dirty="0">
                          <a:effectLst/>
                        </a:rPr>
                        <a:t>, fighting, aggression, or</a:t>
                      </a:r>
                    </a:p>
                    <a:p>
                      <a:pPr>
                        <a:lnSpc>
                          <a:spcPct val="115000"/>
                        </a:lnSpc>
                        <a:spcAft>
                          <a:spcPts val="0"/>
                        </a:spcAft>
                      </a:pPr>
                      <a:r>
                        <a:rPr lang="en-IN" sz="1200" dirty="0">
                          <a:effectLst/>
                        </a:rPr>
                        <a:t>warfare</a:t>
                      </a:r>
                      <a:endParaRPr lang="en-IN" sz="1200" dirty="0">
                        <a:effectLst/>
                        <a:latin typeface="Calibri"/>
                        <a:ea typeface="Calibri"/>
                        <a:cs typeface="Times New Roman"/>
                      </a:endParaRPr>
                    </a:p>
                  </a:txBody>
                  <a:tcPr marL="68400" marR="68400" marT="68400" marB="68400"/>
                </a:tc>
                <a:extLst>
                  <a:ext uri="{0D108BD9-81ED-4DB2-BD59-A6C34878D82A}">
                    <a16:rowId xmlns:a16="http://schemas.microsoft.com/office/drawing/2014/main" val="10003"/>
                  </a:ext>
                </a:extLst>
              </a:tr>
            </a:tbl>
          </a:graphicData>
        </a:graphic>
      </p:graphicFrame>
      <p:sp>
        <p:nvSpPr>
          <p:cNvPr id="5" name="Rectangle 4"/>
          <p:cNvSpPr/>
          <p:nvPr/>
        </p:nvSpPr>
        <p:spPr>
          <a:xfrm>
            <a:off x="457200" y="2328446"/>
            <a:ext cx="4572000" cy="338554"/>
          </a:xfrm>
          <a:prstGeom prst="rect">
            <a:avLst/>
          </a:prstGeom>
        </p:spPr>
        <p:txBody>
          <a:bodyPr>
            <a:spAutoFit/>
          </a:bodyPr>
          <a:lstStyle/>
          <a:p>
            <a:r>
              <a:rPr lang="en-IN" sz="1600" b="1" dirty="0"/>
              <a:t>TABLE 11.5 Relatively Peaceful Societies</a:t>
            </a:r>
            <a:endParaRPr lang="en-IN" sz="1600" dirty="0"/>
          </a:p>
        </p:txBody>
      </p:sp>
      <p:sp>
        <p:nvSpPr>
          <p:cNvPr id="9" name="TextBox 8"/>
          <p:cNvSpPr txBox="1"/>
          <p:nvPr/>
        </p:nvSpPr>
        <p:spPr>
          <a:xfrm>
            <a:off x="7620000" y="5819001"/>
            <a:ext cx="1066800" cy="276999"/>
          </a:xfrm>
          <a:prstGeom prst="rect">
            <a:avLst/>
          </a:prstGeom>
          <a:noFill/>
        </p:spPr>
        <p:txBody>
          <a:bodyPr wrap="square" rtlCol="0">
            <a:spAutoFit/>
          </a:bodyPr>
          <a:lstStyle/>
          <a:p>
            <a:r>
              <a:rPr lang="en-US" sz="1200" dirty="0"/>
              <a:t>(</a:t>
            </a:r>
            <a:r>
              <a:rPr lang="en-US" sz="1200" i="1" dirty="0"/>
              <a:t>Continued</a:t>
            </a:r>
            <a:r>
              <a:rPr lang="en-US" sz="1200" dirty="0"/>
              <a:t>)</a:t>
            </a:r>
            <a:endParaRPr lang="en-IN" sz="1200" dirty="0"/>
          </a:p>
        </p:txBody>
      </p:sp>
    </p:spTree>
    <p:extLst>
      <p:ext uri="{BB962C8B-B14F-4D97-AF65-F5344CB8AC3E}">
        <p14:creationId xmlns:p14="http://schemas.microsoft.com/office/powerpoint/2010/main" val="52179648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0" y="685800"/>
            <a:ext cx="9144000" cy="1143000"/>
          </a:xfrm>
        </p:spPr>
        <p:txBody>
          <a:bodyPr>
            <a:normAutofit fontScale="90000"/>
          </a:bodyPr>
          <a:lstStyle/>
          <a:p>
            <a:r>
              <a:rPr lang="en-US" dirty="0"/>
              <a:t>How Can We Manage or Reduce Aggression? (Cont.)</a:t>
            </a:r>
            <a:r>
              <a:rPr lang="en-US" sz="2200" dirty="0"/>
              <a:t>(4 of 7)</a:t>
            </a:r>
            <a:endParaRPr lang="en-US" dirty="0"/>
          </a:p>
        </p:txBody>
      </p:sp>
      <p:sp>
        <p:nvSpPr>
          <p:cNvPr id="6" name="Footer Placeholder 5"/>
          <p:cNvSpPr>
            <a:spLocks noGrp="1"/>
          </p:cNvSpPr>
          <p:nvPr>
            <p:ph type="ftr" sz="quarter" idx="11"/>
          </p:nvPr>
        </p:nvSpPr>
        <p:spPr/>
        <p:txBody>
          <a:bodyPr/>
          <a:lstStyle/>
          <a:p>
            <a:r>
              <a:rPr lang="en-US" dirty="0"/>
              <a:t>Heinzen,  © SAGE Publications, 2021.    </a:t>
            </a:r>
          </a:p>
        </p:txBody>
      </p:sp>
      <p:sp>
        <p:nvSpPr>
          <p:cNvPr id="7" name="Slide Number Placeholder 6"/>
          <p:cNvSpPr>
            <a:spLocks noGrp="1"/>
          </p:cNvSpPr>
          <p:nvPr>
            <p:ph type="sldNum" sz="quarter" idx="12"/>
          </p:nvPr>
        </p:nvSpPr>
        <p:spPr/>
        <p:txBody>
          <a:bodyPr/>
          <a:lstStyle/>
          <a:p>
            <a:fld id="{B6F15528-21DE-4FAA-801E-634DDDAF4B2B}" type="slidenum">
              <a:rPr lang="en-US" smtClean="0"/>
              <a:pPr/>
              <a:t>22</a:t>
            </a:fld>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1139095315"/>
              </p:ext>
            </p:extLst>
          </p:nvPr>
        </p:nvGraphicFramePr>
        <p:xfrm>
          <a:off x="381000" y="3125280"/>
          <a:ext cx="8382000" cy="2472945"/>
        </p:xfrm>
        <a:graphic>
          <a:graphicData uri="http://schemas.openxmlformats.org/drawingml/2006/table">
            <a:tbl>
              <a:tblPr firstRow="1" firstCol="1" bandRow="1">
                <a:tableStyleId>{BDBED569-4797-4DF1-A0F4-6AAB3CD982D8}</a:tableStyleId>
              </a:tblPr>
              <a:tblGrid>
                <a:gridCol w="2793396">
                  <a:extLst>
                    <a:ext uri="{9D8B030D-6E8A-4147-A177-3AD203B41FA5}">
                      <a16:colId xmlns:a16="http://schemas.microsoft.com/office/drawing/2014/main" val="20000"/>
                    </a:ext>
                  </a:extLst>
                </a:gridCol>
                <a:gridCol w="2794302">
                  <a:extLst>
                    <a:ext uri="{9D8B030D-6E8A-4147-A177-3AD203B41FA5}">
                      <a16:colId xmlns:a16="http://schemas.microsoft.com/office/drawing/2014/main" val="20001"/>
                    </a:ext>
                  </a:extLst>
                </a:gridCol>
                <a:gridCol w="2794302">
                  <a:extLst>
                    <a:ext uri="{9D8B030D-6E8A-4147-A177-3AD203B41FA5}">
                      <a16:colId xmlns:a16="http://schemas.microsoft.com/office/drawing/2014/main" val="20002"/>
                    </a:ext>
                  </a:extLst>
                </a:gridCol>
              </a:tblGrid>
              <a:tr h="199628">
                <a:tc>
                  <a:txBody>
                    <a:bodyPr/>
                    <a:lstStyle/>
                    <a:p>
                      <a:pPr>
                        <a:lnSpc>
                          <a:spcPct val="115000"/>
                        </a:lnSpc>
                        <a:spcAft>
                          <a:spcPts val="0"/>
                        </a:spcAft>
                      </a:pPr>
                      <a:r>
                        <a:rPr lang="en-IN" sz="1200" dirty="0">
                          <a:effectLst/>
                        </a:rPr>
                        <a:t>SOCIETY</a:t>
                      </a:r>
                      <a:endParaRPr lang="en-IN" sz="1200" dirty="0">
                        <a:effectLst/>
                        <a:latin typeface="Calibri"/>
                        <a:ea typeface="Calibri"/>
                        <a:cs typeface="Times New Roman"/>
                      </a:endParaRPr>
                    </a:p>
                  </a:txBody>
                  <a:tcPr marL="68400" marR="68400" marT="68400" marB="68400"/>
                </a:tc>
                <a:tc>
                  <a:txBody>
                    <a:bodyPr/>
                    <a:lstStyle/>
                    <a:p>
                      <a:pPr>
                        <a:lnSpc>
                          <a:spcPct val="115000"/>
                        </a:lnSpc>
                        <a:spcAft>
                          <a:spcPts val="0"/>
                        </a:spcAft>
                      </a:pPr>
                      <a:r>
                        <a:rPr lang="en-IN" sz="1200">
                          <a:effectLst/>
                        </a:rPr>
                        <a:t>LOCATION AND TYPE OF SOCIETY</a:t>
                      </a:r>
                      <a:endParaRPr lang="en-IN" sz="1200">
                        <a:effectLst/>
                        <a:latin typeface="Calibri"/>
                        <a:ea typeface="Calibri"/>
                        <a:cs typeface="Times New Roman"/>
                      </a:endParaRPr>
                    </a:p>
                  </a:txBody>
                  <a:tcPr marL="68400" marR="68400" marT="68400" marB="68400"/>
                </a:tc>
                <a:tc>
                  <a:txBody>
                    <a:bodyPr/>
                    <a:lstStyle/>
                    <a:p>
                      <a:pPr>
                        <a:lnSpc>
                          <a:spcPct val="115000"/>
                        </a:lnSpc>
                        <a:spcAft>
                          <a:spcPts val="0"/>
                        </a:spcAft>
                      </a:pPr>
                      <a:r>
                        <a:rPr lang="en-IN" sz="1200">
                          <a:effectLst/>
                        </a:rPr>
                        <a:t>CONFLICT MANAGEMENT</a:t>
                      </a:r>
                    </a:p>
                    <a:p>
                      <a:pPr>
                        <a:lnSpc>
                          <a:spcPct val="115000"/>
                        </a:lnSpc>
                        <a:spcAft>
                          <a:spcPts val="0"/>
                        </a:spcAft>
                      </a:pPr>
                      <a:r>
                        <a:rPr lang="en-IN" sz="1200">
                          <a:effectLst/>
                        </a:rPr>
                        <a:t>TECHNIQUES</a:t>
                      </a:r>
                      <a:endParaRPr lang="en-IN" sz="1200">
                        <a:effectLst/>
                        <a:latin typeface="Calibri"/>
                        <a:ea typeface="Calibri"/>
                        <a:cs typeface="Times New Roman"/>
                      </a:endParaRPr>
                    </a:p>
                  </a:txBody>
                  <a:tcPr marL="68400" marR="68400" marT="68400" marB="68400"/>
                </a:tc>
                <a:extLst>
                  <a:ext uri="{0D108BD9-81ED-4DB2-BD59-A6C34878D82A}">
                    <a16:rowId xmlns:a16="http://schemas.microsoft.com/office/drawing/2014/main" val="10000"/>
                  </a:ext>
                </a:extLst>
              </a:tr>
              <a:tr h="698699">
                <a:tc>
                  <a:txBody>
                    <a:bodyPr/>
                    <a:lstStyle/>
                    <a:p>
                      <a:pPr>
                        <a:lnSpc>
                          <a:spcPct val="115000"/>
                        </a:lnSpc>
                        <a:spcAft>
                          <a:spcPts val="0"/>
                        </a:spcAft>
                      </a:pPr>
                      <a:r>
                        <a:rPr lang="en-IN" sz="1200" b="0" dirty="0" err="1">
                          <a:effectLst/>
                        </a:rPr>
                        <a:t>Hutterites</a:t>
                      </a:r>
                      <a:r>
                        <a:rPr lang="en-IN" sz="1200" b="0" dirty="0">
                          <a:effectLst/>
                        </a:rPr>
                        <a:t> (Bennett, 1967; </a:t>
                      </a:r>
                      <a:r>
                        <a:rPr lang="en-IN" sz="1200" b="0" dirty="0" err="1">
                          <a:effectLst/>
                        </a:rPr>
                        <a:t>Deets</a:t>
                      </a:r>
                      <a:r>
                        <a:rPr lang="en-IN" sz="1200" b="0" dirty="0">
                          <a:effectLst/>
                        </a:rPr>
                        <a:t>, 1931;</a:t>
                      </a:r>
                    </a:p>
                    <a:p>
                      <a:pPr>
                        <a:lnSpc>
                          <a:spcPct val="115000"/>
                        </a:lnSpc>
                        <a:spcAft>
                          <a:spcPts val="0"/>
                        </a:spcAft>
                      </a:pPr>
                      <a:r>
                        <a:rPr lang="en-IN" sz="1200" b="0" dirty="0">
                          <a:effectLst/>
                        </a:rPr>
                        <a:t>Van den </a:t>
                      </a:r>
                      <a:r>
                        <a:rPr lang="en-IN" sz="1200" b="0" dirty="0" err="1">
                          <a:effectLst/>
                        </a:rPr>
                        <a:t>Berghe</a:t>
                      </a:r>
                      <a:r>
                        <a:rPr lang="en-IN" sz="1200" b="0" dirty="0">
                          <a:effectLst/>
                        </a:rPr>
                        <a:t> &amp; Peter, 1988)</a:t>
                      </a:r>
                      <a:endParaRPr lang="en-IN" sz="1200" b="0" dirty="0">
                        <a:effectLst/>
                        <a:latin typeface="Calibri"/>
                        <a:ea typeface="Calibri"/>
                        <a:cs typeface="Times New Roman"/>
                      </a:endParaRPr>
                    </a:p>
                  </a:txBody>
                  <a:tcPr marL="68400" marR="68400" marT="68400" marB="68400"/>
                </a:tc>
                <a:tc>
                  <a:txBody>
                    <a:bodyPr/>
                    <a:lstStyle/>
                    <a:p>
                      <a:pPr>
                        <a:lnSpc>
                          <a:spcPct val="115000"/>
                        </a:lnSpc>
                        <a:spcAft>
                          <a:spcPts val="0"/>
                        </a:spcAft>
                      </a:pPr>
                      <a:r>
                        <a:rPr lang="en-IN" sz="1200">
                          <a:effectLst/>
                        </a:rPr>
                        <a:t>Communal farmers on the central</a:t>
                      </a:r>
                    </a:p>
                    <a:p>
                      <a:pPr>
                        <a:lnSpc>
                          <a:spcPct val="115000"/>
                        </a:lnSpc>
                        <a:spcAft>
                          <a:spcPts val="0"/>
                        </a:spcAft>
                      </a:pPr>
                      <a:r>
                        <a:rPr lang="en-IN" sz="1200">
                          <a:effectLst/>
                        </a:rPr>
                        <a:t>plains of the United States and Canada</a:t>
                      </a:r>
                    </a:p>
                    <a:p>
                      <a:pPr>
                        <a:lnSpc>
                          <a:spcPct val="115000"/>
                        </a:lnSpc>
                        <a:spcAft>
                          <a:spcPts val="0"/>
                        </a:spcAft>
                      </a:pPr>
                      <a:r>
                        <a:rPr lang="en-IN" sz="1200">
                          <a:effectLst/>
                        </a:rPr>
                        <a:t>(unlike Amish, they use modern farming</a:t>
                      </a:r>
                    </a:p>
                    <a:p>
                      <a:pPr>
                        <a:lnSpc>
                          <a:spcPct val="115000"/>
                        </a:lnSpc>
                        <a:spcAft>
                          <a:spcPts val="0"/>
                        </a:spcAft>
                      </a:pPr>
                      <a:r>
                        <a:rPr lang="en-IN" sz="1200">
                          <a:effectLst/>
                        </a:rPr>
                        <a:t>equipment)</a:t>
                      </a:r>
                      <a:endParaRPr lang="en-IN" sz="1200">
                        <a:effectLst/>
                        <a:latin typeface="Calibri"/>
                        <a:ea typeface="Calibri"/>
                        <a:cs typeface="Times New Roman"/>
                      </a:endParaRPr>
                    </a:p>
                  </a:txBody>
                  <a:tcPr marL="68400" marR="68400" marT="68400" marB="68400"/>
                </a:tc>
                <a:tc>
                  <a:txBody>
                    <a:bodyPr/>
                    <a:lstStyle/>
                    <a:p>
                      <a:pPr>
                        <a:lnSpc>
                          <a:spcPct val="115000"/>
                        </a:lnSpc>
                        <a:spcAft>
                          <a:spcPts val="0"/>
                        </a:spcAft>
                      </a:pPr>
                      <a:r>
                        <a:rPr lang="en-IN" sz="1200">
                          <a:effectLst/>
                        </a:rPr>
                        <a:t>Believe that their Anabaptist faith</a:t>
                      </a:r>
                    </a:p>
                    <a:p>
                      <a:pPr>
                        <a:lnSpc>
                          <a:spcPct val="115000"/>
                        </a:lnSpc>
                        <a:spcAft>
                          <a:spcPts val="0"/>
                        </a:spcAft>
                      </a:pPr>
                      <a:r>
                        <a:rPr lang="en-IN" sz="1200">
                          <a:effectLst/>
                        </a:rPr>
                        <a:t>promotes resolving conflicts without open</a:t>
                      </a:r>
                    </a:p>
                    <a:p>
                      <a:pPr>
                        <a:lnSpc>
                          <a:spcPct val="115000"/>
                        </a:lnSpc>
                        <a:spcAft>
                          <a:spcPts val="0"/>
                        </a:spcAft>
                      </a:pPr>
                      <a:r>
                        <a:rPr lang="en-IN" sz="1200">
                          <a:effectLst/>
                        </a:rPr>
                        <a:t>disagreement</a:t>
                      </a:r>
                      <a:endParaRPr lang="en-IN" sz="1200">
                        <a:effectLst/>
                        <a:latin typeface="Calibri"/>
                        <a:ea typeface="Calibri"/>
                        <a:cs typeface="Times New Roman"/>
                      </a:endParaRPr>
                    </a:p>
                  </a:txBody>
                  <a:tcPr marL="68400" marR="68400" marT="68400" marB="68400"/>
                </a:tc>
                <a:extLst>
                  <a:ext uri="{0D108BD9-81ED-4DB2-BD59-A6C34878D82A}">
                    <a16:rowId xmlns:a16="http://schemas.microsoft.com/office/drawing/2014/main" val="10001"/>
                  </a:ext>
                </a:extLst>
              </a:tr>
              <a:tr h="499070">
                <a:tc>
                  <a:txBody>
                    <a:bodyPr/>
                    <a:lstStyle/>
                    <a:p>
                      <a:pPr>
                        <a:lnSpc>
                          <a:spcPct val="115000"/>
                        </a:lnSpc>
                        <a:spcAft>
                          <a:spcPts val="0"/>
                        </a:spcAft>
                      </a:pPr>
                      <a:r>
                        <a:rPr lang="en-IN" sz="1200" b="0" dirty="0">
                          <a:effectLst/>
                        </a:rPr>
                        <a:t>Inuit (Briggs, 1994)</a:t>
                      </a:r>
                      <a:endParaRPr lang="en-IN" sz="1200" b="0" dirty="0">
                        <a:effectLst/>
                        <a:latin typeface="Calibri"/>
                        <a:ea typeface="Calibri"/>
                        <a:cs typeface="Times New Roman"/>
                      </a:endParaRPr>
                    </a:p>
                  </a:txBody>
                  <a:tcPr marL="68400" marR="68400" marT="68400" marB="68400"/>
                </a:tc>
                <a:tc>
                  <a:txBody>
                    <a:bodyPr/>
                    <a:lstStyle/>
                    <a:p>
                      <a:pPr>
                        <a:lnSpc>
                          <a:spcPct val="115000"/>
                        </a:lnSpc>
                        <a:spcAft>
                          <a:spcPts val="0"/>
                        </a:spcAft>
                      </a:pPr>
                      <a:r>
                        <a:rPr lang="en-IN" sz="1200" dirty="0">
                          <a:effectLst/>
                        </a:rPr>
                        <a:t>Fishing and hunting communities in</a:t>
                      </a:r>
                    </a:p>
                    <a:p>
                      <a:pPr>
                        <a:lnSpc>
                          <a:spcPct val="115000"/>
                        </a:lnSpc>
                        <a:spcAft>
                          <a:spcPts val="0"/>
                        </a:spcAft>
                      </a:pPr>
                      <a:r>
                        <a:rPr lang="en-IN" sz="1200" dirty="0">
                          <a:effectLst/>
                        </a:rPr>
                        <a:t>northern Alaska, Canada, and Greenland</a:t>
                      </a:r>
                      <a:endParaRPr lang="en-IN" sz="1200" dirty="0">
                        <a:effectLst/>
                        <a:latin typeface="Calibri"/>
                        <a:ea typeface="Calibri"/>
                        <a:cs typeface="Times New Roman"/>
                      </a:endParaRPr>
                    </a:p>
                  </a:txBody>
                  <a:tcPr marL="68400" marR="68400" marT="68400" marB="68400"/>
                </a:tc>
                <a:tc>
                  <a:txBody>
                    <a:bodyPr/>
                    <a:lstStyle/>
                    <a:p>
                      <a:pPr>
                        <a:lnSpc>
                          <a:spcPct val="115000"/>
                        </a:lnSpc>
                        <a:spcAft>
                          <a:spcPts val="0"/>
                        </a:spcAft>
                      </a:pPr>
                      <a:r>
                        <a:rPr lang="en-IN" sz="1200" dirty="0">
                          <a:effectLst/>
                        </a:rPr>
                        <a:t>Fear interpersonal aggression, perhaps</a:t>
                      </a:r>
                    </a:p>
                    <a:p>
                      <a:pPr>
                        <a:lnSpc>
                          <a:spcPct val="115000"/>
                        </a:lnSpc>
                        <a:spcAft>
                          <a:spcPts val="0"/>
                        </a:spcAft>
                      </a:pPr>
                      <a:r>
                        <a:rPr lang="en-IN" sz="1200" dirty="0">
                          <a:effectLst/>
                        </a:rPr>
                        <a:t>because murder had been frequent in</a:t>
                      </a:r>
                    </a:p>
                    <a:p>
                      <a:pPr>
                        <a:lnSpc>
                          <a:spcPct val="115000"/>
                        </a:lnSpc>
                        <a:spcAft>
                          <a:spcPts val="0"/>
                        </a:spcAft>
                      </a:pPr>
                      <a:r>
                        <a:rPr lang="en-IN" sz="1200" dirty="0">
                          <a:effectLst/>
                        </a:rPr>
                        <a:t>some Inuit societies</a:t>
                      </a:r>
                      <a:endParaRPr lang="en-IN" sz="1200" dirty="0">
                        <a:effectLst/>
                        <a:latin typeface="Calibri"/>
                        <a:ea typeface="Calibri"/>
                        <a:cs typeface="Times New Roman"/>
                      </a:endParaRPr>
                    </a:p>
                  </a:txBody>
                  <a:tcPr marL="68400" marR="68400" marT="68400" marB="68400"/>
                </a:tc>
                <a:extLst>
                  <a:ext uri="{0D108BD9-81ED-4DB2-BD59-A6C34878D82A}">
                    <a16:rowId xmlns:a16="http://schemas.microsoft.com/office/drawing/2014/main" val="10002"/>
                  </a:ext>
                </a:extLst>
              </a:tr>
            </a:tbl>
          </a:graphicData>
        </a:graphic>
      </p:graphicFrame>
      <p:sp>
        <p:nvSpPr>
          <p:cNvPr id="9" name="TextBox 8"/>
          <p:cNvSpPr txBox="1"/>
          <p:nvPr/>
        </p:nvSpPr>
        <p:spPr>
          <a:xfrm>
            <a:off x="457200" y="2667000"/>
            <a:ext cx="990600" cy="276999"/>
          </a:xfrm>
          <a:prstGeom prst="rect">
            <a:avLst/>
          </a:prstGeom>
          <a:noFill/>
        </p:spPr>
        <p:txBody>
          <a:bodyPr wrap="square" rtlCol="0">
            <a:spAutoFit/>
          </a:bodyPr>
          <a:lstStyle/>
          <a:p>
            <a:r>
              <a:rPr lang="en-US" sz="1200" dirty="0"/>
              <a:t>(</a:t>
            </a:r>
            <a:r>
              <a:rPr lang="en-US" sz="1200" i="1" dirty="0"/>
              <a:t>Continued</a:t>
            </a:r>
            <a:r>
              <a:rPr lang="en-US" sz="1200" dirty="0"/>
              <a:t>)</a:t>
            </a:r>
            <a:endParaRPr lang="en-IN" sz="1200" dirty="0"/>
          </a:p>
        </p:txBody>
      </p:sp>
      <p:sp>
        <p:nvSpPr>
          <p:cNvPr id="10" name="TextBox 9"/>
          <p:cNvSpPr txBox="1"/>
          <p:nvPr/>
        </p:nvSpPr>
        <p:spPr>
          <a:xfrm>
            <a:off x="7696200" y="5742801"/>
            <a:ext cx="990600" cy="276999"/>
          </a:xfrm>
          <a:prstGeom prst="rect">
            <a:avLst/>
          </a:prstGeom>
          <a:noFill/>
        </p:spPr>
        <p:txBody>
          <a:bodyPr wrap="square" rtlCol="0">
            <a:spAutoFit/>
          </a:bodyPr>
          <a:lstStyle/>
          <a:p>
            <a:r>
              <a:rPr lang="en-US" sz="1200" dirty="0"/>
              <a:t>(</a:t>
            </a:r>
            <a:r>
              <a:rPr lang="en-US" sz="1200" i="1" dirty="0"/>
              <a:t>Continued</a:t>
            </a:r>
            <a:r>
              <a:rPr lang="en-US" sz="1200" dirty="0"/>
              <a:t>)</a:t>
            </a:r>
            <a:endParaRPr lang="en-IN" sz="1200" dirty="0"/>
          </a:p>
        </p:txBody>
      </p:sp>
    </p:spTree>
    <p:extLst>
      <p:ext uri="{BB962C8B-B14F-4D97-AF65-F5344CB8AC3E}">
        <p14:creationId xmlns:p14="http://schemas.microsoft.com/office/powerpoint/2010/main" val="209515316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0" y="685800"/>
            <a:ext cx="9144000" cy="1143000"/>
          </a:xfrm>
        </p:spPr>
        <p:txBody>
          <a:bodyPr>
            <a:normAutofit fontScale="90000"/>
          </a:bodyPr>
          <a:lstStyle/>
          <a:p>
            <a:r>
              <a:rPr lang="en-US" dirty="0"/>
              <a:t>How Can We Manage or Reduce Aggression? (Cont.)</a:t>
            </a:r>
            <a:r>
              <a:rPr lang="en-US" sz="2200" dirty="0"/>
              <a:t>(5 of 7)</a:t>
            </a:r>
            <a:endParaRPr lang="en-US" dirty="0"/>
          </a:p>
        </p:txBody>
      </p:sp>
      <p:sp>
        <p:nvSpPr>
          <p:cNvPr id="6" name="Footer Placeholder 5"/>
          <p:cNvSpPr>
            <a:spLocks noGrp="1"/>
          </p:cNvSpPr>
          <p:nvPr>
            <p:ph type="ftr" sz="quarter" idx="11"/>
          </p:nvPr>
        </p:nvSpPr>
        <p:spPr/>
        <p:txBody>
          <a:bodyPr/>
          <a:lstStyle/>
          <a:p>
            <a:r>
              <a:rPr lang="en-US" dirty="0"/>
              <a:t>Heinzen,  © SAGE Publications, 2021.    </a:t>
            </a:r>
          </a:p>
        </p:txBody>
      </p:sp>
      <p:sp>
        <p:nvSpPr>
          <p:cNvPr id="7" name="Slide Number Placeholder 6"/>
          <p:cNvSpPr>
            <a:spLocks noGrp="1"/>
          </p:cNvSpPr>
          <p:nvPr>
            <p:ph type="sldNum" sz="quarter" idx="12"/>
          </p:nvPr>
        </p:nvSpPr>
        <p:spPr/>
        <p:txBody>
          <a:bodyPr/>
          <a:lstStyle/>
          <a:p>
            <a:fld id="{B6F15528-21DE-4FAA-801E-634DDDAF4B2B}" type="slidenum">
              <a:rPr lang="en-US" smtClean="0"/>
              <a:pPr/>
              <a:t>23</a:t>
            </a:fld>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1644280817"/>
              </p:ext>
            </p:extLst>
          </p:nvPr>
        </p:nvGraphicFramePr>
        <p:xfrm>
          <a:off x="381000" y="3125280"/>
          <a:ext cx="8382000" cy="2472945"/>
        </p:xfrm>
        <a:graphic>
          <a:graphicData uri="http://schemas.openxmlformats.org/drawingml/2006/table">
            <a:tbl>
              <a:tblPr firstRow="1" firstCol="1" bandRow="1">
                <a:tableStyleId>{BDBED569-4797-4DF1-A0F4-6AAB3CD982D8}</a:tableStyleId>
              </a:tblPr>
              <a:tblGrid>
                <a:gridCol w="2793396">
                  <a:extLst>
                    <a:ext uri="{9D8B030D-6E8A-4147-A177-3AD203B41FA5}">
                      <a16:colId xmlns:a16="http://schemas.microsoft.com/office/drawing/2014/main" val="20000"/>
                    </a:ext>
                  </a:extLst>
                </a:gridCol>
                <a:gridCol w="2794302">
                  <a:extLst>
                    <a:ext uri="{9D8B030D-6E8A-4147-A177-3AD203B41FA5}">
                      <a16:colId xmlns:a16="http://schemas.microsoft.com/office/drawing/2014/main" val="20001"/>
                    </a:ext>
                  </a:extLst>
                </a:gridCol>
                <a:gridCol w="2794302">
                  <a:extLst>
                    <a:ext uri="{9D8B030D-6E8A-4147-A177-3AD203B41FA5}">
                      <a16:colId xmlns:a16="http://schemas.microsoft.com/office/drawing/2014/main" val="20002"/>
                    </a:ext>
                  </a:extLst>
                </a:gridCol>
              </a:tblGrid>
              <a:tr h="199628">
                <a:tc>
                  <a:txBody>
                    <a:bodyPr/>
                    <a:lstStyle/>
                    <a:p>
                      <a:pPr>
                        <a:lnSpc>
                          <a:spcPct val="115000"/>
                        </a:lnSpc>
                        <a:spcAft>
                          <a:spcPts val="0"/>
                        </a:spcAft>
                      </a:pPr>
                      <a:r>
                        <a:rPr lang="en-IN" sz="1200" dirty="0">
                          <a:effectLst/>
                        </a:rPr>
                        <a:t>SOCIETY</a:t>
                      </a:r>
                      <a:endParaRPr lang="en-IN" sz="1200" dirty="0">
                        <a:effectLst/>
                        <a:latin typeface="Calibri"/>
                        <a:ea typeface="Calibri"/>
                        <a:cs typeface="Times New Roman"/>
                      </a:endParaRPr>
                    </a:p>
                  </a:txBody>
                  <a:tcPr marL="68400" marR="68400" marT="68400" marB="68400"/>
                </a:tc>
                <a:tc>
                  <a:txBody>
                    <a:bodyPr/>
                    <a:lstStyle/>
                    <a:p>
                      <a:pPr>
                        <a:lnSpc>
                          <a:spcPct val="115000"/>
                        </a:lnSpc>
                        <a:spcAft>
                          <a:spcPts val="0"/>
                        </a:spcAft>
                      </a:pPr>
                      <a:r>
                        <a:rPr lang="en-IN" sz="1200">
                          <a:effectLst/>
                        </a:rPr>
                        <a:t>LOCATION AND TYPE OF SOCIETY</a:t>
                      </a:r>
                      <a:endParaRPr lang="en-IN" sz="1200">
                        <a:effectLst/>
                        <a:latin typeface="Calibri"/>
                        <a:ea typeface="Calibri"/>
                        <a:cs typeface="Times New Roman"/>
                      </a:endParaRPr>
                    </a:p>
                  </a:txBody>
                  <a:tcPr marL="68400" marR="68400" marT="68400" marB="68400"/>
                </a:tc>
                <a:tc>
                  <a:txBody>
                    <a:bodyPr/>
                    <a:lstStyle/>
                    <a:p>
                      <a:pPr>
                        <a:lnSpc>
                          <a:spcPct val="115000"/>
                        </a:lnSpc>
                        <a:spcAft>
                          <a:spcPts val="0"/>
                        </a:spcAft>
                      </a:pPr>
                      <a:r>
                        <a:rPr lang="en-IN" sz="1200">
                          <a:effectLst/>
                        </a:rPr>
                        <a:t>CONFLICT MANAGEMENT</a:t>
                      </a:r>
                    </a:p>
                    <a:p>
                      <a:pPr>
                        <a:lnSpc>
                          <a:spcPct val="115000"/>
                        </a:lnSpc>
                        <a:spcAft>
                          <a:spcPts val="0"/>
                        </a:spcAft>
                      </a:pPr>
                      <a:r>
                        <a:rPr lang="en-IN" sz="1200">
                          <a:effectLst/>
                        </a:rPr>
                        <a:t>TECHNIQUES</a:t>
                      </a:r>
                      <a:endParaRPr lang="en-IN" sz="1200">
                        <a:effectLst/>
                        <a:latin typeface="Calibri"/>
                        <a:ea typeface="Calibri"/>
                        <a:cs typeface="Times New Roman"/>
                      </a:endParaRPr>
                    </a:p>
                  </a:txBody>
                  <a:tcPr marL="68400" marR="68400" marT="68400" marB="68400"/>
                </a:tc>
                <a:extLst>
                  <a:ext uri="{0D108BD9-81ED-4DB2-BD59-A6C34878D82A}">
                    <a16:rowId xmlns:a16="http://schemas.microsoft.com/office/drawing/2014/main" val="10000"/>
                  </a:ext>
                </a:extLst>
              </a:tr>
              <a:tr h="698699">
                <a:tc>
                  <a:txBody>
                    <a:bodyPr/>
                    <a:lstStyle/>
                    <a:p>
                      <a:pPr>
                        <a:lnSpc>
                          <a:spcPct val="115000"/>
                        </a:lnSpc>
                        <a:spcAft>
                          <a:spcPts val="0"/>
                        </a:spcAft>
                      </a:pPr>
                      <a:r>
                        <a:rPr lang="en-IN" sz="1200" b="0" dirty="0" err="1">
                          <a:effectLst/>
                        </a:rPr>
                        <a:t>Piaroa</a:t>
                      </a:r>
                      <a:r>
                        <a:rPr lang="en-IN" sz="1200" b="0" dirty="0">
                          <a:effectLst/>
                        </a:rPr>
                        <a:t> (</a:t>
                      </a:r>
                      <a:r>
                        <a:rPr lang="en-IN" sz="1200" b="0" dirty="0" err="1">
                          <a:effectLst/>
                        </a:rPr>
                        <a:t>Overing</a:t>
                      </a:r>
                      <a:r>
                        <a:rPr lang="en-IN" sz="1200" b="0" dirty="0">
                          <a:effectLst/>
                        </a:rPr>
                        <a:t>, 1986, 1989)</a:t>
                      </a:r>
                      <a:endParaRPr lang="en-IN" sz="1200" b="0" dirty="0">
                        <a:effectLst/>
                        <a:latin typeface="Calibri"/>
                        <a:ea typeface="Calibri"/>
                        <a:cs typeface="Times New Roman"/>
                      </a:endParaRPr>
                    </a:p>
                  </a:txBody>
                  <a:tcPr marL="68400" marR="68400" marT="68400" marB="68400"/>
                </a:tc>
                <a:tc>
                  <a:txBody>
                    <a:bodyPr/>
                    <a:lstStyle/>
                    <a:p>
                      <a:pPr>
                        <a:lnSpc>
                          <a:spcPct val="115000"/>
                        </a:lnSpc>
                        <a:spcAft>
                          <a:spcPts val="0"/>
                        </a:spcAft>
                      </a:pPr>
                      <a:r>
                        <a:rPr lang="en-IN" sz="1200" dirty="0">
                          <a:effectLst/>
                        </a:rPr>
                        <a:t>Native Americans of Venezuela formerly</a:t>
                      </a:r>
                    </a:p>
                    <a:p>
                      <a:pPr>
                        <a:lnSpc>
                          <a:spcPct val="115000"/>
                        </a:lnSpc>
                        <a:spcAft>
                          <a:spcPts val="0"/>
                        </a:spcAft>
                      </a:pPr>
                      <a:r>
                        <a:rPr lang="en-IN" sz="1200" dirty="0">
                          <a:effectLst/>
                        </a:rPr>
                        <a:t>living in forest villages</a:t>
                      </a:r>
                      <a:endParaRPr lang="en-IN" sz="1200" dirty="0">
                        <a:effectLst/>
                        <a:latin typeface="Calibri"/>
                        <a:ea typeface="Calibri"/>
                        <a:cs typeface="Times New Roman"/>
                      </a:endParaRPr>
                    </a:p>
                  </a:txBody>
                  <a:tcPr marL="68400" marR="68400" marT="68400" marB="68400"/>
                </a:tc>
                <a:tc>
                  <a:txBody>
                    <a:bodyPr/>
                    <a:lstStyle/>
                    <a:p>
                      <a:pPr>
                        <a:lnSpc>
                          <a:spcPct val="115000"/>
                        </a:lnSpc>
                        <a:spcAft>
                          <a:spcPts val="0"/>
                        </a:spcAft>
                      </a:pPr>
                      <a:r>
                        <a:rPr lang="en-IN" sz="1200" dirty="0">
                          <a:effectLst/>
                        </a:rPr>
                        <a:t>Are appalled by aggression and treat</a:t>
                      </a:r>
                    </a:p>
                    <a:p>
                      <a:pPr>
                        <a:lnSpc>
                          <a:spcPct val="115000"/>
                        </a:lnSpc>
                        <a:spcAft>
                          <a:spcPts val="0"/>
                        </a:spcAft>
                      </a:pPr>
                      <a:r>
                        <a:rPr lang="en-IN" sz="1200" dirty="0">
                          <a:effectLst/>
                        </a:rPr>
                        <a:t>disease as a sorcery attack from another</a:t>
                      </a:r>
                    </a:p>
                    <a:p>
                      <a:pPr>
                        <a:lnSpc>
                          <a:spcPct val="115000"/>
                        </a:lnSpc>
                        <a:spcAft>
                          <a:spcPts val="0"/>
                        </a:spcAft>
                      </a:pPr>
                      <a:r>
                        <a:rPr lang="en-IN" sz="1200" dirty="0">
                          <a:effectLst/>
                        </a:rPr>
                        <a:t>village deserving a counterattack using</a:t>
                      </a:r>
                    </a:p>
                    <a:p>
                      <a:pPr>
                        <a:lnSpc>
                          <a:spcPct val="115000"/>
                        </a:lnSpc>
                        <a:spcAft>
                          <a:spcPts val="0"/>
                        </a:spcAft>
                      </a:pPr>
                      <a:r>
                        <a:rPr lang="en-IN" sz="1200" dirty="0">
                          <a:effectLst/>
                        </a:rPr>
                        <a:t>sorcery</a:t>
                      </a:r>
                      <a:endParaRPr lang="en-IN" sz="1200" dirty="0">
                        <a:effectLst/>
                        <a:latin typeface="Calibri"/>
                        <a:ea typeface="Calibri"/>
                        <a:cs typeface="Times New Roman"/>
                      </a:endParaRPr>
                    </a:p>
                  </a:txBody>
                  <a:tcPr marL="68400" marR="68400" marT="68400" marB="68400"/>
                </a:tc>
                <a:extLst>
                  <a:ext uri="{0D108BD9-81ED-4DB2-BD59-A6C34878D82A}">
                    <a16:rowId xmlns:a16="http://schemas.microsoft.com/office/drawing/2014/main" val="10001"/>
                  </a:ext>
                </a:extLst>
              </a:tr>
              <a:tr h="598884">
                <a:tc>
                  <a:txBody>
                    <a:bodyPr/>
                    <a:lstStyle/>
                    <a:p>
                      <a:pPr>
                        <a:lnSpc>
                          <a:spcPct val="115000"/>
                        </a:lnSpc>
                        <a:spcAft>
                          <a:spcPts val="0"/>
                        </a:spcAft>
                      </a:pPr>
                      <a:r>
                        <a:rPr lang="en-IN" sz="1200" b="0" dirty="0">
                          <a:effectLst/>
                        </a:rPr>
                        <a:t>Tahitians (Levy, 1973, 1978)</a:t>
                      </a:r>
                      <a:endParaRPr lang="en-IN" sz="1200" b="0" dirty="0">
                        <a:effectLst/>
                        <a:latin typeface="Calibri"/>
                        <a:ea typeface="Calibri"/>
                        <a:cs typeface="Times New Roman"/>
                      </a:endParaRPr>
                    </a:p>
                  </a:txBody>
                  <a:tcPr marL="68400" marR="68400" marT="68400" marB="68400"/>
                </a:tc>
                <a:tc>
                  <a:txBody>
                    <a:bodyPr/>
                    <a:lstStyle/>
                    <a:p>
                      <a:pPr>
                        <a:lnSpc>
                          <a:spcPct val="115000"/>
                        </a:lnSpc>
                        <a:spcAft>
                          <a:spcPts val="0"/>
                        </a:spcAft>
                      </a:pPr>
                      <a:r>
                        <a:rPr lang="en-IN" sz="1200">
                          <a:effectLst/>
                        </a:rPr>
                        <a:t>Fishing and farming in the Society Islands</a:t>
                      </a:r>
                    </a:p>
                    <a:p>
                      <a:pPr>
                        <a:lnSpc>
                          <a:spcPct val="115000"/>
                        </a:lnSpc>
                        <a:spcAft>
                          <a:spcPts val="0"/>
                        </a:spcAft>
                      </a:pPr>
                      <a:r>
                        <a:rPr lang="en-IN" sz="1200">
                          <a:effectLst/>
                        </a:rPr>
                        <a:t>of Tahiti</a:t>
                      </a:r>
                      <a:endParaRPr lang="en-IN" sz="1200">
                        <a:effectLst/>
                        <a:latin typeface="Calibri"/>
                        <a:ea typeface="Calibri"/>
                        <a:cs typeface="Times New Roman"/>
                      </a:endParaRPr>
                    </a:p>
                  </a:txBody>
                  <a:tcPr marL="68400" marR="68400" marT="68400" marB="68400"/>
                </a:tc>
                <a:tc>
                  <a:txBody>
                    <a:bodyPr/>
                    <a:lstStyle/>
                    <a:p>
                      <a:pPr>
                        <a:lnSpc>
                          <a:spcPct val="115000"/>
                        </a:lnSpc>
                        <a:spcAft>
                          <a:spcPts val="0"/>
                        </a:spcAft>
                      </a:pPr>
                      <a:r>
                        <a:rPr lang="en-IN" sz="1200" dirty="0">
                          <a:effectLst/>
                        </a:rPr>
                        <a:t>Behave with gentleness even during</a:t>
                      </a:r>
                    </a:p>
                    <a:p>
                      <a:pPr>
                        <a:lnSpc>
                          <a:spcPct val="115000"/>
                        </a:lnSpc>
                        <a:spcAft>
                          <a:spcPts val="0"/>
                        </a:spcAft>
                      </a:pPr>
                      <a:r>
                        <a:rPr lang="en-IN" sz="1200" dirty="0">
                          <a:effectLst/>
                        </a:rPr>
                        <a:t>festivals; although alcohol occasionally</a:t>
                      </a:r>
                    </a:p>
                    <a:p>
                      <a:pPr>
                        <a:lnSpc>
                          <a:spcPct val="115000"/>
                        </a:lnSpc>
                        <a:spcAft>
                          <a:spcPts val="0"/>
                        </a:spcAft>
                      </a:pPr>
                      <a:r>
                        <a:rPr lang="en-IN" sz="1200" dirty="0">
                          <a:effectLst/>
                        </a:rPr>
                        <a:t>contributes to hitting within a family</a:t>
                      </a:r>
                      <a:endParaRPr lang="en-IN" sz="1200" dirty="0">
                        <a:effectLst/>
                        <a:latin typeface="Calibri"/>
                        <a:ea typeface="Calibri"/>
                        <a:cs typeface="Times New Roman"/>
                      </a:endParaRPr>
                    </a:p>
                  </a:txBody>
                  <a:tcPr marL="68400" marR="68400" marT="68400" marB="68400"/>
                </a:tc>
                <a:extLst>
                  <a:ext uri="{0D108BD9-81ED-4DB2-BD59-A6C34878D82A}">
                    <a16:rowId xmlns:a16="http://schemas.microsoft.com/office/drawing/2014/main" val="10002"/>
                  </a:ext>
                </a:extLst>
              </a:tr>
            </a:tbl>
          </a:graphicData>
        </a:graphic>
      </p:graphicFrame>
      <p:sp>
        <p:nvSpPr>
          <p:cNvPr id="9" name="TextBox 8"/>
          <p:cNvSpPr txBox="1"/>
          <p:nvPr/>
        </p:nvSpPr>
        <p:spPr>
          <a:xfrm>
            <a:off x="457200" y="2694801"/>
            <a:ext cx="990600" cy="276999"/>
          </a:xfrm>
          <a:prstGeom prst="rect">
            <a:avLst/>
          </a:prstGeom>
          <a:noFill/>
        </p:spPr>
        <p:txBody>
          <a:bodyPr wrap="square" rtlCol="0">
            <a:spAutoFit/>
          </a:bodyPr>
          <a:lstStyle/>
          <a:p>
            <a:r>
              <a:rPr lang="en-US" sz="1200" dirty="0"/>
              <a:t>(</a:t>
            </a:r>
            <a:r>
              <a:rPr lang="en-US" sz="1200" i="1" dirty="0"/>
              <a:t>Continued</a:t>
            </a:r>
            <a:r>
              <a:rPr lang="en-US" sz="1200" dirty="0"/>
              <a:t>)</a:t>
            </a:r>
            <a:endParaRPr lang="en-IN" sz="1200" dirty="0"/>
          </a:p>
        </p:txBody>
      </p:sp>
    </p:spTree>
    <p:extLst>
      <p:ext uri="{BB962C8B-B14F-4D97-AF65-F5344CB8AC3E}">
        <p14:creationId xmlns:p14="http://schemas.microsoft.com/office/powerpoint/2010/main" val="99695523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normAutofit fontScale="90000"/>
          </a:bodyPr>
          <a:lstStyle/>
          <a:p>
            <a:r>
              <a:rPr lang="en-US" dirty="0"/>
              <a:t>How Can We Manage or Reduce Aggression? </a:t>
            </a:r>
            <a:r>
              <a:rPr lang="en-US" sz="2200" dirty="0"/>
              <a:t>(6 of 7)</a:t>
            </a:r>
            <a:endParaRPr lang="en-US" dirty="0"/>
          </a:p>
        </p:txBody>
      </p:sp>
      <p:sp>
        <p:nvSpPr>
          <p:cNvPr id="9" name="Content Placeholder 8"/>
          <p:cNvSpPr>
            <a:spLocks noGrp="1"/>
          </p:cNvSpPr>
          <p:nvPr>
            <p:ph idx="1"/>
          </p:nvPr>
        </p:nvSpPr>
        <p:spPr/>
        <p:txBody>
          <a:bodyPr>
            <a:normAutofit/>
          </a:bodyPr>
          <a:lstStyle/>
          <a:p>
            <a:pPr marL="0" indent="0">
              <a:buNone/>
            </a:pPr>
            <a:r>
              <a:rPr lang="en-US" dirty="0"/>
              <a:t>Catharsis: A Tempting But Bad Idea</a:t>
            </a:r>
          </a:p>
          <a:p>
            <a:r>
              <a:rPr lang="en-US" dirty="0"/>
              <a:t>Constructive journalism: promoting cultures of peace</a:t>
            </a:r>
          </a:p>
          <a:p>
            <a:r>
              <a:rPr lang="en-US" dirty="0"/>
              <a:t>MAD wisdom and game theory: prisoner’s dilemma</a:t>
            </a:r>
          </a:p>
        </p:txBody>
      </p:sp>
      <p:sp>
        <p:nvSpPr>
          <p:cNvPr id="6" name="Footer Placeholder 5"/>
          <p:cNvSpPr>
            <a:spLocks noGrp="1"/>
          </p:cNvSpPr>
          <p:nvPr>
            <p:ph type="ftr" sz="quarter" idx="11"/>
          </p:nvPr>
        </p:nvSpPr>
        <p:spPr/>
        <p:txBody>
          <a:bodyPr/>
          <a:lstStyle/>
          <a:p>
            <a:r>
              <a:rPr lang="en-US" dirty="0"/>
              <a:t>Heinzen,  © SAGE Publications, 2021.    </a:t>
            </a:r>
          </a:p>
        </p:txBody>
      </p:sp>
      <p:sp>
        <p:nvSpPr>
          <p:cNvPr id="7" name="Slide Number Placeholder 6"/>
          <p:cNvSpPr>
            <a:spLocks noGrp="1"/>
          </p:cNvSpPr>
          <p:nvPr>
            <p:ph type="sldNum" sz="quarter" idx="12"/>
          </p:nvPr>
        </p:nvSpPr>
        <p:spPr/>
        <p:txBody>
          <a:bodyPr/>
          <a:lstStyle/>
          <a:p>
            <a:fld id="{B6F15528-21DE-4FAA-801E-634DDDAF4B2B}" type="slidenum">
              <a:rPr lang="en-US" smtClean="0"/>
              <a:pPr/>
              <a:t>24</a:t>
            </a:fld>
            <a:endParaRPr lang="en-US" dirty="0"/>
          </a:p>
        </p:txBody>
      </p:sp>
    </p:spTree>
    <p:extLst>
      <p:ext uri="{BB962C8B-B14F-4D97-AF65-F5344CB8AC3E}">
        <p14:creationId xmlns:p14="http://schemas.microsoft.com/office/powerpoint/2010/main" val="168125002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normAutofit fontScale="90000"/>
          </a:bodyPr>
          <a:lstStyle/>
          <a:p>
            <a:r>
              <a:rPr lang="en-US" dirty="0"/>
              <a:t>How Can We Manage or Reduce Aggression? </a:t>
            </a:r>
            <a:r>
              <a:rPr lang="en-US" sz="2200" dirty="0"/>
              <a:t>(7 of 7)</a:t>
            </a:r>
            <a:endParaRPr lang="en-US" dirty="0"/>
          </a:p>
        </p:txBody>
      </p:sp>
      <p:sp>
        <p:nvSpPr>
          <p:cNvPr id="9" name="Content Placeholder 8"/>
          <p:cNvSpPr>
            <a:spLocks noGrp="1"/>
          </p:cNvSpPr>
          <p:nvPr>
            <p:ph idx="1"/>
          </p:nvPr>
        </p:nvSpPr>
        <p:spPr/>
        <p:txBody>
          <a:bodyPr>
            <a:normAutofit/>
          </a:bodyPr>
          <a:lstStyle/>
          <a:p>
            <a:pPr marL="0" indent="0">
              <a:buNone/>
            </a:pPr>
            <a:r>
              <a:rPr lang="en-US" dirty="0"/>
              <a:t>Catharsis: A Tempting But Bad Idea</a:t>
            </a:r>
          </a:p>
          <a:p>
            <a:r>
              <a:rPr lang="en-US" dirty="0"/>
              <a:t>Bobo doll wisdom and role modeling</a:t>
            </a:r>
          </a:p>
          <a:p>
            <a:r>
              <a:rPr lang="en-US" dirty="0"/>
              <a:t>Media violence: fight false fairness with facts</a:t>
            </a:r>
          </a:p>
        </p:txBody>
      </p:sp>
      <p:sp>
        <p:nvSpPr>
          <p:cNvPr id="6" name="Footer Placeholder 5"/>
          <p:cNvSpPr>
            <a:spLocks noGrp="1"/>
          </p:cNvSpPr>
          <p:nvPr>
            <p:ph type="ftr" sz="quarter" idx="11"/>
          </p:nvPr>
        </p:nvSpPr>
        <p:spPr/>
        <p:txBody>
          <a:bodyPr/>
          <a:lstStyle/>
          <a:p>
            <a:r>
              <a:rPr lang="en-US" dirty="0"/>
              <a:t>Heinzen,  © SAGE Publications, 2021.    </a:t>
            </a:r>
          </a:p>
        </p:txBody>
      </p:sp>
      <p:sp>
        <p:nvSpPr>
          <p:cNvPr id="7" name="Slide Number Placeholder 6"/>
          <p:cNvSpPr>
            <a:spLocks noGrp="1"/>
          </p:cNvSpPr>
          <p:nvPr>
            <p:ph type="sldNum" sz="quarter" idx="12"/>
          </p:nvPr>
        </p:nvSpPr>
        <p:spPr/>
        <p:txBody>
          <a:bodyPr/>
          <a:lstStyle/>
          <a:p>
            <a:fld id="{B6F15528-21DE-4FAA-801E-634DDDAF4B2B}" type="slidenum">
              <a:rPr lang="en-US" smtClean="0"/>
              <a:pPr/>
              <a:t>25</a:t>
            </a:fld>
            <a:endParaRPr lang="en-US" dirty="0"/>
          </a:p>
        </p:txBody>
      </p:sp>
    </p:spTree>
    <p:extLst>
      <p:ext uri="{BB962C8B-B14F-4D97-AF65-F5344CB8AC3E}">
        <p14:creationId xmlns:p14="http://schemas.microsoft.com/office/powerpoint/2010/main" val="16974574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normAutofit/>
          </a:bodyPr>
          <a:lstStyle/>
          <a:p>
            <a:r>
              <a:rPr lang="en-US" dirty="0"/>
              <a:t>What Is Aggression? </a:t>
            </a:r>
            <a:r>
              <a:rPr lang="en-US" sz="2000" dirty="0"/>
              <a:t>(2 of 11)</a:t>
            </a:r>
          </a:p>
        </p:txBody>
      </p:sp>
      <p:sp>
        <p:nvSpPr>
          <p:cNvPr id="9" name="Content Placeholder 8"/>
          <p:cNvSpPr>
            <a:spLocks noGrp="1"/>
          </p:cNvSpPr>
          <p:nvPr>
            <p:ph idx="1"/>
          </p:nvPr>
        </p:nvSpPr>
        <p:spPr/>
        <p:txBody>
          <a:bodyPr>
            <a:normAutofit/>
          </a:bodyPr>
          <a:lstStyle/>
          <a:p>
            <a:pPr marL="0" indent="0">
              <a:buNone/>
            </a:pPr>
            <a:r>
              <a:rPr lang="en-US" dirty="0"/>
              <a:t>Typologies Help Define Aggression</a:t>
            </a:r>
          </a:p>
          <a:p>
            <a:r>
              <a:rPr lang="en-US" dirty="0"/>
              <a:t>Typologies: categorical systems that help us organize events</a:t>
            </a:r>
          </a:p>
          <a:p>
            <a:r>
              <a:rPr lang="en-US" dirty="0"/>
              <a:t>Typology 1: aggression content</a:t>
            </a:r>
          </a:p>
        </p:txBody>
      </p:sp>
      <p:sp>
        <p:nvSpPr>
          <p:cNvPr id="6" name="Footer Placeholder 5"/>
          <p:cNvSpPr>
            <a:spLocks noGrp="1"/>
          </p:cNvSpPr>
          <p:nvPr>
            <p:ph type="ftr" sz="quarter" idx="11"/>
          </p:nvPr>
        </p:nvSpPr>
        <p:spPr/>
        <p:txBody>
          <a:bodyPr/>
          <a:lstStyle/>
          <a:p>
            <a:r>
              <a:rPr lang="en-US" dirty="0"/>
              <a:t>Heinzen,  © SAGE Publications, 2021.    </a:t>
            </a:r>
          </a:p>
        </p:txBody>
      </p:sp>
      <p:sp>
        <p:nvSpPr>
          <p:cNvPr id="7" name="Slide Number Placeholder 6"/>
          <p:cNvSpPr>
            <a:spLocks noGrp="1"/>
          </p:cNvSpPr>
          <p:nvPr>
            <p:ph type="sldNum" sz="quarter" idx="12"/>
          </p:nvPr>
        </p:nvSpPr>
        <p:spPr/>
        <p:txBody>
          <a:bodyPr/>
          <a:lstStyle/>
          <a:p>
            <a:fld id="{B6F15528-21DE-4FAA-801E-634DDDAF4B2B}" type="slidenum">
              <a:rPr lang="en-US" smtClean="0"/>
              <a:pPr/>
              <a:t>3</a:t>
            </a:fld>
            <a:endParaRPr lang="en-US" dirty="0"/>
          </a:p>
        </p:txBody>
      </p:sp>
    </p:spTree>
    <p:extLst>
      <p:ext uri="{BB962C8B-B14F-4D97-AF65-F5344CB8AC3E}">
        <p14:creationId xmlns:p14="http://schemas.microsoft.com/office/powerpoint/2010/main" val="25219743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normAutofit/>
          </a:bodyPr>
          <a:lstStyle/>
          <a:p>
            <a:r>
              <a:rPr lang="en-US" dirty="0"/>
              <a:t>What Is Aggression? </a:t>
            </a:r>
            <a:r>
              <a:rPr lang="en-US" sz="2000" dirty="0"/>
              <a:t>(3 of 11)</a:t>
            </a:r>
          </a:p>
        </p:txBody>
      </p:sp>
      <p:sp>
        <p:nvSpPr>
          <p:cNvPr id="9" name="Content Placeholder 8"/>
          <p:cNvSpPr>
            <a:spLocks noGrp="1"/>
          </p:cNvSpPr>
          <p:nvPr>
            <p:ph idx="1"/>
          </p:nvPr>
        </p:nvSpPr>
        <p:spPr/>
        <p:txBody>
          <a:bodyPr>
            <a:normAutofit/>
          </a:bodyPr>
          <a:lstStyle/>
          <a:p>
            <a:pPr marL="0" indent="0">
              <a:buNone/>
            </a:pPr>
            <a:r>
              <a:rPr lang="en-US" dirty="0"/>
              <a:t>Typologies Help Define Aggression</a:t>
            </a:r>
          </a:p>
          <a:p>
            <a:r>
              <a:rPr lang="en-US" dirty="0"/>
              <a:t>Typology 2: forms of aggression</a:t>
            </a:r>
          </a:p>
          <a:p>
            <a:r>
              <a:rPr lang="en-US" dirty="0"/>
              <a:t>Typology 3: aggressive motivations</a:t>
            </a:r>
          </a:p>
          <a:p>
            <a:r>
              <a:rPr lang="en-US" dirty="0"/>
              <a:t>Typology 4: microaggressions</a:t>
            </a:r>
          </a:p>
        </p:txBody>
      </p:sp>
      <p:sp>
        <p:nvSpPr>
          <p:cNvPr id="6" name="Footer Placeholder 5"/>
          <p:cNvSpPr>
            <a:spLocks noGrp="1"/>
          </p:cNvSpPr>
          <p:nvPr>
            <p:ph type="ftr" sz="quarter" idx="11"/>
          </p:nvPr>
        </p:nvSpPr>
        <p:spPr/>
        <p:txBody>
          <a:bodyPr/>
          <a:lstStyle/>
          <a:p>
            <a:r>
              <a:rPr lang="en-US" dirty="0"/>
              <a:t>Heinzen,  © SAGE Publications, 2021.    </a:t>
            </a:r>
          </a:p>
        </p:txBody>
      </p:sp>
      <p:sp>
        <p:nvSpPr>
          <p:cNvPr id="7" name="Slide Number Placeholder 6"/>
          <p:cNvSpPr>
            <a:spLocks noGrp="1"/>
          </p:cNvSpPr>
          <p:nvPr>
            <p:ph type="sldNum" sz="quarter" idx="12"/>
          </p:nvPr>
        </p:nvSpPr>
        <p:spPr/>
        <p:txBody>
          <a:bodyPr/>
          <a:lstStyle/>
          <a:p>
            <a:fld id="{B6F15528-21DE-4FAA-801E-634DDDAF4B2B}" type="slidenum">
              <a:rPr lang="en-US" smtClean="0"/>
              <a:pPr/>
              <a:t>4</a:t>
            </a:fld>
            <a:endParaRPr lang="en-US" dirty="0"/>
          </a:p>
        </p:txBody>
      </p:sp>
    </p:spTree>
    <p:extLst>
      <p:ext uri="{BB962C8B-B14F-4D97-AF65-F5344CB8AC3E}">
        <p14:creationId xmlns:p14="http://schemas.microsoft.com/office/powerpoint/2010/main" val="4869912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normAutofit/>
          </a:bodyPr>
          <a:lstStyle/>
          <a:p>
            <a:r>
              <a:rPr lang="en-US" dirty="0"/>
              <a:t>What Is Aggression? </a:t>
            </a:r>
            <a:r>
              <a:rPr lang="en-US" sz="2000" dirty="0"/>
              <a:t>(4 of 11)</a:t>
            </a:r>
          </a:p>
        </p:txBody>
      </p:sp>
      <p:sp>
        <p:nvSpPr>
          <p:cNvPr id="6" name="Footer Placeholder 5"/>
          <p:cNvSpPr>
            <a:spLocks noGrp="1"/>
          </p:cNvSpPr>
          <p:nvPr>
            <p:ph type="ftr" sz="quarter" idx="11"/>
          </p:nvPr>
        </p:nvSpPr>
        <p:spPr/>
        <p:txBody>
          <a:bodyPr/>
          <a:lstStyle/>
          <a:p>
            <a:r>
              <a:rPr lang="en-US" dirty="0"/>
              <a:t>Heinzen,  © SAGE Publications, 2021.    </a:t>
            </a:r>
          </a:p>
        </p:txBody>
      </p:sp>
      <p:sp>
        <p:nvSpPr>
          <p:cNvPr id="7" name="Slide Number Placeholder 6"/>
          <p:cNvSpPr>
            <a:spLocks noGrp="1"/>
          </p:cNvSpPr>
          <p:nvPr>
            <p:ph type="sldNum" sz="quarter" idx="12"/>
          </p:nvPr>
        </p:nvSpPr>
        <p:spPr/>
        <p:txBody>
          <a:bodyPr/>
          <a:lstStyle/>
          <a:p>
            <a:fld id="{B6F15528-21DE-4FAA-801E-634DDDAF4B2B}" type="slidenum">
              <a:rPr lang="en-US" smtClean="0"/>
              <a:pPr/>
              <a:t>5</a:t>
            </a:fld>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2000154386"/>
              </p:ext>
            </p:extLst>
          </p:nvPr>
        </p:nvGraphicFramePr>
        <p:xfrm>
          <a:off x="838200" y="2925805"/>
          <a:ext cx="7467601" cy="2596220"/>
        </p:xfrm>
        <a:graphic>
          <a:graphicData uri="http://schemas.openxmlformats.org/drawingml/2006/table">
            <a:tbl>
              <a:tblPr firstRow="1" firstCol="1" bandRow="1">
                <a:tableStyleId>{BDBED569-4797-4DF1-A0F4-6AAB3CD982D8}</a:tableStyleId>
              </a:tblPr>
              <a:tblGrid>
                <a:gridCol w="1493036">
                  <a:extLst>
                    <a:ext uri="{9D8B030D-6E8A-4147-A177-3AD203B41FA5}">
                      <a16:colId xmlns:a16="http://schemas.microsoft.com/office/drawing/2014/main" val="20000"/>
                    </a:ext>
                  </a:extLst>
                </a:gridCol>
                <a:gridCol w="1493036">
                  <a:extLst>
                    <a:ext uri="{9D8B030D-6E8A-4147-A177-3AD203B41FA5}">
                      <a16:colId xmlns:a16="http://schemas.microsoft.com/office/drawing/2014/main" val="20001"/>
                    </a:ext>
                  </a:extLst>
                </a:gridCol>
                <a:gridCol w="1493843">
                  <a:extLst>
                    <a:ext uri="{9D8B030D-6E8A-4147-A177-3AD203B41FA5}">
                      <a16:colId xmlns:a16="http://schemas.microsoft.com/office/drawing/2014/main" val="20002"/>
                    </a:ext>
                  </a:extLst>
                </a:gridCol>
                <a:gridCol w="1493843">
                  <a:extLst>
                    <a:ext uri="{9D8B030D-6E8A-4147-A177-3AD203B41FA5}">
                      <a16:colId xmlns:a16="http://schemas.microsoft.com/office/drawing/2014/main" val="20003"/>
                    </a:ext>
                  </a:extLst>
                </a:gridCol>
                <a:gridCol w="1493843">
                  <a:extLst>
                    <a:ext uri="{9D8B030D-6E8A-4147-A177-3AD203B41FA5}">
                      <a16:colId xmlns:a16="http://schemas.microsoft.com/office/drawing/2014/main" val="20004"/>
                    </a:ext>
                  </a:extLst>
                </a:gridCol>
              </a:tblGrid>
              <a:tr h="0">
                <a:tc rowSpan="2">
                  <a:txBody>
                    <a:bodyPr/>
                    <a:lstStyle/>
                    <a:p>
                      <a:pPr>
                        <a:lnSpc>
                          <a:spcPct val="115000"/>
                        </a:lnSpc>
                        <a:spcAft>
                          <a:spcPts val="0"/>
                        </a:spcAft>
                      </a:pPr>
                      <a:r>
                        <a:rPr lang="en-IN" sz="1200" dirty="0">
                          <a:effectLst/>
                        </a:rPr>
                        <a:t> </a:t>
                      </a:r>
                      <a:endParaRPr lang="en-IN" sz="1200" dirty="0">
                        <a:effectLst/>
                        <a:latin typeface="Calibri"/>
                        <a:ea typeface="Calibri"/>
                        <a:cs typeface="Times New Roman"/>
                      </a:endParaRPr>
                    </a:p>
                  </a:txBody>
                  <a:tcPr marL="68400" marR="68400" marT="68400" marB="68400"/>
                </a:tc>
                <a:tc gridSpan="2">
                  <a:txBody>
                    <a:bodyPr/>
                    <a:lstStyle/>
                    <a:p>
                      <a:pPr algn="ctr">
                        <a:lnSpc>
                          <a:spcPct val="115000"/>
                        </a:lnSpc>
                        <a:spcAft>
                          <a:spcPts val="0"/>
                        </a:spcAft>
                      </a:pPr>
                      <a:r>
                        <a:rPr lang="en-IN" sz="1200" dirty="0">
                          <a:effectLst/>
                        </a:rPr>
                        <a:t>DIRECT</a:t>
                      </a:r>
                      <a:endParaRPr lang="en-IN" sz="1200" dirty="0">
                        <a:effectLst/>
                        <a:latin typeface="Calibri"/>
                        <a:ea typeface="Calibri"/>
                        <a:cs typeface="Times New Roman"/>
                      </a:endParaRPr>
                    </a:p>
                  </a:txBody>
                  <a:tcPr marL="68400" marR="68400" marT="68400" marB="68400"/>
                </a:tc>
                <a:tc hMerge="1">
                  <a:txBody>
                    <a:bodyPr/>
                    <a:lstStyle/>
                    <a:p>
                      <a:endParaRPr lang="en-IN"/>
                    </a:p>
                  </a:txBody>
                  <a:tcPr/>
                </a:tc>
                <a:tc gridSpan="2">
                  <a:txBody>
                    <a:bodyPr/>
                    <a:lstStyle/>
                    <a:p>
                      <a:pPr algn="ctr">
                        <a:lnSpc>
                          <a:spcPct val="115000"/>
                        </a:lnSpc>
                        <a:spcAft>
                          <a:spcPts val="0"/>
                        </a:spcAft>
                      </a:pPr>
                      <a:r>
                        <a:rPr lang="en-IN" sz="1200" dirty="0">
                          <a:effectLst/>
                        </a:rPr>
                        <a:t>INDIRECT</a:t>
                      </a:r>
                      <a:endParaRPr lang="en-IN" sz="1200" dirty="0">
                        <a:effectLst/>
                        <a:latin typeface="Calibri"/>
                        <a:ea typeface="Calibri"/>
                        <a:cs typeface="Times New Roman"/>
                      </a:endParaRPr>
                    </a:p>
                  </a:txBody>
                  <a:tcPr marL="68400" marR="68400" marT="68400" marB="68400"/>
                </a:tc>
                <a:tc hMerge="1">
                  <a:txBody>
                    <a:bodyPr/>
                    <a:lstStyle/>
                    <a:p>
                      <a:endParaRPr lang="en-IN"/>
                    </a:p>
                  </a:txBody>
                  <a:tcPr/>
                </a:tc>
                <a:extLst>
                  <a:ext uri="{0D108BD9-81ED-4DB2-BD59-A6C34878D82A}">
                    <a16:rowId xmlns:a16="http://schemas.microsoft.com/office/drawing/2014/main" val="10000"/>
                  </a:ext>
                </a:extLst>
              </a:tr>
              <a:tr h="0">
                <a:tc vMerge="1">
                  <a:txBody>
                    <a:bodyPr/>
                    <a:lstStyle/>
                    <a:p>
                      <a:endParaRPr lang="en-IN"/>
                    </a:p>
                  </a:txBody>
                  <a:tcPr/>
                </a:tc>
                <a:tc>
                  <a:txBody>
                    <a:bodyPr/>
                    <a:lstStyle/>
                    <a:p>
                      <a:pPr>
                        <a:lnSpc>
                          <a:spcPct val="115000"/>
                        </a:lnSpc>
                        <a:spcAft>
                          <a:spcPts val="0"/>
                        </a:spcAft>
                      </a:pPr>
                      <a:r>
                        <a:rPr lang="en-IN" sz="1200" b="1" dirty="0">
                          <a:effectLst/>
                        </a:rPr>
                        <a:t>ACTIVE</a:t>
                      </a:r>
                      <a:endParaRPr lang="en-IN" sz="1200" b="1" dirty="0">
                        <a:effectLst/>
                        <a:latin typeface="Calibri"/>
                        <a:ea typeface="Calibri"/>
                        <a:cs typeface="Times New Roman"/>
                      </a:endParaRPr>
                    </a:p>
                  </a:txBody>
                  <a:tcPr marL="68400" marR="68400" marT="68400" marB="68400"/>
                </a:tc>
                <a:tc>
                  <a:txBody>
                    <a:bodyPr/>
                    <a:lstStyle/>
                    <a:p>
                      <a:pPr>
                        <a:lnSpc>
                          <a:spcPct val="115000"/>
                        </a:lnSpc>
                        <a:spcAft>
                          <a:spcPts val="0"/>
                        </a:spcAft>
                      </a:pPr>
                      <a:r>
                        <a:rPr lang="en-IN" sz="1200" b="1" dirty="0">
                          <a:effectLst/>
                        </a:rPr>
                        <a:t>PASSIVE</a:t>
                      </a:r>
                      <a:endParaRPr lang="en-IN" sz="1200" b="1" dirty="0">
                        <a:effectLst/>
                        <a:latin typeface="Calibri"/>
                        <a:ea typeface="Calibri"/>
                        <a:cs typeface="Times New Roman"/>
                      </a:endParaRPr>
                    </a:p>
                  </a:txBody>
                  <a:tcPr marL="68400" marR="68400" marT="68400" marB="68400"/>
                </a:tc>
                <a:tc>
                  <a:txBody>
                    <a:bodyPr/>
                    <a:lstStyle/>
                    <a:p>
                      <a:pPr>
                        <a:lnSpc>
                          <a:spcPct val="115000"/>
                        </a:lnSpc>
                        <a:spcAft>
                          <a:spcPts val="0"/>
                        </a:spcAft>
                      </a:pPr>
                      <a:r>
                        <a:rPr lang="en-IN" sz="1200" b="1" dirty="0">
                          <a:effectLst/>
                        </a:rPr>
                        <a:t>ACTIVE</a:t>
                      </a:r>
                      <a:endParaRPr lang="en-IN" sz="1200" b="1" dirty="0">
                        <a:effectLst/>
                        <a:latin typeface="Calibri"/>
                        <a:ea typeface="Calibri"/>
                        <a:cs typeface="Times New Roman"/>
                      </a:endParaRPr>
                    </a:p>
                  </a:txBody>
                  <a:tcPr marL="68400" marR="68400" marT="68400" marB="68400"/>
                </a:tc>
                <a:tc>
                  <a:txBody>
                    <a:bodyPr/>
                    <a:lstStyle/>
                    <a:p>
                      <a:pPr>
                        <a:lnSpc>
                          <a:spcPct val="115000"/>
                        </a:lnSpc>
                        <a:spcAft>
                          <a:spcPts val="0"/>
                        </a:spcAft>
                      </a:pPr>
                      <a:r>
                        <a:rPr lang="en-IN" sz="1200" b="1" dirty="0">
                          <a:effectLst/>
                        </a:rPr>
                        <a:t>PASSIVE</a:t>
                      </a:r>
                      <a:endParaRPr lang="en-IN" sz="1200" b="1" dirty="0">
                        <a:effectLst/>
                        <a:latin typeface="Calibri"/>
                        <a:ea typeface="Calibri"/>
                        <a:cs typeface="Times New Roman"/>
                      </a:endParaRPr>
                    </a:p>
                  </a:txBody>
                  <a:tcPr marL="68400" marR="68400" marT="68400" marB="68400"/>
                </a:tc>
                <a:extLst>
                  <a:ext uri="{0D108BD9-81ED-4DB2-BD59-A6C34878D82A}">
                    <a16:rowId xmlns:a16="http://schemas.microsoft.com/office/drawing/2014/main" val="10001"/>
                  </a:ext>
                </a:extLst>
              </a:tr>
              <a:tr h="0">
                <a:tc>
                  <a:txBody>
                    <a:bodyPr/>
                    <a:lstStyle/>
                    <a:p>
                      <a:pPr>
                        <a:lnSpc>
                          <a:spcPct val="115000"/>
                        </a:lnSpc>
                        <a:spcAft>
                          <a:spcPts val="0"/>
                        </a:spcAft>
                      </a:pPr>
                      <a:r>
                        <a:rPr lang="en-IN" sz="1200" b="0" dirty="0">
                          <a:effectLst/>
                        </a:rPr>
                        <a:t>Physical</a:t>
                      </a:r>
                    </a:p>
                    <a:p>
                      <a:pPr>
                        <a:lnSpc>
                          <a:spcPct val="115000"/>
                        </a:lnSpc>
                        <a:spcAft>
                          <a:spcPts val="0"/>
                        </a:spcAft>
                      </a:pPr>
                      <a:r>
                        <a:rPr lang="en-IN" sz="1200" b="0" dirty="0">
                          <a:effectLst/>
                        </a:rPr>
                        <a:t>aggression</a:t>
                      </a:r>
                      <a:endParaRPr lang="en-IN" sz="1200" b="0" dirty="0">
                        <a:effectLst/>
                        <a:latin typeface="Calibri"/>
                        <a:ea typeface="Calibri"/>
                        <a:cs typeface="Times New Roman"/>
                      </a:endParaRPr>
                    </a:p>
                  </a:txBody>
                  <a:tcPr marL="68400" marR="68400" marT="68400" marB="68400"/>
                </a:tc>
                <a:tc>
                  <a:txBody>
                    <a:bodyPr/>
                    <a:lstStyle/>
                    <a:p>
                      <a:pPr>
                        <a:lnSpc>
                          <a:spcPct val="115000"/>
                        </a:lnSpc>
                        <a:spcAft>
                          <a:spcPts val="0"/>
                        </a:spcAft>
                      </a:pPr>
                      <a:r>
                        <a:rPr lang="en-IN" sz="1200">
                          <a:effectLst/>
                        </a:rPr>
                        <a:t>Hitting, stabbing,</a:t>
                      </a:r>
                    </a:p>
                    <a:p>
                      <a:pPr>
                        <a:lnSpc>
                          <a:spcPct val="115000"/>
                        </a:lnSpc>
                        <a:spcAft>
                          <a:spcPts val="0"/>
                        </a:spcAft>
                      </a:pPr>
                      <a:r>
                        <a:rPr lang="en-IN" sz="1200">
                          <a:effectLst/>
                        </a:rPr>
                        <a:t>beating, etc.</a:t>
                      </a:r>
                      <a:endParaRPr lang="en-IN" sz="1200">
                        <a:effectLst/>
                        <a:latin typeface="Calibri"/>
                        <a:ea typeface="Calibri"/>
                        <a:cs typeface="Times New Roman"/>
                      </a:endParaRPr>
                    </a:p>
                  </a:txBody>
                  <a:tcPr marL="68400" marR="68400" marT="68400" marB="68400"/>
                </a:tc>
                <a:tc>
                  <a:txBody>
                    <a:bodyPr/>
                    <a:lstStyle/>
                    <a:p>
                      <a:pPr>
                        <a:lnSpc>
                          <a:spcPct val="115000"/>
                        </a:lnSpc>
                        <a:spcAft>
                          <a:spcPts val="0"/>
                        </a:spcAft>
                      </a:pPr>
                      <a:r>
                        <a:rPr lang="en-IN" sz="1200">
                          <a:effectLst/>
                        </a:rPr>
                        <a:t>Positioning your</a:t>
                      </a:r>
                    </a:p>
                    <a:p>
                      <a:pPr>
                        <a:lnSpc>
                          <a:spcPct val="115000"/>
                        </a:lnSpc>
                        <a:spcAft>
                          <a:spcPts val="0"/>
                        </a:spcAft>
                      </a:pPr>
                      <a:r>
                        <a:rPr lang="en-IN" sz="1200">
                          <a:effectLst/>
                        </a:rPr>
                        <a:t>car to prevent</a:t>
                      </a:r>
                    </a:p>
                    <a:p>
                      <a:pPr>
                        <a:lnSpc>
                          <a:spcPct val="115000"/>
                        </a:lnSpc>
                        <a:spcAft>
                          <a:spcPts val="0"/>
                        </a:spcAft>
                      </a:pPr>
                      <a:r>
                        <a:rPr lang="en-IN" sz="1200">
                          <a:effectLst/>
                        </a:rPr>
                        <a:t>someone else from</a:t>
                      </a:r>
                    </a:p>
                    <a:p>
                      <a:pPr>
                        <a:lnSpc>
                          <a:spcPct val="115000"/>
                        </a:lnSpc>
                        <a:spcAft>
                          <a:spcPts val="0"/>
                        </a:spcAft>
                      </a:pPr>
                      <a:r>
                        <a:rPr lang="en-IN" sz="1200">
                          <a:effectLst/>
                        </a:rPr>
                        <a:t>changing lanes</a:t>
                      </a:r>
                      <a:endParaRPr lang="en-IN" sz="1200">
                        <a:effectLst/>
                        <a:latin typeface="Calibri"/>
                        <a:ea typeface="Calibri"/>
                        <a:cs typeface="Times New Roman"/>
                      </a:endParaRPr>
                    </a:p>
                  </a:txBody>
                  <a:tcPr marL="68400" marR="68400" marT="68400" marB="68400"/>
                </a:tc>
                <a:tc>
                  <a:txBody>
                    <a:bodyPr/>
                    <a:lstStyle/>
                    <a:p>
                      <a:pPr>
                        <a:lnSpc>
                          <a:spcPct val="115000"/>
                        </a:lnSpc>
                        <a:spcAft>
                          <a:spcPts val="0"/>
                        </a:spcAft>
                      </a:pPr>
                      <a:r>
                        <a:rPr lang="en-IN" sz="1200">
                          <a:effectLst/>
                        </a:rPr>
                        <a:t>Cheating in a</a:t>
                      </a:r>
                    </a:p>
                    <a:p>
                      <a:pPr>
                        <a:lnSpc>
                          <a:spcPct val="115000"/>
                        </a:lnSpc>
                        <a:spcAft>
                          <a:spcPts val="0"/>
                        </a:spcAft>
                      </a:pPr>
                      <a:r>
                        <a:rPr lang="en-IN" sz="1200">
                          <a:effectLst/>
                        </a:rPr>
                        <a:t>competition or</a:t>
                      </a:r>
                    </a:p>
                    <a:p>
                      <a:pPr>
                        <a:lnSpc>
                          <a:spcPct val="115000"/>
                        </a:lnSpc>
                        <a:spcAft>
                          <a:spcPts val="0"/>
                        </a:spcAft>
                      </a:pPr>
                      <a:r>
                        <a:rPr lang="en-IN" sz="1200">
                          <a:effectLst/>
                        </a:rPr>
                        <a:t>hiring a “hitman”</a:t>
                      </a:r>
                      <a:endParaRPr lang="en-IN" sz="1200">
                        <a:effectLst/>
                        <a:latin typeface="Calibri"/>
                        <a:ea typeface="Calibri"/>
                        <a:cs typeface="Times New Roman"/>
                      </a:endParaRPr>
                    </a:p>
                  </a:txBody>
                  <a:tcPr marL="68400" marR="68400" marT="68400" marB="68400"/>
                </a:tc>
                <a:tc>
                  <a:txBody>
                    <a:bodyPr/>
                    <a:lstStyle/>
                    <a:p>
                      <a:pPr>
                        <a:lnSpc>
                          <a:spcPct val="115000"/>
                        </a:lnSpc>
                        <a:spcAft>
                          <a:spcPts val="0"/>
                        </a:spcAft>
                      </a:pPr>
                      <a:r>
                        <a:rPr lang="en-IN" sz="1200">
                          <a:effectLst/>
                        </a:rPr>
                        <a:t>Refusing to stop</a:t>
                      </a:r>
                    </a:p>
                    <a:p>
                      <a:pPr>
                        <a:lnSpc>
                          <a:spcPct val="115000"/>
                        </a:lnSpc>
                        <a:spcAft>
                          <a:spcPts val="0"/>
                        </a:spcAft>
                      </a:pPr>
                      <a:r>
                        <a:rPr lang="en-IN" sz="1200">
                          <a:effectLst/>
                        </a:rPr>
                        <a:t>the bleeding of an</a:t>
                      </a:r>
                    </a:p>
                    <a:p>
                      <a:pPr>
                        <a:lnSpc>
                          <a:spcPct val="115000"/>
                        </a:lnSpc>
                        <a:spcAft>
                          <a:spcPts val="0"/>
                        </a:spcAft>
                      </a:pPr>
                      <a:r>
                        <a:rPr lang="en-IN" sz="1200">
                          <a:effectLst/>
                        </a:rPr>
                        <a:t>enemy soldier</a:t>
                      </a:r>
                      <a:endParaRPr lang="en-IN" sz="1200">
                        <a:effectLst/>
                        <a:latin typeface="Calibri"/>
                        <a:ea typeface="Calibri"/>
                        <a:cs typeface="Times New Roman"/>
                      </a:endParaRPr>
                    </a:p>
                  </a:txBody>
                  <a:tcPr marL="68400" marR="68400" marT="68400" marB="68400"/>
                </a:tc>
                <a:extLst>
                  <a:ext uri="{0D108BD9-81ED-4DB2-BD59-A6C34878D82A}">
                    <a16:rowId xmlns:a16="http://schemas.microsoft.com/office/drawing/2014/main" val="10002"/>
                  </a:ext>
                </a:extLst>
              </a:tr>
              <a:tr h="0">
                <a:tc>
                  <a:txBody>
                    <a:bodyPr/>
                    <a:lstStyle/>
                    <a:p>
                      <a:pPr>
                        <a:lnSpc>
                          <a:spcPct val="115000"/>
                        </a:lnSpc>
                        <a:spcAft>
                          <a:spcPts val="0"/>
                        </a:spcAft>
                      </a:pPr>
                      <a:r>
                        <a:rPr lang="en-IN" sz="1200" b="0" dirty="0">
                          <a:effectLst/>
                        </a:rPr>
                        <a:t>Verbal</a:t>
                      </a:r>
                    </a:p>
                    <a:p>
                      <a:pPr>
                        <a:lnSpc>
                          <a:spcPct val="115000"/>
                        </a:lnSpc>
                        <a:spcAft>
                          <a:spcPts val="0"/>
                        </a:spcAft>
                      </a:pPr>
                      <a:r>
                        <a:rPr lang="en-IN" sz="1200" b="0" dirty="0">
                          <a:effectLst/>
                        </a:rPr>
                        <a:t>aggression</a:t>
                      </a:r>
                      <a:endParaRPr lang="en-IN" sz="1200" b="0" dirty="0">
                        <a:effectLst/>
                        <a:latin typeface="Calibri"/>
                        <a:ea typeface="Calibri"/>
                        <a:cs typeface="Times New Roman"/>
                      </a:endParaRPr>
                    </a:p>
                  </a:txBody>
                  <a:tcPr marL="68400" marR="68400" marT="68400" marB="68400"/>
                </a:tc>
                <a:tc>
                  <a:txBody>
                    <a:bodyPr/>
                    <a:lstStyle/>
                    <a:p>
                      <a:pPr>
                        <a:lnSpc>
                          <a:spcPct val="115000"/>
                        </a:lnSpc>
                        <a:spcAft>
                          <a:spcPts val="0"/>
                        </a:spcAft>
                      </a:pPr>
                      <a:r>
                        <a:rPr lang="en-IN" sz="1200">
                          <a:effectLst/>
                        </a:rPr>
                        <a:t>Putdowns and</a:t>
                      </a:r>
                    </a:p>
                    <a:p>
                      <a:pPr>
                        <a:lnSpc>
                          <a:spcPct val="115000"/>
                        </a:lnSpc>
                        <a:spcAft>
                          <a:spcPts val="0"/>
                        </a:spcAft>
                      </a:pPr>
                      <a:r>
                        <a:rPr lang="en-IN" sz="1200">
                          <a:effectLst/>
                        </a:rPr>
                        <a:t>insults</a:t>
                      </a:r>
                      <a:endParaRPr lang="en-IN" sz="1200">
                        <a:effectLst/>
                        <a:latin typeface="Calibri"/>
                        <a:ea typeface="Calibri"/>
                        <a:cs typeface="Times New Roman"/>
                      </a:endParaRPr>
                    </a:p>
                  </a:txBody>
                  <a:tcPr marL="68400" marR="68400" marT="68400" marB="68400"/>
                </a:tc>
                <a:tc>
                  <a:txBody>
                    <a:bodyPr/>
                    <a:lstStyle/>
                    <a:p>
                      <a:pPr>
                        <a:lnSpc>
                          <a:spcPct val="115000"/>
                        </a:lnSpc>
                        <a:spcAft>
                          <a:spcPts val="0"/>
                        </a:spcAft>
                      </a:pPr>
                      <a:r>
                        <a:rPr lang="en-IN" sz="1200">
                          <a:effectLst/>
                        </a:rPr>
                        <a:t>Giving someone</a:t>
                      </a:r>
                    </a:p>
                    <a:p>
                      <a:pPr>
                        <a:lnSpc>
                          <a:spcPct val="115000"/>
                        </a:lnSpc>
                        <a:spcAft>
                          <a:spcPts val="0"/>
                        </a:spcAft>
                      </a:pPr>
                      <a:r>
                        <a:rPr lang="en-IN" sz="1200">
                          <a:effectLst/>
                        </a:rPr>
                        <a:t>the silent</a:t>
                      </a:r>
                    </a:p>
                    <a:p>
                      <a:pPr>
                        <a:lnSpc>
                          <a:spcPct val="115000"/>
                        </a:lnSpc>
                        <a:spcAft>
                          <a:spcPts val="0"/>
                        </a:spcAft>
                      </a:pPr>
                      <a:r>
                        <a:rPr lang="en-IN" sz="1200">
                          <a:effectLst/>
                        </a:rPr>
                        <a:t>treatment to</a:t>
                      </a:r>
                    </a:p>
                    <a:p>
                      <a:pPr>
                        <a:lnSpc>
                          <a:spcPct val="115000"/>
                        </a:lnSpc>
                        <a:spcAft>
                          <a:spcPts val="0"/>
                        </a:spcAft>
                      </a:pPr>
                      <a:r>
                        <a:rPr lang="en-IN" sz="1200">
                          <a:effectLst/>
                        </a:rPr>
                        <a:t>punish that person</a:t>
                      </a:r>
                      <a:endParaRPr lang="en-IN" sz="1200">
                        <a:effectLst/>
                        <a:latin typeface="Calibri"/>
                        <a:ea typeface="Calibri"/>
                        <a:cs typeface="Times New Roman"/>
                      </a:endParaRPr>
                    </a:p>
                  </a:txBody>
                  <a:tcPr marL="68400" marR="68400" marT="68400" marB="68400"/>
                </a:tc>
                <a:tc>
                  <a:txBody>
                    <a:bodyPr/>
                    <a:lstStyle/>
                    <a:p>
                      <a:pPr>
                        <a:lnSpc>
                          <a:spcPct val="115000"/>
                        </a:lnSpc>
                        <a:spcAft>
                          <a:spcPts val="0"/>
                        </a:spcAft>
                      </a:pPr>
                      <a:r>
                        <a:rPr lang="en-IN" sz="1200">
                          <a:effectLst/>
                        </a:rPr>
                        <a:t>Spreading mean</a:t>
                      </a:r>
                    </a:p>
                    <a:p>
                      <a:pPr>
                        <a:lnSpc>
                          <a:spcPct val="115000"/>
                        </a:lnSpc>
                        <a:spcAft>
                          <a:spcPts val="0"/>
                        </a:spcAft>
                      </a:pPr>
                      <a:r>
                        <a:rPr lang="en-IN" sz="1200">
                          <a:effectLst/>
                        </a:rPr>
                        <a:t>rumors or negative</a:t>
                      </a:r>
                    </a:p>
                    <a:p>
                      <a:pPr>
                        <a:lnSpc>
                          <a:spcPct val="115000"/>
                        </a:lnSpc>
                        <a:spcAft>
                          <a:spcPts val="0"/>
                        </a:spcAft>
                      </a:pPr>
                      <a:r>
                        <a:rPr lang="en-IN" sz="1200">
                          <a:effectLst/>
                        </a:rPr>
                        <a:t>gossip</a:t>
                      </a:r>
                      <a:endParaRPr lang="en-IN" sz="1200">
                        <a:effectLst/>
                        <a:latin typeface="Calibri"/>
                        <a:ea typeface="Calibri"/>
                        <a:cs typeface="Times New Roman"/>
                      </a:endParaRPr>
                    </a:p>
                  </a:txBody>
                  <a:tcPr marL="68400" marR="68400" marT="68400" marB="68400"/>
                </a:tc>
                <a:tc>
                  <a:txBody>
                    <a:bodyPr/>
                    <a:lstStyle/>
                    <a:p>
                      <a:pPr>
                        <a:lnSpc>
                          <a:spcPct val="115000"/>
                        </a:lnSpc>
                        <a:spcAft>
                          <a:spcPts val="0"/>
                        </a:spcAft>
                      </a:pPr>
                      <a:r>
                        <a:rPr lang="en-IN" sz="1200" dirty="0">
                          <a:effectLst/>
                        </a:rPr>
                        <a:t>Failing to defend</a:t>
                      </a:r>
                    </a:p>
                    <a:p>
                      <a:pPr>
                        <a:lnSpc>
                          <a:spcPct val="115000"/>
                        </a:lnSpc>
                        <a:spcAft>
                          <a:spcPts val="0"/>
                        </a:spcAft>
                      </a:pPr>
                      <a:r>
                        <a:rPr lang="en-IN" sz="1200" dirty="0">
                          <a:effectLst/>
                        </a:rPr>
                        <a:t>someone who</a:t>
                      </a:r>
                    </a:p>
                    <a:p>
                      <a:pPr>
                        <a:lnSpc>
                          <a:spcPct val="115000"/>
                        </a:lnSpc>
                        <a:spcAft>
                          <a:spcPts val="0"/>
                        </a:spcAft>
                      </a:pPr>
                      <a:r>
                        <a:rPr lang="en-IN" sz="1200" dirty="0">
                          <a:effectLst/>
                        </a:rPr>
                        <a:t>you know is being</a:t>
                      </a:r>
                    </a:p>
                    <a:p>
                      <a:pPr>
                        <a:lnSpc>
                          <a:spcPct val="115000"/>
                        </a:lnSpc>
                        <a:spcAft>
                          <a:spcPts val="0"/>
                        </a:spcAft>
                      </a:pPr>
                      <a:r>
                        <a:rPr lang="en-IN" sz="1200" dirty="0">
                          <a:effectLst/>
                        </a:rPr>
                        <a:t>accused unfairly</a:t>
                      </a:r>
                      <a:endParaRPr lang="en-IN" sz="1200" dirty="0">
                        <a:effectLst/>
                        <a:latin typeface="Calibri"/>
                        <a:ea typeface="Calibri"/>
                        <a:cs typeface="Times New Roman"/>
                      </a:endParaRPr>
                    </a:p>
                  </a:txBody>
                  <a:tcPr marL="68400" marR="68400" marT="68400" marB="68400"/>
                </a:tc>
                <a:extLst>
                  <a:ext uri="{0D108BD9-81ED-4DB2-BD59-A6C34878D82A}">
                    <a16:rowId xmlns:a16="http://schemas.microsoft.com/office/drawing/2014/main" val="10003"/>
                  </a:ext>
                </a:extLst>
              </a:tr>
            </a:tbl>
          </a:graphicData>
        </a:graphic>
      </p:graphicFrame>
      <p:sp>
        <p:nvSpPr>
          <p:cNvPr id="5" name="Rectangle 4"/>
          <p:cNvSpPr/>
          <p:nvPr/>
        </p:nvSpPr>
        <p:spPr>
          <a:xfrm>
            <a:off x="887348" y="2438400"/>
            <a:ext cx="6808852" cy="338554"/>
          </a:xfrm>
          <a:prstGeom prst="rect">
            <a:avLst/>
          </a:prstGeom>
        </p:spPr>
        <p:txBody>
          <a:bodyPr wrap="none">
            <a:spAutoFit/>
          </a:bodyPr>
          <a:lstStyle/>
          <a:p>
            <a:r>
              <a:rPr lang="en-IN" sz="1600" b="1" dirty="0"/>
              <a:t>TABLE 11.1 </a:t>
            </a:r>
            <a:r>
              <a:rPr lang="en-US" sz="1600" b="1" dirty="0"/>
              <a:t>Buss’s Typology of Eight Different Forms of Aggression</a:t>
            </a:r>
            <a:endParaRPr lang="en-IN" sz="1600" dirty="0"/>
          </a:p>
        </p:txBody>
      </p:sp>
      <p:sp>
        <p:nvSpPr>
          <p:cNvPr id="9" name="Rectangle 8"/>
          <p:cNvSpPr/>
          <p:nvPr/>
        </p:nvSpPr>
        <p:spPr>
          <a:xfrm>
            <a:off x="838200" y="5697379"/>
            <a:ext cx="2182008" cy="246221"/>
          </a:xfrm>
          <a:prstGeom prst="rect">
            <a:avLst/>
          </a:prstGeom>
        </p:spPr>
        <p:txBody>
          <a:bodyPr wrap="none">
            <a:spAutoFit/>
          </a:bodyPr>
          <a:lstStyle/>
          <a:p>
            <a:r>
              <a:rPr lang="en-US" sz="1000" i="1" dirty="0"/>
              <a:t>Source: </a:t>
            </a:r>
            <a:r>
              <a:rPr lang="en-US" sz="1000" dirty="0"/>
              <a:t>Adapted from Buss (1961).</a:t>
            </a:r>
            <a:endParaRPr lang="en-IN" sz="1000" dirty="0"/>
          </a:p>
        </p:txBody>
      </p:sp>
    </p:spTree>
    <p:extLst>
      <p:ext uri="{BB962C8B-B14F-4D97-AF65-F5344CB8AC3E}">
        <p14:creationId xmlns:p14="http://schemas.microsoft.com/office/powerpoint/2010/main" val="18579108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normAutofit/>
          </a:bodyPr>
          <a:lstStyle/>
          <a:p>
            <a:r>
              <a:rPr lang="en-US" dirty="0"/>
              <a:t>What Is Aggression? </a:t>
            </a:r>
            <a:r>
              <a:rPr lang="en-US" sz="2000" dirty="0"/>
              <a:t>(5 of 11)</a:t>
            </a:r>
          </a:p>
        </p:txBody>
      </p:sp>
      <p:sp>
        <p:nvSpPr>
          <p:cNvPr id="6" name="Footer Placeholder 5"/>
          <p:cNvSpPr>
            <a:spLocks noGrp="1"/>
          </p:cNvSpPr>
          <p:nvPr>
            <p:ph type="ftr" sz="quarter" idx="11"/>
          </p:nvPr>
        </p:nvSpPr>
        <p:spPr/>
        <p:txBody>
          <a:bodyPr/>
          <a:lstStyle/>
          <a:p>
            <a:r>
              <a:rPr lang="en-US" dirty="0"/>
              <a:t>Heinzen,  © SAGE Publications, 2021.    </a:t>
            </a:r>
          </a:p>
        </p:txBody>
      </p:sp>
      <p:sp>
        <p:nvSpPr>
          <p:cNvPr id="7" name="Slide Number Placeholder 6"/>
          <p:cNvSpPr>
            <a:spLocks noGrp="1"/>
          </p:cNvSpPr>
          <p:nvPr>
            <p:ph type="sldNum" sz="quarter" idx="12"/>
          </p:nvPr>
        </p:nvSpPr>
        <p:spPr/>
        <p:txBody>
          <a:bodyPr/>
          <a:lstStyle/>
          <a:p>
            <a:fld id="{B6F15528-21DE-4FAA-801E-634DDDAF4B2B}" type="slidenum">
              <a:rPr lang="en-US" smtClean="0"/>
              <a:pPr/>
              <a:t>6</a:t>
            </a:fld>
            <a:endParaRPr lang="en-US" dirty="0"/>
          </a:p>
        </p:txBody>
      </p:sp>
      <p:pic>
        <p:nvPicPr>
          <p:cNvPr id="2050" name="Picture 2" descr="A continuum outlines a motivational typology of aggression.&#10;&#10;The continuum is represented by a left to right horizontal arrow and the level of aggression alters at each end of the continuum.&#10;The far left of the continuum is labeled, Hostile-reaction aggression. Hostile-reaction aggression is impulsive and emotion-based. An example is rage at a lover’s infidelity.&#10;The far right of the continuum is labeled, Instrumental-proactive aggression. Instrumental-proactive aggression is reasoned and based on increasing resources. An example is gossiping about a colleague to avoid them as competition.&#10;&#10;" title="FIGURE 11.1 A motivational typology of aggressio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5288" y="2667000"/>
            <a:ext cx="8353425" cy="28575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880910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normAutofit/>
          </a:bodyPr>
          <a:lstStyle/>
          <a:p>
            <a:r>
              <a:rPr lang="en-US" dirty="0"/>
              <a:t>What Is Aggression? </a:t>
            </a:r>
            <a:r>
              <a:rPr lang="en-US" sz="2000" dirty="0"/>
              <a:t>(6 of 11)</a:t>
            </a:r>
          </a:p>
        </p:txBody>
      </p:sp>
      <p:sp>
        <p:nvSpPr>
          <p:cNvPr id="6" name="Footer Placeholder 5"/>
          <p:cNvSpPr>
            <a:spLocks noGrp="1"/>
          </p:cNvSpPr>
          <p:nvPr>
            <p:ph type="ftr" sz="quarter" idx="11"/>
          </p:nvPr>
        </p:nvSpPr>
        <p:spPr/>
        <p:txBody>
          <a:bodyPr/>
          <a:lstStyle/>
          <a:p>
            <a:r>
              <a:rPr lang="en-US" dirty="0"/>
              <a:t>Heinzen,  © SAGE Publications, 2021.    </a:t>
            </a:r>
          </a:p>
        </p:txBody>
      </p:sp>
      <p:sp>
        <p:nvSpPr>
          <p:cNvPr id="7" name="Slide Number Placeholder 6"/>
          <p:cNvSpPr>
            <a:spLocks noGrp="1"/>
          </p:cNvSpPr>
          <p:nvPr>
            <p:ph type="sldNum" sz="quarter" idx="12"/>
          </p:nvPr>
        </p:nvSpPr>
        <p:spPr/>
        <p:txBody>
          <a:bodyPr/>
          <a:lstStyle/>
          <a:p>
            <a:fld id="{B6F15528-21DE-4FAA-801E-634DDDAF4B2B}" type="slidenum">
              <a:rPr lang="en-US" smtClean="0"/>
              <a:pPr/>
              <a:t>7</a:t>
            </a:fld>
            <a:endParaRPr lang="en-US" dirty="0"/>
          </a:p>
        </p:txBody>
      </p:sp>
      <p:pic>
        <p:nvPicPr>
          <p:cNvPr id="3074" name="Picture 2" descr="A flowchart visualizes the three phases of the General Aggression Model.&#10;" title="FIGURE 11.2 The three phases of the General Aggression Model."/>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5288" y="2762250"/>
            <a:ext cx="8353425" cy="28003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57038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normAutofit/>
          </a:bodyPr>
          <a:lstStyle/>
          <a:p>
            <a:r>
              <a:rPr lang="en-US" dirty="0"/>
              <a:t>What Is Aggression? </a:t>
            </a:r>
            <a:r>
              <a:rPr lang="en-US" sz="2000" dirty="0"/>
              <a:t>(7 of 11)</a:t>
            </a:r>
          </a:p>
        </p:txBody>
      </p:sp>
      <p:sp>
        <p:nvSpPr>
          <p:cNvPr id="9" name="Content Placeholder 8"/>
          <p:cNvSpPr>
            <a:spLocks noGrp="1"/>
          </p:cNvSpPr>
          <p:nvPr>
            <p:ph idx="1"/>
          </p:nvPr>
        </p:nvSpPr>
        <p:spPr/>
        <p:txBody>
          <a:bodyPr>
            <a:normAutofit/>
          </a:bodyPr>
          <a:lstStyle/>
          <a:p>
            <a:pPr marL="0" indent="0">
              <a:buNone/>
            </a:pPr>
            <a:r>
              <a:rPr lang="en-US" dirty="0"/>
              <a:t>The Persistence of Aggression </a:t>
            </a:r>
          </a:p>
          <a:p>
            <a:r>
              <a:rPr lang="en-US" dirty="0"/>
              <a:t>Ancient aggression</a:t>
            </a:r>
          </a:p>
          <a:p>
            <a:r>
              <a:rPr lang="en-US" dirty="0"/>
              <a:t>Efficiency of modern weapons</a:t>
            </a:r>
          </a:p>
        </p:txBody>
      </p:sp>
      <p:sp>
        <p:nvSpPr>
          <p:cNvPr id="6" name="Footer Placeholder 5"/>
          <p:cNvSpPr>
            <a:spLocks noGrp="1"/>
          </p:cNvSpPr>
          <p:nvPr>
            <p:ph type="ftr" sz="quarter" idx="11"/>
          </p:nvPr>
        </p:nvSpPr>
        <p:spPr/>
        <p:txBody>
          <a:bodyPr/>
          <a:lstStyle/>
          <a:p>
            <a:r>
              <a:rPr lang="en-US" dirty="0"/>
              <a:t>Heinzen,  © SAGE Publications, 2021.    </a:t>
            </a:r>
          </a:p>
        </p:txBody>
      </p:sp>
      <p:sp>
        <p:nvSpPr>
          <p:cNvPr id="7" name="Slide Number Placeholder 6"/>
          <p:cNvSpPr>
            <a:spLocks noGrp="1"/>
          </p:cNvSpPr>
          <p:nvPr>
            <p:ph type="sldNum" sz="quarter" idx="12"/>
          </p:nvPr>
        </p:nvSpPr>
        <p:spPr/>
        <p:txBody>
          <a:bodyPr/>
          <a:lstStyle/>
          <a:p>
            <a:fld id="{B6F15528-21DE-4FAA-801E-634DDDAF4B2B}" type="slidenum">
              <a:rPr lang="en-US" smtClean="0"/>
              <a:pPr/>
              <a:t>8</a:t>
            </a:fld>
            <a:endParaRPr lang="en-US" dirty="0"/>
          </a:p>
        </p:txBody>
      </p:sp>
    </p:spTree>
    <p:extLst>
      <p:ext uri="{BB962C8B-B14F-4D97-AF65-F5344CB8AC3E}">
        <p14:creationId xmlns:p14="http://schemas.microsoft.com/office/powerpoint/2010/main" val="23699709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normAutofit/>
          </a:bodyPr>
          <a:lstStyle/>
          <a:p>
            <a:r>
              <a:rPr lang="en-US" dirty="0"/>
              <a:t>What Is Aggression? </a:t>
            </a:r>
            <a:r>
              <a:rPr lang="en-US" sz="2000" dirty="0"/>
              <a:t>(8 of 11)</a:t>
            </a:r>
          </a:p>
        </p:txBody>
      </p:sp>
      <p:sp>
        <p:nvSpPr>
          <p:cNvPr id="9" name="Content Placeholder 8"/>
          <p:cNvSpPr>
            <a:spLocks noGrp="1"/>
          </p:cNvSpPr>
          <p:nvPr>
            <p:ph idx="1"/>
          </p:nvPr>
        </p:nvSpPr>
        <p:spPr/>
        <p:txBody>
          <a:bodyPr>
            <a:normAutofit/>
          </a:bodyPr>
          <a:lstStyle/>
          <a:p>
            <a:pPr marL="0" indent="0">
              <a:buNone/>
            </a:pPr>
            <a:r>
              <a:rPr lang="en-US" dirty="0"/>
              <a:t>Aggression Tends to Escalate: Stages of Provocation</a:t>
            </a:r>
          </a:p>
          <a:p>
            <a:r>
              <a:rPr lang="en-US" dirty="0"/>
              <a:t>Escalation of aggression effect: tendency for aggression to spiral</a:t>
            </a:r>
          </a:p>
          <a:p>
            <a:r>
              <a:rPr lang="en-US" dirty="0"/>
              <a:t>Stages of provocation model</a:t>
            </a:r>
          </a:p>
        </p:txBody>
      </p:sp>
      <p:sp>
        <p:nvSpPr>
          <p:cNvPr id="6" name="Footer Placeholder 5"/>
          <p:cNvSpPr>
            <a:spLocks noGrp="1"/>
          </p:cNvSpPr>
          <p:nvPr>
            <p:ph type="ftr" sz="quarter" idx="11"/>
          </p:nvPr>
        </p:nvSpPr>
        <p:spPr/>
        <p:txBody>
          <a:bodyPr/>
          <a:lstStyle/>
          <a:p>
            <a:r>
              <a:rPr lang="en-US" dirty="0"/>
              <a:t>Heinzen,  © SAGE Publications, 2021.    </a:t>
            </a:r>
          </a:p>
        </p:txBody>
      </p:sp>
      <p:sp>
        <p:nvSpPr>
          <p:cNvPr id="7" name="Slide Number Placeholder 6"/>
          <p:cNvSpPr>
            <a:spLocks noGrp="1"/>
          </p:cNvSpPr>
          <p:nvPr>
            <p:ph type="sldNum" sz="quarter" idx="12"/>
          </p:nvPr>
        </p:nvSpPr>
        <p:spPr/>
        <p:txBody>
          <a:bodyPr/>
          <a:lstStyle/>
          <a:p>
            <a:fld id="{B6F15528-21DE-4FAA-801E-634DDDAF4B2B}" type="slidenum">
              <a:rPr lang="en-US" smtClean="0"/>
              <a:pPr/>
              <a:t>9</a:t>
            </a:fld>
            <a:endParaRPr lang="en-US" dirty="0"/>
          </a:p>
        </p:txBody>
      </p:sp>
    </p:spTree>
    <p:extLst>
      <p:ext uri="{BB962C8B-B14F-4D97-AF65-F5344CB8AC3E}">
        <p14:creationId xmlns:p14="http://schemas.microsoft.com/office/powerpoint/2010/main" val="204656841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409</TotalTime>
  <Words>3172</Words>
  <Application>Microsoft Office PowerPoint</Application>
  <PresentationFormat>On-screen Show (4:3)</PresentationFormat>
  <Paragraphs>516</Paragraphs>
  <Slides>25</Slides>
  <Notes>24</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25</vt:i4>
      </vt:variant>
    </vt:vector>
  </HeadingPairs>
  <TitlesOfParts>
    <vt:vector size="28" baseType="lpstr">
      <vt:lpstr>Arial</vt:lpstr>
      <vt:lpstr>Calibri</vt:lpstr>
      <vt:lpstr>Office Theme</vt:lpstr>
      <vt:lpstr>Cultivatating Belonging &amp; Aggression</vt:lpstr>
      <vt:lpstr>What Is Aggression? (1 of 11)</vt:lpstr>
      <vt:lpstr>What Is Aggression? (2 of 11)</vt:lpstr>
      <vt:lpstr>What Is Aggression? (3 of 11)</vt:lpstr>
      <vt:lpstr>What Is Aggression? (4 of 11)</vt:lpstr>
      <vt:lpstr>What Is Aggression? (5 of 11)</vt:lpstr>
      <vt:lpstr>What Is Aggression? (6 of 11)</vt:lpstr>
      <vt:lpstr>What Is Aggression? (7 of 11)</vt:lpstr>
      <vt:lpstr>What Is Aggression? (8 of 11)</vt:lpstr>
      <vt:lpstr>What Is Aggression? (9 of 11)</vt:lpstr>
      <vt:lpstr>What Is Aggression? (10 of 11)</vt:lpstr>
      <vt:lpstr>What Is Aggression? (11 of 11)</vt:lpstr>
      <vt:lpstr>Why Are Humans Aggressive? (1 of 6)</vt:lpstr>
      <vt:lpstr>Why Are Humans Aggressive? (2 of 6)</vt:lpstr>
      <vt:lpstr>Why Are Humans Aggressive? (3 of 6)</vt:lpstr>
      <vt:lpstr>Why Are Humans Aggressive? (4 of 6)</vt:lpstr>
      <vt:lpstr>Why Are Humans Aggressive? (5 of 6)</vt:lpstr>
      <vt:lpstr>Why Are Humans Aggressive? (6 of 6)</vt:lpstr>
      <vt:lpstr>How Can We Manage or Reduce Aggression? (1 of 7)</vt:lpstr>
      <vt:lpstr>How Can We Manage or Reduce Aggression? (2 of 7)</vt:lpstr>
      <vt:lpstr>How Can We Manage or Reduce Aggression? (3 of 7)</vt:lpstr>
      <vt:lpstr>How Can We Manage or Reduce Aggression? (Cont.)(4 of 7)</vt:lpstr>
      <vt:lpstr>How Can We Manage or Reduce Aggression? (Cont.)(5 of 7)</vt:lpstr>
      <vt:lpstr>How Can We Manage or Reduce Aggression? (6 of 7)</vt:lpstr>
      <vt:lpstr>How Can We Manage or Reduce Aggression? (7 of 7)</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Ancheta, Katie</dc:creator>
  <cp:lastModifiedBy>Zachary Valladon</cp:lastModifiedBy>
  <cp:revision>57</cp:revision>
  <dcterms:created xsi:type="dcterms:W3CDTF">2006-08-16T00:00:00Z</dcterms:created>
  <dcterms:modified xsi:type="dcterms:W3CDTF">2021-08-18T19:40:27Z</dcterms:modified>
</cp:coreProperties>
</file>