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6"/>
  </p:notesMasterIdLst>
  <p:sldIdLst>
    <p:sldId id="256" r:id="rId3"/>
    <p:sldId id="493" r:id="rId4"/>
    <p:sldId id="503" r:id="rId5"/>
    <p:sldId id="272" r:id="rId6"/>
    <p:sldId id="504" r:id="rId7"/>
    <p:sldId id="505" r:id="rId8"/>
    <p:sldId id="506" r:id="rId9"/>
    <p:sldId id="257" r:id="rId10"/>
    <p:sldId id="261" r:id="rId11"/>
    <p:sldId id="270" r:id="rId12"/>
    <p:sldId id="259" r:id="rId13"/>
    <p:sldId id="271" r:id="rId14"/>
    <p:sldId id="275" r:id="rId15"/>
    <p:sldId id="274" r:id="rId16"/>
    <p:sldId id="277" r:id="rId17"/>
    <p:sldId id="263" r:id="rId18"/>
    <p:sldId id="264" r:id="rId19"/>
    <p:sldId id="279" r:id="rId20"/>
    <p:sldId id="266" r:id="rId21"/>
    <p:sldId id="280" r:id="rId22"/>
    <p:sldId id="273" r:id="rId23"/>
    <p:sldId id="481" r:id="rId24"/>
    <p:sldId id="4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0488"/>
  </p:normalViewPr>
  <p:slideViewPr>
    <p:cSldViewPr snapToGrid="0" snapToObjects="1">
      <p:cViewPr varScale="1">
        <p:scale>
          <a:sx n="90" d="100"/>
          <a:sy n="90" d="100"/>
        </p:scale>
        <p:origin x="23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167904-1184-41DD-AA5D-358CB2735FB8}"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lang="en-US"/>
        </a:p>
      </dgm:t>
    </dgm:pt>
    <dgm:pt modelId="{F175379B-24DA-4A85-B976-A122807794CC}">
      <dgm:prSet/>
      <dgm:spPr/>
      <dgm:t>
        <a:bodyPr/>
        <a:lstStyle/>
        <a:p>
          <a:r>
            <a:rPr lang="en-US" dirty="0"/>
            <a:t>Scientific Method </a:t>
          </a:r>
        </a:p>
      </dgm:t>
    </dgm:pt>
    <dgm:pt modelId="{F5B551D4-2D25-435F-BABC-1197688C8602}" type="parTrans" cxnId="{9142C791-0886-4202-92C1-0DB3FA3CD244}">
      <dgm:prSet/>
      <dgm:spPr/>
      <dgm:t>
        <a:bodyPr/>
        <a:lstStyle/>
        <a:p>
          <a:endParaRPr lang="en-US"/>
        </a:p>
      </dgm:t>
    </dgm:pt>
    <dgm:pt modelId="{0B048944-92A9-4DF3-A324-DDBEC2D58BB4}" type="sibTrans" cxnId="{9142C791-0886-4202-92C1-0DB3FA3CD244}">
      <dgm:prSet/>
      <dgm:spPr/>
      <dgm:t>
        <a:bodyPr/>
        <a:lstStyle/>
        <a:p>
          <a:endParaRPr lang="en-US"/>
        </a:p>
      </dgm:t>
    </dgm:pt>
    <dgm:pt modelId="{DFC8D4AC-1875-400D-9267-437AA6EB1DAC}">
      <dgm:prSet/>
      <dgm:spPr/>
      <dgm:t>
        <a:bodyPr/>
        <a:lstStyle/>
        <a:p>
          <a:r>
            <a:rPr lang="en-US" dirty="0"/>
            <a:t>Hypothesis</a:t>
          </a:r>
        </a:p>
      </dgm:t>
    </dgm:pt>
    <dgm:pt modelId="{3B5BF9FC-44A9-4571-A7B8-D62FF5B63F2A}" type="parTrans" cxnId="{659560F0-73AF-408C-B2C7-23E38A039C89}">
      <dgm:prSet/>
      <dgm:spPr/>
      <dgm:t>
        <a:bodyPr/>
        <a:lstStyle/>
        <a:p>
          <a:endParaRPr lang="en-US"/>
        </a:p>
      </dgm:t>
    </dgm:pt>
    <dgm:pt modelId="{2E7BEAF9-D976-490F-A90A-83EDAEC6E804}" type="sibTrans" cxnId="{659560F0-73AF-408C-B2C7-23E38A039C89}">
      <dgm:prSet/>
      <dgm:spPr/>
      <dgm:t>
        <a:bodyPr/>
        <a:lstStyle/>
        <a:p>
          <a:endParaRPr lang="en-US"/>
        </a:p>
      </dgm:t>
    </dgm:pt>
    <dgm:pt modelId="{5CD57FFF-7F55-4810-BEAC-BDF128721D8D}">
      <dgm:prSet/>
      <dgm:spPr/>
      <dgm:t>
        <a:bodyPr/>
        <a:lstStyle/>
        <a:p>
          <a:r>
            <a:rPr lang="en-US" dirty="0"/>
            <a:t>Descriptive Methods</a:t>
          </a:r>
        </a:p>
      </dgm:t>
    </dgm:pt>
    <dgm:pt modelId="{FA8E7A31-E87B-4267-89A4-3D796D74A845}" type="parTrans" cxnId="{61DE5042-E469-4D81-86F6-73AA067D107A}">
      <dgm:prSet/>
      <dgm:spPr/>
      <dgm:t>
        <a:bodyPr/>
        <a:lstStyle/>
        <a:p>
          <a:endParaRPr lang="en-US"/>
        </a:p>
      </dgm:t>
    </dgm:pt>
    <dgm:pt modelId="{54D2237E-6221-428F-A414-E2523AB9DFB9}" type="sibTrans" cxnId="{61DE5042-E469-4D81-86F6-73AA067D107A}">
      <dgm:prSet/>
      <dgm:spPr/>
      <dgm:t>
        <a:bodyPr/>
        <a:lstStyle/>
        <a:p>
          <a:endParaRPr lang="en-US"/>
        </a:p>
      </dgm:t>
    </dgm:pt>
    <dgm:pt modelId="{DBA8773E-3987-4077-A8D9-5B7F496D726E}">
      <dgm:prSet/>
      <dgm:spPr/>
      <dgm:t>
        <a:bodyPr/>
        <a:lstStyle/>
        <a:p>
          <a:r>
            <a:rPr lang="en-US"/>
            <a:t>Self-compassion</a:t>
          </a:r>
        </a:p>
      </dgm:t>
    </dgm:pt>
    <dgm:pt modelId="{A0BD3F60-36C8-48AC-B541-F106C35DF603}" type="parTrans" cxnId="{0AE22182-AA49-4BF3-AE37-B732F2ECAA67}">
      <dgm:prSet/>
      <dgm:spPr/>
      <dgm:t>
        <a:bodyPr/>
        <a:lstStyle/>
        <a:p>
          <a:endParaRPr lang="en-US"/>
        </a:p>
      </dgm:t>
    </dgm:pt>
    <dgm:pt modelId="{4161F0DF-780D-4B1D-901F-9F30D145BB7C}" type="sibTrans" cxnId="{0AE22182-AA49-4BF3-AE37-B732F2ECAA67}">
      <dgm:prSet/>
      <dgm:spPr/>
      <dgm:t>
        <a:bodyPr/>
        <a:lstStyle/>
        <a:p>
          <a:endParaRPr lang="en-US"/>
        </a:p>
      </dgm:t>
    </dgm:pt>
    <dgm:pt modelId="{4D71BEFA-0495-8A4F-A96D-B82A751A9F9E}" type="pres">
      <dgm:prSet presAssocID="{12167904-1184-41DD-AA5D-358CB2735FB8}" presName="Name0" presStyleCnt="0">
        <dgm:presLayoutVars>
          <dgm:dir/>
          <dgm:animLvl val="lvl"/>
          <dgm:resizeHandles val="exact"/>
        </dgm:presLayoutVars>
      </dgm:prSet>
      <dgm:spPr/>
    </dgm:pt>
    <dgm:pt modelId="{1288D7B1-7DC9-FC46-BA50-F7DA79EC93F3}" type="pres">
      <dgm:prSet presAssocID="{F175379B-24DA-4A85-B976-A122807794CC}" presName="linNode" presStyleCnt="0"/>
      <dgm:spPr/>
    </dgm:pt>
    <dgm:pt modelId="{9C897803-3779-814E-89D8-655C4EE6ABEC}" type="pres">
      <dgm:prSet presAssocID="{F175379B-24DA-4A85-B976-A122807794CC}" presName="parentText" presStyleLbl="node1" presStyleIdx="0" presStyleCnt="4">
        <dgm:presLayoutVars>
          <dgm:chMax val="1"/>
          <dgm:bulletEnabled val="1"/>
        </dgm:presLayoutVars>
      </dgm:prSet>
      <dgm:spPr/>
    </dgm:pt>
    <dgm:pt modelId="{CE6AF8C1-A492-7A40-9F9F-032AB1E124EE}" type="pres">
      <dgm:prSet presAssocID="{0B048944-92A9-4DF3-A324-DDBEC2D58BB4}" presName="sp" presStyleCnt="0"/>
      <dgm:spPr/>
    </dgm:pt>
    <dgm:pt modelId="{312ABF0D-D749-FA45-BD9C-714BAF394E6A}" type="pres">
      <dgm:prSet presAssocID="{DFC8D4AC-1875-400D-9267-437AA6EB1DAC}" presName="linNode" presStyleCnt="0"/>
      <dgm:spPr/>
    </dgm:pt>
    <dgm:pt modelId="{3D600B6E-44A3-DA4C-AB20-B7E8253A3CF5}" type="pres">
      <dgm:prSet presAssocID="{DFC8D4AC-1875-400D-9267-437AA6EB1DAC}" presName="parentText" presStyleLbl="node1" presStyleIdx="1" presStyleCnt="4">
        <dgm:presLayoutVars>
          <dgm:chMax val="1"/>
          <dgm:bulletEnabled val="1"/>
        </dgm:presLayoutVars>
      </dgm:prSet>
      <dgm:spPr/>
    </dgm:pt>
    <dgm:pt modelId="{0C636E60-726B-C94A-8302-15EDDAA2CF99}" type="pres">
      <dgm:prSet presAssocID="{2E7BEAF9-D976-490F-A90A-83EDAEC6E804}" presName="sp" presStyleCnt="0"/>
      <dgm:spPr/>
    </dgm:pt>
    <dgm:pt modelId="{C4EDE57C-C6ED-5941-961D-9CA04AE8BC0A}" type="pres">
      <dgm:prSet presAssocID="{5CD57FFF-7F55-4810-BEAC-BDF128721D8D}" presName="linNode" presStyleCnt="0"/>
      <dgm:spPr/>
    </dgm:pt>
    <dgm:pt modelId="{8E410AB1-6492-2640-85EA-7483C8C87DEA}" type="pres">
      <dgm:prSet presAssocID="{5CD57FFF-7F55-4810-BEAC-BDF128721D8D}" presName="parentText" presStyleLbl="node1" presStyleIdx="2" presStyleCnt="4">
        <dgm:presLayoutVars>
          <dgm:chMax val="1"/>
          <dgm:bulletEnabled val="1"/>
        </dgm:presLayoutVars>
      </dgm:prSet>
      <dgm:spPr/>
    </dgm:pt>
    <dgm:pt modelId="{4D2EE47F-FE87-0F4F-A803-720435ADE14D}" type="pres">
      <dgm:prSet presAssocID="{54D2237E-6221-428F-A414-E2523AB9DFB9}" presName="sp" presStyleCnt="0"/>
      <dgm:spPr/>
    </dgm:pt>
    <dgm:pt modelId="{22BC6BE6-469B-3C4E-9A04-6BCEEF484CE8}" type="pres">
      <dgm:prSet presAssocID="{DBA8773E-3987-4077-A8D9-5B7F496D726E}" presName="linNode" presStyleCnt="0"/>
      <dgm:spPr/>
    </dgm:pt>
    <dgm:pt modelId="{EC6BFFAF-D540-0443-8454-B994B31B5917}" type="pres">
      <dgm:prSet presAssocID="{DBA8773E-3987-4077-A8D9-5B7F496D726E}" presName="parentText" presStyleLbl="node1" presStyleIdx="3" presStyleCnt="4">
        <dgm:presLayoutVars>
          <dgm:chMax val="1"/>
          <dgm:bulletEnabled val="1"/>
        </dgm:presLayoutVars>
      </dgm:prSet>
      <dgm:spPr/>
    </dgm:pt>
  </dgm:ptLst>
  <dgm:cxnLst>
    <dgm:cxn modelId="{F3391C07-3BF6-D44B-98D7-5A6529B0A1DB}" type="presOf" srcId="{DFC8D4AC-1875-400D-9267-437AA6EB1DAC}" destId="{3D600B6E-44A3-DA4C-AB20-B7E8253A3CF5}" srcOrd="0" destOrd="0" presId="urn:microsoft.com/office/officeart/2005/8/layout/vList5"/>
    <dgm:cxn modelId="{61DE5042-E469-4D81-86F6-73AA067D107A}" srcId="{12167904-1184-41DD-AA5D-358CB2735FB8}" destId="{5CD57FFF-7F55-4810-BEAC-BDF128721D8D}" srcOrd="2" destOrd="0" parTransId="{FA8E7A31-E87B-4267-89A4-3D796D74A845}" sibTransId="{54D2237E-6221-428F-A414-E2523AB9DFB9}"/>
    <dgm:cxn modelId="{88AC4749-96E1-7D4F-A3EC-B27EB7CDAE18}" type="presOf" srcId="{12167904-1184-41DD-AA5D-358CB2735FB8}" destId="{4D71BEFA-0495-8A4F-A96D-B82A751A9F9E}" srcOrd="0" destOrd="0" presId="urn:microsoft.com/office/officeart/2005/8/layout/vList5"/>
    <dgm:cxn modelId="{0AE22182-AA49-4BF3-AE37-B732F2ECAA67}" srcId="{12167904-1184-41DD-AA5D-358CB2735FB8}" destId="{DBA8773E-3987-4077-A8D9-5B7F496D726E}" srcOrd="3" destOrd="0" parTransId="{A0BD3F60-36C8-48AC-B541-F106C35DF603}" sibTransId="{4161F0DF-780D-4B1D-901F-9F30D145BB7C}"/>
    <dgm:cxn modelId="{9A4CE582-4AE8-074B-B8B6-C42D9BA4EA6D}" type="presOf" srcId="{F175379B-24DA-4A85-B976-A122807794CC}" destId="{9C897803-3779-814E-89D8-655C4EE6ABEC}" srcOrd="0" destOrd="0" presId="urn:microsoft.com/office/officeart/2005/8/layout/vList5"/>
    <dgm:cxn modelId="{9142C791-0886-4202-92C1-0DB3FA3CD244}" srcId="{12167904-1184-41DD-AA5D-358CB2735FB8}" destId="{F175379B-24DA-4A85-B976-A122807794CC}" srcOrd="0" destOrd="0" parTransId="{F5B551D4-2D25-435F-BABC-1197688C8602}" sibTransId="{0B048944-92A9-4DF3-A324-DDBEC2D58BB4}"/>
    <dgm:cxn modelId="{F3116BDD-A738-0943-B1D6-5162974AC310}" type="presOf" srcId="{5CD57FFF-7F55-4810-BEAC-BDF128721D8D}" destId="{8E410AB1-6492-2640-85EA-7483C8C87DEA}" srcOrd="0" destOrd="0" presId="urn:microsoft.com/office/officeart/2005/8/layout/vList5"/>
    <dgm:cxn modelId="{11224EE4-9858-CC43-A175-E563E118826D}" type="presOf" srcId="{DBA8773E-3987-4077-A8D9-5B7F496D726E}" destId="{EC6BFFAF-D540-0443-8454-B994B31B5917}" srcOrd="0" destOrd="0" presId="urn:microsoft.com/office/officeart/2005/8/layout/vList5"/>
    <dgm:cxn modelId="{659560F0-73AF-408C-B2C7-23E38A039C89}" srcId="{12167904-1184-41DD-AA5D-358CB2735FB8}" destId="{DFC8D4AC-1875-400D-9267-437AA6EB1DAC}" srcOrd="1" destOrd="0" parTransId="{3B5BF9FC-44A9-4571-A7B8-D62FF5B63F2A}" sibTransId="{2E7BEAF9-D976-490F-A90A-83EDAEC6E804}"/>
    <dgm:cxn modelId="{F21FB56B-5C62-2E4F-A045-A238F94136BB}" type="presParOf" srcId="{4D71BEFA-0495-8A4F-A96D-B82A751A9F9E}" destId="{1288D7B1-7DC9-FC46-BA50-F7DA79EC93F3}" srcOrd="0" destOrd="0" presId="urn:microsoft.com/office/officeart/2005/8/layout/vList5"/>
    <dgm:cxn modelId="{50070242-607F-834D-B5C5-99926EB2454F}" type="presParOf" srcId="{1288D7B1-7DC9-FC46-BA50-F7DA79EC93F3}" destId="{9C897803-3779-814E-89D8-655C4EE6ABEC}" srcOrd="0" destOrd="0" presId="urn:microsoft.com/office/officeart/2005/8/layout/vList5"/>
    <dgm:cxn modelId="{5CB40603-2403-204E-8684-BA4BE6DF066A}" type="presParOf" srcId="{4D71BEFA-0495-8A4F-A96D-B82A751A9F9E}" destId="{CE6AF8C1-A492-7A40-9F9F-032AB1E124EE}" srcOrd="1" destOrd="0" presId="urn:microsoft.com/office/officeart/2005/8/layout/vList5"/>
    <dgm:cxn modelId="{A282238A-94C1-CA41-82A2-69F0A9C037FB}" type="presParOf" srcId="{4D71BEFA-0495-8A4F-A96D-B82A751A9F9E}" destId="{312ABF0D-D749-FA45-BD9C-714BAF394E6A}" srcOrd="2" destOrd="0" presId="urn:microsoft.com/office/officeart/2005/8/layout/vList5"/>
    <dgm:cxn modelId="{4DA5BDB9-79E6-E84A-A270-4FF8CB12C8CF}" type="presParOf" srcId="{312ABF0D-D749-FA45-BD9C-714BAF394E6A}" destId="{3D600B6E-44A3-DA4C-AB20-B7E8253A3CF5}" srcOrd="0" destOrd="0" presId="urn:microsoft.com/office/officeart/2005/8/layout/vList5"/>
    <dgm:cxn modelId="{27CA9941-2274-574B-AC5B-38967C853F26}" type="presParOf" srcId="{4D71BEFA-0495-8A4F-A96D-B82A751A9F9E}" destId="{0C636E60-726B-C94A-8302-15EDDAA2CF99}" srcOrd="3" destOrd="0" presId="urn:microsoft.com/office/officeart/2005/8/layout/vList5"/>
    <dgm:cxn modelId="{3EB30B0D-A078-174D-8DAD-C144B5EE0B38}" type="presParOf" srcId="{4D71BEFA-0495-8A4F-A96D-B82A751A9F9E}" destId="{C4EDE57C-C6ED-5941-961D-9CA04AE8BC0A}" srcOrd="4" destOrd="0" presId="urn:microsoft.com/office/officeart/2005/8/layout/vList5"/>
    <dgm:cxn modelId="{1F37D2A1-2BFD-944D-99EA-FAE40B128A56}" type="presParOf" srcId="{C4EDE57C-C6ED-5941-961D-9CA04AE8BC0A}" destId="{8E410AB1-6492-2640-85EA-7483C8C87DEA}" srcOrd="0" destOrd="0" presId="urn:microsoft.com/office/officeart/2005/8/layout/vList5"/>
    <dgm:cxn modelId="{0264EE48-1268-F44D-A83C-608B9AD8FB87}" type="presParOf" srcId="{4D71BEFA-0495-8A4F-A96D-B82A751A9F9E}" destId="{4D2EE47F-FE87-0F4F-A803-720435ADE14D}" srcOrd="5" destOrd="0" presId="urn:microsoft.com/office/officeart/2005/8/layout/vList5"/>
    <dgm:cxn modelId="{57E0B923-0E5F-4E47-9589-824C6C680D38}" type="presParOf" srcId="{4D71BEFA-0495-8A4F-A96D-B82A751A9F9E}" destId="{22BC6BE6-469B-3C4E-9A04-6BCEEF484CE8}" srcOrd="6" destOrd="0" presId="urn:microsoft.com/office/officeart/2005/8/layout/vList5"/>
    <dgm:cxn modelId="{D0D27DC0-893A-264E-9CF5-EA4487841A27}" type="presParOf" srcId="{22BC6BE6-469B-3C4E-9A04-6BCEEF484CE8}" destId="{EC6BFFAF-D540-0443-8454-B994B31B591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5B11DB-523E-4EBE-8C5D-3EA1017D15F4}" type="doc">
      <dgm:prSet loTypeId="urn:microsoft.com/office/officeart/2016/7/layout/LinearBlockProcessNumbered" loCatId="process" qsTypeId="urn:microsoft.com/office/officeart/2005/8/quickstyle/simple1" qsCatId="simple" csTypeId="urn:microsoft.com/office/officeart/2005/8/colors/colorful4" csCatId="colorful" phldr="1"/>
      <dgm:spPr/>
      <dgm:t>
        <a:bodyPr/>
        <a:lstStyle/>
        <a:p>
          <a:endParaRPr lang="en-US"/>
        </a:p>
      </dgm:t>
    </dgm:pt>
    <dgm:pt modelId="{6EEB32E4-B2D7-41C4-BD68-68F953BBD844}">
      <dgm:prSet/>
      <dgm:spPr/>
      <dgm:t>
        <a:bodyPr/>
        <a:lstStyle/>
        <a:p>
          <a:r>
            <a:rPr lang="en-US" dirty="0"/>
            <a:t>Determine what’s normal about the need to belong.</a:t>
          </a:r>
        </a:p>
      </dgm:t>
    </dgm:pt>
    <dgm:pt modelId="{5A20724A-6300-46A2-BB81-95CF22A3FC81}" type="parTrans" cxnId="{B172AF14-F6B3-4723-977C-7A71523766D0}">
      <dgm:prSet/>
      <dgm:spPr/>
      <dgm:t>
        <a:bodyPr/>
        <a:lstStyle/>
        <a:p>
          <a:endParaRPr lang="en-US"/>
        </a:p>
      </dgm:t>
    </dgm:pt>
    <dgm:pt modelId="{E63081E9-EB51-49B5-83D5-15808252E1A8}" type="sibTrans" cxnId="{B172AF14-F6B3-4723-977C-7A71523766D0}">
      <dgm:prSet phldrT="01" phldr="0"/>
      <dgm:spPr/>
      <dgm:t>
        <a:bodyPr/>
        <a:lstStyle/>
        <a:p>
          <a:r>
            <a:rPr lang="en-US"/>
            <a:t>01</a:t>
          </a:r>
        </a:p>
      </dgm:t>
    </dgm:pt>
    <dgm:pt modelId="{787A86B5-B21A-4814-8CA7-D0DA860733C7}">
      <dgm:prSet/>
      <dgm:spPr/>
      <dgm:t>
        <a:bodyPr/>
        <a:lstStyle/>
        <a:p>
          <a:r>
            <a:rPr lang="en-US" dirty="0"/>
            <a:t>Understand the basic elements in the scientific method.</a:t>
          </a:r>
        </a:p>
      </dgm:t>
    </dgm:pt>
    <dgm:pt modelId="{3FF6849F-22DE-4259-BC12-EF37D917DD38}" type="parTrans" cxnId="{05BD124D-53F1-40CF-9DA3-A7AF4FE1B287}">
      <dgm:prSet/>
      <dgm:spPr/>
      <dgm:t>
        <a:bodyPr/>
        <a:lstStyle/>
        <a:p>
          <a:endParaRPr lang="en-US"/>
        </a:p>
      </dgm:t>
    </dgm:pt>
    <dgm:pt modelId="{641D37C2-8807-4A79-815D-B7C1F5F521B3}" type="sibTrans" cxnId="{05BD124D-53F1-40CF-9DA3-A7AF4FE1B287}">
      <dgm:prSet phldrT="02" phldr="0"/>
      <dgm:spPr/>
      <dgm:t>
        <a:bodyPr/>
        <a:lstStyle/>
        <a:p>
          <a:r>
            <a:rPr lang="en-US"/>
            <a:t>02</a:t>
          </a:r>
        </a:p>
      </dgm:t>
    </dgm:pt>
    <dgm:pt modelId="{C89106AB-1F5F-4D69-AEB9-B3AF331715ED}">
      <dgm:prSet/>
      <dgm:spPr/>
      <dgm:t>
        <a:bodyPr/>
        <a:lstStyle/>
        <a:p>
          <a:r>
            <a:rPr lang="en-US" dirty="0"/>
            <a:t>Identify the strengths and weaknesses of different research methods.</a:t>
          </a:r>
        </a:p>
      </dgm:t>
    </dgm:pt>
    <dgm:pt modelId="{A4B6AFD7-5233-45D8-92DA-4890EC5C11E2}" type="parTrans" cxnId="{9BD5DE44-3A05-4F59-A936-5E71C7ED1974}">
      <dgm:prSet/>
      <dgm:spPr/>
    </dgm:pt>
    <dgm:pt modelId="{D8454602-D0B0-4F32-BAED-46D09FDC9A93}" type="sibTrans" cxnId="{9BD5DE44-3A05-4F59-A936-5E71C7ED1974}">
      <dgm:prSet phldrT="03" phldr="0"/>
      <dgm:spPr/>
      <dgm:t>
        <a:bodyPr/>
        <a:lstStyle/>
        <a:p>
          <a:r>
            <a:rPr lang="en-US"/>
            <a:t>03</a:t>
          </a:r>
        </a:p>
      </dgm:t>
    </dgm:pt>
    <dgm:pt modelId="{6024176E-8CDC-1149-9EEB-1DDE48D314B5}" type="pres">
      <dgm:prSet presAssocID="{F05B11DB-523E-4EBE-8C5D-3EA1017D15F4}" presName="Name0" presStyleCnt="0">
        <dgm:presLayoutVars>
          <dgm:animLvl val="lvl"/>
          <dgm:resizeHandles val="exact"/>
        </dgm:presLayoutVars>
      </dgm:prSet>
      <dgm:spPr/>
    </dgm:pt>
    <dgm:pt modelId="{CE67F05E-EB21-134B-AD0E-5B52F528DE47}" type="pres">
      <dgm:prSet presAssocID="{6EEB32E4-B2D7-41C4-BD68-68F953BBD844}" presName="compositeNode" presStyleCnt="0">
        <dgm:presLayoutVars>
          <dgm:bulletEnabled val="1"/>
        </dgm:presLayoutVars>
      </dgm:prSet>
      <dgm:spPr/>
    </dgm:pt>
    <dgm:pt modelId="{59CE1C78-57DE-5F42-A105-7AB662A160F2}" type="pres">
      <dgm:prSet presAssocID="{6EEB32E4-B2D7-41C4-BD68-68F953BBD844}" presName="bgRect" presStyleLbl="alignNode1" presStyleIdx="0" presStyleCnt="3"/>
      <dgm:spPr/>
    </dgm:pt>
    <dgm:pt modelId="{C79ABA4C-A893-004E-B10E-F106BD391340}" type="pres">
      <dgm:prSet presAssocID="{E63081E9-EB51-49B5-83D5-15808252E1A8}" presName="sibTransNodeRect" presStyleLbl="alignNode1" presStyleIdx="0" presStyleCnt="3">
        <dgm:presLayoutVars>
          <dgm:chMax val="0"/>
          <dgm:bulletEnabled val="1"/>
        </dgm:presLayoutVars>
      </dgm:prSet>
      <dgm:spPr/>
    </dgm:pt>
    <dgm:pt modelId="{8A1B746A-61A4-B144-8F57-FA15B205614F}" type="pres">
      <dgm:prSet presAssocID="{6EEB32E4-B2D7-41C4-BD68-68F953BBD844}" presName="nodeRect" presStyleLbl="alignNode1" presStyleIdx="0" presStyleCnt="3">
        <dgm:presLayoutVars>
          <dgm:bulletEnabled val="1"/>
        </dgm:presLayoutVars>
      </dgm:prSet>
      <dgm:spPr/>
    </dgm:pt>
    <dgm:pt modelId="{E4AEEB4E-2B9F-0442-B4C6-4D70BEFF5368}" type="pres">
      <dgm:prSet presAssocID="{E63081E9-EB51-49B5-83D5-15808252E1A8}" presName="sibTrans" presStyleCnt="0"/>
      <dgm:spPr/>
    </dgm:pt>
    <dgm:pt modelId="{B798201B-9F80-8C4A-86E1-22C5B1E05602}" type="pres">
      <dgm:prSet presAssocID="{787A86B5-B21A-4814-8CA7-D0DA860733C7}" presName="compositeNode" presStyleCnt="0">
        <dgm:presLayoutVars>
          <dgm:bulletEnabled val="1"/>
        </dgm:presLayoutVars>
      </dgm:prSet>
      <dgm:spPr/>
    </dgm:pt>
    <dgm:pt modelId="{F3DA6FCA-F1FF-FB4E-93D2-45610F0B8ADD}" type="pres">
      <dgm:prSet presAssocID="{787A86B5-B21A-4814-8CA7-D0DA860733C7}" presName="bgRect" presStyleLbl="alignNode1" presStyleIdx="1" presStyleCnt="3"/>
      <dgm:spPr/>
    </dgm:pt>
    <dgm:pt modelId="{7E58132D-3B5C-DA4A-9726-076752D58C9D}" type="pres">
      <dgm:prSet presAssocID="{641D37C2-8807-4A79-815D-B7C1F5F521B3}" presName="sibTransNodeRect" presStyleLbl="alignNode1" presStyleIdx="1" presStyleCnt="3">
        <dgm:presLayoutVars>
          <dgm:chMax val="0"/>
          <dgm:bulletEnabled val="1"/>
        </dgm:presLayoutVars>
      </dgm:prSet>
      <dgm:spPr/>
    </dgm:pt>
    <dgm:pt modelId="{0F357D0A-E92F-5A44-85DA-6D02A0F4FEF1}" type="pres">
      <dgm:prSet presAssocID="{787A86B5-B21A-4814-8CA7-D0DA860733C7}" presName="nodeRect" presStyleLbl="alignNode1" presStyleIdx="1" presStyleCnt="3">
        <dgm:presLayoutVars>
          <dgm:bulletEnabled val="1"/>
        </dgm:presLayoutVars>
      </dgm:prSet>
      <dgm:spPr/>
    </dgm:pt>
    <dgm:pt modelId="{F275BB09-F82A-4237-BBD5-18E036EBC764}" type="pres">
      <dgm:prSet presAssocID="{641D37C2-8807-4A79-815D-B7C1F5F521B3}" presName="sibTrans" presStyleCnt="0"/>
      <dgm:spPr/>
    </dgm:pt>
    <dgm:pt modelId="{B89814E9-8ADD-4376-8767-C0F24A29050F}" type="pres">
      <dgm:prSet presAssocID="{C89106AB-1F5F-4D69-AEB9-B3AF331715ED}" presName="compositeNode" presStyleCnt="0">
        <dgm:presLayoutVars>
          <dgm:bulletEnabled val="1"/>
        </dgm:presLayoutVars>
      </dgm:prSet>
      <dgm:spPr/>
    </dgm:pt>
    <dgm:pt modelId="{CB41977B-5544-40B9-A425-9F889CF7065C}" type="pres">
      <dgm:prSet presAssocID="{C89106AB-1F5F-4D69-AEB9-B3AF331715ED}" presName="bgRect" presStyleLbl="alignNode1" presStyleIdx="2" presStyleCnt="3"/>
      <dgm:spPr/>
    </dgm:pt>
    <dgm:pt modelId="{A9488765-53CE-4137-80E2-D2DCE24A7A80}" type="pres">
      <dgm:prSet presAssocID="{D8454602-D0B0-4F32-BAED-46D09FDC9A93}" presName="sibTransNodeRect" presStyleLbl="alignNode1" presStyleIdx="2" presStyleCnt="3">
        <dgm:presLayoutVars>
          <dgm:chMax val="0"/>
          <dgm:bulletEnabled val="1"/>
        </dgm:presLayoutVars>
      </dgm:prSet>
      <dgm:spPr/>
    </dgm:pt>
    <dgm:pt modelId="{61263EEB-0DAB-4BD9-A61B-953F3F2E66B0}" type="pres">
      <dgm:prSet presAssocID="{C89106AB-1F5F-4D69-AEB9-B3AF331715ED}" presName="nodeRect" presStyleLbl="alignNode1" presStyleIdx="2" presStyleCnt="3">
        <dgm:presLayoutVars>
          <dgm:bulletEnabled val="1"/>
        </dgm:presLayoutVars>
      </dgm:prSet>
      <dgm:spPr/>
    </dgm:pt>
  </dgm:ptLst>
  <dgm:cxnLst>
    <dgm:cxn modelId="{26DEE90F-1D79-DE48-BC33-5916D468DA32}" type="presOf" srcId="{641D37C2-8807-4A79-815D-B7C1F5F521B3}" destId="{7E58132D-3B5C-DA4A-9726-076752D58C9D}" srcOrd="0" destOrd="0" presId="urn:microsoft.com/office/officeart/2016/7/layout/LinearBlockProcessNumbered"/>
    <dgm:cxn modelId="{B172AF14-F6B3-4723-977C-7A71523766D0}" srcId="{F05B11DB-523E-4EBE-8C5D-3EA1017D15F4}" destId="{6EEB32E4-B2D7-41C4-BD68-68F953BBD844}" srcOrd="0" destOrd="0" parTransId="{5A20724A-6300-46A2-BB81-95CF22A3FC81}" sibTransId="{E63081E9-EB51-49B5-83D5-15808252E1A8}"/>
    <dgm:cxn modelId="{6971BA25-5AE8-484E-9277-10E82B02034F}" type="presOf" srcId="{D8454602-D0B0-4F32-BAED-46D09FDC9A93}" destId="{A9488765-53CE-4137-80E2-D2DCE24A7A80}" srcOrd="0" destOrd="0" presId="urn:microsoft.com/office/officeart/2016/7/layout/LinearBlockProcessNumbered"/>
    <dgm:cxn modelId="{EB581B2E-F6DD-9C4E-95A9-702000A4A247}" type="presOf" srcId="{F05B11DB-523E-4EBE-8C5D-3EA1017D15F4}" destId="{6024176E-8CDC-1149-9EEB-1DDE48D314B5}" srcOrd="0" destOrd="0" presId="urn:microsoft.com/office/officeart/2016/7/layout/LinearBlockProcessNumbered"/>
    <dgm:cxn modelId="{77992F31-B5DB-8748-A1A4-EB440C6DD88B}" type="presOf" srcId="{6EEB32E4-B2D7-41C4-BD68-68F953BBD844}" destId="{8A1B746A-61A4-B144-8F57-FA15B205614F}" srcOrd="1" destOrd="0" presId="urn:microsoft.com/office/officeart/2016/7/layout/LinearBlockProcessNumbered"/>
    <dgm:cxn modelId="{9BD5DE44-3A05-4F59-A936-5E71C7ED1974}" srcId="{F05B11DB-523E-4EBE-8C5D-3EA1017D15F4}" destId="{C89106AB-1F5F-4D69-AEB9-B3AF331715ED}" srcOrd="2" destOrd="0" parTransId="{A4B6AFD7-5233-45D8-92DA-4890EC5C11E2}" sibTransId="{D8454602-D0B0-4F32-BAED-46D09FDC9A93}"/>
    <dgm:cxn modelId="{05BD124D-53F1-40CF-9DA3-A7AF4FE1B287}" srcId="{F05B11DB-523E-4EBE-8C5D-3EA1017D15F4}" destId="{787A86B5-B21A-4814-8CA7-D0DA860733C7}" srcOrd="1" destOrd="0" parTransId="{3FF6849F-22DE-4259-BC12-EF37D917DD38}" sibTransId="{641D37C2-8807-4A79-815D-B7C1F5F521B3}"/>
    <dgm:cxn modelId="{2FAAFA6A-7AAC-2A48-9F00-0BBB14272E2C}" type="presOf" srcId="{6EEB32E4-B2D7-41C4-BD68-68F953BBD844}" destId="{59CE1C78-57DE-5F42-A105-7AB662A160F2}" srcOrd="0" destOrd="0" presId="urn:microsoft.com/office/officeart/2016/7/layout/LinearBlockProcessNumbered"/>
    <dgm:cxn modelId="{88120A86-CA59-1445-A0E2-1598DD7DF086}" type="presOf" srcId="{787A86B5-B21A-4814-8CA7-D0DA860733C7}" destId="{0F357D0A-E92F-5A44-85DA-6D02A0F4FEF1}" srcOrd="1" destOrd="0" presId="urn:microsoft.com/office/officeart/2016/7/layout/LinearBlockProcessNumbered"/>
    <dgm:cxn modelId="{DE5460A1-102A-414E-9A35-62E5B28B77C7}" type="presOf" srcId="{E63081E9-EB51-49B5-83D5-15808252E1A8}" destId="{C79ABA4C-A893-004E-B10E-F106BD391340}" srcOrd="0" destOrd="0" presId="urn:microsoft.com/office/officeart/2016/7/layout/LinearBlockProcessNumbered"/>
    <dgm:cxn modelId="{5440CEA2-4976-CF42-A9E1-3FBFDE66CD02}" type="presOf" srcId="{787A86B5-B21A-4814-8CA7-D0DA860733C7}" destId="{F3DA6FCA-F1FF-FB4E-93D2-45610F0B8ADD}" srcOrd="0" destOrd="0" presId="urn:microsoft.com/office/officeart/2016/7/layout/LinearBlockProcessNumbered"/>
    <dgm:cxn modelId="{A60CEBF7-7C67-43A3-9C6B-6E7B2A12151F}" type="presOf" srcId="{C89106AB-1F5F-4D69-AEB9-B3AF331715ED}" destId="{CB41977B-5544-40B9-A425-9F889CF7065C}" srcOrd="0" destOrd="0" presId="urn:microsoft.com/office/officeart/2016/7/layout/LinearBlockProcessNumbered"/>
    <dgm:cxn modelId="{06FBB2FF-D09B-4339-B1A5-6ADC61CA53F4}" type="presOf" srcId="{C89106AB-1F5F-4D69-AEB9-B3AF331715ED}" destId="{61263EEB-0DAB-4BD9-A61B-953F3F2E66B0}" srcOrd="1" destOrd="0" presId="urn:microsoft.com/office/officeart/2016/7/layout/LinearBlockProcessNumbered"/>
    <dgm:cxn modelId="{0BB84E69-5154-8342-A05F-5FE4C63EACB1}" type="presParOf" srcId="{6024176E-8CDC-1149-9EEB-1DDE48D314B5}" destId="{CE67F05E-EB21-134B-AD0E-5B52F528DE47}" srcOrd="0" destOrd="0" presId="urn:microsoft.com/office/officeart/2016/7/layout/LinearBlockProcessNumbered"/>
    <dgm:cxn modelId="{31E1ED0A-CF4F-5F4C-B736-DB0A2EAAB562}" type="presParOf" srcId="{CE67F05E-EB21-134B-AD0E-5B52F528DE47}" destId="{59CE1C78-57DE-5F42-A105-7AB662A160F2}" srcOrd="0" destOrd="0" presId="urn:microsoft.com/office/officeart/2016/7/layout/LinearBlockProcessNumbered"/>
    <dgm:cxn modelId="{B3ED0275-DD9E-2A49-94D8-38E0AEF5557B}" type="presParOf" srcId="{CE67F05E-EB21-134B-AD0E-5B52F528DE47}" destId="{C79ABA4C-A893-004E-B10E-F106BD391340}" srcOrd="1" destOrd="0" presId="urn:microsoft.com/office/officeart/2016/7/layout/LinearBlockProcessNumbered"/>
    <dgm:cxn modelId="{3387CA04-C547-344F-B175-A010BA268DCB}" type="presParOf" srcId="{CE67F05E-EB21-134B-AD0E-5B52F528DE47}" destId="{8A1B746A-61A4-B144-8F57-FA15B205614F}" srcOrd="2" destOrd="0" presId="urn:microsoft.com/office/officeart/2016/7/layout/LinearBlockProcessNumbered"/>
    <dgm:cxn modelId="{7F573D5D-A3F0-F24B-AD6E-E7AC7B75C41E}" type="presParOf" srcId="{6024176E-8CDC-1149-9EEB-1DDE48D314B5}" destId="{E4AEEB4E-2B9F-0442-B4C6-4D70BEFF5368}" srcOrd="1" destOrd="0" presId="urn:microsoft.com/office/officeart/2016/7/layout/LinearBlockProcessNumbered"/>
    <dgm:cxn modelId="{F982B10E-3FB5-8A40-917B-C6B6F8DB80A1}" type="presParOf" srcId="{6024176E-8CDC-1149-9EEB-1DDE48D314B5}" destId="{B798201B-9F80-8C4A-86E1-22C5B1E05602}" srcOrd="2" destOrd="0" presId="urn:microsoft.com/office/officeart/2016/7/layout/LinearBlockProcessNumbered"/>
    <dgm:cxn modelId="{57669592-D64D-6341-9C64-1EFB6A86A59F}" type="presParOf" srcId="{B798201B-9F80-8C4A-86E1-22C5B1E05602}" destId="{F3DA6FCA-F1FF-FB4E-93D2-45610F0B8ADD}" srcOrd="0" destOrd="0" presId="urn:microsoft.com/office/officeart/2016/7/layout/LinearBlockProcessNumbered"/>
    <dgm:cxn modelId="{36F3D4DD-CC11-804F-8F39-A6164A987DAA}" type="presParOf" srcId="{B798201B-9F80-8C4A-86E1-22C5B1E05602}" destId="{7E58132D-3B5C-DA4A-9726-076752D58C9D}" srcOrd="1" destOrd="0" presId="urn:microsoft.com/office/officeart/2016/7/layout/LinearBlockProcessNumbered"/>
    <dgm:cxn modelId="{258F95B5-9497-EB4B-B27C-AC4D0DDC4D15}" type="presParOf" srcId="{B798201B-9F80-8C4A-86E1-22C5B1E05602}" destId="{0F357D0A-E92F-5A44-85DA-6D02A0F4FEF1}" srcOrd="2" destOrd="0" presId="urn:microsoft.com/office/officeart/2016/7/layout/LinearBlockProcessNumbered"/>
    <dgm:cxn modelId="{E827B158-6B60-453D-A653-D36DCC0C4CA5}" type="presParOf" srcId="{6024176E-8CDC-1149-9EEB-1DDE48D314B5}" destId="{F275BB09-F82A-4237-BBD5-18E036EBC764}" srcOrd="3" destOrd="0" presId="urn:microsoft.com/office/officeart/2016/7/layout/LinearBlockProcessNumbered"/>
    <dgm:cxn modelId="{17F91F1A-88B1-4EDD-96C2-30B55DC353AA}" type="presParOf" srcId="{6024176E-8CDC-1149-9EEB-1DDE48D314B5}" destId="{B89814E9-8ADD-4376-8767-C0F24A29050F}" srcOrd="4" destOrd="0" presId="urn:microsoft.com/office/officeart/2016/7/layout/LinearBlockProcessNumbered"/>
    <dgm:cxn modelId="{07C00AB4-7028-4A99-9471-90698EFE53D1}" type="presParOf" srcId="{B89814E9-8ADD-4376-8767-C0F24A29050F}" destId="{CB41977B-5544-40B9-A425-9F889CF7065C}" srcOrd="0" destOrd="0" presId="urn:microsoft.com/office/officeart/2016/7/layout/LinearBlockProcessNumbered"/>
    <dgm:cxn modelId="{78C5F07C-79C2-4115-A98C-6B5F1F5422D0}" type="presParOf" srcId="{B89814E9-8ADD-4376-8767-C0F24A29050F}" destId="{A9488765-53CE-4137-80E2-D2DCE24A7A80}" srcOrd="1" destOrd="0" presId="urn:microsoft.com/office/officeart/2016/7/layout/LinearBlockProcessNumbered"/>
    <dgm:cxn modelId="{3CF64869-A085-49A0-AE22-554AF8AC2F5D}" type="presParOf" srcId="{B89814E9-8ADD-4376-8767-C0F24A29050F}" destId="{61263EEB-0DAB-4BD9-A61B-953F3F2E66B0}"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97803-3779-814E-89D8-655C4EE6ABEC}">
      <dsp:nvSpPr>
        <dsp:cNvPr id="0" name=""/>
        <dsp:cNvSpPr/>
      </dsp:nvSpPr>
      <dsp:spPr>
        <a:xfrm>
          <a:off x="3364992" y="2177"/>
          <a:ext cx="3785616" cy="104746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Scientific Method </a:t>
          </a:r>
        </a:p>
      </dsp:txBody>
      <dsp:txXfrm>
        <a:off x="3416125" y="53310"/>
        <a:ext cx="3683350" cy="945199"/>
      </dsp:txXfrm>
    </dsp:sp>
    <dsp:sp modelId="{3D600B6E-44A3-DA4C-AB20-B7E8253A3CF5}">
      <dsp:nvSpPr>
        <dsp:cNvPr id="0" name=""/>
        <dsp:cNvSpPr/>
      </dsp:nvSpPr>
      <dsp:spPr>
        <a:xfrm>
          <a:off x="3364992" y="1102016"/>
          <a:ext cx="3785616" cy="104746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Hypothesis</a:t>
          </a:r>
        </a:p>
      </dsp:txBody>
      <dsp:txXfrm>
        <a:off x="3416125" y="1153149"/>
        <a:ext cx="3683350" cy="945199"/>
      </dsp:txXfrm>
    </dsp:sp>
    <dsp:sp modelId="{8E410AB1-6492-2640-85EA-7483C8C87DEA}">
      <dsp:nvSpPr>
        <dsp:cNvPr id="0" name=""/>
        <dsp:cNvSpPr/>
      </dsp:nvSpPr>
      <dsp:spPr>
        <a:xfrm>
          <a:off x="3364992" y="2201855"/>
          <a:ext cx="3785616" cy="104746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Descriptive Methods</a:t>
          </a:r>
        </a:p>
      </dsp:txBody>
      <dsp:txXfrm>
        <a:off x="3416125" y="2252988"/>
        <a:ext cx="3683350" cy="945199"/>
      </dsp:txXfrm>
    </dsp:sp>
    <dsp:sp modelId="{EC6BFFAF-D540-0443-8454-B994B31B5917}">
      <dsp:nvSpPr>
        <dsp:cNvPr id="0" name=""/>
        <dsp:cNvSpPr/>
      </dsp:nvSpPr>
      <dsp:spPr>
        <a:xfrm>
          <a:off x="3364992" y="3301694"/>
          <a:ext cx="3785616" cy="104746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a:t>Self-compassion</a:t>
          </a:r>
        </a:p>
      </dsp:txBody>
      <dsp:txXfrm>
        <a:off x="3416125" y="3352827"/>
        <a:ext cx="3683350" cy="945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E1C78-57DE-5F42-A105-7AB662A160F2}">
      <dsp:nvSpPr>
        <dsp:cNvPr id="0" name=""/>
        <dsp:cNvSpPr/>
      </dsp:nvSpPr>
      <dsp:spPr>
        <a:xfrm>
          <a:off x="821" y="179348"/>
          <a:ext cx="3327201" cy="3992641"/>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11250">
            <a:lnSpc>
              <a:spcPct val="90000"/>
            </a:lnSpc>
            <a:spcBef>
              <a:spcPct val="0"/>
            </a:spcBef>
            <a:spcAft>
              <a:spcPct val="35000"/>
            </a:spcAft>
            <a:buNone/>
          </a:pPr>
          <a:r>
            <a:rPr lang="en-US" sz="2500" kern="1200" dirty="0"/>
            <a:t>Determine what’s normal about the need to belong.</a:t>
          </a:r>
        </a:p>
      </dsp:txBody>
      <dsp:txXfrm>
        <a:off x="821" y="1776404"/>
        <a:ext cx="3327201" cy="2395585"/>
      </dsp:txXfrm>
    </dsp:sp>
    <dsp:sp modelId="{C79ABA4C-A893-004E-B10E-F106BD391340}">
      <dsp:nvSpPr>
        <dsp:cNvPr id="0" name=""/>
        <dsp:cNvSpPr/>
      </dsp:nvSpPr>
      <dsp:spPr>
        <a:xfrm>
          <a:off x="821" y="179348"/>
          <a:ext cx="3327201" cy="1597056"/>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21" y="179348"/>
        <a:ext cx="3327201" cy="1597056"/>
      </dsp:txXfrm>
    </dsp:sp>
    <dsp:sp modelId="{F3DA6FCA-F1FF-FB4E-93D2-45610F0B8ADD}">
      <dsp:nvSpPr>
        <dsp:cNvPr id="0" name=""/>
        <dsp:cNvSpPr/>
      </dsp:nvSpPr>
      <dsp:spPr>
        <a:xfrm>
          <a:off x="3594199" y="179348"/>
          <a:ext cx="3327201" cy="3992641"/>
        </a:xfrm>
        <a:prstGeom prst="rect">
          <a:avLst/>
        </a:prstGeom>
        <a:solidFill>
          <a:schemeClr val="accent4">
            <a:hueOff val="10211516"/>
            <a:satOff val="-11993"/>
            <a:lumOff val="4608"/>
            <a:alphaOff val="0"/>
          </a:schemeClr>
        </a:solidFill>
        <a:ln w="12700" cap="flat" cmpd="sng" algn="ctr">
          <a:solidFill>
            <a:schemeClr val="accent4">
              <a:hueOff val="10211516"/>
              <a:satOff val="-11993"/>
              <a:lumOff val="460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11250">
            <a:lnSpc>
              <a:spcPct val="90000"/>
            </a:lnSpc>
            <a:spcBef>
              <a:spcPct val="0"/>
            </a:spcBef>
            <a:spcAft>
              <a:spcPct val="35000"/>
            </a:spcAft>
            <a:buNone/>
          </a:pPr>
          <a:r>
            <a:rPr lang="en-US" sz="2500" kern="1200" dirty="0"/>
            <a:t>Understand the basic elements in the scientific method.</a:t>
          </a:r>
        </a:p>
      </dsp:txBody>
      <dsp:txXfrm>
        <a:off x="3594199" y="1776404"/>
        <a:ext cx="3327201" cy="2395585"/>
      </dsp:txXfrm>
    </dsp:sp>
    <dsp:sp modelId="{7E58132D-3B5C-DA4A-9726-076752D58C9D}">
      <dsp:nvSpPr>
        <dsp:cNvPr id="0" name=""/>
        <dsp:cNvSpPr/>
      </dsp:nvSpPr>
      <dsp:spPr>
        <a:xfrm>
          <a:off x="3594199" y="179348"/>
          <a:ext cx="3327201" cy="1597056"/>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594199" y="179348"/>
        <a:ext cx="3327201" cy="1597056"/>
      </dsp:txXfrm>
    </dsp:sp>
    <dsp:sp modelId="{CB41977B-5544-40B9-A425-9F889CF7065C}">
      <dsp:nvSpPr>
        <dsp:cNvPr id="0" name=""/>
        <dsp:cNvSpPr/>
      </dsp:nvSpPr>
      <dsp:spPr>
        <a:xfrm>
          <a:off x="7187576" y="179348"/>
          <a:ext cx="3327201" cy="3992641"/>
        </a:xfrm>
        <a:prstGeom prst="rect">
          <a:avLst/>
        </a:prstGeom>
        <a:solidFill>
          <a:schemeClr val="accent4">
            <a:hueOff val="20423033"/>
            <a:satOff val="-23986"/>
            <a:lumOff val="9216"/>
            <a:alphaOff val="0"/>
          </a:schemeClr>
        </a:solidFill>
        <a:ln w="12700" cap="flat" cmpd="sng" algn="ctr">
          <a:solidFill>
            <a:schemeClr val="accent4">
              <a:hueOff val="20423033"/>
              <a:satOff val="-23986"/>
              <a:lumOff val="921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11250">
            <a:lnSpc>
              <a:spcPct val="90000"/>
            </a:lnSpc>
            <a:spcBef>
              <a:spcPct val="0"/>
            </a:spcBef>
            <a:spcAft>
              <a:spcPct val="35000"/>
            </a:spcAft>
            <a:buNone/>
          </a:pPr>
          <a:r>
            <a:rPr lang="en-US" sz="2500" kern="1200" dirty="0"/>
            <a:t>Identify the strengths and weaknesses of different research methods.</a:t>
          </a:r>
        </a:p>
      </dsp:txBody>
      <dsp:txXfrm>
        <a:off x="7187576" y="1776404"/>
        <a:ext cx="3327201" cy="2395585"/>
      </dsp:txXfrm>
    </dsp:sp>
    <dsp:sp modelId="{A9488765-53CE-4137-80E2-D2DCE24A7A80}">
      <dsp:nvSpPr>
        <dsp:cNvPr id="0" name=""/>
        <dsp:cNvSpPr/>
      </dsp:nvSpPr>
      <dsp:spPr>
        <a:xfrm>
          <a:off x="7187576" y="179348"/>
          <a:ext cx="3327201" cy="1597056"/>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187576" y="179348"/>
        <a:ext cx="3327201" cy="159705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B0C63-B22D-D24A-A6C8-1CE5CF68D6D4}" type="datetimeFigureOut">
              <a:rPr lang="en-US" smtClean="0"/>
              <a:t>9/7/21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56783B-B8D0-5043-BA19-42A8D1411217}" type="slidenum">
              <a:rPr lang="en-US" smtClean="0"/>
              <a:t>‹#›</a:t>
            </a:fld>
            <a:endParaRPr lang="en-US"/>
          </a:p>
        </p:txBody>
      </p:sp>
    </p:spTree>
    <p:extLst>
      <p:ext uri="{BB962C8B-B14F-4D97-AF65-F5344CB8AC3E}">
        <p14:creationId xmlns:p14="http://schemas.microsoft.com/office/powerpoint/2010/main" val="1641062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Learning Objective 2-1 Describe the scientific method, methods of descriptive data collection, and correlations.</a:t>
            </a:r>
          </a:p>
          <a:p>
            <a:endParaRPr lang="en-US" dirty="0"/>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Apply the Scientific Method</a:t>
            </a:r>
          </a:p>
          <a:p>
            <a:pPr marL="1085850" lvl="2" indent="-171450">
              <a:buFont typeface="Arial" panose="020B0604020202020204" pitchFamily="34" charset="0"/>
              <a:buChar char="•"/>
            </a:pPr>
            <a:r>
              <a:rPr lang="en-US" sz="1200" b="1" kern="1200" dirty="0">
                <a:solidFill>
                  <a:schemeClr val="tx1"/>
                </a:solidFill>
                <a:effectLst/>
                <a:latin typeface="+mn-lt"/>
                <a:ea typeface="+mn-ea"/>
                <a:cs typeface="+mn-cs"/>
              </a:rPr>
              <a:t>Scientific method: </a:t>
            </a:r>
            <a:r>
              <a:rPr lang="en-US" sz="1200" kern="1200" dirty="0">
                <a:solidFill>
                  <a:schemeClr val="tx1"/>
                </a:solidFill>
                <a:effectLst/>
                <a:latin typeface="+mn-lt"/>
                <a:ea typeface="+mn-ea"/>
                <a:cs typeface="+mn-cs"/>
              </a:rPr>
              <a:t>A systematic way of creating knowledge by observing, forming a hypothesis, testing a hypothesis, and interpreting the results.</a:t>
            </a:r>
          </a:p>
          <a:p>
            <a:pPr marL="1543050" lvl="3" indent="-171450">
              <a:buFont typeface="Arial" panose="020B0604020202020204" pitchFamily="34" charset="0"/>
              <a:buChar char="•"/>
            </a:pPr>
            <a:r>
              <a:rPr lang="en-US" sz="1200" i="1" kern="1200" dirty="0">
                <a:solidFill>
                  <a:schemeClr val="tx1"/>
                </a:solidFill>
                <a:effectLst/>
                <a:latin typeface="+mn-lt"/>
                <a:ea typeface="+mn-ea"/>
                <a:cs typeface="+mn-cs"/>
              </a:rPr>
              <a:t>Phase 1: </a:t>
            </a:r>
            <a:r>
              <a:rPr lang="en-US" sz="11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Observe a pattern of behavior. Ex:</a:t>
            </a:r>
            <a:r>
              <a:rPr lang="en-US" sz="1200" kern="1200" dirty="0">
                <a:solidFill>
                  <a:schemeClr val="tx1"/>
                </a:solidFill>
                <a:effectLst/>
                <a:latin typeface="+mn-lt"/>
                <a:ea typeface="+mn-ea"/>
                <a:cs typeface="+mn-cs"/>
              </a:rPr>
              <a:t> At a coffee shop, you notice that men frequently interrupt their conversation partners—especially when speaking with women.</a:t>
            </a:r>
          </a:p>
          <a:p>
            <a:pPr marL="1543050" lvl="3" indent="-171450">
              <a:buFont typeface="Arial" panose="020B0604020202020204" pitchFamily="34" charset="0"/>
              <a:buChar char="•"/>
            </a:pPr>
            <a:r>
              <a:rPr lang="en-US" sz="1200" i="1" kern="1200" dirty="0">
                <a:solidFill>
                  <a:schemeClr val="tx1"/>
                </a:solidFill>
                <a:effectLst/>
                <a:latin typeface="+mn-lt"/>
                <a:ea typeface="+mn-ea"/>
                <a:cs typeface="+mn-cs"/>
              </a:rPr>
              <a:t>Phase 2: Generate a </a:t>
            </a:r>
            <a:r>
              <a:rPr lang="en-US" sz="1200" b="1" i="1" kern="1200" dirty="0">
                <a:solidFill>
                  <a:schemeClr val="tx1"/>
                </a:solidFill>
                <a:effectLst/>
                <a:latin typeface="+mn-lt"/>
                <a:ea typeface="+mn-ea"/>
                <a:cs typeface="+mn-cs"/>
              </a:rPr>
              <a:t>hypothesis</a:t>
            </a:r>
            <a:r>
              <a:rPr lang="en-US" sz="1200" kern="1200" dirty="0">
                <a:solidFill>
                  <a:schemeClr val="tx1"/>
                </a:solidFill>
                <a:effectLst/>
                <a:latin typeface="+mn-lt"/>
                <a:ea typeface="+mn-ea"/>
                <a:cs typeface="+mn-cs"/>
              </a:rPr>
              <a:t>, which is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specific statement made by a researcher about the expected outcome of a study; an educated guess in statement form. </a:t>
            </a:r>
            <a:r>
              <a:rPr lang="en-US" sz="1200" i="1" kern="1200" dirty="0">
                <a:solidFill>
                  <a:schemeClr val="tx1"/>
                </a:solidFill>
                <a:effectLst/>
                <a:latin typeface="+mn-lt"/>
                <a:ea typeface="+mn-ea"/>
                <a:cs typeface="+mn-cs"/>
              </a:rPr>
              <a:t>Ex:</a:t>
            </a:r>
            <a:r>
              <a:rPr lang="en-US" sz="1200" kern="1200" dirty="0">
                <a:solidFill>
                  <a:schemeClr val="tx1"/>
                </a:solidFill>
                <a:effectLst/>
                <a:latin typeface="+mn-lt"/>
                <a:ea typeface="+mn-ea"/>
                <a:cs typeface="+mn-cs"/>
              </a:rPr>
              <a:t> After your coffee shop observation, you hypothesize that (1) men generally interrupt more than women and (2) men interrupt women more frequently than they do other men.</a:t>
            </a:r>
          </a:p>
          <a:p>
            <a:pPr marL="1543050" lvl="3" indent="-171450">
              <a:buFont typeface="Arial" panose="020B0604020202020204" pitchFamily="34" charset="0"/>
              <a:buChar char="•"/>
            </a:pPr>
            <a:r>
              <a:rPr lang="en-US" sz="1200" i="1" kern="1200" dirty="0">
                <a:solidFill>
                  <a:schemeClr val="tx1"/>
                </a:solidFill>
                <a:effectLst/>
                <a:latin typeface="+mn-lt"/>
                <a:ea typeface="+mn-ea"/>
                <a:cs typeface="+mn-cs"/>
              </a:rPr>
              <a:t>Phase 3: Test the hypothesis. </a:t>
            </a:r>
            <a:r>
              <a:rPr lang="en-US" sz="1200" kern="1200" dirty="0">
                <a:solidFill>
                  <a:schemeClr val="tx1"/>
                </a:solidFill>
                <a:effectLst/>
                <a:latin typeface="+mn-lt"/>
                <a:ea typeface="+mn-ea"/>
                <a:cs typeface="+mn-cs"/>
              </a:rPr>
              <a:t>Devise a methodology, but remember that a single study showing a pattern does not confirm that pattern exists—for that, replication is needed. </a:t>
            </a:r>
            <a:r>
              <a:rPr lang="en-US" sz="1200" i="1" kern="1200" dirty="0">
                <a:solidFill>
                  <a:schemeClr val="tx1"/>
                </a:solidFill>
                <a:effectLst/>
                <a:latin typeface="+mn-lt"/>
                <a:ea typeface="+mn-ea"/>
                <a:cs typeface="+mn-cs"/>
              </a:rPr>
              <a:t>Ex:</a:t>
            </a:r>
            <a:r>
              <a:rPr lang="en-US" sz="1200" kern="1200" dirty="0">
                <a:solidFill>
                  <a:schemeClr val="tx1"/>
                </a:solidFill>
                <a:effectLst/>
                <a:latin typeface="+mn-lt"/>
                <a:ea typeface="+mn-ea"/>
                <a:cs typeface="+mn-cs"/>
              </a:rPr>
              <a:t> You decide to use discreet observation techniques at the coffee shop and in the general public to determine who interrupts who.</a:t>
            </a:r>
          </a:p>
          <a:p>
            <a:pPr marL="1543050" lvl="3" indent="-171450">
              <a:buFont typeface="Arial" panose="020B0604020202020204" pitchFamily="34" charset="0"/>
              <a:buChar char="•"/>
            </a:pPr>
            <a:r>
              <a:rPr lang="en-US" sz="1200" i="1" kern="1200" dirty="0">
                <a:solidFill>
                  <a:schemeClr val="tx1"/>
                </a:solidFill>
                <a:effectLst/>
                <a:latin typeface="+mn-lt"/>
                <a:ea typeface="+mn-ea"/>
                <a:cs typeface="+mn-cs"/>
              </a:rPr>
              <a:t>Phase 4: Interpret the results and refine your hypothesis. </a:t>
            </a:r>
            <a:r>
              <a:rPr lang="en-US" sz="1200" kern="1200" dirty="0">
                <a:solidFill>
                  <a:schemeClr val="tx1"/>
                </a:solidFill>
                <a:effectLst/>
                <a:latin typeface="+mn-lt"/>
                <a:ea typeface="+mn-ea"/>
                <a:cs typeface="+mn-cs"/>
              </a:rPr>
              <a:t>If the hypothesis was totally wrong, you may need to start over. If the hypothesis was partially true or true some of the time, you can refine your hypothesis and retest. </a:t>
            </a:r>
            <a:r>
              <a:rPr lang="en-US" sz="1200" i="1" kern="1200" dirty="0">
                <a:solidFill>
                  <a:schemeClr val="tx1"/>
                </a:solidFill>
                <a:effectLst/>
                <a:latin typeface="+mn-lt"/>
                <a:ea typeface="+mn-ea"/>
                <a:cs typeface="+mn-cs"/>
              </a:rPr>
              <a:t>Ex</a:t>
            </a:r>
            <a:r>
              <a:rPr lang="en-US" sz="1200" kern="1200" dirty="0">
                <a:solidFill>
                  <a:schemeClr val="tx1"/>
                </a:solidFill>
                <a:effectLst/>
                <a:latin typeface="+mn-lt"/>
                <a:ea typeface="+mn-ea"/>
                <a:cs typeface="+mn-cs"/>
              </a:rPr>
              <a:t>: Your results suggest that men really do interrupt more often, especially when they are talking with a woman (Zimmerman &amp; West, 1975), so you develop a refined hypothesis to test: “Men are less likely to interrupt women they find physically attractive, compared to women they don’t find attractive.”</a:t>
            </a:r>
          </a:p>
          <a:p>
            <a:endParaRPr lang="en-US" dirty="0"/>
          </a:p>
        </p:txBody>
      </p:sp>
      <p:sp>
        <p:nvSpPr>
          <p:cNvPr id="4" name="Slide Number Placeholder 3"/>
          <p:cNvSpPr>
            <a:spLocks noGrp="1"/>
          </p:cNvSpPr>
          <p:nvPr>
            <p:ph type="sldNum" sz="quarter" idx="5"/>
          </p:nvPr>
        </p:nvSpPr>
        <p:spPr/>
        <p:txBody>
          <a:bodyPr/>
          <a:lstStyle/>
          <a:p>
            <a:fld id="{9756783B-B8D0-5043-BA19-42A8D1411217}" type="slidenum">
              <a:rPr lang="en-US" smtClean="0"/>
              <a:t>11</a:t>
            </a:fld>
            <a:endParaRPr lang="en-US"/>
          </a:p>
        </p:txBody>
      </p:sp>
    </p:spTree>
    <p:extLst>
      <p:ext uri="{BB962C8B-B14F-4D97-AF65-F5344CB8AC3E}">
        <p14:creationId xmlns:p14="http://schemas.microsoft.com/office/powerpoint/2010/main" val="3216268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Learning Objective 2-1 Describe the scientific method, methods of descriptive data collection, and correlations.</a:t>
            </a:r>
          </a:p>
          <a:p>
            <a:endParaRPr lang="en-US" dirty="0"/>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Apply the Scientific Method</a:t>
            </a:r>
          </a:p>
          <a:p>
            <a:pPr marL="1085850" lvl="2" indent="-171450">
              <a:buFont typeface="Arial" panose="020B0604020202020204" pitchFamily="34" charset="0"/>
              <a:buChar char="•"/>
            </a:pPr>
            <a:r>
              <a:rPr lang="en-US" sz="1200" b="1" kern="1200" dirty="0">
                <a:solidFill>
                  <a:schemeClr val="tx1"/>
                </a:solidFill>
                <a:effectLst/>
                <a:latin typeface="+mn-lt"/>
                <a:ea typeface="+mn-ea"/>
                <a:cs typeface="+mn-cs"/>
              </a:rPr>
              <a:t>Scientific method: </a:t>
            </a:r>
            <a:r>
              <a:rPr lang="en-US" sz="1200" kern="1200" dirty="0">
                <a:solidFill>
                  <a:schemeClr val="tx1"/>
                </a:solidFill>
                <a:effectLst/>
                <a:latin typeface="+mn-lt"/>
                <a:ea typeface="+mn-ea"/>
                <a:cs typeface="+mn-cs"/>
              </a:rPr>
              <a:t>A systematic way of creating knowledge by observing, forming a hypothesis, testing a hypothesis, and interpreting the results.</a:t>
            </a:r>
          </a:p>
          <a:p>
            <a:pPr marL="1543050" lvl="3" indent="-171450">
              <a:buFont typeface="Arial" panose="020B0604020202020204" pitchFamily="34" charset="0"/>
              <a:buChar char="•"/>
            </a:pPr>
            <a:r>
              <a:rPr lang="en-US" sz="1200" i="1" kern="1200" dirty="0">
                <a:solidFill>
                  <a:schemeClr val="tx1"/>
                </a:solidFill>
                <a:effectLst/>
                <a:latin typeface="+mn-lt"/>
                <a:ea typeface="+mn-ea"/>
                <a:cs typeface="+mn-cs"/>
              </a:rPr>
              <a:t>Phase 1: </a:t>
            </a:r>
            <a:r>
              <a:rPr lang="en-US" sz="11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Observe a pattern of behavior. Ex:</a:t>
            </a:r>
            <a:r>
              <a:rPr lang="en-US" sz="1200" kern="1200" dirty="0">
                <a:solidFill>
                  <a:schemeClr val="tx1"/>
                </a:solidFill>
                <a:effectLst/>
                <a:latin typeface="+mn-lt"/>
                <a:ea typeface="+mn-ea"/>
                <a:cs typeface="+mn-cs"/>
              </a:rPr>
              <a:t> At a coffee shop, you notice that men frequently interrupt their conversation partners—especially when speaking with women.</a:t>
            </a:r>
          </a:p>
          <a:p>
            <a:pPr marL="1543050" lvl="3" indent="-171450">
              <a:buFont typeface="Arial" panose="020B0604020202020204" pitchFamily="34" charset="0"/>
              <a:buChar char="•"/>
            </a:pPr>
            <a:r>
              <a:rPr lang="en-US" sz="1200" i="1" kern="1200" dirty="0">
                <a:solidFill>
                  <a:schemeClr val="tx1"/>
                </a:solidFill>
                <a:effectLst/>
                <a:latin typeface="+mn-lt"/>
                <a:ea typeface="+mn-ea"/>
                <a:cs typeface="+mn-cs"/>
              </a:rPr>
              <a:t>Phase 2: Generate a </a:t>
            </a:r>
            <a:r>
              <a:rPr lang="en-US" sz="1200" b="1" i="1" kern="1200" dirty="0">
                <a:solidFill>
                  <a:schemeClr val="tx1"/>
                </a:solidFill>
                <a:effectLst/>
                <a:latin typeface="+mn-lt"/>
                <a:ea typeface="+mn-ea"/>
                <a:cs typeface="+mn-cs"/>
              </a:rPr>
              <a:t>hypothesis</a:t>
            </a:r>
            <a:r>
              <a:rPr lang="en-US" sz="1200" kern="1200" dirty="0">
                <a:solidFill>
                  <a:schemeClr val="tx1"/>
                </a:solidFill>
                <a:effectLst/>
                <a:latin typeface="+mn-lt"/>
                <a:ea typeface="+mn-ea"/>
                <a:cs typeface="+mn-cs"/>
              </a:rPr>
              <a:t>, which is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specific statement made by a researcher about the expected outcome of a study; an educated guess in statement form. </a:t>
            </a:r>
            <a:r>
              <a:rPr lang="en-US" sz="1200" i="1" kern="1200" dirty="0">
                <a:solidFill>
                  <a:schemeClr val="tx1"/>
                </a:solidFill>
                <a:effectLst/>
                <a:latin typeface="+mn-lt"/>
                <a:ea typeface="+mn-ea"/>
                <a:cs typeface="+mn-cs"/>
              </a:rPr>
              <a:t>Ex:</a:t>
            </a:r>
            <a:r>
              <a:rPr lang="en-US" sz="1200" kern="1200" dirty="0">
                <a:solidFill>
                  <a:schemeClr val="tx1"/>
                </a:solidFill>
                <a:effectLst/>
                <a:latin typeface="+mn-lt"/>
                <a:ea typeface="+mn-ea"/>
                <a:cs typeface="+mn-cs"/>
              </a:rPr>
              <a:t> After your coffee shop observation, you hypothesize that (1) men generally interrupt more than women and (2) men interrupt women more frequently than they do other men.</a:t>
            </a:r>
          </a:p>
          <a:p>
            <a:pPr marL="1543050" lvl="3" indent="-171450">
              <a:buFont typeface="Arial" panose="020B0604020202020204" pitchFamily="34" charset="0"/>
              <a:buChar char="•"/>
            </a:pPr>
            <a:r>
              <a:rPr lang="en-US" sz="1200" i="1" kern="1200" dirty="0">
                <a:solidFill>
                  <a:schemeClr val="tx1"/>
                </a:solidFill>
                <a:effectLst/>
                <a:latin typeface="+mn-lt"/>
                <a:ea typeface="+mn-ea"/>
                <a:cs typeface="+mn-cs"/>
              </a:rPr>
              <a:t>Phase 3: Test the hypothesis. </a:t>
            </a:r>
            <a:r>
              <a:rPr lang="en-US" sz="1200" kern="1200" dirty="0">
                <a:solidFill>
                  <a:schemeClr val="tx1"/>
                </a:solidFill>
                <a:effectLst/>
                <a:latin typeface="+mn-lt"/>
                <a:ea typeface="+mn-ea"/>
                <a:cs typeface="+mn-cs"/>
              </a:rPr>
              <a:t>Devise a methodology, but remember that a single study showing a pattern does not confirm that pattern exists—for that, replication is needed. </a:t>
            </a:r>
            <a:r>
              <a:rPr lang="en-US" sz="1200" i="1" kern="1200" dirty="0">
                <a:solidFill>
                  <a:schemeClr val="tx1"/>
                </a:solidFill>
                <a:effectLst/>
                <a:latin typeface="+mn-lt"/>
                <a:ea typeface="+mn-ea"/>
                <a:cs typeface="+mn-cs"/>
              </a:rPr>
              <a:t>Ex:</a:t>
            </a:r>
            <a:r>
              <a:rPr lang="en-US" sz="1200" kern="1200" dirty="0">
                <a:solidFill>
                  <a:schemeClr val="tx1"/>
                </a:solidFill>
                <a:effectLst/>
                <a:latin typeface="+mn-lt"/>
                <a:ea typeface="+mn-ea"/>
                <a:cs typeface="+mn-cs"/>
              </a:rPr>
              <a:t> You decide to use discreet observation techniques at the coffee shop and in the general public to determine who interrupts who.</a:t>
            </a:r>
          </a:p>
          <a:p>
            <a:pPr marL="1543050" lvl="3" indent="-171450">
              <a:buFont typeface="Arial" panose="020B0604020202020204" pitchFamily="34" charset="0"/>
              <a:buChar char="•"/>
            </a:pPr>
            <a:r>
              <a:rPr lang="en-US" sz="1200" i="1" kern="1200" dirty="0">
                <a:solidFill>
                  <a:schemeClr val="tx1"/>
                </a:solidFill>
                <a:effectLst/>
                <a:latin typeface="+mn-lt"/>
                <a:ea typeface="+mn-ea"/>
                <a:cs typeface="+mn-cs"/>
              </a:rPr>
              <a:t>Phase 4: Interpret the results and refine your hypothesis. </a:t>
            </a:r>
            <a:r>
              <a:rPr lang="en-US" sz="1200" kern="1200" dirty="0">
                <a:solidFill>
                  <a:schemeClr val="tx1"/>
                </a:solidFill>
                <a:effectLst/>
                <a:latin typeface="+mn-lt"/>
                <a:ea typeface="+mn-ea"/>
                <a:cs typeface="+mn-cs"/>
              </a:rPr>
              <a:t>If the hypothesis was totally wrong, you may need to start over. If the hypothesis was partially true or true some of the time, you can refine your hypothesis and retest. </a:t>
            </a:r>
            <a:r>
              <a:rPr lang="en-US" sz="1200" i="1" kern="1200" dirty="0">
                <a:solidFill>
                  <a:schemeClr val="tx1"/>
                </a:solidFill>
                <a:effectLst/>
                <a:latin typeface="+mn-lt"/>
                <a:ea typeface="+mn-ea"/>
                <a:cs typeface="+mn-cs"/>
              </a:rPr>
              <a:t>Ex</a:t>
            </a:r>
            <a:r>
              <a:rPr lang="en-US" sz="1200" kern="1200" dirty="0">
                <a:solidFill>
                  <a:schemeClr val="tx1"/>
                </a:solidFill>
                <a:effectLst/>
                <a:latin typeface="+mn-lt"/>
                <a:ea typeface="+mn-ea"/>
                <a:cs typeface="+mn-cs"/>
              </a:rPr>
              <a:t>: Your results suggest that men really do interrupt more often, especially when they are talking with a woman (Zimmerman &amp; West, 1975), so you develop a refined hypothesis to test: “Men are less likely to interrupt women they find physically attractive, compared to women they don’t find attractive.”</a:t>
            </a:r>
          </a:p>
          <a:p>
            <a:endParaRPr lang="en-US" dirty="0"/>
          </a:p>
        </p:txBody>
      </p:sp>
      <p:sp>
        <p:nvSpPr>
          <p:cNvPr id="4" name="Slide Number Placeholder 3"/>
          <p:cNvSpPr>
            <a:spLocks noGrp="1"/>
          </p:cNvSpPr>
          <p:nvPr>
            <p:ph type="sldNum" sz="quarter" idx="5"/>
          </p:nvPr>
        </p:nvSpPr>
        <p:spPr/>
        <p:txBody>
          <a:bodyPr/>
          <a:lstStyle/>
          <a:p>
            <a:fld id="{9756783B-B8D0-5043-BA19-42A8D1411217}" type="slidenum">
              <a:rPr lang="en-US" smtClean="0"/>
              <a:t>12</a:t>
            </a:fld>
            <a:endParaRPr lang="en-US"/>
          </a:p>
        </p:txBody>
      </p:sp>
    </p:spTree>
    <p:extLst>
      <p:ext uri="{BB962C8B-B14F-4D97-AF65-F5344CB8AC3E}">
        <p14:creationId xmlns:p14="http://schemas.microsoft.com/office/powerpoint/2010/main" val="1423561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Learning Objective 2-1 Describe the scientific method, methods of descriptive data collection, and correlations.</a:t>
            </a:r>
          </a:p>
          <a:p>
            <a:endParaRPr lang="en-US" dirty="0"/>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Apply the Scientific Method</a:t>
            </a:r>
          </a:p>
          <a:p>
            <a:pPr marL="1085850" lvl="2" indent="-171450">
              <a:buFont typeface="Arial" panose="020B0604020202020204" pitchFamily="34" charset="0"/>
              <a:buChar char="•"/>
            </a:pPr>
            <a:r>
              <a:rPr lang="en-US" sz="1200" b="1" kern="1200" dirty="0">
                <a:solidFill>
                  <a:schemeClr val="tx1"/>
                </a:solidFill>
                <a:effectLst/>
                <a:latin typeface="+mn-lt"/>
                <a:ea typeface="+mn-ea"/>
                <a:cs typeface="+mn-cs"/>
              </a:rPr>
              <a:t>Scientific method: </a:t>
            </a:r>
            <a:r>
              <a:rPr lang="en-US" sz="1200" kern="1200" dirty="0">
                <a:solidFill>
                  <a:schemeClr val="tx1"/>
                </a:solidFill>
                <a:effectLst/>
                <a:latin typeface="+mn-lt"/>
                <a:ea typeface="+mn-ea"/>
                <a:cs typeface="+mn-cs"/>
              </a:rPr>
              <a:t>A systematic way of creating knowledge by observing, forming a hypothesis, testing a hypothesis, and interpreting the results.</a:t>
            </a:r>
          </a:p>
          <a:p>
            <a:pPr marL="1543050" lvl="3" indent="-171450">
              <a:buFont typeface="Arial" panose="020B0604020202020204" pitchFamily="34" charset="0"/>
              <a:buChar char="•"/>
            </a:pPr>
            <a:r>
              <a:rPr lang="en-US" sz="1200" i="1" kern="1200" dirty="0">
                <a:solidFill>
                  <a:schemeClr val="tx1"/>
                </a:solidFill>
                <a:effectLst/>
                <a:latin typeface="+mn-lt"/>
                <a:ea typeface="+mn-ea"/>
                <a:cs typeface="+mn-cs"/>
              </a:rPr>
              <a:t>Phase 1: </a:t>
            </a:r>
            <a:r>
              <a:rPr lang="en-US" sz="11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Observe a pattern of behavior. Ex:</a:t>
            </a:r>
            <a:r>
              <a:rPr lang="en-US" sz="1200" kern="1200" dirty="0">
                <a:solidFill>
                  <a:schemeClr val="tx1"/>
                </a:solidFill>
                <a:effectLst/>
                <a:latin typeface="+mn-lt"/>
                <a:ea typeface="+mn-ea"/>
                <a:cs typeface="+mn-cs"/>
              </a:rPr>
              <a:t> At a coffee shop, you notice that men frequently interrupt their conversation partners—especially when speaking with women.</a:t>
            </a:r>
          </a:p>
          <a:p>
            <a:pPr marL="1543050" lvl="3" indent="-171450">
              <a:buFont typeface="Arial" panose="020B0604020202020204" pitchFamily="34" charset="0"/>
              <a:buChar char="•"/>
            </a:pPr>
            <a:r>
              <a:rPr lang="en-US" sz="1200" i="1" kern="1200" dirty="0">
                <a:solidFill>
                  <a:schemeClr val="tx1"/>
                </a:solidFill>
                <a:effectLst/>
                <a:latin typeface="+mn-lt"/>
                <a:ea typeface="+mn-ea"/>
                <a:cs typeface="+mn-cs"/>
              </a:rPr>
              <a:t>Phase 2: Generate a </a:t>
            </a:r>
            <a:r>
              <a:rPr lang="en-US" sz="1200" b="1" i="1" kern="1200" dirty="0">
                <a:solidFill>
                  <a:schemeClr val="tx1"/>
                </a:solidFill>
                <a:effectLst/>
                <a:latin typeface="+mn-lt"/>
                <a:ea typeface="+mn-ea"/>
                <a:cs typeface="+mn-cs"/>
              </a:rPr>
              <a:t>hypothesis</a:t>
            </a:r>
            <a:r>
              <a:rPr lang="en-US" sz="1200" kern="1200" dirty="0">
                <a:solidFill>
                  <a:schemeClr val="tx1"/>
                </a:solidFill>
                <a:effectLst/>
                <a:latin typeface="+mn-lt"/>
                <a:ea typeface="+mn-ea"/>
                <a:cs typeface="+mn-cs"/>
              </a:rPr>
              <a:t>, which is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specific statement made by a researcher about the expected outcome of a study; an educated guess in statement form. </a:t>
            </a:r>
            <a:r>
              <a:rPr lang="en-US" sz="1200" i="1" kern="1200" dirty="0">
                <a:solidFill>
                  <a:schemeClr val="tx1"/>
                </a:solidFill>
                <a:effectLst/>
                <a:latin typeface="+mn-lt"/>
                <a:ea typeface="+mn-ea"/>
                <a:cs typeface="+mn-cs"/>
              </a:rPr>
              <a:t>Ex:</a:t>
            </a:r>
            <a:r>
              <a:rPr lang="en-US" sz="1200" kern="1200" dirty="0">
                <a:solidFill>
                  <a:schemeClr val="tx1"/>
                </a:solidFill>
                <a:effectLst/>
                <a:latin typeface="+mn-lt"/>
                <a:ea typeface="+mn-ea"/>
                <a:cs typeface="+mn-cs"/>
              </a:rPr>
              <a:t> After your coffee shop observation, you hypothesize that (1) men generally interrupt more than women and (2) men interrupt women more frequently than they do other men.</a:t>
            </a:r>
          </a:p>
          <a:p>
            <a:pPr marL="1543050" lvl="3" indent="-171450">
              <a:buFont typeface="Arial" panose="020B0604020202020204" pitchFamily="34" charset="0"/>
              <a:buChar char="•"/>
            </a:pPr>
            <a:r>
              <a:rPr lang="en-US" sz="1200" i="1" kern="1200" dirty="0">
                <a:solidFill>
                  <a:schemeClr val="tx1"/>
                </a:solidFill>
                <a:effectLst/>
                <a:latin typeface="+mn-lt"/>
                <a:ea typeface="+mn-ea"/>
                <a:cs typeface="+mn-cs"/>
              </a:rPr>
              <a:t>Phase 3: Test the hypothesis. </a:t>
            </a:r>
            <a:r>
              <a:rPr lang="en-US" sz="1200" kern="1200" dirty="0">
                <a:solidFill>
                  <a:schemeClr val="tx1"/>
                </a:solidFill>
                <a:effectLst/>
                <a:latin typeface="+mn-lt"/>
                <a:ea typeface="+mn-ea"/>
                <a:cs typeface="+mn-cs"/>
              </a:rPr>
              <a:t>Devise a methodology, but remember that a single study showing a pattern does not confirm that pattern exists—for that, replication is needed. </a:t>
            </a:r>
            <a:r>
              <a:rPr lang="en-US" sz="1200" i="1" kern="1200" dirty="0">
                <a:solidFill>
                  <a:schemeClr val="tx1"/>
                </a:solidFill>
                <a:effectLst/>
                <a:latin typeface="+mn-lt"/>
                <a:ea typeface="+mn-ea"/>
                <a:cs typeface="+mn-cs"/>
              </a:rPr>
              <a:t>Ex:</a:t>
            </a:r>
            <a:r>
              <a:rPr lang="en-US" sz="1200" kern="1200" dirty="0">
                <a:solidFill>
                  <a:schemeClr val="tx1"/>
                </a:solidFill>
                <a:effectLst/>
                <a:latin typeface="+mn-lt"/>
                <a:ea typeface="+mn-ea"/>
                <a:cs typeface="+mn-cs"/>
              </a:rPr>
              <a:t> You decide to use discreet observation techniques at the coffee shop and in the general public to determine who interrupts who.</a:t>
            </a:r>
          </a:p>
          <a:p>
            <a:pPr marL="1543050" lvl="3" indent="-171450">
              <a:buFont typeface="Arial" panose="020B0604020202020204" pitchFamily="34" charset="0"/>
              <a:buChar char="•"/>
            </a:pPr>
            <a:r>
              <a:rPr lang="en-US" sz="1200" i="1" kern="1200" dirty="0">
                <a:solidFill>
                  <a:schemeClr val="tx1"/>
                </a:solidFill>
                <a:effectLst/>
                <a:latin typeface="+mn-lt"/>
                <a:ea typeface="+mn-ea"/>
                <a:cs typeface="+mn-cs"/>
              </a:rPr>
              <a:t>Phase 4: Interpret the results and refine your hypothesis. </a:t>
            </a:r>
            <a:r>
              <a:rPr lang="en-US" sz="1200" kern="1200" dirty="0">
                <a:solidFill>
                  <a:schemeClr val="tx1"/>
                </a:solidFill>
                <a:effectLst/>
                <a:latin typeface="+mn-lt"/>
                <a:ea typeface="+mn-ea"/>
                <a:cs typeface="+mn-cs"/>
              </a:rPr>
              <a:t>If the hypothesis was totally wrong, you may need to start over. If the hypothesis was partially true or true some of the time, you can refine your hypothesis and retest. </a:t>
            </a:r>
            <a:r>
              <a:rPr lang="en-US" sz="1200" i="1" kern="1200" dirty="0">
                <a:solidFill>
                  <a:schemeClr val="tx1"/>
                </a:solidFill>
                <a:effectLst/>
                <a:latin typeface="+mn-lt"/>
                <a:ea typeface="+mn-ea"/>
                <a:cs typeface="+mn-cs"/>
              </a:rPr>
              <a:t>Ex</a:t>
            </a:r>
            <a:r>
              <a:rPr lang="en-US" sz="1200" kern="1200" dirty="0">
                <a:solidFill>
                  <a:schemeClr val="tx1"/>
                </a:solidFill>
                <a:effectLst/>
                <a:latin typeface="+mn-lt"/>
                <a:ea typeface="+mn-ea"/>
                <a:cs typeface="+mn-cs"/>
              </a:rPr>
              <a:t>: Your results suggest that men really do interrupt more often, especially when they are talking with a woman (Zimmerman &amp; West, 1975), so you develop a refined hypothesis to test: “Men are less likely to interrupt women they find physically attractive, compared to women they don’t find attractive.”</a:t>
            </a:r>
          </a:p>
          <a:p>
            <a:endParaRPr lang="en-US" dirty="0"/>
          </a:p>
        </p:txBody>
      </p:sp>
      <p:sp>
        <p:nvSpPr>
          <p:cNvPr id="4" name="Slide Number Placeholder 3"/>
          <p:cNvSpPr>
            <a:spLocks noGrp="1"/>
          </p:cNvSpPr>
          <p:nvPr>
            <p:ph type="sldNum" sz="quarter" idx="5"/>
          </p:nvPr>
        </p:nvSpPr>
        <p:spPr/>
        <p:txBody>
          <a:bodyPr/>
          <a:lstStyle/>
          <a:p>
            <a:fld id="{9756783B-B8D0-5043-BA19-42A8D1411217}" type="slidenum">
              <a:rPr lang="en-US" smtClean="0"/>
              <a:t>13</a:t>
            </a:fld>
            <a:endParaRPr lang="en-US"/>
          </a:p>
        </p:txBody>
      </p:sp>
    </p:spTree>
    <p:extLst>
      <p:ext uri="{BB962C8B-B14F-4D97-AF65-F5344CB8AC3E}">
        <p14:creationId xmlns:p14="http://schemas.microsoft.com/office/powerpoint/2010/main" val="124021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56783B-B8D0-5043-BA19-42A8D1411217}" type="slidenum">
              <a:rPr lang="en-US" smtClean="0"/>
              <a:t>14</a:t>
            </a:fld>
            <a:endParaRPr lang="en-US"/>
          </a:p>
        </p:txBody>
      </p:sp>
    </p:spTree>
    <p:extLst>
      <p:ext uri="{BB962C8B-B14F-4D97-AF65-F5344CB8AC3E}">
        <p14:creationId xmlns:p14="http://schemas.microsoft.com/office/powerpoint/2010/main" val="3948317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56783B-B8D0-5043-BA19-42A8D1411217}" type="slidenum">
              <a:rPr lang="en-US" smtClean="0"/>
              <a:t>15</a:t>
            </a:fld>
            <a:endParaRPr lang="en-US"/>
          </a:p>
        </p:txBody>
      </p:sp>
    </p:spTree>
    <p:extLst>
      <p:ext uri="{BB962C8B-B14F-4D97-AF65-F5344CB8AC3E}">
        <p14:creationId xmlns:p14="http://schemas.microsoft.com/office/powerpoint/2010/main" val="1999355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Strengths: </a:t>
            </a:r>
          </a:p>
          <a:p>
            <a:pPr marL="628650" lvl="1" indent="-171450">
              <a:buFont typeface="Arial" panose="020B0604020202020204" pitchFamily="34" charset="0"/>
              <a:buChar char="•"/>
            </a:pPr>
            <a:r>
              <a:rPr lang="en-US" dirty="0"/>
              <a:t>lots of rich information about one person</a:t>
            </a:r>
          </a:p>
          <a:p>
            <a:pPr marL="628650" lvl="1" indent="-171450">
              <a:buFont typeface="Arial" panose="020B0604020202020204" pitchFamily="34" charset="0"/>
              <a:buChar char="•"/>
            </a:pPr>
            <a:r>
              <a:rPr lang="en-US" dirty="0"/>
              <a:t>Great source of hypotheses and ideas for further research</a:t>
            </a:r>
          </a:p>
          <a:p>
            <a:pPr marL="628650" lvl="1" indent="-171450">
              <a:buFont typeface="Arial" panose="020B0604020202020204" pitchFamily="34" charset="0"/>
              <a:buChar char="•"/>
            </a:pPr>
            <a:r>
              <a:rPr lang="en-US" dirty="0"/>
              <a:t>Can study extreme cases of behavior that is uncommon (e.g., extreme heroism or evil)</a:t>
            </a:r>
          </a:p>
          <a:p>
            <a:pPr marL="171450" lvl="0" indent="-171450">
              <a:buFont typeface="Arial" panose="020B0604020202020204" pitchFamily="34" charset="0"/>
              <a:buChar char="•"/>
            </a:pPr>
            <a:r>
              <a:rPr lang="en-US" dirty="0"/>
              <a:t>Weaknesses:</a:t>
            </a:r>
          </a:p>
          <a:p>
            <a:pPr marL="628650" lvl="1" indent="-171450">
              <a:buFont typeface="Arial" panose="020B0604020202020204" pitchFamily="34" charset="0"/>
              <a:buChar char="•"/>
            </a:pPr>
            <a:r>
              <a:rPr lang="en-US" dirty="0"/>
              <a:t>Little to know generalizability to other people – individuals are just that: individual. They have unique experiences and attributes and interactions among those variables that influence their behavior and human behavior is very complex.</a:t>
            </a:r>
          </a:p>
          <a:p>
            <a:pPr marL="628650" lvl="1" indent="-171450">
              <a:buFont typeface="Arial" panose="020B0604020202020204" pitchFamily="34" charset="0"/>
              <a:buChar char="•"/>
            </a:pPr>
            <a:r>
              <a:rPr lang="en-US" dirty="0"/>
              <a:t>Self-report data are flawed (biased, reconstructing memories)</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756783B-B8D0-5043-BA19-42A8D1411217}" type="slidenum">
              <a:rPr lang="en-US" smtClean="0"/>
              <a:t>19</a:t>
            </a:fld>
            <a:endParaRPr lang="en-US"/>
          </a:p>
        </p:txBody>
      </p:sp>
    </p:spTree>
    <p:extLst>
      <p:ext uri="{BB962C8B-B14F-4D97-AF65-F5344CB8AC3E}">
        <p14:creationId xmlns:p14="http://schemas.microsoft.com/office/powerpoint/2010/main" val="2160337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Strengths: </a:t>
            </a:r>
          </a:p>
          <a:p>
            <a:pPr marL="628650" lvl="1" indent="-171450">
              <a:buFont typeface="Arial" panose="020B0604020202020204" pitchFamily="34" charset="0"/>
              <a:buChar char="•"/>
            </a:pPr>
            <a:r>
              <a:rPr lang="en-US" dirty="0"/>
              <a:t>lots of rich information about one person</a:t>
            </a:r>
          </a:p>
          <a:p>
            <a:pPr marL="628650" lvl="1" indent="-171450">
              <a:buFont typeface="Arial" panose="020B0604020202020204" pitchFamily="34" charset="0"/>
              <a:buChar char="•"/>
            </a:pPr>
            <a:r>
              <a:rPr lang="en-US" dirty="0"/>
              <a:t>Great source of hypotheses and ideas for further research</a:t>
            </a:r>
          </a:p>
          <a:p>
            <a:pPr marL="628650" lvl="1" indent="-171450">
              <a:buFont typeface="Arial" panose="020B0604020202020204" pitchFamily="34" charset="0"/>
              <a:buChar char="•"/>
            </a:pPr>
            <a:r>
              <a:rPr lang="en-US" dirty="0"/>
              <a:t>Can study extreme cases of behavior that is uncommon (e.g., extreme heroism or evil)</a:t>
            </a:r>
          </a:p>
          <a:p>
            <a:pPr marL="171450" lvl="0" indent="-171450">
              <a:buFont typeface="Arial" panose="020B0604020202020204" pitchFamily="34" charset="0"/>
              <a:buChar char="•"/>
            </a:pPr>
            <a:r>
              <a:rPr lang="en-US" dirty="0"/>
              <a:t>Weaknesses:</a:t>
            </a:r>
          </a:p>
          <a:p>
            <a:pPr marL="628650" lvl="1" indent="-171450">
              <a:buFont typeface="Arial" panose="020B0604020202020204" pitchFamily="34" charset="0"/>
              <a:buChar char="•"/>
            </a:pPr>
            <a:r>
              <a:rPr lang="en-US" dirty="0"/>
              <a:t>Little to know generalizability to other people – individuals are just that: individual. They have unique experiences and attributes and interactions among those variables that influence their behavior and human behavior is very complex.</a:t>
            </a:r>
          </a:p>
          <a:p>
            <a:pPr marL="628650" lvl="1" indent="-171450">
              <a:buFont typeface="Arial" panose="020B0604020202020204" pitchFamily="34" charset="0"/>
              <a:buChar char="•"/>
            </a:pPr>
            <a:r>
              <a:rPr lang="en-US" dirty="0"/>
              <a:t>Self-report data are flawed (biased, reconstructing memories)</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756783B-B8D0-5043-BA19-42A8D1411217}" type="slidenum">
              <a:rPr lang="en-US" smtClean="0"/>
              <a:t>20</a:t>
            </a:fld>
            <a:endParaRPr lang="en-US"/>
          </a:p>
        </p:txBody>
      </p:sp>
    </p:spTree>
    <p:extLst>
      <p:ext uri="{BB962C8B-B14F-4D97-AF65-F5344CB8AC3E}">
        <p14:creationId xmlns:p14="http://schemas.microsoft.com/office/powerpoint/2010/main" val="789145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56783B-B8D0-5043-BA19-42A8D1411217}" type="slidenum">
              <a:rPr lang="en-US" smtClean="0"/>
              <a:t>21</a:t>
            </a:fld>
            <a:endParaRPr lang="en-US"/>
          </a:p>
        </p:txBody>
      </p:sp>
    </p:spTree>
    <p:extLst>
      <p:ext uri="{BB962C8B-B14F-4D97-AF65-F5344CB8AC3E}">
        <p14:creationId xmlns:p14="http://schemas.microsoft.com/office/powerpoint/2010/main" val="623253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56783B-B8D0-5043-BA19-42A8D1411217}" type="slidenum">
              <a:rPr lang="en-US" smtClean="0"/>
              <a:t>22</a:t>
            </a:fld>
            <a:endParaRPr lang="en-US"/>
          </a:p>
        </p:txBody>
      </p:sp>
    </p:spTree>
    <p:extLst>
      <p:ext uri="{BB962C8B-B14F-4D97-AF65-F5344CB8AC3E}">
        <p14:creationId xmlns:p14="http://schemas.microsoft.com/office/powerpoint/2010/main" val="369031021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521B0C-FC12-1B49-B6BC-8EBD42315DE6}" type="datetimeFigureOut">
              <a:rPr lang="en-US" smtClean="0"/>
              <a:t>9/7/21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8D407675-8560-854B-A199-82CAFE706233}" type="slidenum">
              <a:rPr lang="en-US" smtClean="0"/>
              <a:t>‹#›</a:t>
            </a:fld>
            <a:endParaRPr lang="en-US"/>
          </a:p>
        </p:txBody>
      </p:sp>
    </p:spTree>
    <p:extLst>
      <p:ext uri="{BB962C8B-B14F-4D97-AF65-F5344CB8AC3E}">
        <p14:creationId xmlns:p14="http://schemas.microsoft.com/office/powerpoint/2010/main" val="507733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521B0C-FC12-1B49-B6BC-8EBD42315DE6}" type="datetimeFigureOut">
              <a:rPr lang="en-US" smtClean="0"/>
              <a:t>9/7/21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07675-8560-854B-A199-82CAFE706233}" type="slidenum">
              <a:rPr lang="en-US" smtClean="0"/>
              <a:t>‹#›</a:t>
            </a:fld>
            <a:endParaRPr lang="en-US"/>
          </a:p>
        </p:txBody>
      </p:sp>
    </p:spTree>
    <p:extLst>
      <p:ext uri="{BB962C8B-B14F-4D97-AF65-F5344CB8AC3E}">
        <p14:creationId xmlns:p14="http://schemas.microsoft.com/office/powerpoint/2010/main" val="561697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521B0C-FC12-1B49-B6BC-8EBD42315DE6}" type="datetimeFigureOut">
              <a:rPr lang="en-US" smtClean="0"/>
              <a:t>9/7/21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07675-8560-854B-A199-82CAFE706233}" type="slidenum">
              <a:rPr lang="en-US" smtClean="0"/>
              <a:t>‹#›</a:t>
            </a:fld>
            <a:endParaRPr lang="en-US"/>
          </a:p>
        </p:txBody>
      </p:sp>
    </p:spTree>
    <p:extLst>
      <p:ext uri="{BB962C8B-B14F-4D97-AF65-F5344CB8AC3E}">
        <p14:creationId xmlns:p14="http://schemas.microsoft.com/office/powerpoint/2010/main" val="3845692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02209-D599-4A1B-AD9B-8E44CA3866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0A76B27-5E04-4649-A3B4-49F8834B84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5D342C6-658C-4463-AEFF-8AE8F44CEAC0}"/>
              </a:ext>
            </a:extLst>
          </p:cNvPr>
          <p:cNvSpPr>
            <a:spLocks noGrp="1"/>
          </p:cNvSpPr>
          <p:nvPr>
            <p:ph type="dt" sz="half" idx="10"/>
          </p:nvPr>
        </p:nvSpPr>
        <p:spPr/>
        <p:txBody>
          <a:bodyPr/>
          <a:lstStyle/>
          <a:p>
            <a:fld id="{F246768E-AC02-4132-A97B-CE61764F1307}" type="datetimeFigureOut">
              <a:rPr lang="en-GB" smtClean="0"/>
              <a:t>07/09/2021</a:t>
            </a:fld>
            <a:endParaRPr lang="en-GB"/>
          </a:p>
        </p:txBody>
      </p:sp>
      <p:sp>
        <p:nvSpPr>
          <p:cNvPr id="5" name="Footer Placeholder 4">
            <a:extLst>
              <a:ext uri="{FF2B5EF4-FFF2-40B4-BE49-F238E27FC236}">
                <a16:creationId xmlns:a16="http://schemas.microsoft.com/office/drawing/2014/main" id="{4DA3BCA5-ACF2-4869-84BE-EC14AE1146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48367A-0FD4-47C8-BD44-2C10BFF17E10}"/>
              </a:ext>
            </a:extLst>
          </p:cNvPr>
          <p:cNvSpPr>
            <a:spLocks noGrp="1"/>
          </p:cNvSpPr>
          <p:nvPr>
            <p:ph type="sldNum" sz="quarter" idx="12"/>
          </p:nvPr>
        </p:nvSpPr>
        <p:spPr/>
        <p:txBody>
          <a:bodyPr/>
          <a:lstStyle/>
          <a:p>
            <a:fld id="{2BA2D300-4A36-4D0C-A29A-DA602FB2983A}" type="slidenum">
              <a:rPr lang="en-GB" smtClean="0"/>
              <a:t>‹#›</a:t>
            </a:fld>
            <a:endParaRPr lang="en-GB"/>
          </a:p>
        </p:txBody>
      </p:sp>
    </p:spTree>
    <p:extLst>
      <p:ext uri="{BB962C8B-B14F-4D97-AF65-F5344CB8AC3E}">
        <p14:creationId xmlns:p14="http://schemas.microsoft.com/office/powerpoint/2010/main" val="1426027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4569E-AB0F-40FC-A49B-9C50735572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A024A1-8339-4F17-AC99-ECB8C7D724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E8576D-FD26-42DB-8900-3AC977765A05}"/>
              </a:ext>
            </a:extLst>
          </p:cNvPr>
          <p:cNvSpPr>
            <a:spLocks noGrp="1"/>
          </p:cNvSpPr>
          <p:nvPr>
            <p:ph type="dt" sz="half" idx="10"/>
          </p:nvPr>
        </p:nvSpPr>
        <p:spPr/>
        <p:txBody>
          <a:bodyPr/>
          <a:lstStyle/>
          <a:p>
            <a:fld id="{F246768E-AC02-4132-A97B-CE61764F1307}" type="datetimeFigureOut">
              <a:rPr lang="en-GB" smtClean="0"/>
              <a:t>07/09/2021</a:t>
            </a:fld>
            <a:endParaRPr lang="en-GB"/>
          </a:p>
        </p:txBody>
      </p:sp>
      <p:sp>
        <p:nvSpPr>
          <p:cNvPr id="5" name="Footer Placeholder 4">
            <a:extLst>
              <a:ext uri="{FF2B5EF4-FFF2-40B4-BE49-F238E27FC236}">
                <a16:creationId xmlns:a16="http://schemas.microsoft.com/office/drawing/2014/main" id="{77200C22-D82B-4910-ACDA-B10F6EE91C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D13CD4-D344-4E6F-8D99-EA6AD2E531E4}"/>
              </a:ext>
            </a:extLst>
          </p:cNvPr>
          <p:cNvSpPr>
            <a:spLocks noGrp="1"/>
          </p:cNvSpPr>
          <p:nvPr>
            <p:ph type="sldNum" sz="quarter" idx="12"/>
          </p:nvPr>
        </p:nvSpPr>
        <p:spPr/>
        <p:txBody>
          <a:bodyPr/>
          <a:lstStyle/>
          <a:p>
            <a:fld id="{2BA2D300-4A36-4D0C-A29A-DA602FB2983A}" type="slidenum">
              <a:rPr lang="en-GB" smtClean="0"/>
              <a:t>‹#›</a:t>
            </a:fld>
            <a:endParaRPr lang="en-GB"/>
          </a:p>
        </p:txBody>
      </p:sp>
    </p:spTree>
    <p:extLst>
      <p:ext uri="{BB962C8B-B14F-4D97-AF65-F5344CB8AC3E}">
        <p14:creationId xmlns:p14="http://schemas.microsoft.com/office/powerpoint/2010/main" val="2085935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B8D9D-860E-4DDB-B70B-9C0F139047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D62A1AA-3652-4511-B2F4-FFB83B9224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06664-7EA1-4080-8D77-515EA36CD8FB}"/>
              </a:ext>
            </a:extLst>
          </p:cNvPr>
          <p:cNvSpPr>
            <a:spLocks noGrp="1"/>
          </p:cNvSpPr>
          <p:nvPr>
            <p:ph type="dt" sz="half" idx="10"/>
          </p:nvPr>
        </p:nvSpPr>
        <p:spPr/>
        <p:txBody>
          <a:bodyPr/>
          <a:lstStyle/>
          <a:p>
            <a:fld id="{F246768E-AC02-4132-A97B-CE61764F1307}" type="datetimeFigureOut">
              <a:rPr lang="en-GB" smtClean="0"/>
              <a:t>07/09/2021</a:t>
            </a:fld>
            <a:endParaRPr lang="en-GB"/>
          </a:p>
        </p:txBody>
      </p:sp>
      <p:sp>
        <p:nvSpPr>
          <p:cNvPr id="5" name="Footer Placeholder 4">
            <a:extLst>
              <a:ext uri="{FF2B5EF4-FFF2-40B4-BE49-F238E27FC236}">
                <a16:creationId xmlns:a16="http://schemas.microsoft.com/office/drawing/2014/main" id="{4A9DDB2D-DC58-4F95-874E-708D8E9769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6654C1-8C11-400B-88B8-89129D6730D7}"/>
              </a:ext>
            </a:extLst>
          </p:cNvPr>
          <p:cNvSpPr>
            <a:spLocks noGrp="1"/>
          </p:cNvSpPr>
          <p:nvPr>
            <p:ph type="sldNum" sz="quarter" idx="12"/>
          </p:nvPr>
        </p:nvSpPr>
        <p:spPr/>
        <p:txBody>
          <a:bodyPr/>
          <a:lstStyle/>
          <a:p>
            <a:fld id="{2BA2D300-4A36-4D0C-A29A-DA602FB2983A}" type="slidenum">
              <a:rPr lang="en-GB" smtClean="0"/>
              <a:t>‹#›</a:t>
            </a:fld>
            <a:endParaRPr lang="en-GB"/>
          </a:p>
        </p:txBody>
      </p:sp>
    </p:spTree>
    <p:extLst>
      <p:ext uri="{BB962C8B-B14F-4D97-AF65-F5344CB8AC3E}">
        <p14:creationId xmlns:p14="http://schemas.microsoft.com/office/powerpoint/2010/main" val="2169627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CD28F-5AB3-4BE6-9F0D-8F7BB8F394F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56FEF9-0085-4851-ADF3-AD896AB825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4CEEC78-5258-4CFA-94AA-6391517126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A47D217-06EE-4FE4-AF14-6B953F4A5242}"/>
              </a:ext>
            </a:extLst>
          </p:cNvPr>
          <p:cNvSpPr>
            <a:spLocks noGrp="1"/>
          </p:cNvSpPr>
          <p:nvPr>
            <p:ph type="dt" sz="half" idx="10"/>
          </p:nvPr>
        </p:nvSpPr>
        <p:spPr/>
        <p:txBody>
          <a:bodyPr/>
          <a:lstStyle/>
          <a:p>
            <a:fld id="{F246768E-AC02-4132-A97B-CE61764F1307}" type="datetimeFigureOut">
              <a:rPr lang="en-GB" smtClean="0"/>
              <a:t>07/09/2021</a:t>
            </a:fld>
            <a:endParaRPr lang="en-GB"/>
          </a:p>
        </p:txBody>
      </p:sp>
      <p:sp>
        <p:nvSpPr>
          <p:cNvPr id="6" name="Footer Placeholder 5">
            <a:extLst>
              <a:ext uri="{FF2B5EF4-FFF2-40B4-BE49-F238E27FC236}">
                <a16:creationId xmlns:a16="http://schemas.microsoft.com/office/drawing/2014/main" id="{F466A6B3-78F8-4683-89C6-822EBF4A9B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5780C7-5C0C-4741-90B5-B6A0C9AC0892}"/>
              </a:ext>
            </a:extLst>
          </p:cNvPr>
          <p:cNvSpPr>
            <a:spLocks noGrp="1"/>
          </p:cNvSpPr>
          <p:nvPr>
            <p:ph type="sldNum" sz="quarter" idx="12"/>
          </p:nvPr>
        </p:nvSpPr>
        <p:spPr/>
        <p:txBody>
          <a:bodyPr/>
          <a:lstStyle/>
          <a:p>
            <a:fld id="{2BA2D300-4A36-4D0C-A29A-DA602FB2983A}" type="slidenum">
              <a:rPr lang="en-GB" smtClean="0"/>
              <a:t>‹#›</a:t>
            </a:fld>
            <a:endParaRPr lang="en-GB"/>
          </a:p>
        </p:txBody>
      </p:sp>
    </p:spTree>
    <p:extLst>
      <p:ext uri="{BB962C8B-B14F-4D97-AF65-F5344CB8AC3E}">
        <p14:creationId xmlns:p14="http://schemas.microsoft.com/office/powerpoint/2010/main" val="4230686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4767E-6B3D-4AE9-B884-9A34416C90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05468A-A98B-4F26-A7C1-41C98F14CE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ABAD2D-F8F7-4600-8714-0386424D7F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C69AF07-D223-4AF6-A109-CB69CB20A3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87F5B1-DF21-4A2F-B3BD-6FF71B40B0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9C8354F-2772-41C9-96F0-D9DE49F33372}"/>
              </a:ext>
            </a:extLst>
          </p:cNvPr>
          <p:cNvSpPr>
            <a:spLocks noGrp="1"/>
          </p:cNvSpPr>
          <p:nvPr>
            <p:ph type="dt" sz="half" idx="10"/>
          </p:nvPr>
        </p:nvSpPr>
        <p:spPr/>
        <p:txBody>
          <a:bodyPr/>
          <a:lstStyle/>
          <a:p>
            <a:fld id="{F246768E-AC02-4132-A97B-CE61764F1307}" type="datetimeFigureOut">
              <a:rPr lang="en-GB" smtClean="0"/>
              <a:t>07/09/2021</a:t>
            </a:fld>
            <a:endParaRPr lang="en-GB"/>
          </a:p>
        </p:txBody>
      </p:sp>
      <p:sp>
        <p:nvSpPr>
          <p:cNvPr id="8" name="Footer Placeholder 7">
            <a:extLst>
              <a:ext uri="{FF2B5EF4-FFF2-40B4-BE49-F238E27FC236}">
                <a16:creationId xmlns:a16="http://schemas.microsoft.com/office/drawing/2014/main" id="{94EAC2F5-055A-4C45-A699-55E3164DDA6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8BDE15-73B7-488E-BB6B-7393ADAD0CC8}"/>
              </a:ext>
            </a:extLst>
          </p:cNvPr>
          <p:cNvSpPr>
            <a:spLocks noGrp="1"/>
          </p:cNvSpPr>
          <p:nvPr>
            <p:ph type="sldNum" sz="quarter" idx="12"/>
          </p:nvPr>
        </p:nvSpPr>
        <p:spPr/>
        <p:txBody>
          <a:bodyPr/>
          <a:lstStyle/>
          <a:p>
            <a:fld id="{2BA2D300-4A36-4D0C-A29A-DA602FB2983A}" type="slidenum">
              <a:rPr lang="en-GB" smtClean="0"/>
              <a:t>‹#›</a:t>
            </a:fld>
            <a:endParaRPr lang="en-GB"/>
          </a:p>
        </p:txBody>
      </p:sp>
    </p:spTree>
    <p:extLst>
      <p:ext uri="{BB962C8B-B14F-4D97-AF65-F5344CB8AC3E}">
        <p14:creationId xmlns:p14="http://schemas.microsoft.com/office/powerpoint/2010/main" val="1376881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DE5C7-4290-49DB-9B82-CFCF76FFBF7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0E733CB-AB27-4AF5-ADCD-486EAA637993}"/>
              </a:ext>
            </a:extLst>
          </p:cNvPr>
          <p:cNvSpPr>
            <a:spLocks noGrp="1"/>
          </p:cNvSpPr>
          <p:nvPr>
            <p:ph type="dt" sz="half" idx="10"/>
          </p:nvPr>
        </p:nvSpPr>
        <p:spPr/>
        <p:txBody>
          <a:bodyPr/>
          <a:lstStyle/>
          <a:p>
            <a:fld id="{F246768E-AC02-4132-A97B-CE61764F1307}" type="datetimeFigureOut">
              <a:rPr lang="en-GB" smtClean="0"/>
              <a:t>07/09/2021</a:t>
            </a:fld>
            <a:endParaRPr lang="en-GB"/>
          </a:p>
        </p:txBody>
      </p:sp>
      <p:sp>
        <p:nvSpPr>
          <p:cNvPr id="4" name="Footer Placeholder 3">
            <a:extLst>
              <a:ext uri="{FF2B5EF4-FFF2-40B4-BE49-F238E27FC236}">
                <a16:creationId xmlns:a16="http://schemas.microsoft.com/office/drawing/2014/main" id="{4C5405E3-E70E-42FD-B595-9CB559E9E7A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35520CE-AF54-4106-8D9C-72D7095B5479}"/>
              </a:ext>
            </a:extLst>
          </p:cNvPr>
          <p:cNvSpPr>
            <a:spLocks noGrp="1"/>
          </p:cNvSpPr>
          <p:nvPr>
            <p:ph type="sldNum" sz="quarter" idx="12"/>
          </p:nvPr>
        </p:nvSpPr>
        <p:spPr/>
        <p:txBody>
          <a:bodyPr/>
          <a:lstStyle/>
          <a:p>
            <a:fld id="{2BA2D300-4A36-4D0C-A29A-DA602FB2983A}" type="slidenum">
              <a:rPr lang="en-GB" smtClean="0"/>
              <a:t>‹#›</a:t>
            </a:fld>
            <a:endParaRPr lang="en-GB"/>
          </a:p>
        </p:txBody>
      </p:sp>
    </p:spTree>
    <p:extLst>
      <p:ext uri="{BB962C8B-B14F-4D97-AF65-F5344CB8AC3E}">
        <p14:creationId xmlns:p14="http://schemas.microsoft.com/office/powerpoint/2010/main" val="2102881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4FA5DE-4399-4D43-998F-6929A4D40B54}"/>
              </a:ext>
            </a:extLst>
          </p:cNvPr>
          <p:cNvSpPr>
            <a:spLocks noGrp="1"/>
          </p:cNvSpPr>
          <p:nvPr>
            <p:ph type="dt" sz="half" idx="10"/>
          </p:nvPr>
        </p:nvSpPr>
        <p:spPr/>
        <p:txBody>
          <a:bodyPr/>
          <a:lstStyle/>
          <a:p>
            <a:fld id="{F246768E-AC02-4132-A97B-CE61764F1307}" type="datetimeFigureOut">
              <a:rPr lang="en-GB" smtClean="0"/>
              <a:t>07/09/2021</a:t>
            </a:fld>
            <a:endParaRPr lang="en-GB"/>
          </a:p>
        </p:txBody>
      </p:sp>
      <p:sp>
        <p:nvSpPr>
          <p:cNvPr id="3" name="Footer Placeholder 2">
            <a:extLst>
              <a:ext uri="{FF2B5EF4-FFF2-40B4-BE49-F238E27FC236}">
                <a16:creationId xmlns:a16="http://schemas.microsoft.com/office/drawing/2014/main" id="{524D33FF-66CC-4C2C-BAAD-E250AC52E94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E47CB4D-38DD-41B5-9EAC-C85DDD250394}"/>
              </a:ext>
            </a:extLst>
          </p:cNvPr>
          <p:cNvSpPr>
            <a:spLocks noGrp="1"/>
          </p:cNvSpPr>
          <p:nvPr>
            <p:ph type="sldNum" sz="quarter" idx="12"/>
          </p:nvPr>
        </p:nvSpPr>
        <p:spPr/>
        <p:txBody>
          <a:bodyPr/>
          <a:lstStyle/>
          <a:p>
            <a:fld id="{2BA2D300-4A36-4D0C-A29A-DA602FB2983A}" type="slidenum">
              <a:rPr lang="en-GB" smtClean="0"/>
              <a:t>‹#›</a:t>
            </a:fld>
            <a:endParaRPr lang="en-GB"/>
          </a:p>
        </p:txBody>
      </p:sp>
    </p:spTree>
    <p:extLst>
      <p:ext uri="{BB962C8B-B14F-4D97-AF65-F5344CB8AC3E}">
        <p14:creationId xmlns:p14="http://schemas.microsoft.com/office/powerpoint/2010/main" val="1359784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2014E-0DCB-4EFA-8DFA-D6B1F4756A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C02C824-043F-4D37-BDEE-963AE3E67E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16CD8F1-9154-42EC-A2E6-97CC3744CE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D358A8-446E-4A19-959F-A4BA6AF1D459}"/>
              </a:ext>
            </a:extLst>
          </p:cNvPr>
          <p:cNvSpPr>
            <a:spLocks noGrp="1"/>
          </p:cNvSpPr>
          <p:nvPr>
            <p:ph type="dt" sz="half" idx="10"/>
          </p:nvPr>
        </p:nvSpPr>
        <p:spPr/>
        <p:txBody>
          <a:bodyPr/>
          <a:lstStyle/>
          <a:p>
            <a:fld id="{F246768E-AC02-4132-A97B-CE61764F1307}" type="datetimeFigureOut">
              <a:rPr lang="en-GB" smtClean="0"/>
              <a:t>07/09/2021</a:t>
            </a:fld>
            <a:endParaRPr lang="en-GB"/>
          </a:p>
        </p:txBody>
      </p:sp>
      <p:sp>
        <p:nvSpPr>
          <p:cNvPr id="6" name="Footer Placeholder 5">
            <a:extLst>
              <a:ext uri="{FF2B5EF4-FFF2-40B4-BE49-F238E27FC236}">
                <a16:creationId xmlns:a16="http://schemas.microsoft.com/office/drawing/2014/main" id="{61D2B511-1471-45F1-BF19-99EBB59DAD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CC27F5-87AD-4627-B7D1-9009600D7C8F}"/>
              </a:ext>
            </a:extLst>
          </p:cNvPr>
          <p:cNvSpPr>
            <a:spLocks noGrp="1"/>
          </p:cNvSpPr>
          <p:nvPr>
            <p:ph type="sldNum" sz="quarter" idx="12"/>
          </p:nvPr>
        </p:nvSpPr>
        <p:spPr/>
        <p:txBody>
          <a:bodyPr/>
          <a:lstStyle/>
          <a:p>
            <a:fld id="{2BA2D300-4A36-4D0C-A29A-DA602FB2983A}" type="slidenum">
              <a:rPr lang="en-GB" smtClean="0"/>
              <a:t>‹#›</a:t>
            </a:fld>
            <a:endParaRPr lang="en-GB"/>
          </a:p>
        </p:txBody>
      </p:sp>
    </p:spTree>
    <p:extLst>
      <p:ext uri="{BB962C8B-B14F-4D97-AF65-F5344CB8AC3E}">
        <p14:creationId xmlns:p14="http://schemas.microsoft.com/office/powerpoint/2010/main" val="243965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521B0C-FC12-1B49-B6BC-8EBD42315DE6}" type="datetimeFigureOut">
              <a:rPr lang="en-US" smtClean="0"/>
              <a:t>9/7/21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07675-8560-854B-A199-82CAFE706233}" type="slidenum">
              <a:rPr lang="en-US" smtClean="0"/>
              <a:t>‹#›</a:t>
            </a:fld>
            <a:endParaRPr lang="en-US"/>
          </a:p>
        </p:txBody>
      </p:sp>
    </p:spTree>
    <p:extLst>
      <p:ext uri="{BB962C8B-B14F-4D97-AF65-F5344CB8AC3E}">
        <p14:creationId xmlns:p14="http://schemas.microsoft.com/office/powerpoint/2010/main" val="550892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353C1-D8AF-437C-A2AA-62D9144F08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DC8DE3F-DE42-4F7D-AA27-15DE39F457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158EEA0-F4B8-4C53-8A97-CB6AB228CF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6A64E4-5115-4ADD-A07C-68ADFA953A92}"/>
              </a:ext>
            </a:extLst>
          </p:cNvPr>
          <p:cNvSpPr>
            <a:spLocks noGrp="1"/>
          </p:cNvSpPr>
          <p:nvPr>
            <p:ph type="dt" sz="half" idx="10"/>
          </p:nvPr>
        </p:nvSpPr>
        <p:spPr/>
        <p:txBody>
          <a:bodyPr/>
          <a:lstStyle/>
          <a:p>
            <a:fld id="{F246768E-AC02-4132-A97B-CE61764F1307}" type="datetimeFigureOut">
              <a:rPr lang="en-GB" smtClean="0"/>
              <a:t>07/09/2021</a:t>
            </a:fld>
            <a:endParaRPr lang="en-GB"/>
          </a:p>
        </p:txBody>
      </p:sp>
      <p:sp>
        <p:nvSpPr>
          <p:cNvPr id="6" name="Footer Placeholder 5">
            <a:extLst>
              <a:ext uri="{FF2B5EF4-FFF2-40B4-BE49-F238E27FC236}">
                <a16:creationId xmlns:a16="http://schemas.microsoft.com/office/drawing/2014/main" id="{D57D2BC6-03A2-495C-B3CB-341760B7A5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12276E-19E6-4614-8AA8-4D47293A4D88}"/>
              </a:ext>
            </a:extLst>
          </p:cNvPr>
          <p:cNvSpPr>
            <a:spLocks noGrp="1"/>
          </p:cNvSpPr>
          <p:nvPr>
            <p:ph type="sldNum" sz="quarter" idx="12"/>
          </p:nvPr>
        </p:nvSpPr>
        <p:spPr/>
        <p:txBody>
          <a:bodyPr/>
          <a:lstStyle/>
          <a:p>
            <a:fld id="{2BA2D300-4A36-4D0C-A29A-DA602FB2983A}" type="slidenum">
              <a:rPr lang="en-GB" smtClean="0"/>
              <a:t>‹#›</a:t>
            </a:fld>
            <a:endParaRPr lang="en-GB"/>
          </a:p>
        </p:txBody>
      </p:sp>
    </p:spTree>
    <p:extLst>
      <p:ext uri="{BB962C8B-B14F-4D97-AF65-F5344CB8AC3E}">
        <p14:creationId xmlns:p14="http://schemas.microsoft.com/office/powerpoint/2010/main" val="1869541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CB696-BDEE-44D5-9D4F-4592F7AEB2B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7B2775-15FA-4301-81D0-D9ECC040AB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1FB9FC-C8C7-45B1-B392-CDB3EA4B372D}"/>
              </a:ext>
            </a:extLst>
          </p:cNvPr>
          <p:cNvSpPr>
            <a:spLocks noGrp="1"/>
          </p:cNvSpPr>
          <p:nvPr>
            <p:ph type="dt" sz="half" idx="10"/>
          </p:nvPr>
        </p:nvSpPr>
        <p:spPr/>
        <p:txBody>
          <a:bodyPr/>
          <a:lstStyle/>
          <a:p>
            <a:fld id="{F246768E-AC02-4132-A97B-CE61764F1307}" type="datetimeFigureOut">
              <a:rPr lang="en-GB" smtClean="0"/>
              <a:t>07/09/2021</a:t>
            </a:fld>
            <a:endParaRPr lang="en-GB"/>
          </a:p>
        </p:txBody>
      </p:sp>
      <p:sp>
        <p:nvSpPr>
          <p:cNvPr id="5" name="Footer Placeholder 4">
            <a:extLst>
              <a:ext uri="{FF2B5EF4-FFF2-40B4-BE49-F238E27FC236}">
                <a16:creationId xmlns:a16="http://schemas.microsoft.com/office/drawing/2014/main" id="{B7911A93-C441-4933-98DD-869763519E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A29B9-3393-4A38-818A-E213A6244C53}"/>
              </a:ext>
            </a:extLst>
          </p:cNvPr>
          <p:cNvSpPr>
            <a:spLocks noGrp="1"/>
          </p:cNvSpPr>
          <p:nvPr>
            <p:ph type="sldNum" sz="quarter" idx="12"/>
          </p:nvPr>
        </p:nvSpPr>
        <p:spPr/>
        <p:txBody>
          <a:bodyPr/>
          <a:lstStyle/>
          <a:p>
            <a:fld id="{2BA2D300-4A36-4D0C-A29A-DA602FB2983A}" type="slidenum">
              <a:rPr lang="en-GB" smtClean="0"/>
              <a:t>‹#›</a:t>
            </a:fld>
            <a:endParaRPr lang="en-GB"/>
          </a:p>
        </p:txBody>
      </p:sp>
    </p:spTree>
    <p:extLst>
      <p:ext uri="{BB962C8B-B14F-4D97-AF65-F5344CB8AC3E}">
        <p14:creationId xmlns:p14="http://schemas.microsoft.com/office/powerpoint/2010/main" val="786328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56AD82-28B1-4E4D-AB26-06A1DCBE68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9F916B-9F93-4680-BAD1-51AC8967B7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6AEFF1-FA55-40BA-8BA5-3714483000AA}"/>
              </a:ext>
            </a:extLst>
          </p:cNvPr>
          <p:cNvSpPr>
            <a:spLocks noGrp="1"/>
          </p:cNvSpPr>
          <p:nvPr>
            <p:ph type="dt" sz="half" idx="10"/>
          </p:nvPr>
        </p:nvSpPr>
        <p:spPr/>
        <p:txBody>
          <a:bodyPr/>
          <a:lstStyle/>
          <a:p>
            <a:fld id="{F246768E-AC02-4132-A97B-CE61764F1307}" type="datetimeFigureOut">
              <a:rPr lang="en-GB" smtClean="0"/>
              <a:t>07/09/2021</a:t>
            </a:fld>
            <a:endParaRPr lang="en-GB"/>
          </a:p>
        </p:txBody>
      </p:sp>
      <p:sp>
        <p:nvSpPr>
          <p:cNvPr id="5" name="Footer Placeholder 4">
            <a:extLst>
              <a:ext uri="{FF2B5EF4-FFF2-40B4-BE49-F238E27FC236}">
                <a16:creationId xmlns:a16="http://schemas.microsoft.com/office/drawing/2014/main" id="{220D46C4-D7E0-4A17-B1C9-451072E599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6E0E76-919B-42DC-8208-2BC967BA2FAA}"/>
              </a:ext>
            </a:extLst>
          </p:cNvPr>
          <p:cNvSpPr>
            <a:spLocks noGrp="1"/>
          </p:cNvSpPr>
          <p:nvPr>
            <p:ph type="sldNum" sz="quarter" idx="12"/>
          </p:nvPr>
        </p:nvSpPr>
        <p:spPr/>
        <p:txBody>
          <a:bodyPr/>
          <a:lstStyle/>
          <a:p>
            <a:fld id="{2BA2D300-4A36-4D0C-A29A-DA602FB2983A}" type="slidenum">
              <a:rPr lang="en-GB" smtClean="0"/>
              <a:t>‹#›</a:t>
            </a:fld>
            <a:endParaRPr lang="en-GB"/>
          </a:p>
        </p:txBody>
      </p:sp>
    </p:spTree>
    <p:extLst>
      <p:ext uri="{BB962C8B-B14F-4D97-AF65-F5344CB8AC3E}">
        <p14:creationId xmlns:p14="http://schemas.microsoft.com/office/powerpoint/2010/main" val="1646117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EC521B0C-FC12-1B49-B6BC-8EBD42315DE6}" type="datetimeFigureOut">
              <a:rPr lang="en-US" smtClean="0"/>
              <a:t>9/7/21</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8D407675-8560-854B-A199-82CAFE706233}" type="slidenum">
              <a:rPr lang="en-US" smtClean="0"/>
              <a:t>‹#›</a:t>
            </a:fld>
            <a:endParaRPr lang="en-US"/>
          </a:p>
        </p:txBody>
      </p:sp>
    </p:spTree>
    <p:extLst>
      <p:ext uri="{BB962C8B-B14F-4D97-AF65-F5344CB8AC3E}">
        <p14:creationId xmlns:p14="http://schemas.microsoft.com/office/powerpoint/2010/main" val="3728732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521B0C-FC12-1B49-B6BC-8EBD42315DE6}" type="datetimeFigureOut">
              <a:rPr lang="en-US" smtClean="0"/>
              <a:t>9/7/21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07675-8560-854B-A199-82CAFE706233}" type="slidenum">
              <a:rPr lang="en-US" smtClean="0"/>
              <a:t>‹#›</a:t>
            </a:fld>
            <a:endParaRPr lang="en-US"/>
          </a:p>
        </p:txBody>
      </p:sp>
    </p:spTree>
    <p:extLst>
      <p:ext uri="{BB962C8B-B14F-4D97-AF65-F5344CB8AC3E}">
        <p14:creationId xmlns:p14="http://schemas.microsoft.com/office/powerpoint/2010/main" val="2144959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521B0C-FC12-1B49-B6BC-8EBD42315DE6}" type="datetimeFigureOut">
              <a:rPr lang="en-US" smtClean="0"/>
              <a:t>9/7/21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407675-8560-854B-A199-82CAFE706233}"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83515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C521B0C-FC12-1B49-B6BC-8EBD42315DE6}" type="datetimeFigureOut">
              <a:rPr lang="en-US" smtClean="0"/>
              <a:t>9/7/21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407675-8560-854B-A199-82CAFE706233}"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3767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521B0C-FC12-1B49-B6BC-8EBD42315DE6}" type="datetimeFigureOut">
              <a:rPr lang="en-US" smtClean="0"/>
              <a:t>9/7/21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407675-8560-854B-A199-82CAFE706233}" type="slidenum">
              <a:rPr lang="en-US" smtClean="0"/>
              <a:t>‹#›</a:t>
            </a:fld>
            <a:endParaRPr lang="en-US"/>
          </a:p>
        </p:txBody>
      </p:sp>
    </p:spTree>
    <p:extLst>
      <p:ext uri="{BB962C8B-B14F-4D97-AF65-F5344CB8AC3E}">
        <p14:creationId xmlns:p14="http://schemas.microsoft.com/office/powerpoint/2010/main" val="3569296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521B0C-FC12-1B49-B6BC-8EBD42315DE6}" type="datetimeFigureOut">
              <a:rPr lang="en-US" smtClean="0"/>
              <a:t>9/7/21</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8D407675-8560-854B-A199-82CAFE706233}" type="slidenum">
              <a:rPr lang="en-US" smtClean="0"/>
              <a:t>‹#›</a:t>
            </a:fld>
            <a:endParaRPr lang="en-US"/>
          </a:p>
        </p:txBody>
      </p:sp>
    </p:spTree>
    <p:extLst>
      <p:ext uri="{BB962C8B-B14F-4D97-AF65-F5344CB8AC3E}">
        <p14:creationId xmlns:p14="http://schemas.microsoft.com/office/powerpoint/2010/main" val="1735734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521B0C-FC12-1B49-B6BC-8EBD42315DE6}" type="datetimeFigureOut">
              <a:rPr lang="en-US" smtClean="0"/>
              <a:t>9/7/21</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8D407675-8560-854B-A199-82CAFE706233}" type="slidenum">
              <a:rPr lang="en-US" smtClean="0"/>
              <a:t>‹#›</a:t>
            </a:fld>
            <a:endParaRPr lang="en-US"/>
          </a:p>
        </p:txBody>
      </p:sp>
    </p:spTree>
    <p:extLst>
      <p:ext uri="{BB962C8B-B14F-4D97-AF65-F5344CB8AC3E}">
        <p14:creationId xmlns:p14="http://schemas.microsoft.com/office/powerpoint/2010/main" val="2889845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EC521B0C-FC12-1B49-B6BC-8EBD42315DE6}" type="datetimeFigureOut">
              <a:rPr lang="en-US" smtClean="0"/>
              <a:t>9/7/21</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8D407675-8560-854B-A199-82CAFE706233}" type="slidenum">
              <a:rPr lang="en-US" smtClean="0"/>
              <a:t>‹#›</a:t>
            </a:fld>
            <a:endParaRPr lang="en-US"/>
          </a:p>
        </p:txBody>
      </p:sp>
    </p:spTree>
    <p:extLst>
      <p:ext uri="{BB962C8B-B14F-4D97-AF65-F5344CB8AC3E}">
        <p14:creationId xmlns:p14="http://schemas.microsoft.com/office/powerpoint/2010/main" val="30892419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4B31CE-4812-4E8D-AB88-717054D5E3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A8A635-4601-4003-A8C1-2246DFDBEE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E8C240-BC3F-46D9-9759-F9F1C18EEF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6768E-AC02-4132-A97B-CE61764F1307}" type="datetimeFigureOut">
              <a:rPr lang="en-GB" smtClean="0"/>
              <a:t>07/09/2021</a:t>
            </a:fld>
            <a:endParaRPr lang="en-GB"/>
          </a:p>
        </p:txBody>
      </p:sp>
      <p:sp>
        <p:nvSpPr>
          <p:cNvPr id="5" name="Footer Placeholder 4">
            <a:extLst>
              <a:ext uri="{FF2B5EF4-FFF2-40B4-BE49-F238E27FC236}">
                <a16:creationId xmlns:a16="http://schemas.microsoft.com/office/drawing/2014/main" id="{FF4A300C-B6DA-49E9-BA7F-968AB84625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00E3DE6-0E94-4F63-B1F9-B85180813C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2D300-4A36-4D0C-A29A-DA602FB2983A}" type="slidenum">
              <a:rPr lang="en-GB" smtClean="0"/>
              <a:t>‹#›</a:t>
            </a:fld>
            <a:endParaRPr lang="en-GB"/>
          </a:p>
        </p:txBody>
      </p:sp>
    </p:spTree>
    <p:extLst>
      <p:ext uri="{BB962C8B-B14F-4D97-AF65-F5344CB8AC3E}">
        <p14:creationId xmlns:p14="http://schemas.microsoft.com/office/powerpoint/2010/main" val="18803641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9.xml"/><Relationship Id="rId5" Type="http://schemas.openxmlformats.org/officeDocument/2006/relationships/image" Target="../media/image6.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8.jpg"/><Relationship Id="rId5" Type="http://schemas.microsoft.com/office/2007/relationships/hdphoto" Target="../media/hdphoto2.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BFAB1-A3E9-4443-85C6-8E37E606FBEA}"/>
              </a:ext>
            </a:extLst>
          </p:cNvPr>
          <p:cNvSpPr>
            <a:spLocks noGrp="1"/>
          </p:cNvSpPr>
          <p:nvPr>
            <p:ph type="ctrTitle"/>
          </p:nvPr>
        </p:nvSpPr>
        <p:spPr/>
        <p:txBody>
          <a:bodyPr/>
          <a:lstStyle/>
          <a:p>
            <a:r>
              <a:rPr lang="en-US" dirty="0"/>
              <a:t>Research Methods</a:t>
            </a:r>
          </a:p>
        </p:txBody>
      </p:sp>
      <p:sp>
        <p:nvSpPr>
          <p:cNvPr id="3" name="Subtitle 2">
            <a:extLst>
              <a:ext uri="{FF2B5EF4-FFF2-40B4-BE49-F238E27FC236}">
                <a16:creationId xmlns:a16="http://schemas.microsoft.com/office/drawing/2014/main" id="{826F1922-BAB4-674F-955B-EA5D34A501DC}"/>
              </a:ext>
            </a:extLst>
          </p:cNvPr>
          <p:cNvSpPr>
            <a:spLocks noGrp="1"/>
          </p:cNvSpPr>
          <p:nvPr>
            <p:ph type="subTitle" idx="1"/>
          </p:nvPr>
        </p:nvSpPr>
        <p:spPr/>
        <p:txBody>
          <a:bodyPr/>
          <a:lstStyle/>
          <a:p>
            <a:r>
              <a:rPr lang="en-US" dirty="0"/>
              <a:t>The Science of Studying Belonging among Humans</a:t>
            </a:r>
          </a:p>
        </p:txBody>
      </p:sp>
    </p:spTree>
    <p:extLst>
      <p:ext uri="{BB962C8B-B14F-4D97-AF65-F5344CB8AC3E}">
        <p14:creationId xmlns:p14="http://schemas.microsoft.com/office/powerpoint/2010/main" val="22860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CB82EB-6331-A24C-A402-1855DF55473F}"/>
              </a:ext>
            </a:extLst>
          </p:cNvPr>
          <p:cNvSpPr>
            <a:spLocks noGrp="1"/>
          </p:cNvSpPr>
          <p:nvPr>
            <p:ph type="title"/>
          </p:nvPr>
        </p:nvSpPr>
        <p:spPr/>
        <p:txBody>
          <a:bodyPr/>
          <a:lstStyle/>
          <a:p>
            <a:pPr algn="ctr"/>
            <a:r>
              <a:rPr lang="en-US" dirty="0"/>
              <a:t>Is your need to Belong Normal?</a:t>
            </a:r>
          </a:p>
        </p:txBody>
      </p:sp>
      <p:sp>
        <p:nvSpPr>
          <p:cNvPr id="5" name="Content Placeholder 4">
            <a:extLst>
              <a:ext uri="{FF2B5EF4-FFF2-40B4-BE49-F238E27FC236}">
                <a16:creationId xmlns:a16="http://schemas.microsoft.com/office/drawing/2014/main" id="{396D5D7A-C323-2043-8155-99CE8E61FF76}"/>
              </a:ext>
            </a:extLst>
          </p:cNvPr>
          <p:cNvSpPr>
            <a:spLocks noGrp="1"/>
          </p:cNvSpPr>
          <p:nvPr>
            <p:ph idx="1"/>
          </p:nvPr>
        </p:nvSpPr>
        <p:spPr>
          <a:xfrm>
            <a:off x="1069847" y="2121408"/>
            <a:ext cx="5378249" cy="4050792"/>
          </a:xfrm>
        </p:spPr>
        <p:txBody>
          <a:bodyPr>
            <a:normAutofit fontScale="77500" lnSpcReduction="20000"/>
          </a:bodyPr>
          <a:lstStyle/>
          <a:p>
            <a:pPr>
              <a:lnSpc>
                <a:spcPct val="150000"/>
              </a:lnSpc>
            </a:pPr>
            <a:r>
              <a:rPr lang="en-US" sz="2800" dirty="0"/>
              <a:t>Other people seek many relationships, worry about how they are valued by others, and put a great deal of effort into sustaining interpersonal relationships (Kelly,2001)</a:t>
            </a:r>
          </a:p>
          <a:p>
            <a:pPr>
              <a:lnSpc>
                <a:spcPct val="150000"/>
              </a:lnSpc>
            </a:pPr>
            <a:r>
              <a:rPr lang="en-US" sz="2800" dirty="0"/>
              <a:t>Researchers are interested in </a:t>
            </a:r>
            <a:r>
              <a:rPr lang="en-US" sz="2800" b="1" dirty="0"/>
              <a:t>how people differ</a:t>
            </a:r>
            <a:r>
              <a:rPr lang="en-US" sz="2800" dirty="0"/>
              <a:t> in the strength of their desire for acceptance and belonging.</a:t>
            </a:r>
          </a:p>
          <a:p>
            <a:endParaRPr lang="en-US" dirty="0"/>
          </a:p>
        </p:txBody>
      </p:sp>
      <p:pic>
        <p:nvPicPr>
          <p:cNvPr id="2050" name="Picture 2" descr="OU-Tulane game moving to Norman following damage to New Orleans caused by  Hurricane Ida | OU Sports Extra | tulsaworld.com">
            <a:extLst>
              <a:ext uri="{FF2B5EF4-FFF2-40B4-BE49-F238E27FC236}">
                <a16:creationId xmlns:a16="http://schemas.microsoft.com/office/drawing/2014/main" id="{635F6A0B-4C54-4577-A217-E023DE8F89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3989" y="2712132"/>
            <a:ext cx="3832815" cy="25505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902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2C08B9-4E96-414E-95A2-8AA6C4DED280}"/>
              </a:ext>
            </a:extLst>
          </p:cNvPr>
          <p:cNvSpPr>
            <a:spLocks noGrp="1"/>
          </p:cNvSpPr>
          <p:nvPr>
            <p:ph type="title"/>
          </p:nvPr>
        </p:nvSpPr>
        <p:spPr>
          <a:xfrm>
            <a:off x="267462" y="268013"/>
            <a:ext cx="11657076" cy="1609344"/>
          </a:xfrm>
        </p:spPr>
        <p:txBody>
          <a:bodyPr>
            <a:normAutofit/>
          </a:bodyPr>
          <a:lstStyle/>
          <a:p>
            <a:pPr algn="ctr"/>
            <a:r>
              <a:rPr lang="en-US" sz="4400" dirty="0"/>
              <a:t>the Scientific Method is used to Study Human Needs</a:t>
            </a:r>
          </a:p>
        </p:txBody>
      </p:sp>
      <p:pic>
        <p:nvPicPr>
          <p:cNvPr id="4" name="Picture 2" descr="A simple flowchart features the basic elements of the scientific method.&#10;&#10;The flowchart consists of 4 boxes positioned at 12, 3, 6, and 9 o’clock. The 4 boxes are connected by clockwise arrows to form a cycle. The 4 stages are as follows, clockwise from 12 o’clock.&#10;1. Observe a Pattern.&#10;2. Generate a hypothesis&#10;3. Scientifically test the hypothesis.&#10;4. Interpret results and refine hypothesis. A curved arrow leads back to stage 3 to illustrate the refinement of the hypothesis through testing.&#10;&#10;" title="FIGURE 2.1 The scientific method includes these basic elements.">
            <a:extLst>
              <a:ext uri="{FF2B5EF4-FFF2-40B4-BE49-F238E27FC236}">
                <a16:creationId xmlns:a16="http://schemas.microsoft.com/office/drawing/2014/main" id="{ED58A69D-2D3B-46D5-81FD-E5D4E96BE3F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51532" y="1615966"/>
            <a:ext cx="7905613"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6724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2C08B9-4E96-414E-95A2-8AA6C4DED280}"/>
              </a:ext>
            </a:extLst>
          </p:cNvPr>
          <p:cNvSpPr>
            <a:spLocks noGrp="1"/>
          </p:cNvSpPr>
          <p:nvPr>
            <p:ph type="title"/>
          </p:nvPr>
        </p:nvSpPr>
        <p:spPr>
          <a:xfrm>
            <a:off x="630621" y="219456"/>
            <a:ext cx="11122152" cy="1609344"/>
          </a:xfrm>
        </p:spPr>
        <p:txBody>
          <a:bodyPr>
            <a:normAutofit/>
          </a:bodyPr>
          <a:lstStyle/>
          <a:p>
            <a:pPr algn="ctr"/>
            <a:r>
              <a:rPr lang="en-US" sz="4400" dirty="0"/>
              <a:t>Using the Scientific Method to </a:t>
            </a:r>
            <a:r>
              <a:rPr lang="en-US" sz="4400" u="sng" dirty="0"/>
              <a:t>Observe Patterns</a:t>
            </a:r>
          </a:p>
        </p:txBody>
      </p:sp>
      <p:sp>
        <p:nvSpPr>
          <p:cNvPr id="6" name="Content Placeholder 5">
            <a:extLst>
              <a:ext uri="{FF2B5EF4-FFF2-40B4-BE49-F238E27FC236}">
                <a16:creationId xmlns:a16="http://schemas.microsoft.com/office/drawing/2014/main" id="{6CBE7589-4FF4-0943-A6F8-8424E03F0FB9}"/>
              </a:ext>
            </a:extLst>
          </p:cNvPr>
          <p:cNvSpPr>
            <a:spLocks noGrp="1"/>
          </p:cNvSpPr>
          <p:nvPr>
            <p:ph idx="1"/>
          </p:nvPr>
        </p:nvSpPr>
        <p:spPr>
          <a:xfrm>
            <a:off x="534924" y="1576552"/>
            <a:ext cx="11313546" cy="4343400"/>
          </a:xfrm>
        </p:spPr>
        <p:txBody>
          <a:bodyPr>
            <a:normAutofit/>
          </a:bodyPr>
          <a:lstStyle/>
          <a:p>
            <a:pPr>
              <a:lnSpc>
                <a:spcPct val="150000"/>
              </a:lnSpc>
            </a:pPr>
            <a:r>
              <a:rPr lang="en-US" sz="3000" dirty="0"/>
              <a:t>Researchers observe that generally people are motivated to:</a:t>
            </a:r>
          </a:p>
          <a:p>
            <a:pPr lvl="1">
              <a:lnSpc>
                <a:spcPct val="150000"/>
              </a:lnSpc>
            </a:pPr>
            <a:r>
              <a:rPr lang="en-US" sz="3000" dirty="0"/>
              <a:t>Seek opportunities to socialize with others.</a:t>
            </a:r>
          </a:p>
          <a:p>
            <a:pPr lvl="1">
              <a:lnSpc>
                <a:spcPct val="150000"/>
              </a:lnSpc>
            </a:pPr>
            <a:r>
              <a:rPr lang="en-US" sz="3000" dirty="0"/>
              <a:t>Prefer affiliation with selected groups</a:t>
            </a:r>
          </a:p>
          <a:p>
            <a:pPr lvl="1">
              <a:lnSpc>
                <a:spcPct val="150000"/>
              </a:lnSpc>
            </a:pPr>
            <a:r>
              <a:rPr lang="en-US" sz="3000" dirty="0"/>
              <a:t>Fear rejection and criticism.</a:t>
            </a:r>
          </a:p>
          <a:p>
            <a:pPr lvl="1">
              <a:lnSpc>
                <a:spcPct val="150000"/>
              </a:lnSpc>
            </a:pPr>
            <a:r>
              <a:rPr lang="en-US" sz="3000" dirty="0"/>
              <a:t>Avoid lasting, solitary behaviors.</a:t>
            </a:r>
          </a:p>
          <a:p>
            <a:pPr marL="0" indent="0">
              <a:buNone/>
            </a:pPr>
            <a:endParaRPr lang="en-US" dirty="0"/>
          </a:p>
          <a:p>
            <a:endParaRPr lang="en-US" dirty="0"/>
          </a:p>
        </p:txBody>
      </p:sp>
    </p:spTree>
    <p:extLst>
      <p:ext uri="{BB962C8B-B14F-4D97-AF65-F5344CB8AC3E}">
        <p14:creationId xmlns:p14="http://schemas.microsoft.com/office/powerpoint/2010/main" val="1260819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2C08B9-4E96-414E-95A2-8AA6C4DED280}"/>
              </a:ext>
            </a:extLst>
          </p:cNvPr>
          <p:cNvSpPr>
            <a:spLocks noGrp="1"/>
          </p:cNvSpPr>
          <p:nvPr>
            <p:ph type="title"/>
          </p:nvPr>
        </p:nvSpPr>
        <p:spPr>
          <a:xfrm>
            <a:off x="0" y="87985"/>
            <a:ext cx="11950262" cy="1609344"/>
          </a:xfrm>
        </p:spPr>
        <p:txBody>
          <a:bodyPr>
            <a:normAutofit/>
          </a:bodyPr>
          <a:lstStyle/>
          <a:p>
            <a:pPr algn="ctr"/>
            <a:r>
              <a:rPr lang="en-US" sz="4400" dirty="0"/>
              <a:t>Using the Scientific Method to </a:t>
            </a:r>
            <a:r>
              <a:rPr lang="en-US" sz="4400" u="sng" dirty="0"/>
              <a:t>generate a Hypothesis</a:t>
            </a:r>
          </a:p>
        </p:txBody>
      </p:sp>
      <p:sp>
        <p:nvSpPr>
          <p:cNvPr id="6" name="Content Placeholder 5">
            <a:extLst>
              <a:ext uri="{FF2B5EF4-FFF2-40B4-BE49-F238E27FC236}">
                <a16:creationId xmlns:a16="http://schemas.microsoft.com/office/drawing/2014/main" id="{6CBE7589-4FF4-0943-A6F8-8424E03F0FB9}"/>
              </a:ext>
            </a:extLst>
          </p:cNvPr>
          <p:cNvSpPr>
            <a:spLocks noGrp="1"/>
          </p:cNvSpPr>
          <p:nvPr>
            <p:ph sz="half" idx="1"/>
          </p:nvPr>
        </p:nvSpPr>
        <p:spPr>
          <a:xfrm>
            <a:off x="6096001" y="1942375"/>
            <a:ext cx="5633544" cy="4694908"/>
          </a:xfrm>
        </p:spPr>
        <p:txBody>
          <a:bodyPr>
            <a:normAutofit fontScale="62500" lnSpcReduction="20000"/>
          </a:bodyPr>
          <a:lstStyle/>
          <a:p>
            <a:pPr>
              <a:lnSpc>
                <a:spcPct val="170000"/>
              </a:lnSpc>
            </a:pPr>
            <a:r>
              <a:rPr lang="en-US" sz="3700" dirty="0"/>
              <a:t>To generate a hypothesis, researchers rely on…</a:t>
            </a:r>
          </a:p>
          <a:p>
            <a:pPr lvl="1">
              <a:lnSpc>
                <a:spcPct val="170000"/>
              </a:lnSpc>
            </a:pPr>
            <a:r>
              <a:rPr lang="en-US" sz="3700" dirty="0"/>
              <a:t>Creating operational definitions of the construct (such as belonging) in such a way that it can be measured and manipulated.</a:t>
            </a:r>
          </a:p>
          <a:p>
            <a:pPr lvl="1">
              <a:lnSpc>
                <a:spcPct val="170000"/>
              </a:lnSpc>
            </a:pPr>
            <a:r>
              <a:rPr lang="en-US" sz="3700" dirty="0"/>
              <a:t>Translation of a hypothesis into specific, testable procedures.</a:t>
            </a:r>
          </a:p>
          <a:p>
            <a:pPr lvl="1">
              <a:lnSpc>
                <a:spcPct val="170000"/>
              </a:lnSpc>
            </a:pPr>
            <a:endParaRPr lang="en-US" sz="3700" dirty="0"/>
          </a:p>
          <a:p>
            <a:pPr marL="0" indent="0">
              <a:buNone/>
            </a:pPr>
            <a:endParaRPr lang="en-US" dirty="0"/>
          </a:p>
          <a:p>
            <a:endParaRPr lang="en-US" dirty="0"/>
          </a:p>
        </p:txBody>
      </p:sp>
      <p:sp>
        <p:nvSpPr>
          <p:cNvPr id="2" name="Content Placeholder 1">
            <a:extLst>
              <a:ext uri="{FF2B5EF4-FFF2-40B4-BE49-F238E27FC236}">
                <a16:creationId xmlns:a16="http://schemas.microsoft.com/office/drawing/2014/main" id="{D8AD46DC-C58C-4851-9D16-6128C1D9308A}"/>
              </a:ext>
            </a:extLst>
          </p:cNvPr>
          <p:cNvSpPr>
            <a:spLocks noGrp="1"/>
          </p:cNvSpPr>
          <p:nvPr>
            <p:ph sz="half" idx="2"/>
          </p:nvPr>
        </p:nvSpPr>
        <p:spPr>
          <a:xfrm>
            <a:off x="831264" y="4162096"/>
            <a:ext cx="4754880" cy="2475187"/>
          </a:xfrm>
        </p:spPr>
        <p:txBody>
          <a:bodyPr>
            <a:normAutofit fontScale="62500" lnSpcReduction="20000"/>
          </a:bodyPr>
          <a:lstStyle/>
          <a:p>
            <a:endParaRPr lang="en-US" sz="2000" i="1" kern="1200" dirty="0">
              <a:solidFill>
                <a:schemeClr val="tx1"/>
              </a:solidFill>
              <a:effectLst/>
              <a:latin typeface="+mn-lt"/>
              <a:ea typeface="+mn-ea"/>
              <a:cs typeface="+mn-cs"/>
            </a:endParaRPr>
          </a:p>
          <a:p>
            <a:pPr>
              <a:lnSpc>
                <a:spcPct val="150000"/>
              </a:lnSpc>
              <a:spcBef>
                <a:spcPts val="0"/>
              </a:spcBef>
            </a:pPr>
            <a:r>
              <a:rPr lang="en-US" sz="3600" kern="1200" dirty="0">
                <a:solidFill>
                  <a:schemeClr val="tx1"/>
                </a:solidFill>
                <a:effectLst/>
                <a:latin typeface="+mn-lt"/>
                <a:ea typeface="+mn-ea"/>
                <a:cs typeface="+mn-cs"/>
              </a:rPr>
              <a:t>Defined as an educated guess in statement form or a specific statement made by a researcher about the expected outcome of a study.</a:t>
            </a:r>
            <a:endParaRPr lang="en-US" sz="3600" dirty="0"/>
          </a:p>
        </p:txBody>
      </p:sp>
      <p:pic>
        <p:nvPicPr>
          <p:cNvPr id="7" name="Picture 2" descr="5 Basic Steps in Formulation of Hypothesis in Research">
            <a:extLst>
              <a:ext uri="{FF2B5EF4-FFF2-40B4-BE49-F238E27FC236}">
                <a16:creationId xmlns:a16="http://schemas.microsoft.com/office/drawing/2014/main" id="{5C0236B3-C902-4B34-88CB-207811B4FF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898" y="1899808"/>
            <a:ext cx="4271612" cy="2282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510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2C08B9-4E96-414E-95A2-8AA6C4DED280}"/>
              </a:ext>
            </a:extLst>
          </p:cNvPr>
          <p:cNvSpPr>
            <a:spLocks noGrp="1"/>
          </p:cNvSpPr>
          <p:nvPr>
            <p:ph type="title"/>
          </p:nvPr>
        </p:nvSpPr>
        <p:spPr>
          <a:xfrm>
            <a:off x="630621" y="219456"/>
            <a:ext cx="11122152" cy="1609344"/>
          </a:xfrm>
        </p:spPr>
        <p:txBody>
          <a:bodyPr>
            <a:normAutofit/>
          </a:bodyPr>
          <a:lstStyle/>
          <a:p>
            <a:pPr algn="ctr"/>
            <a:r>
              <a:rPr lang="en-US" sz="4400" dirty="0"/>
              <a:t>Using the Scientific Method to </a:t>
            </a:r>
            <a:r>
              <a:rPr lang="en-US" sz="4400" u="sng" dirty="0"/>
              <a:t>Test a Hypothesis</a:t>
            </a:r>
          </a:p>
        </p:txBody>
      </p:sp>
      <p:sp>
        <p:nvSpPr>
          <p:cNvPr id="6" name="Content Placeholder 5">
            <a:extLst>
              <a:ext uri="{FF2B5EF4-FFF2-40B4-BE49-F238E27FC236}">
                <a16:creationId xmlns:a16="http://schemas.microsoft.com/office/drawing/2014/main" id="{6CBE7589-4FF4-0943-A6F8-8424E03F0FB9}"/>
              </a:ext>
            </a:extLst>
          </p:cNvPr>
          <p:cNvSpPr>
            <a:spLocks noGrp="1"/>
          </p:cNvSpPr>
          <p:nvPr>
            <p:ph idx="1"/>
          </p:nvPr>
        </p:nvSpPr>
        <p:spPr>
          <a:xfrm>
            <a:off x="439228" y="1828800"/>
            <a:ext cx="11313546" cy="4343400"/>
          </a:xfrm>
        </p:spPr>
        <p:txBody>
          <a:bodyPr>
            <a:normAutofit/>
          </a:bodyPr>
          <a:lstStyle/>
          <a:p>
            <a:pPr>
              <a:lnSpc>
                <a:spcPct val="150000"/>
              </a:lnSpc>
            </a:pPr>
            <a:r>
              <a:rPr lang="en-US" sz="2800" dirty="0"/>
              <a:t>The research design can be…</a:t>
            </a:r>
          </a:p>
          <a:p>
            <a:pPr lvl="1">
              <a:lnSpc>
                <a:spcPct val="150000"/>
              </a:lnSpc>
            </a:pPr>
            <a:r>
              <a:rPr lang="en-US" sz="2800" dirty="0"/>
              <a:t>Basic research, with the purpose to: </a:t>
            </a:r>
          </a:p>
          <a:p>
            <a:pPr lvl="2">
              <a:lnSpc>
                <a:spcPct val="150000"/>
              </a:lnSpc>
            </a:pPr>
            <a:r>
              <a:rPr lang="en-US" sz="2800" dirty="0"/>
              <a:t>increase understanding within a field.</a:t>
            </a:r>
          </a:p>
          <a:p>
            <a:pPr lvl="2">
              <a:lnSpc>
                <a:spcPct val="150000"/>
              </a:lnSpc>
            </a:pPr>
            <a:r>
              <a:rPr lang="en-US" sz="2800" dirty="0"/>
              <a:t>occur in a controlled laboratory environment.</a:t>
            </a:r>
          </a:p>
          <a:p>
            <a:pPr lvl="2">
              <a:lnSpc>
                <a:spcPct val="150000"/>
              </a:lnSpc>
            </a:pPr>
            <a:r>
              <a:rPr lang="en-US" sz="2800" dirty="0"/>
              <a:t>be used as a foundation for future research.</a:t>
            </a:r>
          </a:p>
          <a:p>
            <a:endParaRPr lang="en-US" dirty="0"/>
          </a:p>
        </p:txBody>
      </p:sp>
    </p:spTree>
    <p:extLst>
      <p:ext uri="{BB962C8B-B14F-4D97-AF65-F5344CB8AC3E}">
        <p14:creationId xmlns:p14="http://schemas.microsoft.com/office/powerpoint/2010/main" val="2284852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2C08B9-4E96-414E-95A2-8AA6C4DED280}"/>
              </a:ext>
            </a:extLst>
          </p:cNvPr>
          <p:cNvSpPr>
            <a:spLocks noGrp="1"/>
          </p:cNvSpPr>
          <p:nvPr>
            <p:ph type="title"/>
          </p:nvPr>
        </p:nvSpPr>
        <p:spPr>
          <a:xfrm>
            <a:off x="630621" y="219456"/>
            <a:ext cx="11122152" cy="1609344"/>
          </a:xfrm>
        </p:spPr>
        <p:txBody>
          <a:bodyPr>
            <a:normAutofit/>
          </a:bodyPr>
          <a:lstStyle/>
          <a:p>
            <a:pPr algn="ctr"/>
            <a:r>
              <a:rPr lang="en-US" sz="4400" dirty="0"/>
              <a:t>Using the Scientific Method to </a:t>
            </a:r>
            <a:r>
              <a:rPr lang="en-US" sz="4400" u="sng" dirty="0"/>
              <a:t>Test a Hypothesis</a:t>
            </a:r>
          </a:p>
        </p:txBody>
      </p:sp>
      <p:sp>
        <p:nvSpPr>
          <p:cNvPr id="6" name="Content Placeholder 5">
            <a:extLst>
              <a:ext uri="{FF2B5EF4-FFF2-40B4-BE49-F238E27FC236}">
                <a16:creationId xmlns:a16="http://schemas.microsoft.com/office/drawing/2014/main" id="{6CBE7589-4FF4-0943-A6F8-8424E03F0FB9}"/>
              </a:ext>
            </a:extLst>
          </p:cNvPr>
          <p:cNvSpPr>
            <a:spLocks noGrp="1"/>
          </p:cNvSpPr>
          <p:nvPr>
            <p:ph idx="1"/>
          </p:nvPr>
        </p:nvSpPr>
        <p:spPr>
          <a:xfrm>
            <a:off x="439228" y="1828800"/>
            <a:ext cx="11313546" cy="4343400"/>
          </a:xfrm>
        </p:spPr>
        <p:txBody>
          <a:bodyPr>
            <a:normAutofit/>
          </a:bodyPr>
          <a:lstStyle/>
          <a:p>
            <a:pPr>
              <a:lnSpc>
                <a:spcPct val="150000"/>
              </a:lnSpc>
            </a:pPr>
            <a:r>
              <a:rPr lang="en-US" sz="2800" dirty="0"/>
              <a:t>The research design can be…</a:t>
            </a:r>
          </a:p>
          <a:p>
            <a:pPr lvl="1">
              <a:lnSpc>
                <a:spcPct val="150000"/>
              </a:lnSpc>
            </a:pPr>
            <a:r>
              <a:rPr lang="en-US" sz="2800" dirty="0"/>
              <a:t>Applied research, with the purpose to: </a:t>
            </a:r>
          </a:p>
          <a:p>
            <a:pPr lvl="2">
              <a:lnSpc>
                <a:spcPct val="150000"/>
              </a:lnSpc>
            </a:pPr>
            <a:r>
              <a:rPr lang="en-US" sz="2800" dirty="0"/>
              <a:t>translate theory into problem solving.</a:t>
            </a:r>
          </a:p>
          <a:p>
            <a:pPr lvl="2">
              <a:lnSpc>
                <a:spcPct val="150000"/>
              </a:lnSpc>
            </a:pPr>
            <a:r>
              <a:rPr lang="en-US" sz="2800" dirty="0"/>
              <a:t>solve problems.</a:t>
            </a:r>
          </a:p>
          <a:p>
            <a:pPr lvl="2">
              <a:lnSpc>
                <a:spcPct val="150000"/>
              </a:lnSpc>
            </a:pPr>
            <a:r>
              <a:rPr lang="en-US" sz="2800" dirty="0"/>
              <a:t>be conducted in “the real world”—the context of the naturally occurring phenomenon.</a:t>
            </a:r>
          </a:p>
          <a:p>
            <a:pPr marL="0" indent="0">
              <a:buNone/>
            </a:pPr>
            <a:endParaRPr lang="en-US" dirty="0"/>
          </a:p>
          <a:p>
            <a:endParaRPr lang="en-US" dirty="0"/>
          </a:p>
        </p:txBody>
      </p:sp>
    </p:spTree>
    <p:extLst>
      <p:ext uri="{BB962C8B-B14F-4D97-AF65-F5344CB8AC3E}">
        <p14:creationId xmlns:p14="http://schemas.microsoft.com/office/powerpoint/2010/main" val="1923804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3E73F-437C-CD40-8927-945E97DAE4BF}"/>
              </a:ext>
            </a:extLst>
          </p:cNvPr>
          <p:cNvSpPr>
            <a:spLocks noGrp="1"/>
          </p:cNvSpPr>
          <p:nvPr>
            <p:ph type="title"/>
          </p:nvPr>
        </p:nvSpPr>
        <p:spPr>
          <a:xfrm>
            <a:off x="186558" y="318529"/>
            <a:ext cx="11818883" cy="1609344"/>
          </a:xfrm>
        </p:spPr>
        <p:txBody>
          <a:bodyPr>
            <a:normAutofit/>
          </a:bodyPr>
          <a:lstStyle/>
          <a:p>
            <a:r>
              <a:rPr lang="en-US" sz="4400" dirty="0"/>
              <a:t>Options for Testing a Hypothesis: Descriptive methods</a:t>
            </a:r>
          </a:p>
        </p:txBody>
      </p:sp>
      <p:sp>
        <p:nvSpPr>
          <p:cNvPr id="3" name="Content Placeholder 2">
            <a:extLst>
              <a:ext uri="{FF2B5EF4-FFF2-40B4-BE49-F238E27FC236}">
                <a16:creationId xmlns:a16="http://schemas.microsoft.com/office/drawing/2014/main" id="{A9FDA86D-6BD0-0741-A1DF-F6B2ACAE33C5}"/>
              </a:ext>
            </a:extLst>
          </p:cNvPr>
          <p:cNvSpPr>
            <a:spLocks noGrp="1"/>
          </p:cNvSpPr>
          <p:nvPr>
            <p:ph idx="1"/>
          </p:nvPr>
        </p:nvSpPr>
        <p:spPr>
          <a:xfrm>
            <a:off x="373117" y="1927873"/>
            <a:ext cx="7563633" cy="4254341"/>
          </a:xfrm>
        </p:spPr>
        <p:txBody>
          <a:bodyPr>
            <a:normAutofit/>
          </a:bodyPr>
          <a:lstStyle/>
          <a:p>
            <a:r>
              <a:rPr lang="en-US" sz="3200" dirty="0"/>
              <a:t>Provide data that describe the construct of interest; e.g., when and where does it occur, in what amounts, for which groups? </a:t>
            </a:r>
          </a:p>
          <a:p>
            <a:r>
              <a:rPr lang="en-US" sz="3200" dirty="0"/>
              <a:t>Include:</a:t>
            </a:r>
          </a:p>
          <a:p>
            <a:pPr lvl="1"/>
            <a:r>
              <a:rPr lang="en-US" sz="2800" dirty="0"/>
              <a:t>Archival data</a:t>
            </a:r>
          </a:p>
          <a:p>
            <a:pPr lvl="1"/>
            <a:r>
              <a:rPr lang="en-US" sz="2800" dirty="0"/>
              <a:t>Naturalistic observation</a:t>
            </a:r>
          </a:p>
          <a:p>
            <a:pPr lvl="1"/>
            <a:r>
              <a:rPr lang="en-US" sz="2800" dirty="0"/>
              <a:t>Case studies</a:t>
            </a:r>
          </a:p>
          <a:p>
            <a:pPr lvl="1"/>
            <a:r>
              <a:rPr lang="en-US" sz="2800" dirty="0"/>
              <a:t>Descriptive surveys</a:t>
            </a:r>
          </a:p>
        </p:txBody>
      </p:sp>
      <p:pic>
        <p:nvPicPr>
          <p:cNvPr id="3076" name="Picture 4">
            <a:extLst>
              <a:ext uri="{FF2B5EF4-FFF2-40B4-BE49-F238E27FC236}">
                <a16:creationId xmlns:a16="http://schemas.microsoft.com/office/drawing/2014/main" id="{76B1CA26-5000-FF4F-BAB7-CCA1866413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8740" y="2076189"/>
            <a:ext cx="2705622" cy="2705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019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1A7C5-DE49-F444-9F5C-7F698C68636A}"/>
              </a:ext>
            </a:extLst>
          </p:cNvPr>
          <p:cNvSpPr>
            <a:spLocks noGrp="1"/>
          </p:cNvSpPr>
          <p:nvPr>
            <p:ph type="title"/>
          </p:nvPr>
        </p:nvSpPr>
        <p:spPr/>
        <p:txBody>
          <a:bodyPr/>
          <a:lstStyle/>
          <a:p>
            <a:pPr algn="ctr"/>
            <a:r>
              <a:rPr lang="en-US" dirty="0"/>
              <a:t>Types of Descriptive methods</a:t>
            </a:r>
          </a:p>
        </p:txBody>
      </p:sp>
      <p:sp>
        <p:nvSpPr>
          <p:cNvPr id="3" name="Content Placeholder 2">
            <a:extLst>
              <a:ext uri="{FF2B5EF4-FFF2-40B4-BE49-F238E27FC236}">
                <a16:creationId xmlns:a16="http://schemas.microsoft.com/office/drawing/2014/main" id="{96ED982D-6FF2-BC49-86AF-47BDA7BF1803}"/>
              </a:ext>
            </a:extLst>
          </p:cNvPr>
          <p:cNvSpPr>
            <a:spLocks noGrp="1"/>
          </p:cNvSpPr>
          <p:nvPr>
            <p:ph idx="1"/>
          </p:nvPr>
        </p:nvSpPr>
        <p:spPr>
          <a:xfrm>
            <a:off x="801834" y="1837629"/>
            <a:ext cx="10058400" cy="4050792"/>
          </a:xfrm>
        </p:spPr>
        <p:txBody>
          <a:bodyPr>
            <a:normAutofit fontScale="92500" lnSpcReduction="10000"/>
          </a:bodyPr>
          <a:lstStyle/>
          <a:p>
            <a:pPr>
              <a:lnSpc>
                <a:spcPct val="150000"/>
              </a:lnSpc>
            </a:pPr>
            <a:r>
              <a:rPr lang="en-US" sz="3200" dirty="0"/>
              <a:t>Archival data is …</a:t>
            </a:r>
          </a:p>
          <a:p>
            <a:pPr lvl="1">
              <a:lnSpc>
                <a:spcPct val="150000"/>
              </a:lnSpc>
            </a:pPr>
            <a:r>
              <a:rPr lang="en-US" sz="3000" dirty="0"/>
              <a:t>Stored information originally created for another purpose</a:t>
            </a:r>
          </a:p>
          <a:p>
            <a:pPr lvl="2">
              <a:lnSpc>
                <a:spcPct val="150000"/>
              </a:lnSpc>
            </a:pPr>
            <a:r>
              <a:rPr lang="en-US" sz="2800" dirty="0"/>
              <a:t>Examples include newspapers, census data, social media profiles and posts, police record</a:t>
            </a:r>
          </a:p>
          <a:p>
            <a:pPr lvl="1">
              <a:lnSpc>
                <a:spcPct val="150000"/>
              </a:lnSpc>
            </a:pPr>
            <a:r>
              <a:rPr lang="en-US" sz="3000" dirty="0"/>
              <a:t>What are the strengths of this method?</a:t>
            </a:r>
          </a:p>
          <a:p>
            <a:pPr lvl="1">
              <a:lnSpc>
                <a:spcPct val="150000"/>
              </a:lnSpc>
            </a:pPr>
            <a:r>
              <a:rPr lang="en-US" sz="3000" dirty="0"/>
              <a:t>What are the weaknesses of this method? </a:t>
            </a:r>
          </a:p>
        </p:txBody>
      </p:sp>
    </p:spTree>
    <p:extLst>
      <p:ext uri="{BB962C8B-B14F-4D97-AF65-F5344CB8AC3E}">
        <p14:creationId xmlns:p14="http://schemas.microsoft.com/office/powerpoint/2010/main" val="1137799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1A7C5-DE49-F444-9F5C-7F698C68636A}"/>
              </a:ext>
            </a:extLst>
          </p:cNvPr>
          <p:cNvSpPr>
            <a:spLocks noGrp="1"/>
          </p:cNvSpPr>
          <p:nvPr>
            <p:ph type="title"/>
          </p:nvPr>
        </p:nvSpPr>
        <p:spPr/>
        <p:txBody>
          <a:bodyPr/>
          <a:lstStyle/>
          <a:p>
            <a:pPr algn="ctr"/>
            <a:r>
              <a:rPr lang="en-US" dirty="0"/>
              <a:t>Types of Descriptive methods</a:t>
            </a:r>
          </a:p>
        </p:txBody>
      </p:sp>
      <p:sp>
        <p:nvSpPr>
          <p:cNvPr id="3" name="Content Placeholder 2">
            <a:extLst>
              <a:ext uri="{FF2B5EF4-FFF2-40B4-BE49-F238E27FC236}">
                <a16:creationId xmlns:a16="http://schemas.microsoft.com/office/drawing/2014/main" id="{96ED982D-6FF2-BC49-86AF-47BDA7BF1803}"/>
              </a:ext>
            </a:extLst>
          </p:cNvPr>
          <p:cNvSpPr>
            <a:spLocks noGrp="1"/>
          </p:cNvSpPr>
          <p:nvPr>
            <p:ph idx="1"/>
          </p:nvPr>
        </p:nvSpPr>
        <p:spPr>
          <a:xfrm>
            <a:off x="1069848" y="1916456"/>
            <a:ext cx="10058400" cy="4050792"/>
          </a:xfrm>
        </p:spPr>
        <p:txBody>
          <a:bodyPr>
            <a:normAutofit fontScale="92500" lnSpcReduction="20000"/>
          </a:bodyPr>
          <a:lstStyle/>
          <a:p>
            <a:pPr>
              <a:lnSpc>
                <a:spcPct val="150000"/>
              </a:lnSpc>
            </a:pPr>
            <a:r>
              <a:rPr lang="en-US" sz="3200" dirty="0"/>
              <a:t>Naturalistic Observation data is …</a:t>
            </a:r>
          </a:p>
          <a:p>
            <a:pPr lvl="1">
              <a:lnSpc>
                <a:spcPct val="150000"/>
              </a:lnSpc>
            </a:pPr>
            <a:r>
              <a:rPr lang="en-US" sz="3200" dirty="0"/>
              <a:t>Watching and recording people’s behaviors where they would have happened anyway, but for research purposes. </a:t>
            </a:r>
          </a:p>
          <a:p>
            <a:pPr>
              <a:lnSpc>
                <a:spcPct val="150000"/>
              </a:lnSpc>
            </a:pPr>
            <a:r>
              <a:rPr lang="en-US" sz="3200" dirty="0"/>
              <a:t>What are the strengths of this method?</a:t>
            </a:r>
          </a:p>
          <a:p>
            <a:pPr>
              <a:lnSpc>
                <a:spcPct val="150000"/>
              </a:lnSpc>
            </a:pPr>
            <a:r>
              <a:rPr lang="en-US" sz="3200" dirty="0"/>
              <a:t>What are the weaknesses of this method? </a:t>
            </a:r>
          </a:p>
        </p:txBody>
      </p:sp>
    </p:spTree>
    <p:extLst>
      <p:ext uri="{BB962C8B-B14F-4D97-AF65-F5344CB8AC3E}">
        <p14:creationId xmlns:p14="http://schemas.microsoft.com/office/powerpoint/2010/main" val="3629774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2F951-C5EB-5B44-B399-63D8CBC543A1}"/>
              </a:ext>
            </a:extLst>
          </p:cNvPr>
          <p:cNvSpPr>
            <a:spLocks noGrp="1"/>
          </p:cNvSpPr>
          <p:nvPr>
            <p:ph type="title"/>
          </p:nvPr>
        </p:nvSpPr>
        <p:spPr/>
        <p:txBody>
          <a:bodyPr/>
          <a:lstStyle/>
          <a:p>
            <a:pPr algn="ctr"/>
            <a:r>
              <a:rPr lang="en-US" dirty="0"/>
              <a:t>Types of Descriptive methods</a:t>
            </a:r>
          </a:p>
        </p:txBody>
      </p:sp>
      <p:sp>
        <p:nvSpPr>
          <p:cNvPr id="3" name="Content Placeholder 2">
            <a:extLst>
              <a:ext uri="{FF2B5EF4-FFF2-40B4-BE49-F238E27FC236}">
                <a16:creationId xmlns:a16="http://schemas.microsoft.com/office/drawing/2014/main" id="{DB2ED89E-BA88-F24D-8988-32C94CE4F1F1}"/>
              </a:ext>
            </a:extLst>
          </p:cNvPr>
          <p:cNvSpPr>
            <a:spLocks noGrp="1"/>
          </p:cNvSpPr>
          <p:nvPr>
            <p:ph idx="1"/>
          </p:nvPr>
        </p:nvSpPr>
        <p:spPr>
          <a:xfrm>
            <a:off x="873462" y="1923393"/>
            <a:ext cx="10445076" cy="4256689"/>
          </a:xfrm>
        </p:spPr>
        <p:txBody>
          <a:bodyPr>
            <a:normAutofit/>
          </a:bodyPr>
          <a:lstStyle/>
          <a:p>
            <a:pPr>
              <a:lnSpc>
                <a:spcPct val="160000"/>
              </a:lnSpc>
              <a:spcBef>
                <a:spcPts val="0"/>
              </a:spcBef>
            </a:pPr>
            <a:r>
              <a:rPr lang="en-US" sz="2600" dirty="0"/>
              <a:t>Case studies are…</a:t>
            </a:r>
          </a:p>
          <a:p>
            <a:pPr lvl="1">
              <a:lnSpc>
                <a:spcPct val="160000"/>
              </a:lnSpc>
              <a:spcBef>
                <a:spcPts val="0"/>
              </a:spcBef>
              <a:spcAft>
                <a:spcPts val="0"/>
              </a:spcAft>
            </a:pPr>
            <a:r>
              <a:rPr lang="en-US" sz="2600" dirty="0"/>
              <a:t>Intensive study of one individual</a:t>
            </a:r>
          </a:p>
          <a:p>
            <a:pPr>
              <a:lnSpc>
                <a:spcPct val="160000"/>
              </a:lnSpc>
              <a:spcBef>
                <a:spcPts val="0"/>
              </a:spcBef>
            </a:pPr>
            <a:r>
              <a:rPr lang="en-US" sz="2600" dirty="0"/>
              <a:t>Can include data from historical records, people who knew the person well, self-report records (e.g., social media posts, diaries)</a:t>
            </a:r>
          </a:p>
          <a:p>
            <a:pPr>
              <a:lnSpc>
                <a:spcPct val="160000"/>
              </a:lnSpc>
              <a:spcBef>
                <a:spcPts val="0"/>
              </a:spcBef>
            </a:pPr>
            <a:r>
              <a:rPr lang="en-US" sz="2600" dirty="0"/>
              <a:t>What are the strengths of this method?</a:t>
            </a:r>
          </a:p>
          <a:p>
            <a:pPr>
              <a:lnSpc>
                <a:spcPct val="160000"/>
              </a:lnSpc>
              <a:spcBef>
                <a:spcPts val="0"/>
              </a:spcBef>
            </a:pPr>
            <a:r>
              <a:rPr lang="en-US" sz="2600" dirty="0"/>
              <a:t>What are the weaknesses of this method? </a:t>
            </a:r>
          </a:p>
        </p:txBody>
      </p:sp>
    </p:spTree>
    <p:extLst>
      <p:ext uri="{BB962C8B-B14F-4D97-AF65-F5344CB8AC3E}">
        <p14:creationId xmlns:p14="http://schemas.microsoft.com/office/powerpoint/2010/main" val="2685507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6BE825-C14A-0845-9D90-8112B7B9C01C}"/>
              </a:ext>
            </a:extLst>
          </p:cNvPr>
          <p:cNvPicPr>
            <a:picLocks noChangeAspect="1"/>
          </p:cNvPicPr>
          <p:nvPr/>
        </p:nvPicPr>
        <p:blipFill>
          <a:blip r:embed="rId2"/>
          <a:stretch>
            <a:fillRect/>
          </a:stretch>
        </p:blipFill>
        <p:spPr>
          <a:xfrm>
            <a:off x="0" y="-1388"/>
            <a:ext cx="12191999" cy="6860776"/>
          </a:xfrm>
          <a:prstGeom prst="rect">
            <a:avLst/>
          </a:prstGeom>
        </p:spPr>
      </p:pic>
    </p:spTree>
    <p:extLst>
      <p:ext uri="{BB962C8B-B14F-4D97-AF65-F5344CB8AC3E}">
        <p14:creationId xmlns:p14="http://schemas.microsoft.com/office/powerpoint/2010/main" val="2760278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2F951-C5EB-5B44-B399-63D8CBC543A1}"/>
              </a:ext>
            </a:extLst>
          </p:cNvPr>
          <p:cNvSpPr>
            <a:spLocks noGrp="1"/>
          </p:cNvSpPr>
          <p:nvPr>
            <p:ph type="title"/>
          </p:nvPr>
        </p:nvSpPr>
        <p:spPr/>
        <p:txBody>
          <a:bodyPr/>
          <a:lstStyle/>
          <a:p>
            <a:pPr algn="ctr"/>
            <a:r>
              <a:rPr lang="en-US" dirty="0"/>
              <a:t>Types of Descriptive methods</a:t>
            </a:r>
          </a:p>
        </p:txBody>
      </p:sp>
      <p:sp>
        <p:nvSpPr>
          <p:cNvPr id="3" name="Content Placeholder 2">
            <a:extLst>
              <a:ext uri="{FF2B5EF4-FFF2-40B4-BE49-F238E27FC236}">
                <a16:creationId xmlns:a16="http://schemas.microsoft.com/office/drawing/2014/main" id="{DB2ED89E-BA88-F24D-8988-32C94CE4F1F1}"/>
              </a:ext>
            </a:extLst>
          </p:cNvPr>
          <p:cNvSpPr>
            <a:spLocks noGrp="1"/>
          </p:cNvSpPr>
          <p:nvPr>
            <p:ph idx="1"/>
          </p:nvPr>
        </p:nvSpPr>
        <p:spPr>
          <a:xfrm>
            <a:off x="683172" y="1686910"/>
            <a:ext cx="10445076" cy="4808483"/>
          </a:xfrm>
        </p:spPr>
        <p:txBody>
          <a:bodyPr>
            <a:noAutofit/>
          </a:bodyPr>
          <a:lstStyle/>
          <a:p>
            <a:pPr>
              <a:lnSpc>
                <a:spcPct val="160000"/>
              </a:lnSpc>
              <a:spcBef>
                <a:spcPts val="0"/>
              </a:spcBef>
            </a:pPr>
            <a:r>
              <a:rPr lang="en-US" sz="2800" dirty="0"/>
              <a:t>Descriptive surveys are…</a:t>
            </a:r>
          </a:p>
          <a:p>
            <a:pPr lvl="1"/>
            <a:r>
              <a:rPr lang="en-US" sz="2600" dirty="0"/>
              <a:t>Self-reported scales: participants respond to items asking about their thoughts, feelings, and behaviors</a:t>
            </a:r>
          </a:p>
          <a:p>
            <a:pPr>
              <a:lnSpc>
                <a:spcPct val="160000"/>
              </a:lnSpc>
              <a:spcBef>
                <a:spcPts val="0"/>
              </a:spcBef>
            </a:pPr>
            <a:r>
              <a:rPr lang="en-US" sz="2800" dirty="0"/>
              <a:t>What are the strengths of this method?</a:t>
            </a:r>
          </a:p>
          <a:p>
            <a:pPr lvl="1">
              <a:lnSpc>
                <a:spcPct val="160000"/>
              </a:lnSpc>
              <a:spcBef>
                <a:spcPts val="0"/>
              </a:spcBef>
            </a:pPr>
            <a:r>
              <a:rPr lang="en-US" sz="2600" dirty="0"/>
              <a:t>Inexpensive way to gather a lot of data</a:t>
            </a:r>
            <a:endParaRPr lang="en-US" sz="2800" dirty="0"/>
          </a:p>
          <a:p>
            <a:pPr>
              <a:lnSpc>
                <a:spcPct val="160000"/>
              </a:lnSpc>
              <a:spcBef>
                <a:spcPts val="0"/>
              </a:spcBef>
            </a:pPr>
            <a:r>
              <a:rPr lang="en-US" sz="2800" dirty="0"/>
              <a:t>What are the weaknesses of this method?</a:t>
            </a:r>
          </a:p>
          <a:p>
            <a:pPr lvl="1"/>
            <a:r>
              <a:rPr lang="en-US" sz="2800" dirty="0"/>
              <a:t>Social desirability: tendency for participant bias or dishonesty (e.g., the desire to present oneself in a desirable way, not reveal embarrassing information)</a:t>
            </a:r>
          </a:p>
        </p:txBody>
      </p:sp>
    </p:spTree>
    <p:extLst>
      <p:ext uri="{BB962C8B-B14F-4D97-AF65-F5344CB8AC3E}">
        <p14:creationId xmlns:p14="http://schemas.microsoft.com/office/powerpoint/2010/main" val="4293517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2C08B9-4E96-414E-95A2-8AA6C4DED280}"/>
              </a:ext>
            </a:extLst>
          </p:cNvPr>
          <p:cNvSpPr>
            <a:spLocks noGrp="1"/>
          </p:cNvSpPr>
          <p:nvPr>
            <p:ph type="title"/>
          </p:nvPr>
        </p:nvSpPr>
        <p:spPr>
          <a:xfrm>
            <a:off x="630621" y="219456"/>
            <a:ext cx="11122152" cy="1609344"/>
          </a:xfrm>
        </p:spPr>
        <p:txBody>
          <a:bodyPr>
            <a:normAutofit/>
          </a:bodyPr>
          <a:lstStyle/>
          <a:p>
            <a:pPr algn="ctr"/>
            <a:r>
              <a:rPr lang="en-US" sz="4400" dirty="0"/>
              <a:t>Using the Scientific Method to </a:t>
            </a:r>
            <a:r>
              <a:rPr lang="en-US" sz="4400" u="sng" dirty="0"/>
              <a:t>interpret results</a:t>
            </a:r>
          </a:p>
        </p:txBody>
      </p:sp>
      <p:sp>
        <p:nvSpPr>
          <p:cNvPr id="6" name="Content Placeholder 5">
            <a:extLst>
              <a:ext uri="{FF2B5EF4-FFF2-40B4-BE49-F238E27FC236}">
                <a16:creationId xmlns:a16="http://schemas.microsoft.com/office/drawing/2014/main" id="{6CBE7589-4FF4-0943-A6F8-8424E03F0FB9}"/>
              </a:ext>
            </a:extLst>
          </p:cNvPr>
          <p:cNvSpPr>
            <a:spLocks noGrp="1"/>
          </p:cNvSpPr>
          <p:nvPr>
            <p:ph idx="1"/>
          </p:nvPr>
        </p:nvSpPr>
        <p:spPr>
          <a:xfrm>
            <a:off x="534924" y="1608083"/>
            <a:ext cx="11313546" cy="4343400"/>
          </a:xfrm>
        </p:spPr>
        <p:txBody>
          <a:bodyPr>
            <a:normAutofit fontScale="92500" lnSpcReduction="20000"/>
          </a:bodyPr>
          <a:lstStyle/>
          <a:p>
            <a:pPr>
              <a:lnSpc>
                <a:spcPct val="150000"/>
              </a:lnSpc>
            </a:pPr>
            <a:r>
              <a:rPr lang="en-US" sz="3000" dirty="0"/>
              <a:t>Regardless of the method selected, once data is collected, researchers consider what the collected data tells them:</a:t>
            </a:r>
          </a:p>
          <a:p>
            <a:pPr lvl="1">
              <a:lnSpc>
                <a:spcPct val="150000"/>
              </a:lnSpc>
            </a:pPr>
            <a:r>
              <a:rPr lang="en-US" sz="3000" kern="1200" dirty="0">
                <a:solidFill>
                  <a:schemeClr val="tx1"/>
                </a:solidFill>
                <a:effectLst/>
                <a:latin typeface="+mn-lt"/>
                <a:ea typeface="+mn-ea"/>
                <a:cs typeface="+mn-cs"/>
              </a:rPr>
              <a:t>If the hypothesis was </a:t>
            </a:r>
            <a:r>
              <a:rPr lang="en-US" sz="3000" u="sng" kern="1200" dirty="0">
                <a:solidFill>
                  <a:schemeClr val="tx1"/>
                </a:solidFill>
                <a:effectLst/>
                <a:latin typeface="+mn-lt"/>
                <a:ea typeface="+mn-ea"/>
                <a:cs typeface="+mn-cs"/>
              </a:rPr>
              <a:t>proven correct</a:t>
            </a:r>
            <a:r>
              <a:rPr lang="en-US" sz="3000" kern="1200" dirty="0">
                <a:solidFill>
                  <a:schemeClr val="tx1"/>
                </a:solidFill>
                <a:effectLst/>
                <a:latin typeface="+mn-lt"/>
                <a:ea typeface="+mn-ea"/>
                <a:cs typeface="+mn-cs"/>
              </a:rPr>
              <a:t>, you may need to expand or refine further studies. </a:t>
            </a:r>
          </a:p>
          <a:p>
            <a:pPr lvl="1">
              <a:lnSpc>
                <a:spcPct val="150000"/>
              </a:lnSpc>
            </a:pPr>
            <a:r>
              <a:rPr lang="en-US" sz="3000" kern="1200" dirty="0">
                <a:solidFill>
                  <a:schemeClr val="tx1"/>
                </a:solidFill>
                <a:effectLst/>
                <a:latin typeface="+mn-lt"/>
                <a:ea typeface="+mn-ea"/>
                <a:cs typeface="+mn-cs"/>
              </a:rPr>
              <a:t>If the hypothesis was </a:t>
            </a:r>
            <a:r>
              <a:rPr lang="en-US" sz="3000" u="sng" kern="1200" dirty="0">
                <a:solidFill>
                  <a:schemeClr val="tx1"/>
                </a:solidFill>
                <a:effectLst/>
                <a:latin typeface="+mn-lt"/>
                <a:ea typeface="+mn-ea"/>
                <a:cs typeface="+mn-cs"/>
              </a:rPr>
              <a:t>totally wrong</a:t>
            </a:r>
            <a:r>
              <a:rPr lang="en-US" sz="3000" kern="1200" dirty="0">
                <a:solidFill>
                  <a:schemeClr val="tx1"/>
                </a:solidFill>
                <a:effectLst/>
                <a:latin typeface="+mn-lt"/>
                <a:ea typeface="+mn-ea"/>
                <a:cs typeface="+mn-cs"/>
              </a:rPr>
              <a:t>, you may need to start over. </a:t>
            </a:r>
          </a:p>
          <a:p>
            <a:pPr lvl="1">
              <a:lnSpc>
                <a:spcPct val="150000"/>
              </a:lnSpc>
            </a:pPr>
            <a:r>
              <a:rPr lang="en-US" sz="3000" kern="1200" dirty="0">
                <a:solidFill>
                  <a:schemeClr val="tx1"/>
                </a:solidFill>
                <a:effectLst/>
                <a:latin typeface="+mn-lt"/>
                <a:ea typeface="+mn-ea"/>
                <a:cs typeface="+mn-cs"/>
              </a:rPr>
              <a:t>If the hypothesis was </a:t>
            </a:r>
            <a:r>
              <a:rPr lang="en-US" sz="3000" u="sng" kern="1200" dirty="0">
                <a:solidFill>
                  <a:schemeClr val="tx1"/>
                </a:solidFill>
                <a:effectLst/>
                <a:latin typeface="+mn-lt"/>
                <a:ea typeface="+mn-ea"/>
                <a:cs typeface="+mn-cs"/>
              </a:rPr>
              <a:t>partially true </a:t>
            </a:r>
            <a:r>
              <a:rPr lang="en-US" sz="3000" kern="1200" dirty="0">
                <a:solidFill>
                  <a:schemeClr val="tx1"/>
                </a:solidFill>
                <a:effectLst/>
                <a:latin typeface="+mn-lt"/>
                <a:ea typeface="+mn-ea"/>
                <a:cs typeface="+mn-cs"/>
              </a:rPr>
              <a:t>or true some of the time, you can revise your hypothesis and retest. </a:t>
            </a:r>
            <a:endParaRPr lang="en-US" dirty="0"/>
          </a:p>
          <a:p>
            <a:endParaRPr lang="en-US" dirty="0"/>
          </a:p>
        </p:txBody>
      </p:sp>
    </p:spTree>
    <p:extLst>
      <p:ext uri="{BB962C8B-B14F-4D97-AF65-F5344CB8AC3E}">
        <p14:creationId xmlns:p14="http://schemas.microsoft.com/office/powerpoint/2010/main" val="2679834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2C08B9-4E96-414E-95A2-8AA6C4DED280}"/>
              </a:ext>
            </a:extLst>
          </p:cNvPr>
          <p:cNvSpPr>
            <a:spLocks noGrp="1"/>
          </p:cNvSpPr>
          <p:nvPr>
            <p:ph type="title"/>
          </p:nvPr>
        </p:nvSpPr>
        <p:spPr>
          <a:xfrm>
            <a:off x="630621" y="219456"/>
            <a:ext cx="11122152" cy="1609344"/>
          </a:xfrm>
        </p:spPr>
        <p:txBody>
          <a:bodyPr>
            <a:normAutofit/>
          </a:bodyPr>
          <a:lstStyle/>
          <a:p>
            <a:pPr algn="ctr"/>
            <a:r>
              <a:rPr lang="en-US" sz="4400" u="sng" dirty="0"/>
              <a:t>Wrap-up and Summary</a:t>
            </a:r>
          </a:p>
        </p:txBody>
      </p:sp>
      <p:sp>
        <p:nvSpPr>
          <p:cNvPr id="6" name="Content Placeholder 5">
            <a:extLst>
              <a:ext uri="{FF2B5EF4-FFF2-40B4-BE49-F238E27FC236}">
                <a16:creationId xmlns:a16="http://schemas.microsoft.com/office/drawing/2014/main" id="{6CBE7589-4FF4-0943-A6F8-8424E03F0FB9}"/>
              </a:ext>
            </a:extLst>
          </p:cNvPr>
          <p:cNvSpPr>
            <a:spLocks noGrp="1"/>
          </p:cNvSpPr>
          <p:nvPr>
            <p:ph idx="1"/>
          </p:nvPr>
        </p:nvSpPr>
        <p:spPr>
          <a:xfrm>
            <a:off x="534924" y="1608083"/>
            <a:ext cx="11313546" cy="4343400"/>
          </a:xfrm>
        </p:spPr>
        <p:txBody>
          <a:bodyPr>
            <a:normAutofit/>
          </a:bodyPr>
          <a:lstStyle/>
          <a:p>
            <a:pPr lvl="0">
              <a:lnSpc>
                <a:spcPct val="150000"/>
              </a:lnSpc>
            </a:pPr>
            <a:r>
              <a:rPr lang="en-US" sz="2800" dirty="0"/>
              <a:t>The need to belong is a </a:t>
            </a:r>
            <a:r>
              <a:rPr lang="en-US" sz="2800" u="sng" dirty="0"/>
              <a:t>normal construct </a:t>
            </a:r>
            <a:r>
              <a:rPr lang="en-US" sz="2800" dirty="0"/>
              <a:t>that researchers study.</a:t>
            </a:r>
          </a:p>
          <a:p>
            <a:pPr lvl="0">
              <a:lnSpc>
                <a:spcPct val="150000"/>
              </a:lnSpc>
            </a:pPr>
            <a:r>
              <a:rPr lang="en-US" sz="2800" dirty="0"/>
              <a:t>The </a:t>
            </a:r>
            <a:r>
              <a:rPr lang="en-US" sz="2800" u="sng" dirty="0"/>
              <a:t>FOUR basic elements </a:t>
            </a:r>
            <a:r>
              <a:rPr lang="en-US" sz="2800" dirty="0"/>
              <a:t>of the Scientific Method provide a </a:t>
            </a:r>
            <a:r>
              <a:rPr lang="en-US" sz="2800" kern="1200" dirty="0">
                <a:solidFill>
                  <a:schemeClr val="tx1"/>
                </a:solidFill>
                <a:effectLst/>
                <a:ea typeface="+mn-ea"/>
                <a:cs typeface="+mn-cs"/>
              </a:rPr>
              <a:t>systematic way of creating knowledge by observing, forming a hypothesis, testing a hypothesis, and interpreting the results.</a:t>
            </a:r>
          </a:p>
          <a:p>
            <a:pPr lvl="0">
              <a:lnSpc>
                <a:spcPct val="150000"/>
              </a:lnSpc>
            </a:pPr>
            <a:r>
              <a:rPr lang="en-US" sz="2800" dirty="0"/>
              <a:t>Different research methods involve different </a:t>
            </a:r>
            <a:r>
              <a:rPr lang="en-US" sz="2800" u="sng" dirty="0"/>
              <a:t>strengths and weaknesses related to time, cost, convenience, rules, and ethics</a:t>
            </a:r>
            <a:r>
              <a:rPr lang="en-US" sz="2800" dirty="0"/>
              <a:t>.</a:t>
            </a:r>
          </a:p>
          <a:p>
            <a:pPr lvl="0"/>
            <a:endParaRPr lang="en-US" sz="2800" dirty="0"/>
          </a:p>
          <a:p>
            <a:endParaRPr lang="en-US" dirty="0"/>
          </a:p>
        </p:txBody>
      </p:sp>
    </p:spTree>
    <p:extLst>
      <p:ext uri="{BB962C8B-B14F-4D97-AF65-F5344CB8AC3E}">
        <p14:creationId xmlns:p14="http://schemas.microsoft.com/office/powerpoint/2010/main" val="648031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AD469-2BB1-9946-B63E-E9CFAE8CF188}"/>
              </a:ext>
            </a:extLst>
          </p:cNvPr>
          <p:cNvSpPr>
            <a:spLocks noGrp="1"/>
          </p:cNvSpPr>
          <p:nvPr>
            <p:ph type="ctrTitle"/>
          </p:nvPr>
        </p:nvSpPr>
        <p:spPr>
          <a:xfrm>
            <a:off x="283029" y="1240971"/>
            <a:ext cx="11625942" cy="2079581"/>
          </a:xfrm>
        </p:spPr>
        <p:txBody>
          <a:bodyPr>
            <a:normAutofit fontScale="90000"/>
          </a:bodyPr>
          <a:lstStyle/>
          <a:p>
            <a:pPr>
              <a:lnSpc>
                <a:spcPct val="120000"/>
              </a:lnSpc>
            </a:pPr>
            <a:r>
              <a:rPr lang="en-US" altLang="en-US" b="1" dirty="0">
                <a:solidFill>
                  <a:schemeClr val="tx1"/>
                </a:solidFill>
                <a:latin typeface="Century Gothic" panose="020B0502020202020204" pitchFamily="34" charset="0"/>
              </a:rPr>
              <a:t>Thank you for your attention and participation. </a:t>
            </a:r>
            <a:br>
              <a:rPr lang="en-US" altLang="en-US" b="1" dirty="0">
                <a:solidFill>
                  <a:schemeClr val="tx1"/>
                </a:solidFill>
                <a:latin typeface="Century Gothic" panose="020B0502020202020204" pitchFamily="34" charset="0"/>
              </a:rPr>
            </a:br>
            <a:r>
              <a:rPr lang="en-US" altLang="en-US" b="1" dirty="0">
                <a:solidFill>
                  <a:schemeClr val="tx1"/>
                </a:solidFill>
                <a:latin typeface="Century Gothic" panose="020B0502020202020204" pitchFamily="34" charset="0"/>
              </a:rPr>
              <a:t>Class is adjourned!</a:t>
            </a:r>
            <a:endParaRPr lang="en-US" b="1" dirty="0">
              <a:solidFill>
                <a:schemeClr val="tx1"/>
              </a:solidFill>
            </a:endParaRPr>
          </a:p>
        </p:txBody>
      </p:sp>
      <p:sp>
        <p:nvSpPr>
          <p:cNvPr id="5" name="Subtitle 4">
            <a:extLst>
              <a:ext uri="{FF2B5EF4-FFF2-40B4-BE49-F238E27FC236}">
                <a16:creationId xmlns:a16="http://schemas.microsoft.com/office/drawing/2014/main" id="{D4EB6FAC-EF8B-4DD1-A047-4B7008CD4C6A}"/>
              </a:ext>
            </a:extLst>
          </p:cNvPr>
          <p:cNvSpPr>
            <a:spLocks noGrp="1"/>
          </p:cNvSpPr>
          <p:nvPr>
            <p:ph type="subTitle" idx="1"/>
          </p:nvPr>
        </p:nvSpPr>
        <p:spPr>
          <a:xfrm>
            <a:off x="2386148" y="3722913"/>
            <a:ext cx="9144000" cy="920931"/>
          </a:xfrm>
        </p:spPr>
        <p:txBody>
          <a:bodyPr/>
          <a:lstStyle/>
          <a:p>
            <a:endParaRPr lang="en-US" dirty="0"/>
          </a:p>
          <a:p>
            <a:pPr algn="r"/>
            <a:r>
              <a:rPr lang="en-US" i="1" dirty="0"/>
              <a:t>Keep OU Together and see you next time</a:t>
            </a:r>
            <a:r>
              <a:rPr lang="en-US" dirty="0"/>
              <a:t>…</a:t>
            </a:r>
          </a:p>
          <a:p>
            <a:endParaRPr lang="en-US" dirty="0"/>
          </a:p>
        </p:txBody>
      </p:sp>
    </p:spTree>
    <p:extLst>
      <p:ext uri="{BB962C8B-B14F-4D97-AF65-F5344CB8AC3E}">
        <p14:creationId xmlns:p14="http://schemas.microsoft.com/office/powerpoint/2010/main" val="2173881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E3F5B-2BDC-A746-9E9C-79D9CA15B8B7}"/>
              </a:ext>
            </a:extLst>
          </p:cNvPr>
          <p:cNvSpPr>
            <a:spLocks noGrp="1"/>
          </p:cNvSpPr>
          <p:nvPr>
            <p:ph type="title"/>
          </p:nvPr>
        </p:nvSpPr>
        <p:spPr/>
        <p:txBody>
          <a:bodyPr/>
          <a:lstStyle/>
          <a:p>
            <a:pPr algn="ctr"/>
            <a:r>
              <a:rPr lang="en-US" dirty="0">
                <a:latin typeface="Palatino" pitchFamily="2" charset="77"/>
                <a:ea typeface="Palatino" pitchFamily="2" charset="77"/>
              </a:rPr>
              <a:t>Land Acknowledgement</a:t>
            </a:r>
          </a:p>
        </p:txBody>
      </p:sp>
      <p:sp>
        <p:nvSpPr>
          <p:cNvPr id="3" name="Content Placeholder 2">
            <a:extLst>
              <a:ext uri="{FF2B5EF4-FFF2-40B4-BE49-F238E27FC236}">
                <a16:creationId xmlns:a16="http://schemas.microsoft.com/office/drawing/2014/main" id="{A1804967-41BA-C54A-8A68-D02615815A75}"/>
              </a:ext>
            </a:extLst>
          </p:cNvPr>
          <p:cNvSpPr>
            <a:spLocks noGrp="1"/>
          </p:cNvSpPr>
          <p:nvPr>
            <p:ph idx="1"/>
          </p:nvPr>
        </p:nvSpPr>
        <p:spPr>
          <a:xfrm>
            <a:off x="838200" y="2362200"/>
            <a:ext cx="10515600" cy="4351338"/>
          </a:xfrm>
        </p:spPr>
        <p:txBody>
          <a:bodyPr>
            <a:normAutofit/>
          </a:bodyPr>
          <a:lstStyle/>
          <a:p>
            <a:pPr marL="0" indent="0">
              <a:buNone/>
            </a:pPr>
            <a:r>
              <a:rPr lang="en-US" dirty="0">
                <a:latin typeface="Palatino" pitchFamily="2" charset="77"/>
                <a:ea typeface="Palatino" pitchFamily="2" charset="77"/>
              </a:rPr>
              <a:t>At the University of Oklahoma, we gather on, teach, learn, and engage with scholarship on land placed by its Creator in the care and protection of the Hasinai (Caddo) and </a:t>
            </a:r>
            <a:r>
              <a:rPr lang="en-US" dirty="0" err="1">
                <a:latin typeface="Palatino" pitchFamily="2" charset="77"/>
                <a:ea typeface="Palatino" pitchFamily="2" charset="77"/>
              </a:rPr>
              <a:t>Kitikiti’sh</a:t>
            </a:r>
            <a:r>
              <a:rPr lang="en-US" dirty="0">
                <a:latin typeface="Palatino" pitchFamily="2" charset="77"/>
                <a:ea typeface="Palatino" pitchFamily="2" charset="77"/>
              </a:rPr>
              <a:t> (Wichita) peoples and originally shared by many Indigenous Nations—including the </a:t>
            </a:r>
            <a:r>
              <a:rPr lang="en-US" dirty="0" err="1">
                <a:latin typeface="Palatino" pitchFamily="2" charset="77"/>
                <a:ea typeface="Palatino" pitchFamily="2" charset="77"/>
              </a:rPr>
              <a:t>Cáuigù</a:t>
            </a:r>
            <a:r>
              <a:rPr lang="en-US" dirty="0">
                <a:latin typeface="Palatino" pitchFamily="2" charset="77"/>
                <a:ea typeface="Palatino" pitchFamily="2" charset="77"/>
              </a:rPr>
              <a:t> (Kiowa), </a:t>
            </a:r>
            <a:r>
              <a:rPr lang="en-US" dirty="0" err="1">
                <a:latin typeface="Palatino" pitchFamily="2" charset="77"/>
                <a:ea typeface="Palatino" pitchFamily="2" charset="77"/>
              </a:rPr>
              <a:t>Nʉmʉnʉʉ</a:t>
            </a:r>
            <a:r>
              <a:rPr lang="en-US" dirty="0">
                <a:latin typeface="Palatino" pitchFamily="2" charset="77"/>
                <a:ea typeface="Palatino" pitchFamily="2" charset="77"/>
              </a:rPr>
              <a:t> (Comanche),  Na </a:t>
            </a:r>
            <a:r>
              <a:rPr lang="en-US" dirty="0" err="1">
                <a:latin typeface="Palatino" pitchFamily="2" charset="77"/>
                <a:ea typeface="Palatino" pitchFamily="2" charset="77"/>
              </a:rPr>
              <a:t>i</a:t>
            </a:r>
            <a:r>
              <a:rPr lang="en-US" dirty="0">
                <a:latin typeface="Palatino" pitchFamily="2" charset="77"/>
                <a:ea typeface="Palatino" pitchFamily="2" charset="77"/>
              </a:rPr>
              <a:t> sha and </a:t>
            </a:r>
            <a:r>
              <a:rPr lang="en-US" dirty="0" err="1">
                <a:latin typeface="Palatino" pitchFamily="2" charset="77"/>
                <a:ea typeface="Palatino" pitchFamily="2" charset="77"/>
              </a:rPr>
              <a:t>Ndee</a:t>
            </a:r>
            <a:r>
              <a:rPr lang="en-US" dirty="0">
                <a:latin typeface="Palatino" pitchFamily="2" charset="77"/>
                <a:ea typeface="Palatino" pitchFamily="2" charset="77"/>
              </a:rPr>
              <a:t> (Apache), and </a:t>
            </a:r>
            <a:r>
              <a:rPr lang="en-US" dirty="0" err="1">
                <a:latin typeface="Palatino" pitchFamily="2" charset="77"/>
                <a:ea typeface="Palatino" pitchFamily="2" charset="77"/>
              </a:rPr>
              <a:t>Wahzhazhe</a:t>
            </a:r>
            <a:r>
              <a:rPr lang="en-US" dirty="0">
                <a:latin typeface="Palatino" pitchFamily="2" charset="77"/>
                <a:ea typeface="Palatino" pitchFamily="2" charset="77"/>
              </a:rPr>
              <a:t> (Osage) —as a place of gathering and exchange. Today, 39 Tribal Nations reside in what is currently known as </a:t>
            </a:r>
            <a:r>
              <a:rPr lang="en-US" dirty="0" err="1">
                <a:latin typeface="Palatino" pitchFamily="2" charset="77"/>
                <a:ea typeface="Palatino" pitchFamily="2" charset="77"/>
              </a:rPr>
              <a:t>Oklahumma</a:t>
            </a:r>
            <a:r>
              <a:rPr lang="en-US" dirty="0">
                <a:latin typeface="Palatino" pitchFamily="2" charset="77"/>
                <a:ea typeface="Palatino" pitchFamily="2" charset="77"/>
              </a:rPr>
              <a:t> (Oklahoma), many as a result of settler colonial policies of removal that were designed to erase Indigenous people. We acknowledge the University of Oklahoma’s historical connection to Indigenous peoples and its responsibility to the 39 sovereign Tribal Nations in this state. We acknowledge our connection to place and honor the land as a relative. </a:t>
            </a:r>
          </a:p>
        </p:txBody>
      </p:sp>
    </p:spTree>
    <p:extLst>
      <p:ext uri="{BB962C8B-B14F-4D97-AF65-F5344CB8AC3E}">
        <p14:creationId xmlns:p14="http://schemas.microsoft.com/office/powerpoint/2010/main" val="1156887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61421-0CCE-C645-A0F1-18153230306D}"/>
              </a:ext>
            </a:extLst>
          </p:cNvPr>
          <p:cNvSpPr>
            <a:spLocks noGrp="1"/>
          </p:cNvSpPr>
          <p:nvPr>
            <p:ph type="title"/>
          </p:nvPr>
        </p:nvSpPr>
        <p:spPr>
          <a:xfrm>
            <a:off x="838200" y="556995"/>
            <a:ext cx="10515600" cy="1133693"/>
          </a:xfrm>
        </p:spPr>
        <p:txBody>
          <a:bodyPr>
            <a:normAutofit/>
          </a:bodyPr>
          <a:lstStyle/>
          <a:p>
            <a:r>
              <a:rPr lang="en-US" sz="5200" dirty="0"/>
              <a:t>Research Methods- Key Terms</a:t>
            </a:r>
          </a:p>
        </p:txBody>
      </p:sp>
      <p:graphicFrame>
        <p:nvGraphicFramePr>
          <p:cNvPr id="14" name="Content Placeholder 2">
            <a:extLst>
              <a:ext uri="{FF2B5EF4-FFF2-40B4-BE49-F238E27FC236}">
                <a16:creationId xmlns:a16="http://schemas.microsoft.com/office/drawing/2014/main" id="{D7C567C5-E8C4-4A2C-A834-7606DFC2E701}"/>
              </a:ext>
            </a:extLst>
          </p:cNvPr>
          <p:cNvGraphicFramePr>
            <a:graphicFrameLocks noGrp="1"/>
          </p:cNvGraphicFramePr>
          <p:nvPr>
            <p:ph idx="1"/>
            <p:extLst>
              <p:ext uri="{D42A27DB-BD31-4B8C-83A1-F6EECF244321}">
                <p14:modId xmlns:p14="http://schemas.microsoft.com/office/powerpoint/2010/main" val="134666067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921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3" name="Oval 12">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15" name="Rectangle 14">
            <a:extLst>
              <a:ext uri="{FF2B5EF4-FFF2-40B4-BE49-F238E27FC236}">
                <a16:creationId xmlns:a16="http://schemas.microsoft.com/office/drawing/2014/main" id="{89C8D586-1ECD-4981-BED2-97336112C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4">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B5132B-077C-9A40-8330-3079064F68BC}"/>
              </a:ext>
            </a:extLst>
          </p:cNvPr>
          <p:cNvSpPr>
            <a:spLocks noGrp="1"/>
          </p:cNvSpPr>
          <p:nvPr>
            <p:ph type="title"/>
          </p:nvPr>
        </p:nvSpPr>
        <p:spPr>
          <a:xfrm>
            <a:off x="6400800" y="484632"/>
            <a:ext cx="5299586" cy="1609344"/>
          </a:xfrm>
          <a:ln>
            <a:noFill/>
          </a:ln>
        </p:spPr>
        <p:txBody>
          <a:bodyPr vert="horz" lIns="91440" tIns="45720" rIns="91440" bIns="45720" rtlCol="0" anchor="ctr">
            <a:normAutofit/>
          </a:bodyPr>
          <a:lstStyle/>
          <a:p>
            <a:r>
              <a:rPr lang="en-US" sz="4000" dirty="0"/>
              <a:t>1916 Shark attacks</a:t>
            </a:r>
          </a:p>
        </p:txBody>
      </p:sp>
      <p:pic>
        <p:nvPicPr>
          <p:cNvPr id="6" name="Picture Placeholder 5" descr="Front page of a 1916 newspaper saying &quot;Ware Sharks! Is Now the Cry at New York Beaches; Four Have Been Killed and One Maimed by Sea Monsters&quot; with an illustration of a large shark lurking unseen under people wading in the shallow surf.">
            <a:extLst>
              <a:ext uri="{FF2B5EF4-FFF2-40B4-BE49-F238E27FC236}">
                <a16:creationId xmlns:a16="http://schemas.microsoft.com/office/drawing/2014/main" id="{FB16D345-3385-6146-9E53-A35251C7C406}"/>
              </a:ext>
            </a:extLst>
          </p:cNvPr>
          <p:cNvPicPr>
            <a:picLocks noGrp="1" noChangeAspect="1"/>
          </p:cNvPicPr>
          <p:nvPr>
            <p:ph type="pic" idx="1"/>
          </p:nvPr>
        </p:nvPicPr>
        <p:blipFill rotWithShape="1">
          <a:blip r:embed="rId5"/>
          <a:srcRect r="1" b="9281"/>
          <a:stretch/>
        </p:blipFill>
        <p:spPr>
          <a:xfrm>
            <a:off x="1" y="10"/>
            <a:ext cx="6066502" cy="6857989"/>
          </a:xfrm>
          <a:prstGeom prst="rect">
            <a:avLst/>
          </a:prstGeom>
        </p:spPr>
      </p:pic>
      <p:sp>
        <p:nvSpPr>
          <p:cNvPr id="4" name="Text Placeholder 3">
            <a:extLst>
              <a:ext uri="{FF2B5EF4-FFF2-40B4-BE49-F238E27FC236}">
                <a16:creationId xmlns:a16="http://schemas.microsoft.com/office/drawing/2014/main" id="{48BBAB60-F898-3848-B020-662EFAD1E3D7}"/>
              </a:ext>
            </a:extLst>
          </p:cNvPr>
          <p:cNvSpPr>
            <a:spLocks noGrp="1"/>
          </p:cNvSpPr>
          <p:nvPr>
            <p:ph type="body" sz="half" idx="2"/>
          </p:nvPr>
        </p:nvSpPr>
        <p:spPr>
          <a:xfrm>
            <a:off x="6400799" y="1714500"/>
            <a:ext cx="5428932" cy="4457700"/>
          </a:xfrm>
        </p:spPr>
        <p:txBody>
          <a:bodyPr vert="horz" lIns="91440" tIns="45720" rIns="91440" bIns="45720" rtlCol="0">
            <a:normAutofit/>
          </a:bodyPr>
          <a:lstStyle/>
          <a:p>
            <a:pPr indent="-182880">
              <a:lnSpc>
                <a:spcPct val="90000"/>
              </a:lnSpc>
              <a:buFont typeface="Wingdings" pitchFamily="2" charset="2"/>
              <a:buChar char="§"/>
            </a:pPr>
            <a:r>
              <a:rPr lang="en-US" sz="1800" dirty="0">
                <a:solidFill>
                  <a:schemeClr val="tx1"/>
                </a:solidFill>
              </a:rPr>
              <a:t>Spend a few minutes using the internet to learn about the true events that inspired Peter Benchley’s book JAWS. Try to piece together a short timeline of events.</a:t>
            </a:r>
          </a:p>
          <a:p>
            <a:pPr indent="-182880">
              <a:lnSpc>
                <a:spcPct val="90000"/>
              </a:lnSpc>
              <a:buFont typeface="Wingdings" pitchFamily="2" charset="2"/>
              <a:buChar char="§"/>
            </a:pPr>
            <a:r>
              <a:rPr lang="en-US" sz="1800" dirty="0">
                <a:solidFill>
                  <a:schemeClr val="tx1"/>
                </a:solidFill>
              </a:rPr>
              <a:t>Take a minute to check your sources. Where is the information coming from? How would you measure the reliability of the source? Where are they getting their information?</a:t>
            </a:r>
          </a:p>
          <a:p>
            <a:pPr indent="-182880">
              <a:lnSpc>
                <a:spcPct val="90000"/>
              </a:lnSpc>
              <a:buFont typeface="Wingdings" pitchFamily="2" charset="2"/>
              <a:buChar char="§"/>
            </a:pPr>
            <a:r>
              <a:rPr lang="en-US" sz="1800" dirty="0">
                <a:solidFill>
                  <a:schemeClr val="tx1"/>
                </a:solidFill>
              </a:rPr>
              <a:t>What information is missing? Are there other sources that could help us piece together what happened, or sort out conflicting sources?</a:t>
            </a:r>
          </a:p>
          <a:p>
            <a:pPr indent="-182880">
              <a:lnSpc>
                <a:spcPct val="90000"/>
              </a:lnSpc>
              <a:buFont typeface="Wingdings" pitchFamily="2" charset="2"/>
              <a:buChar char="§"/>
            </a:pPr>
            <a:r>
              <a:rPr lang="en-US" sz="1800" dirty="0">
                <a:solidFill>
                  <a:schemeClr val="tx1"/>
                </a:solidFill>
              </a:rPr>
              <a:t>What kinds of questions did you ask to put your narrative together? What other kinds of questions could you ask to understand it more fully?</a:t>
            </a:r>
          </a:p>
        </p:txBody>
      </p:sp>
      <p:grpSp>
        <p:nvGrpSpPr>
          <p:cNvPr id="17" name="Group 16">
            <a:extLst>
              <a:ext uri="{FF2B5EF4-FFF2-40B4-BE49-F238E27FC236}">
                <a16:creationId xmlns:a16="http://schemas.microsoft.com/office/drawing/2014/main" id="{AF001A23-2767-4A31-BD30-56112DE952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8" name="Oval 17">
              <a:extLst>
                <a:ext uri="{FF2B5EF4-FFF2-40B4-BE49-F238E27FC236}">
                  <a16:creationId xmlns:a16="http://schemas.microsoft.com/office/drawing/2014/main" id="{C6BD30CE-7C6B-4C5B-8206-2A912062D6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7FA45EC6-AD58-4CAF-846D-46D82B614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89448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33451B2C-B5F3-6643-9F1C-B53668E45E06}"/>
              </a:ext>
            </a:extLst>
          </p:cNvPr>
          <p:cNvSpPr>
            <a:spLocks noGrp="1"/>
          </p:cNvSpPr>
          <p:nvPr>
            <p:ph type="title"/>
          </p:nvPr>
        </p:nvSpPr>
        <p:spPr>
          <a:xfrm>
            <a:off x="1490145" y="2376862"/>
            <a:ext cx="2640646" cy="2104273"/>
          </a:xfrm>
          <a:noFill/>
        </p:spPr>
        <p:txBody>
          <a:bodyPr>
            <a:normAutofit/>
          </a:bodyPr>
          <a:lstStyle/>
          <a:p>
            <a:pPr algn="ctr"/>
            <a:r>
              <a:rPr lang="en-US" sz="3000">
                <a:solidFill>
                  <a:srgbClr val="FFFFFF"/>
                </a:solidFill>
              </a:rPr>
              <a:t>Historical research methods</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6266985-5233-494D-9610-87F2FD394C1D}"/>
              </a:ext>
            </a:extLst>
          </p:cNvPr>
          <p:cNvSpPr>
            <a:spLocks noGrp="1"/>
          </p:cNvSpPr>
          <p:nvPr>
            <p:ph idx="1"/>
          </p:nvPr>
        </p:nvSpPr>
        <p:spPr>
          <a:xfrm>
            <a:off x="6081089" y="725394"/>
            <a:ext cx="5142658" cy="5407212"/>
          </a:xfrm>
        </p:spPr>
        <p:txBody>
          <a:bodyPr anchor="ctr">
            <a:normAutofit/>
          </a:bodyPr>
          <a:lstStyle/>
          <a:p>
            <a:r>
              <a:rPr lang="en-US" dirty="0"/>
              <a:t>Source base: archival documents, oral histories, physical artifacts, secondary literature</a:t>
            </a:r>
          </a:p>
          <a:p>
            <a:r>
              <a:rPr lang="en-US" dirty="0"/>
              <a:t>Analytical frameworks: topical, chronological, thematic, theory-driven</a:t>
            </a:r>
          </a:p>
          <a:p>
            <a:r>
              <a:rPr lang="en-US" dirty="0"/>
              <a:t>Questions we ask: causation, change over time, contingency, context, complexity</a:t>
            </a:r>
          </a:p>
        </p:txBody>
      </p:sp>
    </p:spTree>
    <p:extLst>
      <p:ext uri="{BB962C8B-B14F-4D97-AF65-F5344CB8AC3E}">
        <p14:creationId xmlns:p14="http://schemas.microsoft.com/office/powerpoint/2010/main" val="184348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3" name="Oval 12">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15" name="Rectangle 14">
            <a:extLst>
              <a:ext uri="{FF2B5EF4-FFF2-40B4-BE49-F238E27FC236}">
                <a16:creationId xmlns:a16="http://schemas.microsoft.com/office/drawing/2014/main" id="{CCF043BA-0C52-4068-BCF5-2B2D89BA9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46D4B2-DBC6-114A-9480-EC929F91DDBC}"/>
              </a:ext>
            </a:extLst>
          </p:cNvPr>
          <p:cNvSpPr>
            <a:spLocks noGrp="1"/>
          </p:cNvSpPr>
          <p:nvPr>
            <p:ph type="title"/>
          </p:nvPr>
        </p:nvSpPr>
        <p:spPr>
          <a:xfrm>
            <a:off x="7883612" y="484632"/>
            <a:ext cx="3816774" cy="1609344"/>
          </a:xfrm>
          <a:ln>
            <a:noFill/>
          </a:ln>
        </p:spPr>
        <p:txBody>
          <a:bodyPr vert="horz" lIns="91440" tIns="45720" rIns="91440" bIns="45720" rtlCol="0" anchor="ctr">
            <a:normAutofit/>
          </a:bodyPr>
          <a:lstStyle/>
          <a:p>
            <a:r>
              <a:rPr lang="en-US" dirty="0"/>
              <a:t>Your field of interest</a:t>
            </a:r>
          </a:p>
        </p:txBody>
      </p:sp>
      <p:pic>
        <p:nvPicPr>
          <p:cNvPr id="6" name="Content Placeholder 5" descr="Gandalf from the Lord of the Rings reading manuscripts in the archives at Minas Tirith">
            <a:extLst>
              <a:ext uri="{FF2B5EF4-FFF2-40B4-BE49-F238E27FC236}">
                <a16:creationId xmlns:a16="http://schemas.microsoft.com/office/drawing/2014/main" id="{647310EA-FAFD-4842-9182-4B65E729E697}"/>
              </a:ext>
            </a:extLst>
          </p:cNvPr>
          <p:cNvPicPr>
            <a:picLocks noGrp="1" noChangeAspect="1"/>
          </p:cNvPicPr>
          <p:nvPr>
            <p:ph idx="1"/>
          </p:nvPr>
        </p:nvPicPr>
        <p:blipFill rotWithShape="1">
          <a:blip r:embed="rId6"/>
          <a:srcRect l="7379" r="23825"/>
          <a:stretch/>
        </p:blipFill>
        <p:spPr>
          <a:xfrm>
            <a:off x="3343" y="10"/>
            <a:ext cx="7548923" cy="6857990"/>
          </a:xfrm>
          <a:prstGeom prst="rect">
            <a:avLst/>
          </a:prstGeom>
        </p:spPr>
      </p:pic>
      <p:sp>
        <p:nvSpPr>
          <p:cNvPr id="4" name="Text Placeholder 3">
            <a:extLst>
              <a:ext uri="{FF2B5EF4-FFF2-40B4-BE49-F238E27FC236}">
                <a16:creationId xmlns:a16="http://schemas.microsoft.com/office/drawing/2014/main" id="{53F3BEE1-2C95-FB49-A80D-E7BB70148C53}"/>
              </a:ext>
            </a:extLst>
          </p:cNvPr>
          <p:cNvSpPr>
            <a:spLocks noGrp="1"/>
          </p:cNvSpPr>
          <p:nvPr>
            <p:ph type="body" sz="half" idx="2"/>
          </p:nvPr>
        </p:nvSpPr>
        <p:spPr>
          <a:xfrm>
            <a:off x="7883611" y="2121408"/>
            <a:ext cx="3816774" cy="4050792"/>
          </a:xfrm>
        </p:spPr>
        <p:txBody>
          <a:bodyPr vert="horz" lIns="91440" tIns="45720" rIns="91440" bIns="45720" rtlCol="0">
            <a:normAutofit/>
          </a:bodyPr>
          <a:lstStyle/>
          <a:p>
            <a:pPr indent="-182880">
              <a:lnSpc>
                <a:spcPct val="90000"/>
              </a:lnSpc>
              <a:buFont typeface="Wingdings" pitchFamily="2" charset="2"/>
              <a:buChar char="§"/>
            </a:pPr>
            <a:r>
              <a:rPr lang="en-US" sz="2000" dirty="0">
                <a:solidFill>
                  <a:schemeClr val="tx1"/>
                </a:solidFill>
              </a:rPr>
              <a:t>Who are the experts?</a:t>
            </a:r>
          </a:p>
          <a:p>
            <a:pPr indent="-182880">
              <a:lnSpc>
                <a:spcPct val="90000"/>
              </a:lnSpc>
              <a:buFont typeface="Wingdings" pitchFamily="2" charset="2"/>
              <a:buChar char="§"/>
            </a:pPr>
            <a:r>
              <a:rPr lang="en-US" sz="2000" dirty="0">
                <a:solidFill>
                  <a:schemeClr val="tx1"/>
                </a:solidFill>
              </a:rPr>
              <a:t>Why are they the experts?</a:t>
            </a:r>
          </a:p>
          <a:p>
            <a:pPr indent="-182880">
              <a:lnSpc>
                <a:spcPct val="90000"/>
              </a:lnSpc>
              <a:buFont typeface="Wingdings" pitchFamily="2" charset="2"/>
              <a:buChar char="§"/>
            </a:pPr>
            <a:r>
              <a:rPr lang="en-US" sz="2000" dirty="0">
                <a:solidFill>
                  <a:schemeClr val="tx1"/>
                </a:solidFill>
              </a:rPr>
              <a:t>Where do they find information?</a:t>
            </a:r>
          </a:p>
          <a:p>
            <a:pPr indent="-182880">
              <a:lnSpc>
                <a:spcPct val="90000"/>
              </a:lnSpc>
              <a:buFont typeface="Wingdings" pitchFamily="2" charset="2"/>
              <a:buChar char="§"/>
            </a:pPr>
            <a:r>
              <a:rPr lang="en-US" sz="2000" dirty="0">
                <a:solidFill>
                  <a:schemeClr val="tx1"/>
                </a:solidFill>
              </a:rPr>
              <a:t>How do they decide what information is reliable or relevant and what isn’t?</a:t>
            </a:r>
          </a:p>
          <a:p>
            <a:pPr indent="-182880">
              <a:lnSpc>
                <a:spcPct val="90000"/>
              </a:lnSpc>
              <a:buFont typeface="Wingdings" pitchFamily="2" charset="2"/>
              <a:buChar char="§"/>
            </a:pPr>
            <a:r>
              <a:rPr lang="en-US" sz="2000" dirty="0">
                <a:solidFill>
                  <a:schemeClr val="tx1"/>
                </a:solidFill>
              </a:rPr>
              <a:t>What kinds of questions do they ask?</a:t>
            </a:r>
          </a:p>
        </p:txBody>
      </p:sp>
      <p:grpSp>
        <p:nvGrpSpPr>
          <p:cNvPr id="17" name="Group 16">
            <a:extLst>
              <a:ext uri="{FF2B5EF4-FFF2-40B4-BE49-F238E27FC236}">
                <a16:creationId xmlns:a16="http://schemas.microsoft.com/office/drawing/2014/main" id="{789ACCC8-A635-400E-B9C0-AD9CA57109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8" name="Oval 17">
              <a:extLst>
                <a:ext uri="{FF2B5EF4-FFF2-40B4-BE49-F238E27FC236}">
                  <a16:creationId xmlns:a16="http://schemas.microsoft.com/office/drawing/2014/main" id="{CBC21CEB-233C-4B50-8CCA-829AD0428F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F3DF2D74-CD63-49A8-A93B-9DA2F5951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293159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D218-2358-4401-971D-FAC295D5B999}"/>
              </a:ext>
            </a:extLst>
          </p:cNvPr>
          <p:cNvSpPr>
            <a:spLocks noGrp="1"/>
          </p:cNvSpPr>
          <p:nvPr>
            <p:ph type="title"/>
          </p:nvPr>
        </p:nvSpPr>
        <p:spPr>
          <a:xfrm>
            <a:off x="838200" y="556995"/>
            <a:ext cx="10515600" cy="1133693"/>
          </a:xfrm>
        </p:spPr>
        <p:txBody>
          <a:bodyPr>
            <a:normAutofit/>
          </a:bodyPr>
          <a:lstStyle/>
          <a:p>
            <a:r>
              <a:rPr lang="en-US" sz="5200" dirty="0"/>
              <a:t>Research Methods – Learning Objectives</a:t>
            </a:r>
            <a:endParaRPr lang="en-GB" sz="5200" dirty="0"/>
          </a:p>
        </p:txBody>
      </p:sp>
      <p:sp>
        <p:nvSpPr>
          <p:cNvPr id="4" name="TextBox 3">
            <a:extLst>
              <a:ext uri="{FF2B5EF4-FFF2-40B4-BE49-F238E27FC236}">
                <a16:creationId xmlns:a16="http://schemas.microsoft.com/office/drawing/2014/main" id="{FE8CDEDD-4CAF-1540-8089-C6A6F3256716}"/>
              </a:ext>
            </a:extLst>
          </p:cNvPr>
          <p:cNvSpPr txBox="1"/>
          <p:nvPr/>
        </p:nvSpPr>
        <p:spPr>
          <a:xfrm>
            <a:off x="8872538" y="1071563"/>
            <a:ext cx="184731" cy="369332"/>
          </a:xfrm>
          <a:prstGeom prst="rect">
            <a:avLst/>
          </a:prstGeom>
          <a:noFill/>
        </p:spPr>
        <p:txBody>
          <a:bodyPr wrap="none" rtlCol="0">
            <a:spAutoFit/>
          </a:bodyPr>
          <a:lstStyle/>
          <a:p>
            <a:endParaRPr lang="en-US" dirty="0"/>
          </a:p>
        </p:txBody>
      </p:sp>
      <p:graphicFrame>
        <p:nvGraphicFramePr>
          <p:cNvPr id="5" name="Content Placeholder 2">
            <a:extLst>
              <a:ext uri="{FF2B5EF4-FFF2-40B4-BE49-F238E27FC236}">
                <a16:creationId xmlns:a16="http://schemas.microsoft.com/office/drawing/2014/main" id="{0658F7B8-A7F9-4CD7-A184-A23A2B4B7477}"/>
              </a:ext>
            </a:extLst>
          </p:cNvPr>
          <p:cNvGraphicFramePr>
            <a:graphicFrameLocks noGrp="1"/>
          </p:cNvGraphicFramePr>
          <p:nvPr>
            <p:ph idx="1"/>
            <p:extLst>
              <p:ext uri="{D42A27DB-BD31-4B8C-83A1-F6EECF244321}">
                <p14:modId xmlns:p14="http://schemas.microsoft.com/office/powerpoint/2010/main" val="5456267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155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CB82EB-6331-A24C-A402-1855DF55473F}"/>
              </a:ext>
            </a:extLst>
          </p:cNvPr>
          <p:cNvSpPr>
            <a:spLocks noGrp="1"/>
          </p:cNvSpPr>
          <p:nvPr>
            <p:ph type="title"/>
          </p:nvPr>
        </p:nvSpPr>
        <p:spPr/>
        <p:txBody>
          <a:bodyPr/>
          <a:lstStyle/>
          <a:p>
            <a:pPr algn="ctr"/>
            <a:r>
              <a:rPr lang="en-US" dirty="0"/>
              <a:t>Is your need to Belong Normal?</a:t>
            </a:r>
          </a:p>
        </p:txBody>
      </p:sp>
      <p:sp>
        <p:nvSpPr>
          <p:cNvPr id="5" name="Content Placeholder 4">
            <a:extLst>
              <a:ext uri="{FF2B5EF4-FFF2-40B4-BE49-F238E27FC236}">
                <a16:creationId xmlns:a16="http://schemas.microsoft.com/office/drawing/2014/main" id="{396D5D7A-C323-2043-8155-99CE8E61FF76}"/>
              </a:ext>
            </a:extLst>
          </p:cNvPr>
          <p:cNvSpPr>
            <a:spLocks noGrp="1"/>
          </p:cNvSpPr>
          <p:nvPr>
            <p:ph idx="1"/>
          </p:nvPr>
        </p:nvSpPr>
        <p:spPr>
          <a:xfrm>
            <a:off x="1069848" y="2121408"/>
            <a:ext cx="5118010" cy="4050792"/>
          </a:xfrm>
        </p:spPr>
        <p:txBody>
          <a:bodyPr>
            <a:normAutofit/>
          </a:bodyPr>
          <a:lstStyle/>
          <a:p>
            <a:pPr>
              <a:lnSpc>
                <a:spcPct val="150000"/>
              </a:lnSpc>
            </a:pPr>
            <a:r>
              <a:rPr lang="en-US" sz="2800" dirty="0"/>
              <a:t>Individuals, normally, desire to be accepted and to belong to social groups.</a:t>
            </a:r>
          </a:p>
          <a:p>
            <a:pPr>
              <a:lnSpc>
                <a:spcPct val="150000"/>
              </a:lnSpc>
            </a:pPr>
            <a:r>
              <a:rPr lang="en-US" sz="2800" dirty="0"/>
              <a:t>Some people seem content with only a few relationships.</a:t>
            </a:r>
          </a:p>
          <a:p>
            <a:endParaRPr lang="en-US" dirty="0"/>
          </a:p>
        </p:txBody>
      </p:sp>
      <p:pic>
        <p:nvPicPr>
          <p:cNvPr id="2" name="Picture 2" descr="OU students - Ohio Designer CraftsmenOhio Designer Craftsmen">
            <a:extLst>
              <a:ext uri="{FF2B5EF4-FFF2-40B4-BE49-F238E27FC236}">
                <a16:creationId xmlns:a16="http://schemas.microsoft.com/office/drawing/2014/main" id="{2165F418-15FD-49B9-8320-9A894F9BB3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3106" y="2657904"/>
            <a:ext cx="3421846" cy="25630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5503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{86B094EC-2CA1-3543-B508-71FD2A7A575F}tf10001070</Template>
  <TotalTime>212</TotalTime>
  <Words>2246</Words>
  <Application>Microsoft Macintosh PowerPoint</Application>
  <PresentationFormat>Widescreen</PresentationFormat>
  <Paragraphs>153</Paragraphs>
  <Slides>23</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Arial</vt:lpstr>
      <vt:lpstr>Calibri</vt:lpstr>
      <vt:lpstr>Calibri Light</vt:lpstr>
      <vt:lpstr>Century Gothic</vt:lpstr>
      <vt:lpstr>Palatino</vt:lpstr>
      <vt:lpstr>Rockwell</vt:lpstr>
      <vt:lpstr>Rockwell Condensed</vt:lpstr>
      <vt:lpstr>Rockwell Extra Bold</vt:lpstr>
      <vt:lpstr>Wingdings</vt:lpstr>
      <vt:lpstr>Wood Type</vt:lpstr>
      <vt:lpstr>Office Theme</vt:lpstr>
      <vt:lpstr>Research Methods</vt:lpstr>
      <vt:lpstr>PowerPoint Presentation</vt:lpstr>
      <vt:lpstr>Land Acknowledgement</vt:lpstr>
      <vt:lpstr>Research Methods- Key Terms</vt:lpstr>
      <vt:lpstr>1916 Shark attacks</vt:lpstr>
      <vt:lpstr>Historical research methods</vt:lpstr>
      <vt:lpstr>Your field of interest</vt:lpstr>
      <vt:lpstr>Research Methods – Learning Objectives</vt:lpstr>
      <vt:lpstr>Is your need to Belong Normal?</vt:lpstr>
      <vt:lpstr>Is your need to Belong Normal?</vt:lpstr>
      <vt:lpstr>the Scientific Method is used to Study Human Needs</vt:lpstr>
      <vt:lpstr>Using the Scientific Method to Observe Patterns</vt:lpstr>
      <vt:lpstr>Using the Scientific Method to generate a Hypothesis</vt:lpstr>
      <vt:lpstr>Using the Scientific Method to Test a Hypothesis</vt:lpstr>
      <vt:lpstr>Using the Scientific Method to Test a Hypothesis</vt:lpstr>
      <vt:lpstr>Options for Testing a Hypothesis: Descriptive methods</vt:lpstr>
      <vt:lpstr>Types of Descriptive methods</vt:lpstr>
      <vt:lpstr>Types of Descriptive methods</vt:lpstr>
      <vt:lpstr>Types of Descriptive methods</vt:lpstr>
      <vt:lpstr>Types of Descriptive methods</vt:lpstr>
      <vt:lpstr>Using the Scientific Method to interpret results</vt:lpstr>
      <vt:lpstr>Wrap-up and Summary</vt:lpstr>
      <vt:lpstr>Thank you for your attention and participation.  Class is adjourned!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Methods</dc:title>
  <dc:creator>Microsoft Office User</dc:creator>
  <cp:lastModifiedBy>Marshall, Lindsay E.</cp:lastModifiedBy>
  <cp:revision>14</cp:revision>
  <dcterms:created xsi:type="dcterms:W3CDTF">2021-09-01T11:48:29Z</dcterms:created>
  <dcterms:modified xsi:type="dcterms:W3CDTF">2021-09-07T16:13:42Z</dcterms:modified>
</cp:coreProperties>
</file>