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9"/>
  </p:notesMasterIdLst>
  <p:sldIdLst>
    <p:sldId id="256" r:id="rId3"/>
    <p:sldId id="493" r:id="rId4"/>
    <p:sldId id="503" r:id="rId5"/>
    <p:sldId id="272" r:id="rId6"/>
    <p:sldId id="257" r:id="rId7"/>
    <p:sldId id="482" r:id="rId8"/>
    <p:sldId id="500" r:id="rId9"/>
    <p:sldId id="262" r:id="rId10"/>
    <p:sldId id="494" r:id="rId11"/>
    <p:sldId id="496" r:id="rId12"/>
    <p:sldId id="498" r:id="rId13"/>
    <p:sldId id="504" r:id="rId14"/>
    <p:sldId id="497" r:id="rId15"/>
    <p:sldId id="499" r:id="rId16"/>
    <p:sldId id="481" r:id="rId17"/>
    <p:sldId id="48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0428"/>
  </p:normalViewPr>
  <p:slideViewPr>
    <p:cSldViewPr snapToGrid="0" snapToObjects="1">
      <p:cViewPr varScale="1">
        <p:scale>
          <a:sx n="90" d="100"/>
          <a:sy n="90" d="100"/>
        </p:scale>
        <p:origin x="14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167904-1184-41DD-AA5D-358CB2735FB8}" type="doc">
      <dgm:prSet loTypeId="urn:microsoft.com/office/officeart/2005/8/layout/vList5" loCatId="list" qsTypeId="urn:microsoft.com/office/officeart/2005/8/quickstyle/simple1" qsCatId="simple" csTypeId="urn:microsoft.com/office/officeart/2005/8/colors/accent4_2" csCatId="accent4" phldr="1"/>
      <dgm:spPr/>
      <dgm:t>
        <a:bodyPr/>
        <a:lstStyle/>
        <a:p>
          <a:endParaRPr lang="en-US"/>
        </a:p>
      </dgm:t>
    </dgm:pt>
    <dgm:pt modelId="{F175379B-24DA-4A85-B976-A122807794CC}">
      <dgm:prSet/>
      <dgm:spPr/>
      <dgm:t>
        <a:bodyPr/>
        <a:lstStyle/>
        <a:p>
          <a:r>
            <a:rPr lang="en-US" dirty="0"/>
            <a:t>Correlations</a:t>
          </a:r>
        </a:p>
      </dgm:t>
    </dgm:pt>
    <dgm:pt modelId="{F5B551D4-2D25-435F-BABC-1197688C8602}" type="parTrans" cxnId="{9142C791-0886-4202-92C1-0DB3FA3CD244}">
      <dgm:prSet/>
      <dgm:spPr/>
      <dgm:t>
        <a:bodyPr/>
        <a:lstStyle/>
        <a:p>
          <a:endParaRPr lang="en-US"/>
        </a:p>
      </dgm:t>
    </dgm:pt>
    <dgm:pt modelId="{0B048944-92A9-4DF3-A324-DDBEC2D58BB4}" type="sibTrans" cxnId="{9142C791-0886-4202-92C1-0DB3FA3CD244}">
      <dgm:prSet/>
      <dgm:spPr/>
      <dgm:t>
        <a:bodyPr/>
        <a:lstStyle/>
        <a:p>
          <a:endParaRPr lang="en-US"/>
        </a:p>
      </dgm:t>
    </dgm:pt>
    <dgm:pt modelId="{DFC8D4AC-1875-400D-9267-437AA6EB1DAC}">
      <dgm:prSet/>
      <dgm:spPr/>
      <dgm:t>
        <a:bodyPr/>
        <a:lstStyle/>
        <a:p>
          <a:r>
            <a:rPr lang="en-US" dirty="0"/>
            <a:t>True Experiments</a:t>
          </a:r>
        </a:p>
      </dgm:t>
    </dgm:pt>
    <dgm:pt modelId="{3B5BF9FC-44A9-4571-A7B8-D62FF5B63F2A}" type="parTrans" cxnId="{659560F0-73AF-408C-B2C7-23E38A039C89}">
      <dgm:prSet/>
      <dgm:spPr/>
      <dgm:t>
        <a:bodyPr/>
        <a:lstStyle/>
        <a:p>
          <a:endParaRPr lang="en-US"/>
        </a:p>
      </dgm:t>
    </dgm:pt>
    <dgm:pt modelId="{2E7BEAF9-D976-490F-A90A-83EDAEC6E804}" type="sibTrans" cxnId="{659560F0-73AF-408C-B2C7-23E38A039C89}">
      <dgm:prSet/>
      <dgm:spPr/>
      <dgm:t>
        <a:bodyPr/>
        <a:lstStyle/>
        <a:p>
          <a:endParaRPr lang="en-US"/>
        </a:p>
      </dgm:t>
    </dgm:pt>
    <dgm:pt modelId="{5CD57FFF-7F55-4810-BEAC-BDF128721D8D}">
      <dgm:prSet/>
      <dgm:spPr/>
      <dgm:t>
        <a:bodyPr/>
        <a:lstStyle/>
        <a:p>
          <a:r>
            <a:rPr lang="en-US" dirty="0"/>
            <a:t>Random Sampling</a:t>
          </a:r>
        </a:p>
      </dgm:t>
    </dgm:pt>
    <dgm:pt modelId="{FA8E7A31-E87B-4267-89A4-3D796D74A845}" type="parTrans" cxnId="{61DE5042-E469-4D81-86F6-73AA067D107A}">
      <dgm:prSet/>
      <dgm:spPr/>
      <dgm:t>
        <a:bodyPr/>
        <a:lstStyle/>
        <a:p>
          <a:endParaRPr lang="en-US"/>
        </a:p>
      </dgm:t>
    </dgm:pt>
    <dgm:pt modelId="{54D2237E-6221-428F-A414-E2523AB9DFB9}" type="sibTrans" cxnId="{61DE5042-E469-4D81-86F6-73AA067D107A}">
      <dgm:prSet/>
      <dgm:spPr/>
      <dgm:t>
        <a:bodyPr/>
        <a:lstStyle/>
        <a:p>
          <a:endParaRPr lang="en-US"/>
        </a:p>
      </dgm:t>
    </dgm:pt>
    <dgm:pt modelId="{DBA8773E-3987-4077-A8D9-5B7F496D726E}">
      <dgm:prSet/>
      <dgm:spPr/>
      <dgm:t>
        <a:bodyPr/>
        <a:lstStyle/>
        <a:p>
          <a:r>
            <a:rPr lang="en-US" dirty="0"/>
            <a:t>IRB</a:t>
          </a:r>
        </a:p>
      </dgm:t>
    </dgm:pt>
    <dgm:pt modelId="{A0BD3F60-36C8-48AC-B541-F106C35DF603}" type="parTrans" cxnId="{0AE22182-AA49-4BF3-AE37-B732F2ECAA67}">
      <dgm:prSet/>
      <dgm:spPr/>
      <dgm:t>
        <a:bodyPr/>
        <a:lstStyle/>
        <a:p>
          <a:endParaRPr lang="en-US"/>
        </a:p>
      </dgm:t>
    </dgm:pt>
    <dgm:pt modelId="{4161F0DF-780D-4B1D-901F-9F30D145BB7C}" type="sibTrans" cxnId="{0AE22182-AA49-4BF3-AE37-B732F2ECAA67}">
      <dgm:prSet/>
      <dgm:spPr/>
      <dgm:t>
        <a:bodyPr/>
        <a:lstStyle/>
        <a:p>
          <a:endParaRPr lang="en-US"/>
        </a:p>
      </dgm:t>
    </dgm:pt>
    <dgm:pt modelId="{4D71BEFA-0495-8A4F-A96D-B82A751A9F9E}" type="pres">
      <dgm:prSet presAssocID="{12167904-1184-41DD-AA5D-358CB2735FB8}" presName="Name0" presStyleCnt="0">
        <dgm:presLayoutVars>
          <dgm:dir/>
          <dgm:animLvl val="lvl"/>
          <dgm:resizeHandles val="exact"/>
        </dgm:presLayoutVars>
      </dgm:prSet>
      <dgm:spPr/>
    </dgm:pt>
    <dgm:pt modelId="{1288D7B1-7DC9-FC46-BA50-F7DA79EC93F3}" type="pres">
      <dgm:prSet presAssocID="{F175379B-24DA-4A85-B976-A122807794CC}" presName="linNode" presStyleCnt="0"/>
      <dgm:spPr/>
    </dgm:pt>
    <dgm:pt modelId="{9C897803-3779-814E-89D8-655C4EE6ABEC}" type="pres">
      <dgm:prSet presAssocID="{F175379B-24DA-4A85-B976-A122807794CC}" presName="parentText" presStyleLbl="node1" presStyleIdx="0" presStyleCnt="4">
        <dgm:presLayoutVars>
          <dgm:chMax val="1"/>
          <dgm:bulletEnabled val="1"/>
        </dgm:presLayoutVars>
      </dgm:prSet>
      <dgm:spPr/>
    </dgm:pt>
    <dgm:pt modelId="{CE6AF8C1-A492-7A40-9F9F-032AB1E124EE}" type="pres">
      <dgm:prSet presAssocID="{0B048944-92A9-4DF3-A324-DDBEC2D58BB4}" presName="sp" presStyleCnt="0"/>
      <dgm:spPr/>
    </dgm:pt>
    <dgm:pt modelId="{312ABF0D-D749-FA45-BD9C-714BAF394E6A}" type="pres">
      <dgm:prSet presAssocID="{DFC8D4AC-1875-400D-9267-437AA6EB1DAC}" presName="linNode" presStyleCnt="0"/>
      <dgm:spPr/>
    </dgm:pt>
    <dgm:pt modelId="{3D600B6E-44A3-DA4C-AB20-B7E8253A3CF5}" type="pres">
      <dgm:prSet presAssocID="{DFC8D4AC-1875-400D-9267-437AA6EB1DAC}" presName="parentText" presStyleLbl="node1" presStyleIdx="1" presStyleCnt="4">
        <dgm:presLayoutVars>
          <dgm:chMax val="1"/>
          <dgm:bulletEnabled val="1"/>
        </dgm:presLayoutVars>
      </dgm:prSet>
      <dgm:spPr/>
    </dgm:pt>
    <dgm:pt modelId="{0C636E60-726B-C94A-8302-15EDDAA2CF99}" type="pres">
      <dgm:prSet presAssocID="{2E7BEAF9-D976-490F-A90A-83EDAEC6E804}" presName="sp" presStyleCnt="0"/>
      <dgm:spPr/>
    </dgm:pt>
    <dgm:pt modelId="{C4EDE57C-C6ED-5941-961D-9CA04AE8BC0A}" type="pres">
      <dgm:prSet presAssocID="{5CD57FFF-7F55-4810-BEAC-BDF128721D8D}" presName="linNode" presStyleCnt="0"/>
      <dgm:spPr/>
    </dgm:pt>
    <dgm:pt modelId="{8E410AB1-6492-2640-85EA-7483C8C87DEA}" type="pres">
      <dgm:prSet presAssocID="{5CD57FFF-7F55-4810-BEAC-BDF128721D8D}" presName="parentText" presStyleLbl="node1" presStyleIdx="2" presStyleCnt="4">
        <dgm:presLayoutVars>
          <dgm:chMax val="1"/>
          <dgm:bulletEnabled val="1"/>
        </dgm:presLayoutVars>
      </dgm:prSet>
      <dgm:spPr/>
    </dgm:pt>
    <dgm:pt modelId="{4D2EE47F-FE87-0F4F-A803-720435ADE14D}" type="pres">
      <dgm:prSet presAssocID="{54D2237E-6221-428F-A414-E2523AB9DFB9}" presName="sp" presStyleCnt="0"/>
      <dgm:spPr/>
    </dgm:pt>
    <dgm:pt modelId="{22BC6BE6-469B-3C4E-9A04-6BCEEF484CE8}" type="pres">
      <dgm:prSet presAssocID="{DBA8773E-3987-4077-A8D9-5B7F496D726E}" presName="linNode" presStyleCnt="0"/>
      <dgm:spPr/>
    </dgm:pt>
    <dgm:pt modelId="{EC6BFFAF-D540-0443-8454-B994B31B5917}" type="pres">
      <dgm:prSet presAssocID="{DBA8773E-3987-4077-A8D9-5B7F496D726E}" presName="parentText" presStyleLbl="node1" presStyleIdx="3" presStyleCnt="4">
        <dgm:presLayoutVars>
          <dgm:chMax val="1"/>
          <dgm:bulletEnabled val="1"/>
        </dgm:presLayoutVars>
      </dgm:prSet>
      <dgm:spPr/>
    </dgm:pt>
  </dgm:ptLst>
  <dgm:cxnLst>
    <dgm:cxn modelId="{F3391C07-3BF6-D44B-98D7-5A6529B0A1DB}" type="presOf" srcId="{DFC8D4AC-1875-400D-9267-437AA6EB1DAC}" destId="{3D600B6E-44A3-DA4C-AB20-B7E8253A3CF5}" srcOrd="0" destOrd="0" presId="urn:microsoft.com/office/officeart/2005/8/layout/vList5"/>
    <dgm:cxn modelId="{61DE5042-E469-4D81-86F6-73AA067D107A}" srcId="{12167904-1184-41DD-AA5D-358CB2735FB8}" destId="{5CD57FFF-7F55-4810-BEAC-BDF128721D8D}" srcOrd="2" destOrd="0" parTransId="{FA8E7A31-E87B-4267-89A4-3D796D74A845}" sibTransId="{54D2237E-6221-428F-A414-E2523AB9DFB9}"/>
    <dgm:cxn modelId="{88AC4749-96E1-7D4F-A3EC-B27EB7CDAE18}" type="presOf" srcId="{12167904-1184-41DD-AA5D-358CB2735FB8}" destId="{4D71BEFA-0495-8A4F-A96D-B82A751A9F9E}" srcOrd="0" destOrd="0" presId="urn:microsoft.com/office/officeart/2005/8/layout/vList5"/>
    <dgm:cxn modelId="{0AE22182-AA49-4BF3-AE37-B732F2ECAA67}" srcId="{12167904-1184-41DD-AA5D-358CB2735FB8}" destId="{DBA8773E-3987-4077-A8D9-5B7F496D726E}" srcOrd="3" destOrd="0" parTransId="{A0BD3F60-36C8-48AC-B541-F106C35DF603}" sibTransId="{4161F0DF-780D-4B1D-901F-9F30D145BB7C}"/>
    <dgm:cxn modelId="{9A4CE582-4AE8-074B-B8B6-C42D9BA4EA6D}" type="presOf" srcId="{F175379B-24DA-4A85-B976-A122807794CC}" destId="{9C897803-3779-814E-89D8-655C4EE6ABEC}" srcOrd="0" destOrd="0" presId="urn:microsoft.com/office/officeart/2005/8/layout/vList5"/>
    <dgm:cxn modelId="{9142C791-0886-4202-92C1-0DB3FA3CD244}" srcId="{12167904-1184-41DD-AA5D-358CB2735FB8}" destId="{F175379B-24DA-4A85-B976-A122807794CC}" srcOrd="0" destOrd="0" parTransId="{F5B551D4-2D25-435F-BABC-1197688C8602}" sibTransId="{0B048944-92A9-4DF3-A324-DDBEC2D58BB4}"/>
    <dgm:cxn modelId="{F3116BDD-A738-0943-B1D6-5162974AC310}" type="presOf" srcId="{5CD57FFF-7F55-4810-BEAC-BDF128721D8D}" destId="{8E410AB1-6492-2640-85EA-7483C8C87DEA}" srcOrd="0" destOrd="0" presId="urn:microsoft.com/office/officeart/2005/8/layout/vList5"/>
    <dgm:cxn modelId="{11224EE4-9858-CC43-A175-E563E118826D}" type="presOf" srcId="{DBA8773E-3987-4077-A8D9-5B7F496D726E}" destId="{EC6BFFAF-D540-0443-8454-B994B31B5917}" srcOrd="0" destOrd="0" presId="urn:microsoft.com/office/officeart/2005/8/layout/vList5"/>
    <dgm:cxn modelId="{659560F0-73AF-408C-B2C7-23E38A039C89}" srcId="{12167904-1184-41DD-AA5D-358CB2735FB8}" destId="{DFC8D4AC-1875-400D-9267-437AA6EB1DAC}" srcOrd="1" destOrd="0" parTransId="{3B5BF9FC-44A9-4571-A7B8-D62FF5B63F2A}" sibTransId="{2E7BEAF9-D976-490F-A90A-83EDAEC6E804}"/>
    <dgm:cxn modelId="{F21FB56B-5C62-2E4F-A045-A238F94136BB}" type="presParOf" srcId="{4D71BEFA-0495-8A4F-A96D-B82A751A9F9E}" destId="{1288D7B1-7DC9-FC46-BA50-F7DA79EC93F3}" srcOrd="0" destOrd="0" presId="urn:microsoft.com/office/officeart/2005/8/layout/vList5"/>
    <dgm:cxn modelId="{50070242-607F-834D-B5C5-99926EB2454F}" type="presParOf" srcId="{1288D7B1-7DC9-FC46-BA50-F7DA79EC93F3}" destId="{9C897803-3779-814E-89D8-655C4EE6ABEC}" srcOrd="0" destOrd="0" presId="urn:microsoft.com/office/officeart/2005/8/layout/vList5"/>
    <dgm:cxn modelId="{5CB40603-2403-204E-8684-BA4BE6DF066A}" type="presParOf" srcId="{4D71BEFA-0495-8A4F-A96D-B82A751A9F9E}" destId="{CE6AF8C1-A492-7A40-9F9F-032AB1E124EE}" srcOrd="1" destOrd="0" presId="urn:microsoft.com/office/officeart/2005/8/layout/vList5"/>
    <dgm:cxn modelId="{A282238A-94C1-CA41-82A2-69F0A9C037FB}" type="presParOf" srcId="{4D71BEFA-0495-8A4F-A96D-B82A751A9F9E}" destId="{312ABF0D-D749-FA45-BD9C-714BAF394E6A}" srcOrd="2" destOrd="0" presId="urn:microsoft.com/office/officeart/2005/8/layout/vList5"/>
    <dgm:cxn modelId="{4DA5BDB9-79E6-E84A-A270-4FF8CB12C8CF}" type="presParOf" srcId="{312ABF0D-D749-FA45-BD9C-714BAF394E6A}" destId="{3D600B6E-44A3-DA4C-AB20-B7E8253A3CF5}" srcOrd="0" destOrd="0" presId="urn:microsoft.com/office/officeart/2005/8/layout/vList5"/>
    <dgm:cxn modelId="{27CA9941-2274-574B-AC5B-38967C853F26}" type="presParOf" srcId="{4D71BEFA-0495-8A4F-A96D-B82A751A9F9E}" destId="{0C636E60-726B-C94A-8302-15EDDAA2CF99}" srcOrd="3" destOrd="0" presId="urn:microsoft.com/office/officeart/2005/8/layout/vList5"/>
    <dgm:cxn modelId="{3EB30B0D-A078-174D-8DAD-C144B5EE0B38}" type="presParOf" srcId="{4D71BEFA-0495-8A4F-A96D-B82A751A9F9E}" destId="{C4EDE57C-C6ED-5941-961D-9CA04AE8BC0A}" srcOrd="4" destOrd="0" presId="urn:microsoft.com/office/officeart/2005/8/layout/vList5"/>
    <dgm:cxn modelId="{1F37D2A1-2BFD-944D-99EA-FAE40B128A56}" type="presParOf" srcId="{C4EDE57C-C6ED-5941-961D-9CA04AE8BC0A}" destId="{8E410AB1-6492-2640-85EA-7483C8C87DEA}" srcOrd="0" destOrd="0" presId="urn:microsoft.com/office/officeart/2005/8/layout/vList5"/>
    <dgm:cxn modelId="{0264EE48-1268-F44D-A83C-608B9AD8FB87}" type="presParOf" srcId="{4D71BEFA-0495-8A4F-A96D-B82A751A9F9E}" destId="{4D2EE47F-FE87-0F4F-A803-720435ADE14D}" srcOrd="5" destOrd="0" presId="urn:microsoft.com/office/officeart/2005/8/layout/vList5"/>
    <dgm:cxn modelId="{57E0B923-0E5F-4E47-9589-824C6C680D38}" type="presParOf" srcId="{4D71BEFA-0495-8A4F-A96D-B82A751A9F9E}" destId="{22BC6BE6-469B-3C4E-9A04-6BCEEF484CE8}" srcOrd="6" destOrd="0" presId="urn:microsoft.com/office/officeart/2005/8/layout/vList5"/>
    <dgm:cxn modelId="{D0D27DC0-893A-264E-9CF5-EA4487841A27}" type="presParOf" srcId="{22BC6BE6-469B-3C4E-9A04-6BCEEF484CE8}" destId="{EC6BFFAF-D540-0443-8454-B994B31B591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5B11DB-523E-4EBE-8C5D-3EA1017D15F4}" type="doc">
      <dgm:prSet loTypeId="urn:microsoft.com/office/officeart/2016/7/layout/LinearBlockProcessNumbered" loCatId="process" qsTypeId="urn:microsoft.com/office/officeart/2005/8/quickstyle/simple1" qsCatId="simple" csTypeId="urn:microsoft.com/office/officeart/2005/8/colors/colorful4" csCatId="colorful" phldr="1"/>
      <dgm:spPr/>
      <dgm:t>
        <a:bodyPr/>
        <a:lstStyle/>
        <a:p>
          <a:endParaRPr lang="en-US"/>
        </a:p>
      </dgm:t>
    </dgm:pt>
    <dgm:pt modelId="{6EEB32E4-B2D7-41C4-BD68-68F953BBD844}">
      <dgm:prSet/>
      <dgm:spPr/>
      <dgm:t>
        <a:bodyPr/>
        <a:lstStyle/>
        <a:p>
          <a:r>
            <a:rPr lang="en-US" dirty="0"/>
            <a:t>Describe the role of variables in a research study.</a:t>
          </a:r>
        </a:p>
      </dgm:t>
    </dgm:pt>
    <dgm:pt modelId="{5A20724A-6300-46A2-BB81-95CF22A3FC81}" type="parTrans" cxnId="{B172AF14-F6B3-4723-977C-7A71523766D0}">
      <dgm:prSet/>
      <dgm:spPr/>
      <dgm:t>
        <a:bodyPr/>
        <a:lstStyle/>
        <a:p>
          <a:endParaRPr lang="en-US"/>
        </a:p>
      </dgm:t>
    </dgm:pt>
    <dgm:pt modelId="{E63081E9-EB51-49B5-83D5-15808252E1A8}" type="sibTrans" cxnId="{B172AF14-F6B3-4723-977C-7A71523766D0}">
      <dgm:prSet phldrT="01" phldr="0"/>
      <dgm:spPr/>
      <dgm:t>
        <a:bodyPr/>
        <a:lstStyle/>
        <a:p>
          <a:r>
            <a:rPr lang="en-US"/>
            <a:t>01</a:t>
          </a:r>
        </a:p>
      </dgm:t>
    </dgm:pt>
    <dgm:pt modelId="{787A86B5-B21A-4814-8CA7-D0DA860733C7}">
      <dgm:prSet/>
      <dgm:spPr/>
      <dgm:t>
        <a:bodyPr/>
        <a:lstStyle/>
        <a:p>
          <a:r>
            <a:rPr lang="en-US" dirty="0"/>
            <a:t>Understand how ethical guidelines and oversight prioritize respect for participants.</a:t>
          </a:r>
        </a:p>
      </dgm:t>
    </dgm:pt>
    <dgm:pt modelId="{3FF6849F-22DE-4259-BC12-EF37D917DD38}" type="parTrans" cxnId="{05BD124D-53F1-40CF-9DA3-A7AF4FE1B287}">
      <dgm:prSet/>
      <dgm:spPr/>
      <dgm:t>
        <a:bodyPr/>
        <a:lstStyle/>
        <a:p>
          <a:endParaRPr lang="en-US"/>
        </a:p>
      </dgm:t>
    </dgm:pt>
    <dgm:pt modelId="{641D37C2-8807-4A79-815D-B7C1F5F521B3}" type="sibTrans" cxnId="{05BD124D-53F1-40CF-9DA3-A7AF4FE1B287}">
      <dgm:prSet phldrT="02" phldr="0"/>
      <dgm:spPr/>
      <dgm:t>
        <a:bodyPr/>
        <a:lstStyle/>
        <a:p>
          <a:r>
            <a:rPr lang="en-US"/>
            <a:t>02</a:t>
          </a:r>
        </a:p>
      </dgm:t>
    </dgm:pt>
    <dgm:pt modelId="{C89106AB-1F5F-4D69-AEB9-B3AF331715ED}">
      <dgm:prSet/>
      <dgm:spPr/>
      <dgm:t>
        <a:bodyPr/>
        <a:lstStyle/>
        <a:p>
          <a:r>
            <a:rPr lang="en-US" dirty="0"/>
            <a:t>Identify the steps needed for trustworthy research outcomes.</a:t>
          </a:r>
        </a:p>
      </dgm:t>
    </dgm:pt>
    <dgm:pt modelId="{A4B6AFD7-5233-45D8-92DA-4890EC5C11E2}" type="parTrans" cxnId="{9BD5DE44-3A05-4F59-A936-5E71C7ED1974}">
      <dgm:prSet/>
      <dgm:spPr/>
    </dgm:pt>
    <dgm:pt modelId="{D8454602-D0B0-4F32-BAED-46D09FDC9A93}" type="sibTrans" cxnId="{9BD5DE44-3A05-4F59-A936-5E71C7ED1974}">
      <dgm:prSet phldrT="03" phldr="0"/>
      <dgm:spPr/>
      <dgm:t>
        <a:bodyPr/>
        <a:lstStyle/>
        <a:p>
          <a:r>
            <a:rPr lang="en-US"/>
            <a:t>03</a:t>
          </a:r>
        </a:p>
      </dgm:t>
    </dgm:pt>
    <dgm:pt modelId="{6024176E-8CDC-1149-9EEB-1DDE48D314B5}" type="pres">
      <dgm:prSet presAssocID="{F05B11DB-523E-4EBE-8C5D-3EA1017D15F4}" presName="Name0" presStyleCnt="0">
        <dgm:presLayoutVars>
          <dgm:animLvl val="lvl"/>
          <dgm:resizeHandles val="exact"/>
        </dgm:presLayoutVars>
      </dgm:prSet>
      <dgm:spPr/>
    </dgm:pt>
    <dgm:pt modelId="{CE67F05E-EB21-134B-AD0E-5B52F528DE47}" type="pres">
      <dgm:prSet presAssocID="{6EEB32E4-B2D7-41C4-BD68-68F953BBD844}" presName="compositeNode" presStyleCnt="0">
        <dgm:presLayoutVars>
          <dgm:bulletEnabled val="1"/>
        </dgm:presLayoutVars>
      </dgm:prSet>
      <dgm:spPr/>
    </dgm:pt>
    <dgm:pt modelId="{59CE1C78-57DE-5F42-A105-7AB662A160F2}" type="pres">
      <dgm:prSet presAssocID="{6EEB32E4-B2D7-41C4-BD68-68F953BBD844}" presName="bgRect" presStyleLbl="alignNode1" presStyleIdx="0" presStyleCnt="3"/>
      <dgm:spPr/>
    </dgm:pt>
    <dgm:pt modelId="{C79ABA4C-A893-004E-B10E-F106BD391340}" type="pres">
      <dgm:prSet presAssocID="{E63081E9-EB51-49B5-83D5-15808252E1A8}" presName="sibTransNodeRect" presStyleLbl="alignNode1" presStyleIdx="0" presStyleCnt="3">
        <dgm:presLayoutVars>
          <dgm:chMax val="0"/>
          <dgm:bulletEnabled val="1"/>
        </dgm:presLayoutVars>
      </dgm:prSet>
      <dgm:spPr/>
    </dgm:pt>
    <dgm:pt modelId="{8A1B746A-61A4-B144-8F57-FA15B205614F}" type="pres">
      <dgm:prSet presAssocID="{6EEB32E4-B2D7-41C4-BD68-68F953BBD844}" presName="nodeRect" presStyleLbl="alignNode1" presStyleIdx="0" presStyleCnt="3">
        <dgm:presLayoutVars>
          <dgm:bulletEnabled val="1"/>
        </dgm:presLayoutVars>
      </dgm:prSet>
      <dgm:spPr/>
    </dgm:pt>
    <dgm:pt modelId="{E4AEEB4E-2B9F-0442-B4C6-4D70BEFF5368}" type="pres">
      <dgm:prSet presAssocID="{E63081E9-EB51-49B5-83D5-15808252E1A8}" presName="sibTrans" presStyleCnt="0"/>
      <dgm:spPr/>
    </dgm:pt>
    <dgm:pt modelId="{B798201B-9F80-8C4A-86E1-22C5B1E05602}" type="pres">
      <dgm:prSet presAssocID="{787A86B5-B21A-4814-8CA7-D0DA860733C7}" presName="compositeNode" presStyleCnt="0">
        <dgm:presLayoutVars>
          <dgm:bulletEnabled val="1"/>
        </dgm:presLayoutVars>
      </dgm:prSet>
      <dgm:spPr/>
    </dgm:pt>
    <dgm:pt modelId="{F3DA6FCA-F1FF-FB4E-93D2-45610F0B8ADD}" type="pres">
      <dgm:prSet presAssocID="{787A86B5-B21A-4814-8CA7-D0DA860733C7}" presName="bgRect" presStyleLbl="alignNode1" presStyleIdx="1" presStyleCnt="3"/>
      <dgm:spPr/>
    </dgm:pt>
    <dgm:pt modelId="{7E58132D-3B5C-DA4A-9726-076752D58C9D}" type="pres">
      <dgm:prSet presAssocID="{641D37C2-8807-4A79-815D-B7C1F5F521B3}" presName="sibTransNodeRect" presStyleLbl="alignNode1" presStyleIdx="1" presStyleCnt="3">
        <dgm:presLayoutVars>
          <dgm:chMax val="0"/>
          <dgm:bulletEnabled val="1"/>
        </dgm:presLayoutVars>
      </dgm:prSet>
      <dgm:spPr/>
    </dgm:pt>
    <dgm:pt modelId="{0F357D0A-E92F-5A44-85DA-6D02A0F4FEF1}" type="pres">
      <dgm:prSet presAssocID="{787A86B5-B21A-4814-8CA7-D0DA860733C7}" presName="nodeRect" presStyleLbl="alignNode1" presStyleIdx="1" presStyleCnt="3">
        <dgm:presLayoutVars>
          <dgm:bulletEnabled val="1"/>
        </dgm:presLayoutVars>
      </dgm:prSet>
      <dgm:spPr/>
    </dgm:pt>
    <dgm:pt modelId="{F275BB09-F82A-4237-BBD5-18E036EBC764}" type="pres">
      <dgm:prSet presAssocID="{641D37C2-8807-4A79-815D-B7C1F5F521B3}" presName="sibTrans" presStyleCnt="0"/>
      <dgm:spPr/>
    </dgm:pt>
    <dgm:pt modelId="{B89814E9-8ADD-4376-8767-C0F24A29050F}" type="pres">
      <dgm:prSet presAssocID="{C89106AB-1F5F-4D69-AEB9-B3AF331715ED}" presName="compositeNode" presStyleCnt="0">
        <dgm:presLayoutVars>
          <dgm:bulletEnabled val="1"/>
        </dgm:presLayoutVars>
      </dgm:prSet>
      <dgm:spPr/>
    </dgm:pt>
    <dgm:pt modelId="{CB41977B-5544-40B9-A425-9F889CF7065C}" type="pres">
      <dgm:prSet presAssocID="{C89106AB-1F5F-4D69-AEB9-B3AF331715ED}" presName="bgRect" presStyleLbl="alignNode1" presStyleIdx="2" presStyleCnt="3"/>
      <dgm:spPr/>
    </dgm:pt>
    <dgm:pt modelId="{A9488765-53CE-4137-80E2-D2DCE24A7A80}" type="pres">
      <dgm:prSet presAssocID="{D8454602-D0B0-4F32-BAED-46D09FDC9A93}" presName="sibTransNodeRect" presStyleLbl="alignNode1" presStyleIdx="2" presStyleCnt="3">
        <dgm:presLayoutVars>
          <dgm:chMax val="0"/>
          <dgm:bulletEnabled val="1"/>
        </dgm:presLayoutVars>
      </dgm:prSet>
      <dgm:spPr/>
    </dgm:pt>
    <dgm:pt modelId="{61263EEB-0DAB-4BD9-A61B-953F3F2E66B0}" type="pres">
      <dgm:prSet presAssocID="{C89106AB-1F5F-4D69-AEB9-B3AF331715ED}" presName="nodeRect" presStyleLbl="alignNode1" presStyleIdx="2" presStyleCnt="3">
        <dgm:presLayoutVars>
          <dgm:bulletEnabled val="1"/>
        </dgm:presLayoutVars>
      </dgm:prSet>
      <dgm:spPr/>
    </dgm:pt>
  </dgm:ptLst>
  <dgm:cxnLst>
    <dgm:cxn modelId="{26DEE90F-1D79-DE48-BC33-5916D468DA32}" type="presOf" srcId="{641D37C2-8807-4A79-815D-B7C1F5F521B3}" destId="{7E58132D-3B5C-DA4A-9726-076752D58C9D}" srcOrd="0" destOrd="0" presId="urn:microsoft.com/office/officeart/2016/7/layout/LinearBlockProcessNumbered"/>
    <dgm:cxn modelId="{B172AF14-F6B3-4723-977C-7A71523766D0}" srcId="{F05B11DB-523E-4EBE-8C5D-3EA1017D15F4}" destId="{6EEB32E4-B2D7-41C4-BD68-68F953BBD844}" srcOrd="0" destOrd="0" parTransId="{5A20724A-6300-46A2-BB81-95CF22A3FC81}" sibTransId="{E63081E9-EB51-49B5-83D5-15808252E1A8}"/>
    <dgm:cxn modelId="{6971BA25-5AE8-484E-9277-10E82B02034F}" type="presOf" srcId="{D8454602-D0B0-4F32-BAED-46D09FDC9A93}" destId="{A9488765-53CE-4137-80E2-D2DCE24A7A80}" srcOrd="0" destOrd="0" presId="urn:microsoft.com/office/officeart/2016/7/layout/LinearBlockProcessNumbered"/>
    <dgm:cxn modelId="{EB581B2E-F6DD-9C4E-95A9-702000A4A247}" type="presOf" srcId="{F05B11DB-523E-4EBE-8C5D-3EA1017D15F4}" destId="{6024176E-8CDC-1149-9EEB-1DDE48D314B5}" srcOrd="0" destOrd="0" presId="urn:microsoft.com/office/officeart/2016/7/layout/LinearBlockProcessNumbered"/>
    <dgm:cxn modelId="{77992F31-B5DB-8748-A1A4-EB440C6DD88B}" type="presOf" srcId="{6EEB32E4-B2D7-41C4-BD68-68F953BBD844}" destId="{8A1B746A-61A4-B144-8F57-FA15B205614F}" srcOrd="1" destOrd="0" presId="urn:microsoft.com/office/officeart/2016/7/layout/LinearBlockProcessNumbered"/>
    <dgm:cxn modelId="{9BD5DE44-3A05-4F59-A936-5E71C7ED1974}" srcId="{F05B11DB-523E-4EBE-8C5D-3EA1017D15F4}" destId="{C89106AB-1F5F-4D69-AEB9-B3AF331715ED}" srcOrd="2" destOrd="0" parTransId="{A4B6AFD7-5233-45D8-92DA-4890EC5C11E2}" sibTransId="{D8454602-D0B0-4F32-BAED-46D09FDC9A93}"/>
    <dgm:cxn modelId="{05BD124D-53F1-40CF-9DA3-A7AF4FE1B287}" srcId="{F05B11DB-523E-4EBE-8C5D-3EA1017D15F4}" destId="{787A86B5-B21A-4814-8CA7-D0DA860733C7}" srcOrd="1" destOrd="0" parTransId="{3FF6849F-22DE-4259-BC12-EF37D917DD38}" sibTransId="{641D37C2-8807-4A79-815D-B7C1F5F521B3}"/>
    <dgm:cxn modelId="{2FAAFA6A-7AAC-2A48-9F00-0BBB14272E2C}" type="presOf" srcId="{6EEB32E4-B2D7-41C4-BD68-68F953BBD844}" destId="{59CE1C78-57DE-5F42-A105-7AB662A160F2}" srcOrd="0" destOrd="0" presId="urn:microsoft.com/office/officeart/2016/7/layout/LinearBlockProcessNumbered"/>
    <dgm:cxn modelId="{88120A86-CA59-1445-A0E2-1598DD7DF086}" type="presOf" srcId="{787A86B5-B21A-4814-8CA7-D0DA860733C7}" destId="{0F357D0A-E92F-5A44-85DA-6D02A0F4FEF1}" srcOrd="1" destOrd="0" presId="urn:microsoft.com/office/officeart/2016/7/layout/LinearBlockProcessNumbered"/>
    <dgm:cxn modelId="{DE5460A1-102A-414E-9A35-62E5B28B77C7}" type="presOf" srcId="{E63081E9-EB51-49B5-83D5-15808252E1A8}" destId="{C79ABA4C-A893-004E-B10E-F106BD391340}" srcOrd="0" destOrd="0" presId="urn:microsoft.com/office/officeart/2016/7/layout/LinearBlockProcessNumbered"/>
    <dgm:cxn modelId="{5440CEA2-4976-CF42-A9E1-3FBFDE66CD02}" type="presOf" srcId="{787A86B5-B21A-4814-8CA7-D0DA860733C7}" destId="{F3DA6FCA-F1FF-FB4E-93D2-45610F0B8ADD}" srcOrd="0" destOrd="0" presId="urn:microsoft.com/office/officeart/2016/7/layout/LinearBlockProcessNumbered"/>
    <dgm:cxn modelId="{A60CEBF7-7C67-43A3-9C6B-6E7B2A12151F}" type="presOf" srcId="{C89106AB-1F5F-4D69-AEB9-B3AF331715ED}" destId="{CB41977B-5544-40B9-A425-9F889CF7065C}" srcOrd="0" destOrd="0" presId="urn:microsoft.com/office/officeart/2016/7/layout/LinearBlockProcessNumbered"/>
    <dgm:cxn modelId="{06FBB2FF-D09B-4339-B1A5-6ADC61CA53F4}" type="presOf" srcId="{C89106AB-1F5F-4D69-AEB9-B3AF331715ED}" destId="{61263EEB-0DAB-4BD9-A61B-953F3F2E66B0}" srcOrd="1" destOrd="0" presId="urn:microsoft.com/office/officeart/2016/7/layout/LinearBlockProcessNumbered"/>
    <dgm:cxn modelId="{0BB84E69-5154-8342-A05F-5FE4C63EACB1}" type="presParOf" srcId="{6024176E-8CDC-1149-9EEB-1DDE48D314B5}" destId="{CE67F05E-EB21-134B-AD0E-5B52F528DE47}" srcOrd="0" destOrd="0" presId="urn:microsoft.com/office/officeart/2016/7/layout/LinearBlockProcessNumbered"/>
    <dgm:cxn modelId="{31E1ED0A-CF4F-5F4C-B736-DB0A2EAAB562}" type="presParOf" srcId="{CE67F05E-EB21-134B-AD0E-5B52F528DE47}" destId="{59CE1C78-57DE-5F42-A105-7AB662A160F2}" srcOrd="0" destOrd="0" presId="urn:microsoft.com/office/officeart/2016/7/layout/LinearBlockProcessNumbered"/>
    <dgm:cxn modelId="{B3ED0275-DD9E-2A49-94D8-38E0AEF5557B}" type="presParOf" srcId="{CE67F05E-EB21-134B-AD0E-5B52F528DE47}" destId="{C79ABA4C-A893-004E-B10E-F106BD391340}" srcOrd="1" destOrd="0" presId="urn:microsoft.com/office/officeart/2016/7/layout/LinearBlockProcessNumbered"/>
    <dgm:cxn modelId="{3387CA04-C547-344F-B175-A010BA268DCB}" type="presParOf" srcId="{CE67F05E-EB21-134B-AD0E-5B52F528DE47}" destId="{8A1B746A-61A4-B144-8F57-FA15B205614F}" srcOrd="2" destOrd="0" presId="urn:microsoft.com/office/officeart/2016/7/layout/LinearBlockProcessNumbered"/>
    <dgm:cxn modelId="{7F573D5D-A3F0-F24B-AD6E-E7AC7B75C41E}" type="presParOf" srcId="{6024176E-8CDC-1149-9EEB-1DDE48D314B5}" destId="{E4AEEB4E-2B9F-0442-B4C6-4D70BEFF5368}" srcOrd="1" destOrd="0" presId="urn:microsoft.com/office/officeart/2016/7/layout/LinearBlockProcessNumbered"/>
    <dgm:cxn modelId="{F982B10E-3FB5-8A40-917B-C6B6F8DB80A1}" type="presParOf" srcId="{6024176E-8CDC-1149-9EEB-1DDE48D314B5}" destId="{B798201B-9F80-8C4A-86E1-22C5B1E05602}" srcOrd="2" destOrd="0" presId="urn:microsoft.com/office/officeart/2016/7/layout/LinearBlockProcessNumbered"/>
    <dgm:cxn modelId="{57669592-D64D-6341-9C64-1EFB6A86A59F}" type="presParOf" srcId="{B798201B-9F80-8C4A-86E1-22C5B1E05602}" destId="{F3DA6FCA-F1FF-FB4E-93D2-45610F0B8ADD}" srcOrd="0" destOrd="0" presId="urn:microsoft.com/office/officeart/2016/7/layout/LinearBlockProcessNumbered"/>
    <dgm:cxn modelId="{36F3D4DD-CC11-804F-8F39-A6164A987DAA}" type="presParOf" srcId="{B798201B-9F80-8C4A-86E1-22C5B1E05602}" destId="{7E58132D-3B5C-DA4A-9726-076752D58C9D}" srcOrd="1" destOrd="0" presId="urn:microsoft.com/office/officeart/2016/7/layout/LinearBlockProcessNumbered"/>
    <dgm:cxn modelId="{258F95B5-9497-EB4B-B27C-AC4D0DDC4D15}" type="presParOf" srcId="{B798201B-9F80-8C4A-86E1-22C5B1E05602}" destId="{0F357D0A-E92F-5A44-85DA-6D02A0F4FEF1}" srcOrd="2" destOrd="0" presId="urn:microsoft.com/office/officeart/2016/7/layout/LinearBlockProcessNumbered"/>
    <dgm:cxn modelId="{E827B158-6B60-453D-A653-D36DCC0C4CA5}" type="presParOf" srcId="{6024176E-8CDC-1149-9EEB-1DDE48D314B5}" destId="{F275BB09-F82A-4237-BBD5-18E036EBC764}" srcOrd="3" destOrd="0" presId="urn:microsoft.com/office/officeart/2016/7/layout/LinearBlockProcessNumbered"/>
    <dgm:cxn modelId="{17F91F1A-88B1-4EDD-96C2-30B55DC353AA}" type="presParOf" srcId="{6024176E-8CDC-1149-9EEB-1DDE48D314B5}" destId="{B89814E9-8ADD-4376-8767-C0F24A29050F}" srcOrd="4" destOrd="0" presId="urn:microsoft.com/office/officeart/2016/7/layout/LinearBlockProcessNumbered"/>
    <dgm:cxn modelId="{07C00AB4-7028-4A99-9471-90698EFE53D1}" type="presParOf" srcId="{B89814E9-8ADD-4376-8767-C0F24A29050F}" destId="{CB41977B-5544-40B9-A425-9F889CF7065C}" srcOrd="0" destOrd="0" presId="urn:microsoft.com/office/officeart/2016/7/layout/LinearBlockProcessNumbered"/>
    <dgm:cxn modelId="{78C5F07C-79C2-4115-A98C-6B5F1F5422D0}" type="presParOf" srcId="{B89814E9-8ADD-4376-8767-C0F24A29050F}" destId="{A9488765-53CE-4137-80E2-D2DCE24A7A80}" srcOrd="1" destOrd="0" presId="urn:microsoft.com/office/officeart/2016/7/layout/LinearBlockProcessNumbered"/>
    <dgm:cxn modelId="{3CF64869-A085-49A0-AE22-554AF8AC2F5D}" type="presParOf" srcId="{B89814E9-8ADD-4376-8767-C0F24A29050F}" destId="{61263EEB-0DAB-4BD9-A61B-953F3F2E66B0}"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97803-3779-814E-89D8-655C4EE6ABEC}">
      <dsp:nvSpPr>
        <dsp:cNvPr id="0" name=""/>
        <dsp:cNvSpPr/>
      </dsp:nvSpPr>
      <dsp:spPr>
        <a:xfrm>
          <a:off x="3364992" y="2177"/>
          <a:ext cx="3785616" cy="104746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Correlations</a:t>
          </a:r>
        </a:p>
      </dsp:txBody>
      <dsp:txXfrm>
        <a:off x="3416125" y="53310"/>
        <a:ext cx="3683350" cy="945199"/>
      </dsp:txXfrm>
    </dsp:sp>
    <dsp:sp modelId="{3D600B6E-44A3-DA4C-AB20-B7E8253A3CF5}">
      <dsp:nvSpPr>
        <dsp:cNvPr id="0" name=""/>
        <dsp:cNvSpPr/>
      </dsp:nvSpPr>
      <dsp:spPr>
        <a:xfrm>
          <a:off x="3364992" y="1102016"/>
          <a:ext cx="3785616" cy="104746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True Experiments</a:t>
          </a:r>
        </a:p>
      </dsp:txBody>
      <dsp:txXfrm>
        <a:off x="3416125" y="1153149"/>
        <a:ext cx="3683350" cy="945199"/>
      </dsp:txXfrm>
    </dsp:sp>
    <dsp:sp modelId="{8E410AB1-6492-2640-85EA-7483C8C87DEA}">
      <dsp:nvSpPr>
        <dsp:cNvPr id="0" name=""/>
        <dsp:cNvSpPr/>
      </dsp:nvSpPr>
      <dsp:spPr>
        <a:xfrm>
          <a:off x="3364992" y="2201855"/>
          <a:ext cx="3785616" cy="104746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Random Sampling</a:t>
          </a:r>
        </a:p>
      </dsp:txBody>
      <dsp:txXfrm>
        <a:off x="3416125" y="2252988"/>
        <a:ext cx="3683350" cy="945199"/>
      </dsp:txXfrm>
    </dsp:sp>
    <dsp:sp modelId="{EC6BFFAF-D540-0443-8454-B994B31B5917}">
      <dsp:nvSpPr>
        <dsp:cNvPr id="0" name=""/>
        <dsp:cNvSpPr/>
      </dsp:nvSpPr>
      <dsp:spPr>
        <a:xfrm>
          <a:off x="3364992" y="3301694"/>
          <a:ext cx="3785616" cy="104746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IRB</a:t>
          </a:r>
        </a:p>
      </dsp:txBody>
      <dsp:txXfrm>
        <a:off x="3416125" y="3352827"/>
        <a:ext cx="3683350" cy="9451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CE1C78-57DE-5F42-A105-7AB662A160F2}">
      <dsp:nvSpPr>
        <dsp:cNvPr id="0" name=""/>
        <dsp:cNvSpPr/>
      </dsp:nvSpPr>
      <dsp:spPr>
        <a:xfrm>
          <a:off x="821" y="179348"/>
          <a:ext cx="3327201" cy="3992641"/>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111250">
            <a:lnSpc>
              <a:spcPct val="90000"/>
            </a:lnSpc>
            <a:spcBef>
              <a:spcPct val="0"/>
            </a:spcBef>
            <a:spcAft>
              <a:spcPct val="35000"/>
            </a:spcAft>
            <a:buNone/>
          </a:pPr>
          <a:r>
            <a:rPr lang="en-US" sz="2500" kern="1200" dirty="0"/>
            <a:t>Describe the role of variables in a research study.</a:t>
          </a:r>
        </a:p>
      </dsp:txBody>
      <dsp:txXfrm>
        <a:off x="821" y="1776404"/>
        <a:ext cx="3327201" cy="2395585"/>
      </dsp:txXfrm>
    </dsp:sp>
    <dsp:sp modelId="{C79ABA4C-A893-004E-B10E-F106BD391340}">
      <dsp:nvSpPr>
        <dsp:cNvPr id="0" name=""/>
        <dsp:cNvSpPr/>
      </dsp:nvSpPr>
      <dsp:spPr>
        <a:xfrm>
          <a:off x="821" y="179348"/>
          <a:ext cx="3327201" cy="1597056"/>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1" y="179348"/>
        <a:ext cx="3327201" cy="1597056"/>
      </dsp:txXfrm>
    </dsp:sp>
    <dsp:sp modelId="{F3DA6FCA-F1FF-FB4E-93D2-45610F0B8ADD}">
      <dsp:nvSpPr>
        <dsp:cNvPr id="0" name=""/>
        <dsp:cNvSpPr/>
      </dsp:nvSpPr>
      <dsp:spPr>
        <a:xfrm>
          <a:off x="3594199" y="179348"/>
          <a:ext cx="3327201" cy="3992641"/>
        </a:xfrm>
        <a:prstGeom prst="rect">
          <a:avLst/>
        </a:prstGeom>
        <a:solidFill>
          <a:schemeClr val="accent4">
            <a:hueOff val="10211516"/>
            <a:satOff val="-11993"/>
            <a:lumOff val="4608"/>
            <a:alphaOff val="0"/>
          </a:schemeClr>
        </a:solidFill>
        <a:ln w="12700" cap="flat" cmpd="sng" algn="ctr">
          <a:solidFill>
            <a:schemeClr val="accent4">
              <a:hueOff val="10211516"/>
              <a:satOff val="-11993"/>
              <a:lumOff val="460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111250">
            <a:lnSpc>
              <a:spcPct val="90000"/>
            </a:lnSpc>
            <a:spcBef>
              <a:spcPct val="0"/>
            </a:spcBef>
            <a:spcAft>
              <a:spcPct val="35000"/>
            </a:spcAft>
            <a:buNone/>
          </a:pPr>
          <a:r>
            <a:rPr lang="en-US" sz="2500" kern="1200" dirty="0"/>
            <a:t>Understand how ethical guidelines and oversight prioritize respect for participants.</a:t>
          </a:r>
        </a:p>
      </dsp:txBody>
      <dsp:txXfrm>
        <a:off x="3594199" y="1776404"/>
        <a:ext cx="3327201" cy="2395585"/>
      </dsp:txXfrm>
    </dsp:sp>
    <dsp:sp modelId="{7E58132D-3B5C-DA4A-9726-076752D58C9D}">
      <dsp:nvSpPr>
        <dsp:cNvPr id="0" name=""/>
        <dsp:cNvSpPr/>
      </dsp:nvSpPr>
      <dsp:spPr>
        <a:xfrm>
          <a:off x="3594199" y="179348"/>
          <a:ext cx="3327201" cy="1597056"/>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4199" y="179348"/>
        <a:ext cx="3327201" cy="1597056"/>
      </dsp:txXfrm>
    </dsp:sp>
    <dsp:sp modelId="{CB41977B-5544-40B9-A425-9F889CF7065C}">
      <dsp:nvSpPr>
        <dsp:cNvPr id="0" name=""/>
        <dsp:cNvSpPr/>
      </dsp:nvSpPr>
      <dsp:spPr>
        <a:xfrm>
          <a:off x="7187576" y="179348"/>
          <a:ext cx="3327201" cy="3992641"/>
        </a:xfrm>
        <a:prstGeom prst="rect">
          <a:avLst/>
        </a:prstGeom>
        <a:solidFill>
          <a:schemeClr val="accent4">
            <a:hueOff val="20423033"/>
            <a:satOff val="-23986"/>
            <a:lumOff val="9216"/>
            <a:alphaOff val="0"/>
          </a:schemeClr>
        </a:solidFill>
        <a:ln w="12700" cap="flat" cmpd="sng" algn="ctr">
          <a:solidFill>
            <a:schemeClr val="accent4">
              <a:hueOff val="20423033"/>
              <a:satOff val="-23986"/>
              <a:lumOff val="92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111250">
            <a:lnSpc>
              <a:spcPct val="90000"/>
            </a:lnSpc>
            <a:spcBef>
              <a:spcPct val="0"/>
            </a:spcBef>
            <a:spcAft>
              <a:spcPct val="35000"/>
            </a:spcAft>
            <a:buNone/>
          </a:pPr>
          <a:r>
            <a:rPr lang="en-US" sz="2500" kern="1200" dirty="0"/>
            <a:t>Identify the steps needed for trustworthy research outcomes.</a:t>
          </a:r>
        </a:p>
      </dsp:txBody>
      <dsp:txXfrm>
        <a:off x="7187576" y="1776404"/>
        <a:ext cx="3327201" cy="2395585"/>
      </dsp:txXfrm>
    </dsp:sp>
    <dsp:sp modelId="{A9488765-53CE-4137-80E2-D2DCE24A7A80}">
      <dsp:nvSpPr>
        <dsp:cNvPr id="0" name=""/>
        <dsp:cNvSpPr/>
      </dsp:nvSpPr>
      <dsp:spPr>
        <a:xfrm>
          <a:off x="7187576" y="179348"/>
          <a:ext cx="3327201" cy="1597056"/>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7576" y="179348"/>
        <a:ext cx="3327201" cy="159705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B0C63-B22D-D24A-A6C8-1CE5CF68D6D4}" type="datetimeFigureOut">
              <a:rPr lang="en-US" smtClean="0"/>
              <a:t>9/8/21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56783B-B8D0-5043-BA19-42A8D1411217}" type="slidenum">
              <a:rPr lang="en-US" smtClean="0"/>
              <a:t>‹#›</a:t>
            </a:fld>
            <a:endParaRPr lang="en-US"/>
          </a:p>
        </p:txBody>
      </p:sp>
    </p:spTree>
    <p:extLst>
      <p:ext uri="{BB962C8B-B14F-4D97-AF65-F5344CB8AC3E}">
        <p14:creationId xmlns:p14="http://schemas.microsoft.com/office/powerpoint/2010/main" val="1641062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6</a:t>
            </a:fld>
            <a:endParaRPr lang="en-US" dirty="0"/>
          </a:p>
        </p:txBody>
      </p:sp>
    </p:spTree>
    <p:extLst>
      <p:ext uri="{BB962C8B-B14F-4D97-AF65-F5344CB8AC3E}">
        <p14:creationId xmlns:p14="http://schemas.microsoft.com/office/powerpoint/2010/main" val="3711112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2251172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8</a:t>
            </a:fld>
            <a:endParaRPr lang="en-US" dirty="0"/>
          </a:p>
        </p:txBody>
      </p:sp>
    </p:spTree>
    <p:extLst>
      <p:ext uri="{BB962C8B-B14F-4D97-AF65-F5344CB8AC3E}">
        <p14:creationId xmlns:p14="http://schemas.microsoft.com/office/powerpoint/2010/main" val="661843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872937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10</a:t>
            </a:fld>
            <a:endParaRPr lang="en-US" dirty="0"/>
          </a:p>
        </p:txBody>
      </p:sp>
    </p:spTree>
    <p:extLst>
      <p:ext uri="{BB962C8B-B14F-4D97-AF65-F5344CB8AC3E}">
        <p14:creationId xmlns:p14="http://schemas.microsoft.com/office/powerpoint/2010/main" val="1811896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11</a:t>
            </a:fld>
            <a:endParaRPr lang="en-US" dirty="0"/>
          </a:p>
        </p:txBody>
      </p:sp>
    </p:spTree>
    <p:extLst>
      <p:ext uri="{BB962C8B-B14F-4D97-AF65-F5344CB8AC3E}">
        <p14:creationId xmlns:p14="http://schemas.microsoft.com/office/powerpoint/2010/main" val="1053305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13</a:t>
            </a:fld>
            <a:endParaRPr lang="en-US" dirty="0"/>
          </a:p>
        </p:txBody>
      </p:sp>
    </p:spTree>
    <p:extLst>
      <p:ext uri="{BB962C8B-B14F-4D97-AF65-F5344CB8AC3E}">
        <p14:creationId xmlns:p14="http://schemas.microsoft.com/office/powerpoint/2010/main" val="4182246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14</a:t>
            </a:fld>
            <a:endParaRPr lang="en-US" dirty="0"/>
          </a:p>
        </p:txBody>
      </p:sp>
    </p:spTree>
    <p:extLst>
      <p:ext uri="{BB962C8B-B14F-4D97-AF65-F5344CB8AC3E}">
        <p14:creationId xmlns:p14="http://schemas.microsoft.com/office/powerpoint/2010/main" val="173421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56783B-B8D0-5043-BA19-42A8D1411217}" type="slidenum">
              <a:rPr lang="en-US" smtClean="0"/>
              <a:t>15</a:t>
            </a:fld>
            <a:endParaRPr lang="en-US"/>
          </a:p>
        </p:txBody>
      </p:sp>
    </p:spTree>
    <p:extLst>
      <p:ext uri="{BB962C8B-B14F-4D97-AF65-F5344CB8AC3E}">
        <p14:creationId xmlns:p14="http://schemas.microsoft.com/office/powerpoint/2010/main" val="369031021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521B0C-FC12-1B49-B6BC-8EBD42315DE6}" type="datetimeFigureOut">
              <a:rPr lang="en-US" smtClean="0"/>
              <a:t>9/8/21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D407675-8560-854B-A199-82CAFE706233}" type="slidenum">
              <a:rPr lang="en-US" smtClean="0"/>
              <a:t>‹#›</a:t>
            </a:fld>
            <a:endParaRPr lang="en-US"/>
          </a:p>
        </p:txBody>
      </p:sp>
    </p:spTree>
    <p:extLst>
      <p:ext uri="{BB962C8B-B14F-4D97-AF65-F5344CB8AC3E}">
        <p14:creationId xmlns:p14="http://schemas.microsoft.com/office/powerpoint/2010/main" val="507733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521B0C-FC12-1B49-B6BC-8EBD42315DE6}" type="datetimeFigureOut">
              <a:rPr lang="en-US" smtClean="0"/>
              <a:t>9/8/21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07675-8560-854B-A199-82CAFE706233}" type="slidenum">
              <a:rPr lang="en-US" smtClean="0"/>
              <a:t>‹#›</a:t>
            </a:fld>
            <a:endParaRPr lang="en-US"/>
          </a:p>
        </p:txBody>
      </p:sp>
    </p:spTree>
    <p:extLst>
      <p:ext uri="{BB962C8B-B14F-4D97-AF65-F5344CB8AC3E}">
        <p14:creationId xmlns:p14="http://schemas.microsoft.com/office/powerpoint/2010/main" val="561697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21B0C-FC12-1B49-B6BC-8EBD42315DE6}" type="datetimeFigureOut">
              <a:rPr lang="en-US" smtClean="0"/>
              <a:t>9/8/21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07675-8560-854B-A199-82CAFE706233}" type="slidenum">
              <a:rPr lang="en-US" smtClean="0"/>
              <a:t>‹#›</a:t>
            </a:fld>
            <a:endParaRPr lang="en-US"/>
          </a:p>
        </p:txBody>
      </p:sp>
    </p:spTree>
    <p:extLst>
      <p:ext uri="{BB962C8B-B14F-4D97-AF65-F5344CB8AC3E}">
        <p14:creationId xmlns:p14="http://schemas.microsoft.com/office/powerpoint/2010/main" val="3845692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02209-D599-4A1B-AD9B-8E44CA3866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0A76B27-5E04-4649-A3B4-49F8834B84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5D342C6-658C-4463-AEFF-8AE8F44CEAC0}"/>
              </a:ext>
            </a:extLst>
          </p:cNvPr>
          <p:cNvSpPr>
            <a:spLocks noGrp="1"/>
          </p:cNvSpPr>
          <p:nvPr>
            <p:ph type="dt" sz="half" idx="10"/>
          </p:nvPr>
        </p:nvSpPr>
        <p:spPr/>
        <p:txBody>
          <a:bodyPr/>
          <a:lstStyle/>
          <a:p>
            <a:fld id="{F246768E-AC02-4132-A97B-CE61764F1307}" type="datetimeFigureOut">
              <a:rPr lang="en-GB" smtClean="0"/>
              <a:t>08/09/2021</a:t>
            </a:fld>
            <a:endParaRPr lang="en-GB"/>
          </a:p>
        </p:txBody>
      </p:sp>
      <p:sp>
        <p:nvSpPr>
          <p:cNvPr id="5" name="Footer Placeholder 4">
            <a:extLst>
              <a:ext uri="{FF2B5EF4-FFF2-40B4-BE49-F238E27FC236}">
                <a16:creationId xmlns:a16="http://schemas.microsoft.com/office/drawing/2014/main" id="{4DA3BCA5-ACF2-4869-84BE-EC14AE1146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48367A-0FD4-47C8-BD44-2C10BFF17E10}"/>
              </a:ext>
            </a:extLst>
          </p:cNvPr>
          <p:cNvSpPr>
            <a:spLocks noGrp="1"/>
          </p:cNvSpPr>
          <p:nvPr>
            <p:ph type="sldNum" sz="quarter" idx="12"/>
          </p:nvPr>
        </p:nvSpPr>
        <p:spPr/>
        <p:txBody>
          <a:bodyPr/>
          <a:lstStyle/>
          <a:p>
            <a:fld id="{2BA2D300-4A36-4D0C-A29A-DA602FB2983A}" type="slidenum">
              <a:rPr lang="en-GB" smtClean="0"/>
              <a:t>‹#›</a:t>
            </a:fld>
            <a:endParaRPr lang="en-GB"/>
          </a:p>
        </p:txBody>
      </p:sp>
    </p:spTree>
    <p:extLst>
      <p:ext uri="{BB962C8B-B14F-4D97-AF65-F5344CB8AC3E}">
        <p14:creationId xmlns:p14="http://schemas.microsoft.com/office/powerpoint/2010/main" val="1426027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4569E-AB0F-40FC-A49B-9C50735572E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A024A1-8339-4F17-AC99-ECB8C7D724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E8576D-FD26-42DB-8900-3AC977765A05}"/>
              </a:ext>
            </a:extLst>
          </p:cNvPr>
          <p:cNvSpPr>
            <a:spLocks noGrp="1"/>
          </p:cNvSpPr>
          <p:nvPr>
            <p:ph type="dt" sz="half" idx="10"/>
          </p:nvPr>
        </p:nvSpPr>
        <p:spPr/>
        <p:txBody>
          <a:bodyPr/>
          <a:lstStyle/>
          <a:p>
            <a:fld id="{F246768E-AC02-4132-A97B-CE61764F1307}" type="datetimeFigureOut">
              <a:rPr lang="en-GB" smtClean="0"/>
              <a:t>08/09/2021</a:t>
            </a:fld>
            <a:endParaRPr lang="en-GB"/>
          </a:p>
        </p:txBody>
      </p:sp>
      <p:sp>
        <p:nvSpPr>
          <p:cNvPr id="5" name="Footer Placeholder 4">
            <a:extLst>
              <a:ext uri="{FF2B5EF4-FFF2-40B4-BE49-F238E27FC236}">
                <a16:creationId xmlns:a16="http://schemas.microsoft.com/office/drawing/2014/main" id="{77200C22-D82B-4910-ACDA-B10F6EE91C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D13CD4-D344-4E6F-8D99-EA6AD2E531E4}"/>
              </a:ext>
            </a:extLst>
          </p:cNvPr>
          <p:cNvSpPr>
            <a:spLocks noGrp="1"/>
          </p:cNvSpPr>
          <p:nvPr>
            <p:ph type="sldNum" sz="quarter" idx="12"/>
          </p:nvPr>
        </p:nvSpPr>
        <p:spPr/>
        <p:txBody>
          <a:bodyPr/>
          <a:lstStyle/>
          <a:p>
            <a:fld id="{2BA2D300-4A36-4D0C-A29A-DA602FB2983A}" type="slidenum">
              <a:rPr lang="en-GB" smtClean="0"/>
              <a:t>‹#›</a:t>
            </a:fld>
            <a:endParaRPr lang="en-GB"/>
          </a:p>
        </p:txBody>
      </p:sp>
    </p:spTree>
    <p:extLst>
      <p:ext uri="{BB962C8B-B14F-4D97-AF65-F5344CB8AC3E}">
        <p14:creationId xmlns:p14="http://schemas.microsoft.com/office/powerpoint/2010/main" val="2085935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B8D9D-860E-4DDB-B70B-9C0F139047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D62A1AA-3652-4511-B2F4-FFB83B9224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406664-7EA1-4080-8D77-515EA36CD8FB}"/>
              </a:ext>
            </a:extLst>
          </p:cNvPr>
          <p:cNvSpPr>
            <a:spLocks noGrp="1"/>
          </p:cNvSpPr>
          <p:nvPr>
            <p:ph type="dt" sz="half" idx="10"/>
          </p:nvPr>
        </p:nvSpPr>
        <p:spPr/>
        <p:txBody>
          <a:bodyPr/>
          <a:lstStyle/>
          <a:p>
            <a:fld id="{F246768E-AC02-4132-A97B-CE61764F1307}" type="datetimeFigureOut">
              <a:rPr lang="en-GB" smtClean="0"/>
              <a:t>08/09/2021</a:t>
            </a:fld>
            <a:endParaRPr lang="en-GB"/>
          </a:p>
        </p:txBody>
      </p:sp>
      <p:sp>
        <p:nvSpPr>
          <p:cNvPr id="5" name="Footer Placeholder 4">
            <a:extLst>
              <a:ext uri="{FF2B5EF4-FFF2-40B4-BE49-F238E27FC236}">
                <a16:creationId xmlns:a16="http://schemas.microsoft.com/office/drawing/2014/main" id="{4A9DDB2D-DC58-4F95-874E-708D8E9769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6654C1-8C11-400B-88B8-89129D6730D7}"/>
              </a:ext>
            </a:extLst>
          </p:cNvPr>
          <p:cNvSpPr>
            <a:spLocks noGrp="1"/>
          </p:cNvSpPr>
          <p:nvPr>
            <p:ph type="sldNum" sz="quarter" idx="12"/>
          </p:nvPr>
        </p:nvSpPr>
        <p:spPr/>
        <p:txBody>
          <a:bodyPr/>
          <a:lstStyle/>
          <a:p>
            <a:fld id="{2BA2D300-4A36-4D0C-A29A-DA602FB2983A}" type="slidenum">
              <a:rPr lang="en-GB" smtClean="0"/>
              <a:t>‹#›</a:t>
            </a:fld>
            <a:endParaRPr lang="en-GB"/>
          </a:p>
        </p:txBody>
      </p:sp>
    </p:spTree>
    <p:extLst>
      <p:ext uri="{BB962C8B-B14F-4D97-AF65-F5344CB8AC3E}">
        <p14:creationId xmlns:p14="http://schemas.microsoft.com/office/powerpoint/2010/main" val="2169627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CD28F-5AB3-4BE6-9F0D-8F7BB8F394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56FEF9-0085-4851-ADF3-AD896AB825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CEEC78-5258-4CFA-94AA-6391517126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A47D217-06EE-4FE4-AF14-6B953F4A5242}"/>
              </a:ext>
            </a:extLst>
          </p:cNvPr>
          <p:cNvSpPr>
            <a:spLocks noGrp="1"/>
          </p:cNvSpPr>
          <p:nvPr>
            <p:ph type="dt" sz="half" idx="10"/>
          </p:nvPr>
        </p:nvSpPr>
        <p:spPr/>
        <p:txBody>
          <a:bodyPr/>
          <a:lstStyle/>
          <a:p>
            <a:fld id="{F246768E-AC02-4132-A97B-CE61764F1307}" type="datetimeFigureOut">
              <a:rPr lang="en-GB" smtClean="0"/>
              <a:t>08/09/2021</a:t>
            </a:fld>
            <a:endParaRPr lang="en-GB"/>
          </a:p>
        </p:txBody>
      </p:sp>
      <p:sp>
        <p:nvSpPr>
          <p:cNvPr id="6" name="Footer Placeholder 5">
            <a:extLst>
              <a:ext uri="{FF2B5EF4-FFF2-40B4-BE49-F238E27FC236}">
                <a16:creationId xmlns:a16="http://schemas.microsoft.com/office/drawing/2014/main" id="{F466A6B3-78F8-4683-89C6-822EBF4A9B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5780C7-5C0C-4741-90B5-B6A0C9AC0892}"/>
              </a:ext>
            </a:extLst>
          </p:cNvPr>
          <p:cNvSpPr>
            <a:spLocks noGrp="1"/>
          </p:cNvSpPr>
          <p:nvPr>
            <p:ph type="sldNum" sz="quarter" idx="12"/>
          </p:nvPr>
        </p:nvSpPr>
        <p:spPr/>
        <p:txBody>
          <a:bodyPr/>
          <a:lstStyle/>
          <a:p>
            <a:fld id="{2BA2D300-4A36-4D0C-A29A-DA602FB2983A}" type="slidenum">
              <a:rPr lang="en-GB" smtClean="0"/>
              <a:t>‹#›</a:t>
            </a:fld>
            <a:endParaRPr lang="en-GB"/>
          </a:p>
        </p:txBody>
      </p:sp>
    </p:spTree>
    <p:extLst>
      <p:ext uri="{BB962C8B-B14F-4D97-AF65-F5344CB8AC3E}">
        <p14:creationId xmlns:p14="http://schemas.microsoft.com/office/powerpoint/2010/main" val="4230686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4767E-6B3D-4AE9-B884-9A34416C903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05468A-A98B-4F26-A7C1-41C98F14CE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ABAD2D-F8F7-4600-8714-0386424D7F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C69AF07-D223-4AF6-A109-CB69CB20A3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87F5B1-DF21-4A2F-B3BD-6FF71B40B0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C8354F-2772-41C9-96F0-D9DE49F33372}"/>
              </a:ext>
            </a:extLst>
          </p:cNvPr>
          <p:cNvSpPr>
            <a:spLocks noGrp="1"/>
          </p:cNvSpPr>
          <p:nvPr>
            <p:ph type="dt" sz="half" idx="10"/>
          </p:nvPr>
        </p:nvSpPr>
        <p:spPr/>
        <p:txBody>
          <a:bodyPr/>
          <a:lstStyle/>
          <a:p>
            <a:fld id="{F246768E-AC02-4132-A97B-CE61764F1307}" type="datetimeFigureOut">
              <a:rPr lang="en-GB" smtClean="0"/>
              <a:t>08/09/2021</a:t>
            </a:fld>
            <a:endParaRPr lang="en-GB"/>
          </a:p>
        </p:txBody>
      </p:sp>
      <p:sp>
        <p:nvSpPr>
          <p:cNvPr id="8" name="Footer Placeholder 7">
            <a:extLst>
              <a:ext uri="{FF2B5EF4-FFF2-40B4-BE49-F238E27FC236}">
                <a16:creationId xmlns:a16="http://schemas.microsoft.com/office/drawing/2014/main" id="{94EAC2F5-055A-4C45-A699-55E3164DDA6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98BDE15-73B7-488E-BB6B-7393ADAD0CC8}"/>
              </a:ext>
            </a:extLst>
          </p:cNvPr>
          <p:cNvSpPr>
            <a:spLocks noGrp="1"/>
          </p:cNvSpPr>
          <p:nvPr>
            <p:ph type="sldNum" sz="quarter" idx="12"/>
          </p:nvPr>
        </p:nvSpPr>
        <p:spPr/>
        <p:txBody>
          <a:bodyPr/>
          <a:lstStyle/>
          <a:p>
            <a:fld id="{2BA2D300-4A36-4D0C-A29A-DA602FB2983A}" type="slidenum">
              <a:rPr lang="en-GB" smtClean="0"/>
              <a:t>‹#›</a:t>
            </a:fld>
            <a:endParaRPr lang="en-GB"/>
          </a:p>
        </p:txBody>
      </p:sp>
    </p:spTree>
    <p:extLst>
      <p:ext uri="{BB962C8B-B14F-4D97-AF65-F5344CB8AC3E}">
        <p14:creationId xmlns:p14="http://schemas.microsoft.com/office/powerpoint/2010/main" val="1376881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DE5C7-4290-49DB-9B82-CFCF76FFBF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E733CB-AB27-4AF5-ADCD-486EAA637993}"/>
              </a:ext>
            </a:extLst>
          </p:cNvPr>
          <p:cNvSpPr>
            <a:spLocks noGrp="1"/>
          </p:cNvSpPr>
          <p:nvPr>
            <p:ph type="dt" sz="half" idx="10"/>
          </p:nvPr>
        </p:nvSpPr>
        <p:spPr/>
        <p:txBody>
          <a:bodyPr/>
          <a:lstStyle/>
          <a:p>
            <a:fld id="{F246768E-AC02-4132-A97B-CE61764F1307}" type="datetimeFigureOut">
              <a:rPr lang="en-GB" smtClean="0"/>
              <a:t>08/09/2021</a:t>
            </a:fld>
            <a:endParaRPr lang="en-GB"/>
          </a:p>
        </p:txBody>
      </p:sp>
      <p:sp>
        <p:nvSpPr>
          <p:cNvPr id="4" name="Footer Placeholder 3">
            <a:extLst>
              <a:ext uri="{FF2B5EF4-FFF2-40B4-BE49-F238E27FC236}">
                <a16:creationId xmlns:a16="http://schemas.microsoft.com/office/drawing/2014/main" id="{4C5405E3-E70E-42FD-B595-9CB559E9E7A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5520CE-AF54-4106-8D9C-72D7095B5479}"/>
              </a:ext>
            </a:extLst>
          </p:cNvPr>
          <p:cNvSpPr>
            <a:spLocks noGrp="1"/>
          </p:cNvSpPr>
          <p:nvPr>
            <p:ph type="sldNum" sz="quarter" idx="12"/>
          </p:nvPr>
        </p:nvSpPr>
        <p:spPr/>
        <p:txBody>
          <a:bodyPr/>
          <a:lstStyle/>
          <a:p>
            <a:fld id="{2BA2D300-4A36-4D0C-A29A-DA602FB2983A}" type="slidenum">
              <a:rPr lang="en-GB" smtClean="0"/>
              <a:t>‹#›</a:t>
            </a:fld>
            <a:endParaRPr lang="en-GB"/>
          </a:p>
        </p:txBody>
      </p:sp>
    </p:spTree>
    <p:extLst>
      <p:ext uri="{BB962C8B-B14F-4D97-AF65-F5344CB8AC3E}">
        <p14:creationId xmlns:p14="http://schemas.microsoft.com/office/powerpoint/2010/main" val="21028815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4FA5DE-4399-4D43-998F-6929A4D40B54}"/>
              </a:ext>
            </a:extLst>
          </p:cNvPr>
          <p:cNvSpPr>
            <a:spLocks noGrp="1"/>
          </p:cNvSpPr>
          <p:nvPr>
            <p:ph type="dt" sz="half" idx="10"/>
          </p:nvPr>
        </p:nvSpPr>
        <p:spPr/>
        <p:txBody>
          <a:bodyPr/>
          <a:lstStyle/>
          <a:p>
            <a:fld id="{F246768E-AC02-4132-A97B-CE61764F1307}" type="datetimeFigureOut">
              <a:rPr lang="en-GB" smtClean="0"/>
              <a:t>08/09/2021</a:t>
            </a:fld>
            <a:endParaRPr lang="en-GB"/>
          </a:p>
        </p:txBody>
      </p:sp>
      <p:sp>
        <p:nvSpPr>
          <p:cNvPr id="3" name="Footer Placeholder 2">
            <a:extLst>
              <a:ext uri="{FF2B5EF4-FFF2-40B4-BE49-F238E27FC236}">
                <a16:creationId xmlns:a16="http://schemas.microsoft.com/office/drawing/2014/main" id="{524D33FF-66CC-4C2C-BAAD-E250AC52E94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E47CB4D-38DD-41B5-9EAC-C85DDD250394}"/>
              </a:ext>
            </a:extLst>
          </p:cNvPr>
          <p:cNvSpPr>
            <a:spLocks noGrp="1"/>
          </p:cNvSpPr>
          <p:nvPr>
            <p:ph type="sldNum" sz="quarter" idx="12"/>
          </p:nvPr>
        </p:nvSpPr>
        <p:spPr/>
        <p:txBody>
          <a:bodyPr/>
          <a:lstStyle/>
          <a:p>
            <a:fld id="{2BA2D300-4A36-4D0C-A29A-DA602FB2983A}" type="slidenum">
              <a:rPr lang="en-GB" smtClean="0"/>
              <a:t>‹#›</a:t>
            </a:fld>
            <a:endParaRPr lang="en-GB"/>
          </a:p>
        </p:txBody>
      </p:sp>
    </p:spTree>
    <p:extLst>
      <p:ext uri="{BB962C8B-B14F-4D97-AF65-F5344CB8AC3E}">
        <p14:creationId xmlns:p14="http://schemas.microsoft.com/office/powerpoint/2010/main" val="13597842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2014E-0DCB-4EFA-8DFA-D6B1F4756A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C02C824-043F-4D37-BDEE-963AE3E67E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16CD8F1-9154-42EC-A2E6-97CC3744C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D358A8-446E-4A19-959F-A4BA6AF1D459}"/>
              </a:ext>
            </a:extLst>
          </p:cNvPr>
          <p:cNvSpPr>
            <a:spLocks noGrp="1"/>
          </p:cNvSpPr>
          <p:nvPr>
            <p:ph type="dt" sz="half" idx="10"/>
          </p:nvPr>
        </p:nvSpPr>
        <p:spPr/>
        <p:txBody>
          <a:bodyPr/>
          <a:lstStyle/>
          <a:p>
            <a:fld id="{F246768E-AC02-4132-A97B-CE61764F1307}" type="datetimeFigureOut">
              <a:rPr lang="en-GB" smtClean="0"/>
              <a:t>08/09/2021</a:t>
            </a:fld>
            <a:endParaRPr lang="en-GB"/>
          </a:p>
        </p:txBody>
      </p:sp>
      <p:sp>
        <p:nvSpPr>
          <p:cNvPr id="6" name="Footer Placeholder 5">
            <a:extLst>
              <a:ext uri="{FF2B5EF4-FFF2-40B4-BE49-F238E27FC236}">
                <a16:creationId xmlns:a16="http://schemas.microsoft.com/office/drawing/2014/main" id="{61D2B511-1471-45F1-BF19-99EBB59DAD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CC27F5-87AD-4627-B7D1-9009600D7C8F}"/>
              </a:ext>
            </a:extLst>
          </p:cNvPr>
          <p:cNvSpPr>
            <a:spLocks noGrp="1"/>
          </p:cNvSpPr>
          <p:nvPr>
            <p:ph type="sldNum" sz="quarter" idx="12"/>
          </p:nvPr>
        </p:nvSpPr>
        <p:spPr/>
        <p:txBody>
          <a:bodyPr/>
          <a:lstStyle/>
          <a:p>
            <a:fld id="{2BA2D300-4A36-4D0C-A29A-DA602FB2983A}" type="slidenum">
              <a:rPr lang="en-GB" smtClean="0"/>
              <a:t>‹#›</a:t>
            </a:fld>
            <a:endParaRPr lang="en-GB"/>
          </a:p>
        </p:txBody>
      </p:sp>
    </p:spTree>
    <p:extLst>
      <p:ext uri="{BB962C8B-B14F-4D97-AF65-F5344CB8AC3E}">
        <p14:creationId xmlns:p14="http://schemas.microsoft.com/office/powerpoint/2010/main" val="24396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21B0C-FC12-1B49-B6BC-8EBD42315DE6}" type="datetimeFigureOut">
              <a:rPr lang="en-US" smtClean="0"/>
              <a:t>9/8/21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07675-8560-854B-A199-82CAFE706233}" type="slidenum">
              <a:rPr lang="en-US" smtClean="0"/>
              <a:t>‹#›</a:t>
            </a:fld>
            <a:endParaRPr lang="en-US"/>
          </a:p>
        </p:txBody>
      </p:sp>
    </p:spTree>
    <p:extLst>
      <p:ext uri="{BB962C8B-B14F-4D97-AF65-F5344CB8AC3E}">
        <p14:creationId xmlns:p14="http://schemas.microsoft.com/office/powerpoint/2010/main" val="550892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353C1-D8AF-437C-A2AA-62D9144F08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DC8DE3F-DE42-4F7D-AA27-15DE39F457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158EEA0-F4B8-4C53-8A97-CB6AB228CF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6A64E4-5115-4ADD-A07C-68ADFA953A92}"/>
              </a:ext>
            </a:extLst>
          </p:cNvPr>
          <p:cNvSpPr>
            <a:spLocks noGrp="1"/>
          </p:cNvSpPr>
          <p:nvPr>
            <p:ph type="dt" sz="half" idx="10"/>
          </p:nvPr>
        </p:nvSpPr>
        <p:spPr/>
        <p:txBody>
          <a:bodyPr/>
          <a:lstStyle/>
          <a:p>
            <a:fld id="{F246768E-AC02-4132-A97B-CE61764F1307}" type="datetimeFigureOut">
              <a:rPr lang="en-GB" smtClean="0"/>
              <a:t>08/09/2021</a:t>
            </a:fld>
            <a:endParaRPr lang="en-GB"/>
          </a:p>
        </p:txBody>
      </p:sp>
      <p:sp>
        <p:nvSpPr>
          <p:cNvPr id="6" name="Footer Placeholder 5">
            <a:extLst>
              <a:ext uri="{FF2B5EF4-FFF2-40B4-BE49-F238E27FC236}">
                <a16:creationId xmlns:a16="http://schemas.microsoft.com/office/drawing/2014/main" id="{D57D2BC6-03A2-495C-B3CB-341760B7A5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12276E-19E6-4614-8AA8-4D47293A4D88}"/>
              </a:ext>
            </a:extLst>
          </p:cNvPr>
          <p:cNvSpPr>
            <a:spLocks noGrp="1"/>
          </p:cNvSpPr>
          <p:nvPr>
            <p:ph type="sldNum" sz="quarter" idx="12"/>
          </p:nvPr>
        </p:nvSpPr>
        <p:spPr/>
        <p:txBody>
          <a:bodyPr/>
          <a:lstStyle/>
          <a:p>
            <a:fld id="{2BA2D300-4A36-4D0C-A29A-DA602FB2983A}" type="slidenum">
              <a:rPr lang="en-GB" smtClean="0"/>
              <a:t>‹#›</a:t>
            </a:fld>
            <a:endParaRPr lang="en-GB"/>
          </a:p>
        </p:txBody>
      </p:sp>
    </p:spTree>
    <p:extLst>
      <p:ext uri="{BB962C8B-B14F-4D97-AF65-F5344CB8AC3E}">
        <p14:creationId xmlns:p14="http://schemas.microsoft.com/office/powerpoint/2010/main" val="1869541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CB696-BDEE-44D5-9D4F-4592F7AEB2B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7B2775-15FA-4301-81D0-D9ECC040AB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1FB9FC-C8C7-45B1-B392-CDB3EA4B372D}"/>
              </a:ext>
            </a:extLst>
          </p:cNvPr>
          <p:cNvSpPr>
            <a:spLocks noGrp="1"/>
          </p:cNvSpPr>
          <p:nvPr>
            <p:ph type="dt" sz="half" idx="10"/>
          </p:nvPr>
        </p:nvSpPr>
        <p:spPr/>
        <p:txBody>
          <a:bodyPr/>
          <a:lstStyle/>
          <a:p>
            <a:fld id="{F246768E-AC02-4132-A97B-CE61764F1307}" type="datetimeFigureOut">
              <a:rPr lang="en-GB" smtClean="0"/>
              <a:t>08/09/2021</a:t>
            </a:fld>
            <a:endParaRPr lang="en-GB"/>
          </a:p>
        </p:txBody>
      </p:sp>
      <p:sp>
        <p:nvSpPr>
          <p:cNvPr id="5" name="Footer Placeholder 4">
            <a:extLst>
              <a:ext uri="{FF2B5EF4-FFF2-40B4-BE49-F238E27FC236}">
                <a16:creationId xmlns:a16="http://schemas.microsoft.com/office/drawing/2014/main" id="{B7911A93-C441-4933-98DD-869763519E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5A29B9-3393-4A38-818A-E213A6244C53}"/>
              </a:ext>
            </a:extLst>
          </p:cNvPr>
          <p:cNvSpPr>
            <a:spLocks noGrp="1"/>
          </p:cNvSpPr>
          <p:nvPr>
            <p:ph type="sldNum" sz="quarter" idx="12"/>
          </p:nvPr>
        </p:nvSpPr>
        <p:spPr/>
        <p:txBody>
          <a:bodyPr/>
          <a:lstStyle/>
          <a:p>
            <a:fld id="{2BA2D300-4A36-4D0C-A29A-DA602FB2983A}" type="slidenum">
              <a:rPr lang="en-GB" smtClean="0"/>
              <a:t>‹#›</a:t>
            </a:fld>
            <a:endParaRPr lang="en-GB"/>
          </a:p>
        </p:txBody>
      </p:sp>
    </p:spTree>
    <p:extLst>
      <p:ext uri="{BB962C8B-B14F-4D97-AF65-F5344CB8AC3E}">
        <p14:creationId xmlns:p14="http://schemas.microsoft.com/office/powerpoint/2010/main" val="7863282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56AD82-28B1-4E4D-AB26-06A1DCBE68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9F916B-9F93-4680-BAD1-51AC8967B7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6AEFF1-FA55-40BA-8BA5-3714483000AA}"/>
              </a:ext>
            </a:extLst>
          </p:cNvPr>
          <p:cNvSpPr>
            <a:spLocks noGrp="1"/>
          </p:cNvSpPr>
          <p:nvPr>
            <p:ph type="dt" sz="half" idx="10"/>
          </p:nvPr>
        </p:nvSpPr>
        <p:spPr/>
        <p:txBody>
          <a:bodyPr/>
          <a:lstStyle/>
          <a:p>
            <a:fld id="{F246768E-AC02-4132-A97B-CE61764F1307}" type="datetimeFigureOut">
              <a:rPr lang="en-GB" smtClean="0"/>
              <a:t>08/09/2021</a:t>
            </a:fld>
            <a:endParaRPr lang="en-GB"/>
          </a:p>
        </p:txBody>
      </p:sp>
      <p:sp>
        <p:nvSpPr>
          <p:cNvPr id="5" name="Footer Placeholder 4">
            <a:extLst>
              <a:ext uri="{FF2B5EF4-FFF2-40B4-BE49-F238E27FC236}">
                <a16:creationId xmlns:a16="http://schemas.microsoft.com/office/drawing/2014/main" id="{220D46C4-D7E0-4A17-B1C9-451072E599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6E0E76-919B-42DC-8208-2BC967BA2FAA}"/>
              </a:ext>
            </a:extLst>
          </p:cNvPr>
          <p:cNvSpPr>
            <a:spLocks noGrp="1"/>
          </p:cNvSpPr>
          <p:nvPr>
            <p:ph type="sldNum" sz="quarter" idx="12"/>
          </p:nvPr>
        </p:nvSpPr>
        <p:spPr/>
        <p:txBody>
          <a:bodyPr/>
          <a:lstStyle/>
          <a:p>
            <a:fld id="{2BA2D300-4A36-4D0C-A29A-DA602FB2983A}" type="slidenum">
              <a:rPr lang="en-GB" smtClean="0"/>
              <a:t>‹#›</a:t>
            </a:fld>
            <a:endParaRPr lang="en-GB"/>
          </a:p>
        </p:txBody>
      </p:sp>
    </p:spTree>
    <p:extLst>
      <p:ext uri="{BB962C8B-B14F-4D97-AF65-F5344CB8AC3E}">
        <p14:creationId xmlns:p14="http://schemas.microsoft.com/office/powerpoint/2010/main" val="1646117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C521B0C-FC12-1B49-B6BC-8EBD42315DE6}" type="datetimeFigureOut">
              <a:rPr lang="en-US" smtClean="0"/>
              <a:t>9/8/21</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D407675-8560-854B-A199-82CAFE706233}" type="slidenum">
              <a:rPr lang="en-US" smtClean="0"/>
              <a:t>‹#›</a:t>
            </a:fld>
            <a:endParaRPr lang="en-US"/>
          </a:p>
        </p:txBody>
      </p:sp>
    </p:spTree>
    <p:extLst>
      <p:ext uri="{BB962C8B-B14F-4D97-AF65-F5344CB8AC3E}">
        <p14:creationId xmlns:p14="http://schemas.microsoft.com/office/powerpoint/2010/main" val="372873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521B0C-FC12-1B49-B6BC-8EBD42315DE6}" type="datetimeFigureOut">
              <a:rPr lang="en-US" smtClean="0"/>
              <a:t>9/8/21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407675-8560-854B-A199-82CAFE706233}" type="slidenum">
              <a:rPr lang="en-US" smtClean="0"/>
              <a:t>‹#›</a:t>
            </a:fld>
            <a:endParaRPr lang="en-US"/>
          </a:p>
        </p:txBody>
      </p:sp>
    </p:spTree>
    <p:extLst>
      <p:ext uri="{BB962C8B-B14F-4D97-AF65-F5344CB8AC3E}">
        <p14:creationId xmlns:p14="http://schemas.microsoft.com/office/powerpoint/2010/main" val="2144959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521B0C-FC12-1B49-B6BC-8EBD42315DE6}" type="datetimeFigureOut">
              <a:rPr lang="en-US" smtClean="0"/>
              <a:t>9/8/21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407675-8560-854B-A199-82CAFE706233}"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8351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C521B0C-FC12-1B49-B6BC-8EBD42315DE6}" type="datetimeFigureOut">
              <a:rPr lang="en-US" smtClean="0"/>
              <a:t>9/8/21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407675-8560-854B-A199-82CAFE706233}"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3767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21B0C-FC12-1B49-B6BC-8EBD42315DE6}" type="datetimeFigureOut">
              <a:rPr lang="en-US" smtClean="0"/>
              <a:t>9/8/21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407675-8560-854B-A199-82CAFE706233}" type="slidenum">
              <a:rPr lang="en-US" smtClean="0"/>
              <a:t>‹#›</a:t>
            </a:fld>
            <a:endParaRPr lang="en-US"/>
          </a:p>
        </p:txBody>
      </p:sp>
    </p:spTree>
    <p:extLst>
      <p:ext uri="{BB962C8B-B14F-4D97-AF65-F5344CB8AC3E}">
        <p14:creationId xmlns:p14="http://schemas.microsoft.com/office/powerpoint/2010/main" val="356929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521B0C-FC12-1B49-B6BC-8EBD42315DE6}" type="datetimeFigureOut">
              <a:rPr lang="en-US" smtClean="0"/>
              <a:t>9/8/21</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8D407675-8560-854B-A199-82CAFE706233}" type="slidenum">
              <a:rPr lang="en-US" smtClean="0"/>
              <a:t>‹#›</a:t>
            </a:fld>
            <a:endParaRPr lang="en-US"/>
          </a:p>
        </p:txBody>
      </p:sp>
    </p:spTree>
    <p:extLst>
      <p:ext uri="{BB962C8B-B14F-4D97-AF65-F5344CB8AC3E}">
        <p14:creationId xmlns:p14="http://schemas.microsoft.com/office/powerpoint/2010/main" val="1735734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521B0C-FC12-1B49-B6BC-8EBD42315DE6}" type="datetimeFigureOut">
              <a:rPr lang="en-US" smtClean="0"/>
              <a:t>9/8/21</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8D407675-8560-854B-A199-82CAFE706233}" type="slidenum">
              <a:rPr lang="en-US" smtClean="0"/>
              <a:t>‹#›</a:t>
            </a:fld>
            <a:endParaRPr lang="en-US"/>
          </a:p>
        </p:txBody>
      </p:sp>
    </p:spTree>
    <p:extLst>
      <p:ext uri="{BB962C8B-B14F-4D97-AF65-F5344CB8AC3E}">
        <p14:creationId xmlns:p14="http://schemas.microsoft.com/office/powerpoint/2010/main" val="288984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C521B0C-FC12-1B49-B6BC-8EBD42315DE6}" type="datetimeFigureOut">
              <a:rPr lang="en-US" smtClean="0"/>
              <a:t>9/8/21</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D407675-8560-854B-A199-82CAFE706233}" type="slidenum">
              <a:rPr lang="en-US" smtClean="0"/>
              <a:t>‹#›</a:t>
            </a:fld>
            <a:endParaRPr lang="en-US"/>
          </a:p>
        </p:txBody>
      </p:sp>
    </p:spTree>
    <p:extLst>
      <p:ext uri="{BB962C8B-B14F-4D97-AF65-F5344CB8AC3E}">
        <p14:creationId xmlns:p14="http://schemas.microsoft.com/office/powerpoint/2010/main" val="30892419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4B31CE-4812-4E8D-AB88-717054D5E3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A8A635-4601-4003-A8C1-2246DFDBEE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E8C240-BC3F-46D9-9759-F9F1C18EEF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6768E-AC02-4132-A97B-CE61764F1307}" type="datetimeFigureOut">
              <a:rPr lang="en-GB" smtClean="0"/>
              <a:t>08/09/2021</a:t>
            </a:fld>
            <a:endParaRPr lang="en-GB"/>
          </a:p>
        </p:txBody>
      </p:sp>
      <p:sp>
        <p:nvSpPr>
          <p:cNvPr id="5" name="Footer Placeholder 4">
            <a:extLst>
              <a:ext uri="{FF2B5EF4-FFF2-40B4-BE49-F238E27FC236}">
                <a16:creationId xmlns:a16="http://schemas.microsoft.com/office/drawing/2014/main" id="{FF4A300C-B6DA-49E9-BA7F-968AB84625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00E3DE6-0E94-4F63-B1F9-B85180813C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2D300-4A36-4D0C-A29A-DA602FB2983A}" type="slidenum">
              <a:rPr lang="en-GB" smtClean="0"/>
              <a:t>‹#›</a:t>
            </a:fld>
            <a:endParaRPr lang="en-GB"/>
          </a:p>
        </p:txBody>
      </p:sp>
    </p:spTree>
    <p:extLst>
      <p:ext uri="{BB962C8B-B14F-4D97-AF65-F5344CB8AC3E}">
        <p14:creationId xmlns:p14="http://schemas.microsoft.com/office/powerpoint/2010/main" val="18803641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BFAB1-A3E9-4443-85C6-8E37E606FBEA}"/>
              </a:ext>
            </a:extLst>
          </p:cNvPr>
          <p:cNvSpPr>
            <a:spLocks noGrp="1"/>
          </p:cNvSpPr>
          <p:nvPr>
            <p:ph type="ctrTitle"/>
          </p:nvPr>
        </p:nvSpPr>
        <p:spPr/>
        <p:txBody>
          <a:bodyPr/>
          <a:lstStyle/>
          <a:p>
            <a:r>
              <a:rPr lang="en-US" dirty="0"/>
              <a:t>Research Methods</a:t>
            </a:r>
          </a:p>
        </p:txBody>
      </p:sp>
      <p:sp>
        <p:nvSpPr>
          <p:cNvPr id="3" name="Subtitle 2">
            <a:extLst>
              <a:ext uri="{FF2B5EF4-FFF2-40B4-BE49-F238E27FC236}">
                <a16:creationId xmlns:a16="http://schemas.microsoft.com/office/drawing/2014/main" id="{826F1922-BAB4-674F-955B-EA5D34A501DC}"/>
              </a:ext>
            </a:extLst>
          </p:cNvPr>
          <p:cNvSpPr>
            <a:spLocks noGrp="1"/>
          </p:cNvSpPr>
          <p:nvPr>
            <p:ph type="subTitle" idx="1"/>
          </p:nvPr>
        </p:nvSpPr>
        <p:spPr/>
        <p:txBody>
          <a:bodyPr/>
          <a:lstStyle/>
          <a:p>
            <a:r>
              <a:rPr lang="en-US" dirty="0"/>
              <a:t>Steps for Recognizing Trustworthy Research</a:t>
            </a:r>
          </a:p>
        </p:txBody>
      </p:sp>
    </p:spTree>
    <p:extLst>
      <p:ext uri="{BB962C8B-B14F-4D97-AF65-F5344CB8AC3E}">
        <p14:creationId xmlns:p14="http://schemas.microsoft.com/office/powerpoint/2010/main" val="22860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7037" y="484632"/>
            <a:ext cx="11845636" cy="1609344"/>
          </a:xfrm>
        </p:spPr>
        <p:txBody>
          <a:bodyPr>
            <a:normAutofit/>
          </a:bodyPr>
          <a:lstStyle/>
          <a:p>
            <a:pPr algn="ctr"/>
            <a:r>
              <a:rPr lang="en-US" dirty="0"/>
              <a:t>Steps to Recognizing Trustworthy Research</a:t>
            </a:r>
          </a:p>
        </p:txBody>
      </p:sp>
      <p:sp>
        <p:nvSpPr>
          <p:cNvPr id="4" name="Content Placeholder 3"/>
          <p:cNvSpPr>
            <a:spLocks noGrp="1"/>
          </p:cNvSpPr>
          <p:nvPr>
            <p:ph idx="1"/>
          </p:nvPr>
        </p:nvSpPr>
        <p:spPr>
          <a:xfrm>
            <a:off x="311726" y="1911927"/>
            <a:ext cx="11139055" cy="4244894"/>
          </a:xfrm>
        </p:spPr>
        <p:txBody>
          <a:bodyPr>
            <a:normAutofit/>
          </a:bodyPr>
          <a:lstStyle/>
          <a:p>
            <a:pPr marL="0" indent="0">
              <a:lnSpc>
                <a:spcPct val="150000"/>
              </a:lnSpc>
              <a:spcBef>
                <a:spcPts val="0"/>
              </a:spcBef>
              <a:buNone/>
            </a:pPr>
            <a:r>
              <a:rPr lang="en-US" sz="2400" dirty="0"/>
              <a:t>Trustworthy Research with True Experiments:</a:t>
            </a:r>
          </a:p>
          <a:p>
            <a:pPr>
              <a:lnSpc>
                <a:spcPct val="150000"/>
              </a:lnSpc>
              <a:spcBef>
                <a:spcPts val="0"/>
              </a:spcBef>
            </a:pPr>
            <a:r>
              <a:rPr lang="en-US" sz="2400" dirty="0"/>
              <a:t>Researchers design </a:t>
            </a:r>
            <a:r>
              <a:rPr lang="en-US" sz="2400" b="1" dirty="0"/>
              <a:t>true experiments </a:t>
            </a:r>
            <a:r>
              <a:rPr lang="en-US" sz="2400" dirty="0"/>
              <a:t>to </a:t>
            </a:r>
            <a:r>
              <a:rPr lang="en-US" sz="2400" kern="1200" dirty="0">
                <a:solidFill>
                  <a:schemeClr val="tx1"/>
                </a:solidFill>
                <a:effectLst/>
                <a:ea typeface="+mn-ea"/>
                <a:cs typeface="+mn-cs"/>
              </a:rPr>
              <a:t>compare two or more groups that have been created with random assignment.</a:t>
            </a:r>
            <a:endParaRPr lang="en-US" sz="2400" dirty="0"/>
          </a:p>
          <a:p>
            <a:pPr>
              <a:lnSpc>
                <a:spcPct val="150000"/>
              </a:lnSpc>
              <a:spcBef>
                <a:spcPts val="0"/>
              </a:spcBef>
            </a:pPr>
            <a:r>
              <a:rPr lang="en-US" sz="2400" b="1" kern="1200" dirty="0">
                <a:solidFill>
                  <a:schemeClr val="tx1"/>
                </a:solidFill>
                <a:effectLst/>
                <a:ea typeface="+mn-ea"/>
                <a:cs typeface="+mn-cs"/>
              </a:rPr>
              <a:t>Random assignment </a:t>
            </a:r>
            <a:r>
              <a:rPr lang="en-US" sz="2400" kern="1200" dirty="0">
                <a:solidFill>
                  <a:schemeClr val="tx1"/>
                </a:solidFill>
                <a:effectLst/>
                <a:ea typeface="+mn-ea"/>
                <a:cs typeface="+mn-cs"/>
              </a:rPr>
              <a:t>occurs when researchers place participants into various conditions of a study using a chance method, to eliminate confounding variables by making the groups as equal to each other as possible.</a:t>
            </a:r>
            <a:endParaRPr lang="en-US" sz="2400" kern="1200" dirty="0">
              <a:solidFill>
                <a:schemeClr val="tx1"/>
              </a:solidFill>
              <a:effectLst/>
              <a:latin typeface="+mn-lt"/>
              <a:ea typeface="+mn-ea"/>
              <a:cs typeface="+mn-cs"/>
            </a:endParaRPr>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570245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7037" y="484632"/>
            <a:ext cx="11845636" cy="1609344"/>
          </a:xfrm>
        </p:spPr>
        <p:txBody>
          <a:bodyPr>
            <a:normAutofit/>
          </a:bodyPr>
          <a:lstStyle/>
          <a:p>
            <a:pPr algn="ctr"/>
            <a:r>
              <a:rPr lang="en-US" dirty="0"/>
              <a:t>Steps to Recognizing Trustworthy Research</a:t>
            </a:r>
          </a:p>
        </p:txBody>
      </p:sp>
      <p:sp>
        <p:nvSpPr>
          <p:cNvPr id="4" name="Content Placeholder 3"/>
          <p:cNvSpPr>
            <a:spLocks noGrp="1"/>
          </p:cNvSpPr>
          <p:nvPr>
            <p:ph idx="1"/>
          </p:nvPr>
        </p:nvSpPr>
        <p:spPr>
          <a:xfrm>
            <a:off x="311726" y="1911927"/>
            <a:ext cx="11139055" cy="4244894"/>
          </a:xfrm>
        </p:spPr>
        <p:txBody>
          <a:bodyPr>
            <a:normAutofit fontScale="85000" lnSpcReduction="20000"/>
          </a:bodyPr>
          <a:lstStyle/>
          <a:p>
            <a:pPr marL="0" indent="0">
              <a:lnSpc>
                <a:spcPct val="160000"/>
              </a:lnSpc>
              <a:spcBef>
                <a:spcPts val="0"/>
              </a:spcBef>
              <a:buNone/>
            </a:pPr>
            <a:r>
              <a:rPr lang="en-US" dirty="0"/>
              <a:t>Trustworthy Research with True Experiments:</a:t>
            </a:r>
          </a:p>
          <a:p>
            <a:pPr>
              <a:lnSpc>
                <a:spcPct val="160000"/>
              </a:lnSpc>
              <a:spcBef>
                <a:spcPts val="0"/>
              </a:spcBef>
            </a:pPr>
            <a:r>
              <a:rPr lang="en-US" dirty="0"/>
              <a:t>Researchers study specific variables in true experiments, including:</a:t>
            </a:r>
            <a:endParaRPr lang="en-US" sz="1600" dirty="0"/>
          </a:p>
          <a:p>
            <a:pPr marL="403225" lvl="3" indent="-171450">
              <a:lnSpc>
                <a:spcPct val="160000"/>
              </a:lnSpc>
              <a:spcBef>
                <a:spcPts val="0"/>
              </a:spcBef>
              <a:spcAft>
                <a:spcPts val="0"/>
              </a:spcAft>
              <a:buFont typeface="Arial" panose="020B0604020202020204" pitchFamily="34" charset="0"/>
              <a:buChar char="•"/>
            </a:pPr>
            <a:r>
              <a:rPr lang="en-US" sz="2000" b="1" kern="1200" dirty="0">
                <a:solidFill>
                  <a:schemeClr val="tx1"/>
                </a:solidFill>
                <a:effectLst/>
                <a:ea typeface="+mn-ea"/>
                <a:cs typeface="+mn-cs"/>
              </a:rPr>
              <a:t>Independent variable: </a:t>
            </a:r>
            <a:r>
              <a:rPr lang="en-US" sz="2000" kern="1200" dirty="0">
                <a:solidFill>
                  <a:schemeClr val="tx1"/>
                </a:solidFill>
                <a:effectLst/>
                <a:ea typeface="+mn-ea"/>
                <a:cs typeface="+mn-cs"/>
              </a:rPr>
              <a:t>A variable that is manipulated at the beginning of an experiment to determine its effect; it’s how the groups are different from each other at the start of the study. </a:t>
            </a:r>
            <a:r>
              <a:rPr lang="en-US" sz="2000" i="1" kern="1200" dirty="0">
                <a:solidFill>
                  <a:schemeClr val="tx1"/>
                </a:solidFill>
                <a:effectLst/>
                <a:ea typeface="+mn-ea"/>
                <a:cs typeface="+mn-cs"/>
              </a:rPr>
              <a:t>Ex: </a:t>
            </a:r>
            <a:r>
              <a:rPr lang="en-US" sz="2000" kern="1200" dirty="0">
                <a:solidFill>
                  <a:schemeClr val="tx1"/>
                </a:solidFill>
                <a:effectLst/>
                <a:ea typeface="+mn-ea"/>
                <a:cs typeface="+mn-cs"/>
              </a:rPr>
              <a:t>If an independent variable is music type, one group may listen to classical music, one to rock music.</a:t>
            </a:r>
          </a:p>
          <a:p>
            <a:pPr marL="403225" lvl="3" indent="-171450">
              <a:lnSpc>
                <a:spcPct val="160000"/>
              </a:lnSpc>
              <a:spcBef>
                <a:spcPts val="0"/>
              </a:spcBef>
              <a:spcAft>
                <a:spcPts val="0"/>
              </a:spcAft>
              <a:buFont typeface="Arial" panose="020B0604020202020204" pitchFamily="34" charset="0"/>
              <a:buChar char="•"/>
            </a:pPr>
            <a:r>
              <a:rPr lang="en-US" sz="2000" b="1" kern="1200" dirty="0">
                <a:solidFill>
                  <a:schemeClr val="tx1"/>
                </a:solidFill>
                <a:effectLst/>
                <a:ea typeface="+mn-ea"/>
                <a:cs typeface="+mn-cs"/>
              </a:rPr>
              <a:t>Dependent variable: </a:t>
            </a:r>
            <a:r>
              <a:rPr lang="en-US" sz="2000" kern="1200" dirty="0">
                <a:solidFill>
                  <a:schemeClr val="tx1"/>
                </a:solidFill>
                <a:effectLst/>
                <a:ea typeface="+mn-ea"/>
                <a:cs typeface="+mn-cs"/>
              </a:rPr>
              <a:t>The measured outcome at the end of an experiment that is affected by the independent variable. </a:t>
            </a:r>
            <a:r>
              <a:rPr lang="en-US" sz="2000" i="1" kern="1200" dirty="0">
                <a:solidFill>
                  <a:schemeClr val="tx1"/>
                </a:solidFill>
                <a:effectLst/>
                <a:ea typeface="+mn-ea"/>
                <a:cs typeface="+mn-cs"/>
              </a:rPr>
              <a:t>Ex: </a:t>
            </a:r>
            <a:r>
              <a:rPr lang="en-US" sz="2000" kern="1200" dirty="0">
                <a:solidFill>
                  <a:schemeClr val="tx1"/>
                </a:solidFill>
                <a:effectLst/>
                <a:ea typeface="+mn-ea"/>
                <a:cs typeface="+mn-cs"/>
              </a:rPr>
              <a:t>Anything you want to measure for a possible effect, like performance on a test after listening to either classical or rock music.</a:t>
            </a:r>
          </a:p>
          <a:p>
            <a:pPr marL="403225" lvl="3" indent="-171450">
              <a:lnSpc>
                <a:spcPct val="160000"/>
              </a:lnSpc>
              <a:spcBef>
                <a:spcPts val="0"/>
              </a:spcBef>
              <a:spcAft>
                <a:spcPts val="0"/>
              </a:spcAft>
              <a:buFont typeface="Arial" panose="020B0604020202020204" pitchFamily="34" charset="0"/>
              <a:buChar char="•"/>
            </a:pPr>
            <a:r>
              <a:rPr lang="en-US" sz="2000" b="1" kern="1200" dirty="0">
                <a:solidFill>
                  <a:schemeClr val="tx1"/>
                </a:solidFill>
                <a:effectLst/>
                <a:ea typeface="+mn-ea"/>
                <a:cs typeface="+mn-cs"/>
              </a:rPr>
              <a:t>Control group: </a:t>
            </a:r>
            <a:r>
              <a:rPr lang="en-US" sz="2000" kern="1200" dirty="0">
                <a:solidFill>
                  <a:schemeClr val="tx1"/>
                </a:solidFill>
                <a:effectLst/>
                <a:ea typeface="+mn-ea"/>
                <a:cs typeface="+mn-cs"/>
              </a:rPr>
              <a:t>A group of participants in a true experiment that serves as a neutral or baseline group that receives no treatment. </a:t>
            </a:r>
            <a:r>
              <a:rPr lang="en-US" sz="2000" i="1" kern="1200" dirty="0">
                <a:solidFill>
                  <a:schemeClr val="tx1"/>
                </a:solidFill>
                <a:effectLst/>
                <a:ea typeface="+mn-ea"/>
                <a:cs typeface="+mn-cs"/>
              </a:rPr>
              <a:t>Ex: </a:t>
            </a:r>
            <a:r>
              <a:rPr lang="en-US" sz="2000" kern="1200" dirty="0">
                <a:solidFill>
                  <a:schemeClr val="tx1"/>
                </a:solidFill>
                <a:effectLst/>
                <a:ea typeface="+mn-ea"/>
                <a:cs typeface="+mn-cs"/>
              </a:rPr>
              <a:t>A group of students who takes the test without having listened to any music at all.</a:t>
            </a:r>
            <a:endParaRPr lang="en-US" sz="2000" kern="1200" dirty="0">
              <a:solidFill>
                <a:schemeClr val="tx1"/>
              </a:solidFill>
              <a:effectLst/>
              <a:latin typeface="+mn-lt"/>
              <a:ea typeface="+mn-ea"/>
              <a:cs typeface="+mn-cs"/>
            </a:endParaRPr>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589701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55162-7606-B84F-9319-37E3D2CC4B4F}"/>
              </a:ext>
            </a:extLst>
          </p:cNvPr>
          <p:cNvSpPr>
            <a:spLocks noGrp="1"/>
          </p:cNvSpPr>
          <p:nvPr>
            <p:ph type="title"/>
          </p:nvPr>
        </p:nvSpPr>
        <p:spPr>
          <a:xfrm>
            <a:off x="0" y="484632"/>
            <a:ext cx="12192000" cy="1609344"/>
          </a:xfrm>
        </p:spPr>
        <p:txBody>
          <a:bodyPr/>
          <a:lstStyle/>
          <a:p>
            <a:pPr algn="ctr"/>
            <a:r>
              <a:rPr lang="en-US" dirty="0"/>
              <a:t>Steps to recognizing trustworthy research</a:t>
            </a:r>
          </a:p>
        </p:txBody>
      </p:sp>
      <p:sp>
        <p:nvSpPr>
          <p:cNvPr id="3" name="Content Placeholder 2">
            <a:extLst>
              <a:ext uri="{FF2B5EF4-FFF2-40B4-BE49-F238E27FC236}">
                <a16:creationId xmlns:a16="http://schemas.microsoft.com/office/drawing/2014/main" id="{5568A39D-DF9F-E14E-BDFB-23A99A934C24}"/>
              </a:ext>
            </a:extLst>
          </p:cNvPr>
          <p:cNvSpPr>
            <a:spLocks noGrp="1"/>
          </p:cNvSpPr>
          <p:nvPr>
            <p:ph idx="1"/>
          </p:nvPr>
        </p:nvSpPr>
        <p:spPr/>
        <p:txBody>
          <a:bodyPr>
            <a:normAutofit/>
          </a:bodyPr>
          <a:lstStyle/>
          <a:p>
            <a:r>
              <a:rPr lang="en-US" sz="2400" dirty="0"/>
              <a:t>Partner Conversation:</a:t>
            </a:r>
          </a:p>
          <a:p>
            <a:pPr lvl="1"/>
            <a:r>
              <a:rPr lang="en-US" sz="2400" dirty="0"/>
              <a:t>You’re planning to conduct a survey of fellow students in order to petition OU for to change a specific policy. </a:t>
            </a:r>
          </a:p>
          <a:p>
            <a:pPr lvl="1"/>
            <a:r>
              <a:rPr lang="en-US" sz="2400" dirty="0"/>
              <a:t>What ethical questions do you need to consider in the following:</a:t>
            </a:r>
          </a:p>
          <a:p>
            <a:pPr lvl="2"/>
            <a:r>
              <a:rPr lang="en-US" sz="2400" dirty="0"/>
              <a:t>Designing your survey</a:t>
            </a:r>
          </a:p>
          <a:p>
            <a:pPr lvl="2"/>
            <a:r>
              <a:rPr lang="en-US" sz="2400" dirty="0"/>
              <a:t>Selecting your participants</a:t>
            </a:r>
          </a:p>
          <a:p>
            <a:pPr lvl="2"/>
            <a:r>
              <a:rPr lang="en-US" sz="2400" dirty="0"/>
              <a:t>Conducting the survey</a:t>
            </a:r>
          </a:p>
          <a:p>
            <a:pPr lvl="2"/>
            <a:r>
              <a:rPr lang="en-US" sz="2400" dirty="0"/>
              <a:t>Interpreting the results</a:t>
            </a:r>
          </a:p>
          <a:p>
            <a:pPr lvl="2"/>
            <a:r>
              <a:rPr lang="en-US" sz="2400" dirty="0"/>
              <a:t>Using your conclusions to petition for policy change</a:t>
            </a:r>
          </a:p>
        </p:txBody>
      </p:sp>
    </p:spTree>
    <p:extLst>
      <p:ext uri="{BB962C8B-B14F-4D97-AF65-F5344CB8AC3E}">
        <p14:creationId xmlns:p14="http://schemas.microsoft.com/office/powerpoint/2010/main" val="258215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1980" y="343118"/>
            <a:ext cx="11789228" cy="1609344"/>
          </a:xfrm>
        </p:spPr>
        <p:txBody>
          <a:bodyPr>
            <a:normAutofit/>
          </a:bodyPr>
          <a:lstStyle/>
          <a:p>
            <a:pPr algn="ctr"/>
            <a:r>
              <a:rPr lang="en-US" dirty="0"/>
              <a:t>Steps to Recognizing Trustworthy Research</a:t>
            </a:r>
          </a:p>
        </p:txBody>
      </p:sp>
      <p:sp>
        <p:nvSpPr>
          <p:cNvPr id="4" name="Content Placeholder 3"/>
          <p:cNvSpPr>
            <a:spLocks noGrp="1"/>
          </p:cNvSpPr>
          <p:nvPr>
            <p:ph idx="1"/>
          </p:nvPr>
        </p:nvSpPr>
        <p:spPr>
          <a:xfrm>
            <a:off x="849086" y="1641130"/>
            <a:ext cx="10279162" cy="4664311"/>
          </a:xfrm>
        </p:spPr>
        <p:txBody>
          <a:bodyPr>
            <a:normAutofit fontScale="92500"/>
          </a:bodyPr>
          <a:lstStyle/>
          <a:p>
            <a:pPr marL="0" indent="0">
              <a:lnSpc>
                <a:spcPct val="150000"/>
              </a:lnSpc>
              <a:spcBef>
                <a:spcPts val="0"/>
              </a:spcBef>
              <a:buNone/>
            </a:pPr>
            <a:r>
              <a:rPr lang="en-US" dirty="0"/>
              <a:t>Trustworthy Research with guidance form the Ethics and Institutional Review Board (IRB):</a:t>
            </a:r>
          </a:p>
          <a:p>
            <a:pPr marL="282575" lvl="2" indent="-171450">
              <a:lnSpc>
                <a:spcPct val="150000"/>
              </a:lnSpc>
              <a:spcBef>
                <a:spcPts val="0"/>
              </a:spcBef>
              <a:spcAft>
                <a:spcPts val="0"/>
              </a:spcAft>
              <a:buFont typeface="Arial" panose="020B0604020202020204" pitchFamily="34" charset="0"/>
              <a:buChar char="•"/>
            </a:pPr>
            <a:r>
              <a:rPr lang="en-US" sz="2000" dirty="0"/>
              <a:t>Researchers </a:t>
            </a:r>
            <a:r>
              <a:rPr lang="en-US" sz="2000" kern="1200" dirty="0">
                <a:solidFill>
                  <a:schemeClr val="tx1"/>
                </a:solidFill>
                <a:effectLst/>
                <a:latin typeface="+mn-lt"/>
                <a:ea typeface="+mn-ea"/>
                <a:cs typeface="+mn-cs"/>
              </a:rPr>
              <a:t>have a responsibility to treat people with respect.</a:t>
            </a:r>
          </a:p>
          <a:p>
            <a:pPr marL="282575" lvl="2" indent="-171450">
              <a:lnSpc>
                <a:spcPct val="150000"/>
              </a:lnSpc>
              <a:spcBef>
                <a:spcPts val="0"/>
              </a:spcBef>
              <a:spcAft>
                <a:spcPts val="0"/>
              </a:spcAft>
              <a:buFont typeface="Arial" panose="020B0604020202020204" pitchFamily="34" charset="0"/>
              <a:buChar char="•"/>
            </a:pPr>
            <a:r>
              <a:rPr lang="en-US" sz="2000" b="1" kern="1200" dirty="0">
                <a:solidFill>
                  <a:schemeClr val="tx1"/>
                </a:solidFill>
                <a:effectLst/>
                <a:latin typeface="+mn-lt"/>
                <a:ea typeface="+mn-ea"/>
                <a:cs typeface="+mn-cs"/>
              </a:rPr>
              <a:t>Institutional review boards (IRBs): </a:t>
            </a:r>
            <a:r>
              <a:rPr lang="en-US" sz="2000" kern="1200" dirty="0">
                <a:solidFill>
                  <a:schemeClr val="tx1"/>
                </a:solidFill>
                <a:effectLst/>
                <a:latin typeface="+mn-lt"/>
                <a:ea typeface="+mn-ea"/>
                <a:cs typeface="+mn-cs"/>
              </a:rPr>
              <a:t>Committees of people who consider the ethical implications of any study before giving the researcher approval to begin formal research.</a:t>
            </a:r>
          </a:p>
          <a:p>
            <a:pPr marL="282575" lvl="3" indent="-171450">
              <a:lnSpc>
                <a:spcPct val="150000"/>
              </a:lnSpc>
              <a:spcBef>
                <a:spcPts val="0"/>
              </a:spcBef>
              <a:spcAft>
                <a:spcPts val="0"/>
              </a:spcAft>
              <a:buFont typeface="Arial" panose="020B0604020202020204" pitchFamily="34" charset="0"/>
              <a:buChar char="•"/>
            </a:pPr>
            <a:r>
              <a:rPr lang="en-US" sz="2000" kern="1200" dirty="0">
                <a:solidFill>
                  <a:schemeClr val="tx1"/>
                </a:solidFill>
                <a:effectLst/>
                <a:latin typeface="+mn-lt"/>
                <a:ea typeface="+mn-ea"/>
                <a:cs typeface="+mn-cs"/>
              </a:rPr>
              <a:t>Typically composed of representatives from different departments in a college, university, research institute, or corporation; sometimes even a blend of organizations contributes representatives.</a:t>
            </a:r>
          </a:p>
          <a:p>
            <a:pPr marL="282575" lvl="3" indent="-171450">
              <a:lnSpc>
                <a:spcPct val="150000"/>
              </a:lnSpc>
              <a:spcBef>
                <a:spcPts val="0"/>
              </a:spcBef>
              <a:spcAft>
                <a:spcPts val="0"/>
              </a:spcAft>
              <a:buFont typeface="Arial" panose="020B0604020202020204" pitchFamily="34" charset="0"/>
              <a:buChar char="•"/>
            </a:pPr>
            <a:r>
              <a:rPr lang="en-US" sz="2000" kern="1200" dirty="0">
                <a:solidFill>
                  <a:schemeClr val="tx1"/>
                </a:solidFill>
                <a:effectLst/>
                <a:latin typeface="+mn-lt"/>
                <a:ea typeface="+mn-ea"/>
                <a:cs typeface="+mn-cs"/>
              </a:rPr>
              <a:t>Often includes a lawyer and occasionally a member with no research background to represent an “average” perspective.</a:t>
            </a:r>
            <a:endParaRPr lang="en-US" sz="2000" b="0" dirty="0"/>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4279091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1980" y="343118"/>
            <a:ext cx="11789228" cy="1609344"/>
          </a:xfrm>
        </p:spPr>
        <p:txBody>
          <a:bodyPr>
            <a:normAutofit/>
          </a:bodyPr>
          <a:lstStyle/>
          <a:p>
            <a:pPr algn="ctr"/>
            <a:r>
              <a:rPr lang="en-US" dirty="0"/>
              <a:t>Steps to Recognizing Trustworthy Research</a:t>
            </a:r>
          </a:p>
        </p:txBody>
      </p:sp>
      <p:sp>
        <p:nvSpPr>
          <p:cNvPr id="4" name="Content Placeholder 3"/>
          <p:cNvSpPr>
            <a:spLocks noGrp="1"/>
          </p:cNvSpPr>
          <p:nvPr>
            <p:ph idx="1"/>
          </p:nvPr>
        </p:nvSpPr>
        <p:spPr>
          <a:xfrm>
            <a:off x="849086" y="1641130"/>
            <a:ext cx="10462042" cy="4873752"/>
          </a:xfrm>
        </p:spPr>
        <p:txBody>
          <a:bodyPr>
            <a:normAutofit fontScale="92500" lnSpcReduction="10000"/>
          </a:bodyPr>
          <a:lstStyle/>
          <a:p>
            <a:pPr marL="0" indent="0">
              <a:lnSpc>
                <a:spcPct val="150000"/>
              </a:lnSpc>
              <a:spcBef>
                <a:spcPts val="0"/>
              </a:spcBef>
              <a:buNone/>
            </a:pPr>
            <a:r>
              <a:rPr lang="en-US" sz="2400" dirty="0"/>
              <a:t>Trustworthy Research with Ethics and authorization from the IRB:</a:t>
            </a:r>
          </a:p>
          <a:p>
            <a:pPr marL="282575" lvl="2" indent="-171450">
              <a:lnSpc>
                <a:spcPct val="150000"/>
              </a:lnSpc>
              <a:spcBef>
                <a:spcPts val="0"/>
              </a:spcBef>
              <a:spcAft>
                <a:spcPts val="0"/>
              </a:spcAft>
              <a:buFont typeface="Arial" panose="020B0604020202020204" pitchFamily="34" charset="0"/>
              <a:buChar char="•"/>
            </a:pPr>
            <a:r>
              <a:rPr lang="en-US" sz="2400" dirty="0"/>
              <a:t>Researchers </a:t>
            </a:r>
            <a:r>
              <a:rPr lang="en-US" sz="2400" kern="1200" dirty="0">
                <a:solidFill>
                  <a:schemeClr val="tx1"/>
                </a:solidFill>
                <a:effectLst/>
                <a:latin typeface="+mn-lt"/>
                <a:ea typeface="+mn-ea"/>
                <a:cs typeface="+mn-cs"/>
              </a:rPr>
              <a:t>have a responsibility to treat people fairly.</a:t>
            </a:r>
          </a:p>
          <a:p>
            <a:pPr marL="282575" lvl="2" indent="-171450">
              <a:lnSpc>
                <a:spcPct val="150000"/>
              </a:lnSpc>
              <a:spcBef>
                <a:spcPts val="0"/>
              </a:spcBef>
              <a:spcAft>
                <a:spcPts val="0"/>
              </a:spcAft>
              <a:buFont typeface="Arial" panose="020B0604020202020204" pitchFamily="34" charset="0"/>
              <a:buChar char="•"/>
            </a:pPr>
            <a:r>
              <a:rPr lang="en-US" sz="2400" kern="1200" dirty="0">
                <a:solidFill>
                  <a:schemeClr val="tx1"/>
                </a:solidFill>
                <a:effectLst/>
                <a:latin typeface="+mn-lt"/>
                <a:ea typeface="+mn-ea"/>
                <a:cs typeface="+mn-cs"/>
              </a:rPr>
              <a:t>Institutional review boards (IRBs) oversee compliance with</a:t>
            </a:r>
          </a:p>
          <a:p>
            <a:pPr marL="457200" lvl="3" indent="-171450">
              <a:lnSpc>
                <a:spcPct val="150000"/>
              </a:lnSpc>
              <a:buFont typeface="Arial" panose="020B0604020202020204" pitchFamily="34" charset="0"/>
              <a:buChar char="•"/>
            </a:pPr>
            <a:r>
              <a:rPr lang="en-US" sz="2400" b="1" kern="1200" dirty="0">
                <a:solidFill>
                  <a:schemeClr val="tx1"/>
                </a:solidFill>
                <a:effectLst/>
                <a:latin typeface="+mn-lt"/>
                <a:ea typeface="+mn-ea"/>
                <a:cs typeface="+mn-cs"/>
              </a:rPr>
              <a:t>Informed consent: </a:t>
            </a:r>
            <a:r>
              <a:rPr lang="en-US" sz="2400" kern="1200" dirty="0">
                <a:solidFill>
                  <a:schemeClr val="tx1"/>
                </a:solidFill>
                <a:effectLst/>
                <a:latin typeface="+mn-lt"/>
                <a:ea typeface="+mn-ea"/>
                <a:cs typeface="+mn-cs"/>
              </a:rPr>
              <a:t>Participants’ right to be told what a study will involve, including potential dangers, before the study starts.</a:t>
            </a:r>
          </a:p>
          <a:p>
            <a:pPr marL="457200" lvl="3" indent="-171450">
              <a:lnSpc>
                <a:spcPct val="150000"/>
              </a:lnSpc>
              <a:buFont typeface="Arial" panose="020B0604020202020204" pitchFamily="34" charset="0"/>
              <a:buChar char="•"/>
            </a:pPr>
            <a:r>
              <a:rPr lang="en-US" sz="2400" b="1" dirty="0"/>
              <a:t>Right to withdraw</a:t>
            </a:r>
            <a:r>
              <a:rPr lang="en-US" sz="2400" dirty="0"/>
              <a:t>: Participant’s right to stop being in the study.</a:t>
            </a:r>
          </a:p>
          <a:p>
            <a:pPr marL="457200" lvl="3" indent="-171450">
              <a:lnSpc>
                <a:spcPct val="150000"/>
              </a:lnSpc>
              <a:buFont typeface="Arial" panose="020B0604020202020204" pitchFamily="34" charset="0"/>
              <a:buChar char="•"/>
            </a:pPr>
            <a:r>
              <a:rPr lang="en-US" sz="2400" b="1" dirty="0"/>
              <a:t>Debriefing:</a:t>
            </a:r>
            <a:r>
              <a:rPr lang="en-US" sz="2400" dirty="0"/>
              <a:t> Researchers offering additional details given after participation.</a:t>
            </a:r>
          </a:p>
          <a:p>
            <a:pPr marL="457200" lvl="3" indent="-171450">
              <a:lnSpc>
                <a:spcPct val="150000"/>
              </a:lnSpc>
              <a:buFont typeface="Arial" panose="020B0604020202020204" pitchFamily="34" charset="0"/>
              <a:buChar char="•"/>
            </a:pPr>
            <a:r>
              <a:rPr lang="en-US" sz="2400" dirty="0"/>
              <a:t>Protecting and respecting </a:t>
            </a:r>
            <a:r>
              <a:rPr lang="en-US" sz="2400" b="1" dirty="0"/>
              <a:t>participants</a:t>
            </a:r>
            <a:r>
              <a:rPr lang="en-US" sz="2400" dirty="0"/>
              <a:t> is the </a:t>
            </a:r>
            <a:r>
              <a:rPr lang="en-US" sz="2400" b="1" dirty="0"/>
              <a:t>highest priority</a:t>
            </a:r>
            <a:r>
              <a:rPr lang="en-US" sz="2400" dirty="0"/>
              <a:t>.</a:t>
            </a:r>
          </a:p>
          <a:p>
            <a:pPr marL="457200" lvl="3" indent="-171450">
              <a:lnSpc>
                <a:spcPct val="150000"/>
              </a:lnSpc>
              <a:buFont typeface="Arial" panose="020B0604020202020204" pitchFamily="34" charset="0"/>
              <a:buChar char="•"/>
            </a:pPr>
            <a:endParaRPr lang="en-US" sz="2400" dirty="0"/>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919171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D2C08B9-4E96-414E-95A2-8AA6C4DED280}"/>
              </a:ext>
            </a:extLst>
          </p:cNvPr>
          <p:cNvSpPr>
            <a:spLocks noGrp="1"/>
          </p:cNvSpPr>
          <p:nvPr>
            <p:ph type="title"/>
          </p:nvPr>
        </p:nvSpPr>
        <p:spPr>
          <a:xfrm>
            <a:off x="630621" y="219456"/>
            <a:ext cx="11122152" cy="1609344"/>
          </a:xfrm>
        </p:spPr>
        <p:txBody>
          <a:bodyPr>
            <a:normAutofit/>
          </a:bodyPr>
          <a:lstStyle/>
          <a:p>
            <a:pPr algn="ctr"/>
            <a:r>
              <a:rPr lang="en-US" sz="4400" u="sng" dirty="0"/>
              <a:t>Wrap-up and Summary</a:t>
            </a:r>
          </a:p>
        </p:txBody>
      </p:sp>
      <p:sp>
        <p:nvSpPr>
          <p:cNvPr id="6" name="Content Placeholder 5">
            <a:extLst>
              <a:ext uri="{FF2B5EF4-FFF2-40B4-BE49-F238E27FC236}">
                <a16:creationId xmlns:a16="http://schemas.microsoft.com/office/drawing/2014/main" id="{6CBE7589-4FF4-0943-A6F8-8424E03F0FB9}"/>
              </a:ext>
            </a:extLst>
          </p:cNvPr>
          <p:cNvSpPr>
            <a:spLocks noGrp="1"/>
          </p:cNvSpPr>
          <p:nvPr>
            <p:ph idx="1"/>
          </p:nvPr>
        </p:nvSpPr>
        <p:spPr>
          <a:xfrm>
            <a:off x="534924" y="1608083"/>
            <a:ext cx="11313546" cy="4343400"/>
          </a:xfrm>
        </p:spPr>
        <p:txBody>
          <a:bodyPr>
            <a:normAutofit lnSpcReduction="10000"/>
          </a:bodyPr>
          <a:lstStyle/>
          <a:p>
            <a:pPr lvl="0">
              <a:lnSpc>
                <a:spcPct val="150000"/>
              </a:lnSpc>
            </a:pPr>
            <a:r>
              <a:rPr lang="en-US" sz="2800" dirty="0"/>
              <a:t>All research methods are NOT equal.</a:t>
            </a:r>
          </a:p>
          <a:p>
            <a:pPr lvl="0">
              <a:lnSpc>
                <a:spcPct val="150000"/>
              </a:lnSpc>
            </a:pPr>
            <a:r>
              <a:rPr lang="en-US" sz="2800" dirty="0"/>
              <a:t>Researchers design studies to examine variables of interest.</a:t>
            </a:r>
          </a:p>
          <a:p>
            <a:pPr>
              <a:lnSpc>
                <a:spcPct val="150000"/>
              </a:lnSpc>
            </a:pPr>
            <a:r>
              <a:rPr lang="en-US" sz="2800" dirty="0"/>
              <a:t>Researchers analyze data to understand associations among selected variables.</a:t>
            </a:r>
          </a:p>
          <a:p>
            <a:pPr lvl="0">
              <a:lnSpc>
                <a:spcPct val="150000"/>
              </a:lnSpc>
            </a:pPr>
            <a:r>
              <a:rPr lang="en-US" sz="2800" dirty="0"/>
              <a:t>Trustworthy research is the result of specific steps and recognized governance.</a:t>
            </a:r>
          </a:p>
          <a:p>
            <a:pPr lvl="0"/>
            <a:endParaRPr lang="en-US" sz="2800" dirty="0"/>
          </a:p>
          <a:p>
            <a:endParaRPr lang="en-US" dirty="0"/>
          </a:p>
        </p:txBody>
      </p:sp>
    </p:spTree>
    <p:extLst>
      <p:ext uri="{BB962C8B-B14F-4D97-AF65-F5344CB8AC3E}">
        <p14:creationId xmlns:p14="http://schemas.microsoft.com/office/powerpoint/2010/main" val="648031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AD469-2BB1-9946-B63E-E9CFAE8CF188}"/>
              </a:ext>
            </a:extLst>
          </p:cNvPr>
          <p:cNvSpPr>
            <a:spLocks noGrp="1"/>
          </p:cNvSpPr>
          <p:nvPr>
            <p:ph type="ctrTitle"/>
          </p:nvPr>
        </p:nvSpPr>
        <p:spPr>
          <a:xfrm>
            <a:off x="283029" y="1240971"/>
            <a:ext cx="11625942" cy="2079581"/>
          </a:xfrm>
        </p:spPr>
        <p:txBody>
          <a:bodyPr>
            <a:normAutofit fontScale="90000"/>
          </a:bodyPr>
          <a:lstStyle/>
          <a:p>
            <a:pPr>
              <a:lnSpc>
                <a:spcPct val="120000"/>
              </a:lnSpc>
            </a:pPr>
            <a:r>
              <a:rPr lang="en-US" altLang="en-US" b="1" dirty="0">
                <a:solidFill>
                  <a:schemeClr val="tx1"/>
                </a:solidFill>
                <a:latin typeface="Century Gothic" panose="020B0502020202020204" pitchFamily="34" charset="0"/>
              </a:rPr>
              <a:t>Thank you for your attention and participation. </a:t>
            </a:r>
            <a:br>
              <a:rPr lang="en-US" altLang="en-US" b="1" dirty="0">
                <a:solidFill>
                  <a:schemeClr val="tx1"/>
                </a:solidFill>
                <a:latin typeface="Century Gothic" panose="020B0502020202020204" pitchFamily="34" charset="0"/>
              </a:rPr>
            </a:br>
            <a:r>
              <a:rPr lang="en-US" altLang="en-US" b="1" dirty="0">
                <a:solidFill>
                  <a:schemeClr val="tx1"/>
                </a:solidFill>
                <a:latin typeface="Century Gothic" panose="020B0502020202020204" pitchFamily="34" charset="0"/>
              </a:rPr>
              <a:t>Class is adjourned!</a:t>
            </a:r>
            <a:endParaRPr lang="en-US" b="1" dirty="0">
              <a:solidFill>
                <a:schemeClr val="tx1"/>
              </a:solidFill>
            </a:endParaRPr>
          </a:p>
        </p:txBody>
      </p:sp>
      <p:sp>
        <p:nvSpPr>
          <p:cNvPr id="5" name="Subtitle 4">
            <a:extLst>
              <a:ext uri="{FF2B5EF4-FFF2-40B4-BE49-F238E27FC236}">
                <a16:creationId xmlns:a16="http://schemas.microsoft.com/office/drawing/2014/main" id="{D4EB6FAC-EF8B-4DD1-A047-4B7008CD4C6A}"/>
              </a:ext>
            </a:extLst>
          </p:cNvPr>
          <p:cNvSpPr>
            <a:spLocks noGrp="1"/>
          </p:cNvSpPr>
          <p:nvPr>
            <p:ph type="subTitle" idx="1"/>
          </p:nvPr>
        </p:nvSpPr>
        <p:spPr>
          <a:xfrm>
            <a:off x="2386148" y="3722913"/>
            <a:ext cx="9144000" cy="920931"/>
          </a:xfrm>
        </p:spPr>
        <p:txBody>
          <a:bodyPr/>
          <a:lstStyle/>
          <a:p>
            <a:endParaRPr lang="en-US" dirty="0"/>
          </a:p>
          <a:p>
            <a:pPr algn="r"/>
            <a:r>
              <a:rPr lang="en-US" i="1" dirty="0"/>
              <a:t>Keep OU Together and see you next time</a:t>
            </a:r>
            <a:r>
              <a:rPr lang="en-US" dirty="0"/>
              <a:t>…</a:t>
            </a:r>
          </a:p>
          <a:p>
            <a:endParaRPr lang="en-US" dirty="0"/>
          </a:p>
        </p:txBody>
      </p:sp>
    </p:spTree>
    <p:extLst>
      <p:ext uri="{BB962C8B-B14F-4D97-AF65-F5344CB8AC3E}">
        <p14:creationId xmlns:p14="http://schemas.microsoft.com/office/powerpoint/2010/main" val="2173881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6BE825-C14A-0845-9D90-8112B7B9C01C}"/>
              </a:ext>
            </a:extLst>
          </p:cNvPr>
          <p:cNvPicPr>
            <a:picLocks noChangeAspect="1"/>
          </p:cNvPicPr>
          <p:nvPr/>
        </p:nvPicPr>
        <p:blipFill>
          <a:blip r:embed="rId2"/>
          <a:stretch>
            <a:fillRect/>
          </a:stretch>
        </p:blipFill>
        <p:spPr>
          <a:xfrm>
            <a:off x="0" y="-1388"/>
            <a:ext cx="12191999" cy="6860776"/>
          </a:xfrm>
          <a:prstGeom prst="rect">
            <a:avLst/>
          </a:prstGeom>
        </p:spPr>
      </p:pic>
    </p:spTree>
    <p:extLst>
      <p:ext uri="{BB962C8B-B14F-4D97-AF65-F5344CB8AC3E}">
        <p14:creationId xmlns:p14="http://schemas.microsoft.com/office/powerpoint/2010/main" val="276027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E3F5B-2BDC-A746-9E9C-79D9CA15B8B7}"/>
              </a:ext>
            </a:extLst>
          </p:cNvPr>
          <p:cNvSpPr>
            <a:spLocks noGrp="1"/>
          </p:cNvSpPr>
          <p:nvPr>
            <p:ph type="title"/>
          </p:nvPr>
        </p:nvSpPr>
        <p:spPr/>
        <p:txBody>
          <a:bodyPr/>
          <a:lstStyle/>
          <a:p>
            <a:pPr algn="ctr"/>
            <a:r>
              <a:rPr lang="en-US" dirty="0">
                <a:latin typeface="Palatino" pitchFamily="2" charset="77"/>
                <a:ea typeface="Palatino" pitchFamily="2" charset="77"/>
              </a:rPr>
              <a:t>Land Acknowledgement</a:t>
            </a:r>
          </a:p>
        </p:txBody>
      </p:sp>
      <p:sp>
        <p:nvSpPr>
          <p:cNvPr id="3" name="Content Placeholder 2">
            <a:extLst>
              <a:ext uri="{FF2B5EF4-FFF2-40B4-BE49-F238E27FC236}">
                <a16:creationId xmlns:a16="http://schemas.microsoft.com/office/drawing/2014/main" id="{A1804967-41BA-C54A-8A68-D02615815A75}"/>
              </a:ext>
            </a:extLst>
          </p:cNvPr>
          <p:cNvSpPr>
            <a:spLocks noGrp="1"/>
          </p:cNvSpPr>
          <p:nvPr>
            <p:ph idx="1"/>
          </p:nvPr>
        </p:nvSpPr>
        <p:spPr>
          <a:xfrm>
            <a:off x="838200" y="2362200"/>
            <a:ext cx="10515600" cy="4351338"/>
          </a:xfrm>
        </p:spPr>
        <p:txBody>
          <a:bodyPr>
            <a:normAutofit/>
          </a:bodyPr>
          <a:lstStyle/>
          <a:p>
            <a:pPr marL="0" indent="0">
              <a:buNone/>
            </a:pPr>
            <a:r>
              <a:rPr lang="en-US" dirty="0">
                <a:latin typeface="Palatino" pitchFamily="2" charset="77"/>
                <a:ea typeface="Palatino" pitchFamily="2" charset="77"/>
              </a:rPr>
              <a:t>At the University of Oklahoma, we gather on, teach, learn, and engage with scholarship on land placed by its Creator in the care and protection of the Hasinai (Caddo) and </a:t>
            </a:r>
            <a:r>
              <a:rPr lang="en-US" dirty="0" err="1">
                <a:latin typeface="Palatino" pitchFamily="2" charset="77"/>
                <a:ea typeface="Palatino" pitchFamily="2" charset="77"/>
              </a:rPr>
              <a:t>Kitikiti’sh</a:t>
            </a:r>
            <a:r>
              <a:rPr lang="en-US" dirty="0">
                <a:latin typeface="Palatino" pitchFamily="2" charset="77"/>
                <a:ea typeface="Palatino" pitchFamily="2" charset="77"/>
              </a:rPr>
              <a:t> (Wichita) peoples and originally shared by many Indigenous Nations—including the </a:t>
            </a:r>
            <a:r>
              <a:rPr lang="en-US" dirty="0" err="1">
                <a:latin typeface="Palatino" pitchFamily="2" charset="77"/>
                <a:ea typeface="Palatino" pitchFamily="2" charset="77"/>
              </a:rPr>
              <a:t>Cáuigù</a:t>
            </a:r>
            <a:r>
              <a:rPr lang="en-US" dirty="0">
                <a:latin typeface="Palatino" pitchFamily="2" charset="77"/>
                <a:ea typeface="Palatino" pitchFamily="2" charset="77"/>
              </a:rPr>
              <a:t> (Kiowa), </a:t>
            </a:r>
            <a:r>
              <a:rPr lang="en-US" dirty="0" err="1">
                <a:latin typeface="Palatino" pitchFamily="2" charset="77"/>
                <a:ea typeface="Palatino" pitchFamily="2" charset="77"/>
              </a:rPr>
              <a:t>Nʉmʉnʉʉ</a:t>
            </a:r>
            <a:r>
              <a:rPr lang="en-US" dirty="0">
                <a:latin typeface="Palatino" pitchFamily="2" charset="77"/>
                <a:ea typeface="Palatino" pitchFamily="2" charset="77"/>
              </a:rPr>
              <a:t> (Comanche),  Na </a:t>
            </a:r>
            <a:r>
              <a:rPr lang="en-US" dirty="0" err="1">
                <a:latin typeface="Palatino" pitchFamily="2" charset="77"/>
                <a:ea typeface="Palatino" pitchFamily="2" charset="77"/>
              </a:rPr>
              <a:t>i</a:t>
            </a:r>
            <a:r>
              <a:rPr lang="en-US" dirty="0">
                <a:latin typeface="Palatino" pitchFamily="2" charset="77"/>
                <a:ea typeface="Palatino" pitchFamily="2" charset="77"/>
              </a:rPr>
              <a:t> sha and </a:t>
            </a:r>
            <a:r>
              <a:rPr lang="en-US" dirty="0" err="1">
                <a:latin typeface="Palatino" pitchFamily="2" charset="77"/>
                <a:ea typeface="Palatino" pitchFamily="2" charset="77"/>
              </a:rPr>
              <a:t>Ndee</a:t>
            </a:r>
            <a:r>
              <a:rPr lang="en-US" dirty="0">
                <a:latin typeface="Palatino" pitchFamily="2" charset="77"/>
                <a:ea typeface="Palatino" pitchFamily="2" charset="77"/>
              </a:rPr>
              <a:t> (Apache), and </a:t>
            </a:r>
            <a:r>
              <a:rPr lang="en-US" dirty="0" err="1">
                <a:latin typeface="Palatino" pitchFamily="2" charset="77"/>
                <a:ea typeface="Palatino" pitchFamily="2" charset="77"/>
              </a:rPr>
              <a:t>Wahzhazhe</a:t>
            </a:r>
            <a:r>
              <a:rPr lang="en-US" dirty="0">
                <a:latin typeface="Palatino" pitchFamily="2" charset="77"/>
                <a:ea typeface="Palatino" pitchFamily="2" charset="77"/>
              </a:rPr>
              <a:t> (Osage) —as a place of gathering and exchange. Today, 39 Tribal Nations reside in what is currently known as </a:t>
            </a:r>
            <a:r>
              <a:rPr lang="en-US" dirty="0" err="1">
                <a:latin typeface="Palatino" pitchFamily="2" charset="77"/>
                <a:ea typeface="Palatino" pitchFamily="2" charset="77"/>
              </a:rPr>
              <a:t>Oklahumma</a:t>
            </a:r>
            <a:r>
              <a:rPr lang="en-US" dirty="0">
                <a:latin typeface="Palatino" pitchFamily="2" charset="77"/>
                <a:ea typeface="Palatino" pitchFamily="2" charset="77"/>
              </a:rPr>
              <a:t> (Oklahoma), many as a result of settler colonial policies of removal that were designed to erase Indigenous people. We acknowledge the University of Oklahoma’s historical connection to Indigenous peoples and its responsibility to the 39 sovereign Tribal Nations in this state. We acknowledge our connection to place and honor the land as a relative. </a:t>
            </a:r>
          </a:p>
        </p:txBody>
      </p:sp>
    </p:spTree>
    <p:extLst>
      <p:ext uri="{BB962C8B-B14F-4D97-AF65-F5344CB8AC3E}">
        <p14:creationId xmlns:p14="http://schemas.microsoft.com/office/powerpoint/2010/main" val="1156887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61421-0CCE-C645-A0F1-18153230306D}"/>
              </a:ext>
            </a:extLst>
          </p:cNvPr>
          <p:cNvSpPr>
            <a:spLocks noGrp="1"/>
          </p:cNvSpPr>
          <p:nvPr>
            <p:ph type="title"/>
          </p:nvPr>
        </p:nvSpPr>
        <p:spPr>
          <a:xfrm>
            <a:off x="838200" y="556995"/>
            <a:ext cx="10515600" cy="1133693"/>
          </a:xfrm>
        </p:spPr>
        <p:txBody>
          <a:bodyPr>
            <a:normAutofit/>
          </a:bodyPr>
          <a:lstStyle/>
          <a:p>
            <a:r>
              <a:rPr lang="en-US" sz="5200" dirty="0"/>
              <a:t>Trustworthy Research - Key Terms</a:t>
            </a:r>
          </a:p>
        </p:txBody>
      </p:sp>
      <p:graphicFrame>
        <p:nvGraphicFramePr>
          <p:cNvPr id="14" name="Content Placeholder 2">
            <a:extLst>
              <a:ext uri="{FF2B5EF4-FFF2-40B4-BE49-F238E27FC236}">
                <a16:creationId xmlns:a16="http://schemas.microsoft.com/office/drawing/2014/main" id="{D7C567C5-E8C4-4A2C-A834-7606DFC2E701}"/>
              </a:ext>
            </a:extLst>
          </p:cNvPr>
          <p:cNvGraphicFramePr>
            <a:graphicFrameLocks noGrp="1"/>
          </p:cNvGraphicFramePr>
          <p:nvPr>
            <p:ph idx="1"/>
            <p:extLst>
              <p:ext uri="{D42A27DB-BD31-4B8C-83A1-F6EECF244321}">
                <p14:modId xmlns:p14="http://schemas.microsoft.com/office/powerpoint/2010/main" val="9643080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921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rmAutofit fontScale="90000"/>
          </a:bodyPr>
          <a:lstStyle/>
          <a:p>
            <a:r>
              <a:rPr lang="en-US" sz="5200" dirty="0"/>
              <a:t>Trustworthy Research– Learning Objectives</a:t>
            </a:r>
            <a:endParaRPr lang="en-GB" sz="5200" dirty="0"/>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endParaRPr lang="en-US" dirty="0"/>
          </a:p>
        </p:txBody>
      </p:sp>
      <p:graphicFrame>
        <p:nvGraphicFramePr>
          <p:cNvPr id="5" name="Content Placeholder 2">
            <a:extLst>
              <a:ext uri="{FF2B5EF4-FFF2-40B4-BE49-F238E27FC236}">
                <a16:creationId xmlns:a16="http://schemas.microsoft.com/office/drawing/2014/main" id="{0658F7B8-A7F9-4CD7-A184-A23A2B4B7477}"/>
              </a:ext>
            </a:extLst>
          </p:cNvPr>
          <p:cNvGraphicFramePr>
            <a:graphicFrameLocks noGrp="1"/>
          </p:cNvGraphicFramePr>
          <p:nvPr>
            <p:ph idx="1"/>
            <p:extLst>
              <p:ext uri="{D42A27DB-BD31-4B8C-83A1-F6EECF244321}">
                <p14:modId xmlns:p14="http://schemas.microsoft.com/office/powerpoint/2010/main" val="25521622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155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lgn="ctr"/>
            <a:r>
              <a:rPr lang="en-US" dirty="0"/>
              <a:t>Recognizing Trustworthy Research</a:t>
            </a:r>
            <a:endParaRPr lang="en-US" sz="2200" dirty="0"/>
          </a:p>
        </p:txBody>
      </p:sp>
      <p:sp>
        <p:nvSpPr>
          <p:cNvPr id="4" name="Content Placeholder 3"/>
          <p:cNvSpPr>
            <a:spLocks noGrp="1"/>
          </p:cNvSpPr>
          <p:nvPr>
            <p:ph sz="half" idx="1"/>
          </p:nvPr>
        </p:nvSpPr>
        <p:spPr>
          <a:xfrm>
            <a:off x="411308" y="2078597"/>
            <a:ext cx="4754880" cy="4078224"/>
          </a:xfrm>
        </p:spPr>
        <p:txBody>
          <a:bodyPr>
            <a:normAutofit/>
          </a:bodyPr>
          <a:lstStyle/>
          <a:p>
            <a:r>
              <a:rPr lang="en-US" dirty="0"/>
              <a:t>You’ll find claims of facts on…</a:t>
            </a:r>
          </a:p>
          <a:p>
            <a:pPr lvl="1">
              <a:lnSpc>
                <a:spcPct val="200000"/>
              </a:lnSpc>
            </a:pPr>
            <a:r>
              <a:rPr lang="en-US" sz="2000" dirty="0"/>
              <a:t>TV and online</a:t>
            </a:r>
          </a:p>
          <a:p>
            <a:pPr lvl="1">
              <a:lnSpc>
                <a:spcPct val="200000"/>
              </a:lnSpc>
            </a:pPr>
            <a:r>
              <a:rPr lang="en-US" sz="2000" dirty="0"/>
              <a:t>Food and drink packages</a:t>
            </a:r>
          </a:p>
          <a:p>
            <a:pPr lvl="1">
              <a:lnSpc>
                <a:spcPct val="200000"/>
              </a:lnSpc>
            </a:pPr>
            <a:r>
              <a:rPr lang="en-US" sz="2000" dirty="0"/>
              <a:t>Vitamins and supplements</a:t>
            </a:r>
          </a:p>
          <a:p>
            <a:pPr lvl="1">
              <a:lnSpc>
                <a:spcPct val="200000"/>
              </a:lnSpc>
            </a:pPr>
            <a:r>
              <a:rPr lang="en-US" sz="2000" dirty="0"/>
              <a:t>Beauty and fitness products</a:t>
            </a:r>
          </a:p>
          <a:p>
            <a:pPr lvl="1">
              <a:lnSpc>
                <a:spcPct val="200000"/>
              </a:lnSpc>
            </a:pPr>
            <a:r>
              <a:rPr lang="en-US" sz="2000" dirty="0"/>
              <a:t>Car and electronic comparisons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1026" name="Picture 2" descr="Why Do So Many Dentists Recommend Oral-B Toothbrushes? - liGo Magazine">
            <a:extLst>
              <a:ext uri="{FF2B5EF4-FFF2-40B4-BE49-F238E27FC236}">
                <a16:creationId xmlns:a16="http://schemas.microsoft.com/office/drawing/2014/main" id="{24D63A96-9F83-49A9-9E47-0550AF971D9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390977" y="2705810"/>
            <a:ext cx="2876550" cy="159067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Unbiased Fancy Feast Cat Food Review 2021 - All About Cats">
            <a:extLst>
              <a:ext uri="{FF2B5EF4-FFF2-40B4-BE49-F238E27FC236}">
                <a16:creationId xmlns:a16="http://schemas.microsoft.com/office/drawing/2014/main" id="{A3D004F2-BB7B-4D44-9E89-075EE86C2E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2877" y="4801743"/>
            <a:ext cx="2914650" cy="15716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0" name="Picture 6" descr="Introducing our new and improved... - Head and Shoulders | Facebook">
            <a:extLst>
              <a:ext uri="{FF2B5EF4-FFF2-40B4-BE49-F238E27FC236}">
                <a16:creationId xmlns:a16="http://schemas.microsoft.com/office/drawing/2014/main" id="{47C0BF31-30CA-4410-8A4D-B137695206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78858" y="4133088"/>
            <a:ext cx="2733997" cy="193530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2" name="Picture 8" descr="Prego Traditional TV Commercial, 'Pasta Experts' - iSpot.tv">
            <a:extLst>
              <a:ext uri="{FF2B5EF4-FFF2-40B4-BE49-F238E27FC236}">
                <a16:creationId xmlns:a16="http://schemas.microsoft.com/office/drawing/2014/main" id="{C239BB8E-3CD7-4FBD-AEB1-35ADECF6D2A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17106" y="2093976"/>
            <a:ext cx="2857500" cy="16002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709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1980" y="343118"/>
            <a:ext cx="11789228" cy="1609344"/>
          </a:xfrm>
        </p:spPr>
        <p:txBody>
          <a:bodyPr>
            <a:normAutofit/>
          </a:bodyPr>
          <a:lstStyle/>
          <a:p>
            <a:pPr algn="ctr"/>
            <a:r>
              <a:rPr lang="en-US" dirty="0"/>
              <a:t>Steps to Recognizing Trustworthy Research</a:t>
            </a:r>
          </a:p>
        </p:txBody>
      </p:sp>
      <p:sp>
        <p:nvSpPr>
          <p:cNvPr id="4" name="Content Placeholder 3"/>
          <p:cNvSpPr>
            <a:spLocks noGrp="1"/>
          </p:cNvSpPr>
          <p:nvPr>
            <p:ph idx="1"/>
          </p:nvPr>
        </p:nvSpPr>
        <p:spPr>
          <a:xfrm>
            <a:off x="849086" y="1641130"/>
            <a:ext cx="10462042" cy="4873752"/>
          </a:xfrm>
        </p:spPr>
        <p:txBody>
          <a:bodyPr>
            <a:normAutofit fontScale="85000" lnSpcReduction="10000"/>
          </a:bodyPr>
          <a:lstStyle/>
          <a:p>
            <a:pPr marL="0" indent="0" algn="ctr">
              <a:lnSpc>
                <a:spcPct val="150000"/>
              </a:lnSpc>
              <a:spcBef>
                <a:spcPts val="0"/>
              </a:spcBef>
              <a:buNone/>
            </a:pPr>
            <a:r>
              <a:rPr lang="en-US" sz="4000" b="1" dirty="0"/>
              <a:t>Activity - Elements of Trustworthy Research:</a:t>
            </a:r>
          </a:p>
          <a:p>
            <a:pPr marL="742950" indent="-742950" algn="ctr">
              <a:lnSpc>
                <a:spcPct val="150000"/>
              </a:lnSpc>
              <a:spcBef>
                <a:spcPts val="0"/>
              </a:spcBef>
              <a:buAutoNum type="arabicParenR"/>
            </a:pPr>
            <a:r>
              <a:rPr lang="en-US" sz="4000" b="1" dirty="0"/>
              <a:t>Correlation v. causation</a:t>
            </a:r>
          </a:p>
          <a:p>
            <a:pPr marL="742950" indent="-742950" algn="ctr">
              <a:lnSpc>
                <a:spcPct val="150000"/>
              </a:lnSpc>
              <a:spcBef>
                <a:spcPts val="0"/>
              </a:spcBef>
              <a:buAutoNum type="arabicParenR"/>
            </a:pPr>
            <a:r>
              <a:rPr lang="en-US" sz="4000" b="1" dirty="0"/>
              <a:t>Internal validity</a:t>
            </a:r>
          </a:p>
          <a:p>
            <a:pPr marL="742950" indent="-742950" algn="ctr">
              <a:lnSpc>
                <a:spcPct val="150000"/>
              </a:lnSpc>
              <a:spcBef>
                <a:spcPts val="0"/>
              </a:spcBef>
              <a:buAutoNum type="arabicParenR"/>
            </a:pPr>
            <a:r>
              <a:rPr lang="en-US" sz="4000" b="1" dirty="0"/>
              <a:t>Construct validity</a:t>
            </a:r>
          </a:p>
          <a:p>
            <a:pPr marL="742950" indent="-742950" algn="ctr">
              <a:lnSpc>
                <a:spcPct val="150000"/>
              </a:lnSpc>
              <a:spcBef>
                <a:spcPts val="0"/>
              </a:spcBef>
              <a:buAutoNum type="arabicParenR"/>
            </a:pPr>
            <a:r>
              <a:rPr lang="en-US" sz="4000" b="1" dirty="0"/>
              <a:t>Generalizability</a:t>
            </a:r>
          </a:p>
          <a:p>
            <a:pPr marL="742950" indent="-742950" algn="ctr">
              <a:lnSpc>
                <a:spcPct val="150000"/>
              </a:lnSpc>
              <a:spcBef>
                <a:spcPts val="0"/>
              </a:spcBef>
              <a:buAutoNum type="arabicParenR"/>
            </a:pPr>
            <a:r>
              <a:rPr lang="en-US" sz="4000" b="1" dirty="0"/>
              <a:t>Reliability</a:t>
            </a:r>
          </a:p>
          <a:p>
            <a:pPr marL="457200" lvl="3" indent="-171450">
              <a:lnSpc>
                <a:spcPct val="150000"/>
              </a:lnSpc>
              <a:buFont typeface="Arial" panose="020B0604020202020204" pitchFamily="34" charset="0"/>
              <a:buChar char="•"/>
            </a:pPr>
            <a:endParaRPr lang="en-US" sz="2400" dirty="0"/>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4255696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7037" y="484632"/>
            <a:ext cx="11845636" cy="1609344"/>
          </a:xfrm>
        </p:spPr>
        <p:txBody>
          <a:bodyPr>
            <a:normAutofit/>
          </a:bodyPr>
          <a:lstStyle/>
          <a:p>
            <a:pPr algn="ctr"/>
            <a:r>
              <a:rPr lang="en-US" dirty="0"/>
              <a:t>Steps to Recognizing Trustworthy Research</a:t>
            </a:r>
          </a:p>
        </p:txBody>
      </p:sp>
      <p:sp>
        <p:nvSpPr>
          <p:cNvPr id="4" name="Content Placeholder 3"/>
          <p:cNvSpPr>
            <a:spLocks noGrp="1"/>
          </p:cNvSpPr>
          <p:nvPr>
            <p:ph idx="1"/>
          </p:nvPr>
        </p:nvSpPr>
        <p:spPr>
          <a:xfrm>
            <a:off x="311726" y="1911927"/>
            <a:ext cx="11139055" cy="4244894"/>
          </a:xfrm>
        </p:spPr>
        <p:txBody>
          <a:bodyPr>
            <a:normAutofit fontScale="85000" lnSpcReduction="20000"/>
          </a:bodyPr>
          <a:lstStyle/>
          <a:p>
            <a:pPr marL="0" indent="0">
              <a:lnSpc>
                <a:spcPct val="200000"/>
              </a:lnSpc>
              <a:spcBef>
                <a:spcPts val="0"/>
              </a:spcBef>
              <a:buNone/>
            </a:pPr>
            <a:r>
              <a:rPr lang="en-US" sz="2100" dirty="0"/>
              <a:t>Trustworthy Research with Correlational Analyses:</a:t>
            </a:r>
          </a:p>
          <a:p>
            <a:pPr>
              <a:lnSpc>
                <a:spcPct val="200000"/>
              </a:lnSpc>
              <a:spcBef>
                <a:spcPts val="0"/>
              </a:spcBef>
            </a:pPr>
            <a:r>
              <a:rPr lang="en-US" sz="2100" dirty="0"/>
              <a:t>Researchers can study two areas of information, also known as variables, per participant.</a:t>
            </a:r>
          </a:p>
          <a:p>
            <a:pPr>
              <a:lnSpc>
                <a:spcPct val="200000"/>
              </a:lnSpc>
              <a:spcBef>
                <a:spcPts val="0"/>
              </a:spcBef>
            </a:pPr>
            <a:r>
              <a:rPr lang="en-US" sz="2100" kern="1200" dirty="0">
                <a:solidFill>
                  <a:schemeClr val="tx1"/>
                </a:solidFill>
                <a:effectLst/>
                <a:ea typeface="+mn-ea"/>
                <a:cs typeface="+mn-cs"/>
              </a:rPr>
              <a:t>Researchers can use random assignment to place participants into various conditions of a study using a chance method, to eliminate confounding variables by making the groups as equal to each other as possible.</a:t>
            </a:r>
          </a:p>
          <a:p>
            <a:pPr>
              <a:lnSpc>
                <a:spcPct val="200000"/>
              </a:lnSpc>
              <a:spcBef>
                <a:spcPts val="0"/>
              </a:spcBef>
            </a:pPr>
            <a:r>
              <a:rPr lang="en-US" sz="2100" dirty="0"/>
              <a:t>Researchers analyze the data set to find associations, also known as correlations for the two  variables.</a:t>
            </a:r>
          </a:p>
          <a:p>
            <a:pPr>
              <a:lnSpc>
                <a:spcPct val="200000"/>
              </a:lnSpc>
              <a:spcBef>
                <a:spcPts val="0"/>
              </a:spcBef>
            </a:pPr>
            <a:r>
              <a:rPr lang="en-US" sz="2100" kern="1200" dirty="0">
                <a:solidFill>
                  <a:schemeClr val="tx1"/>
                </a:solidFill>
                <a:effectLst/>
                <a:latin typeface="+mn-lt"/>
                <a:ea typeface="+mn-ea"/>
                <a:cs typeface="+mn-cs"/>
              </a:rPr>
              <a:t>This findings represent the participants’ positions to see if the two variables are related. </a:t>
            </a:r>
          </a:p>
          <a:p>
            <a:pPr lvl="1">
              <a:lnSpc>
                <a:spcPct val="200000"/>
              </a:lnSpc>
              <a:spcBef>
                <a:spcPts val="0"/>
              </a:spcBef>
              <a:spcAft>
                <a:spcPts val="0"/>
              </a:spcAft>
            </a:pPr>
            <a:r>
              <a:rPr lang="en-US" sz="2100" kern="1200" dirty="0">
                <a:solidFill>
                  <a:schemeClr val="tx1"/>
                </a:solidFill>
                <a:effectLst/>
                <a:latin typeface="+mn-lt"/>
                <a:ea typeface="+mn-ea"/>
                <a:cs typeface="+mn-cs"/>
              </a:rPr>
              <a:t>Ex: Participants’ hours of study and GPA. </a:t>
            </a:r>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3022700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 y="298190"/>
            <a:ext cx="11963399" cy="1609344"/>
          </a:xfrm>
        </p:spPr>
        <p:txBody>
          <a:bodyPr>
            <a:normAutofit/>
          </a:bodyPr>
          <a:lstStyle/>
          <a:p>
            <a:pPr algn="ctr"/>
            <a:r>
              <a:rPr lang="en-US" dirty="0"/>
              <a:t>Steps to Recognizing Trustworthy Research</a:t>
            </a:r>
          </a:p>
        </p:txBody>
      </p:sp>
      <p:sp>
        <p:nvSpPr>
          <p:cNvPr id="4" name="Content Placeholder 3"/>
          <p:cNvSpPr>
            <a:spLocks noGrp="1"/>
          </p:cNvSpPr>
          <p:nvPr>
            <p:ph sz="half" idx="1"/>
          </p:nvPr>
        </p:nvSpPr>
        <p:spPr>
          <a:xfrm>
            <a:off x="228601" y="2083586"/>
            <a:ext cx="6135686" cy="4421123"/>
          </a:xfrm>
        </p:spPr>
        <p:txBody>
          <a:bodyPr>
            <a:normAutofit fontScale="70000" lnSpcReduction="20000"/>
          </a:bodyPr>
          <a:lstStyle/>
          <a:p>
            <a:pPr marL="0" indent="0">
              <a:lnSpc>
                <a:spcPct val="170000"/>
              </a:lnSpc>
              <a:spcBef>
                <a:spcPts val="0"/>
              </a:spcBef>
              <a:buNone/>
            </a:pPr>
            <a:r>
              <a:rPr lang="en-US" sz="2900" dirty="0"/>
              <a:t>Trustworthy Research with Correlational Analyses:</a:t>
            </a:r>
          </a:p>
          <a:p>
            <a:pPr>
              <a:lnSpc>
                <a:spcPct val="170000"/>
              </a:lnSpc>
              <a:spcBef>
                <a:spcPts val="0"/>
              </a:spcBef>
            </a:pPr>
            <a:r>
              <a:rPr lang="en-US" sz="2900" b="0" kern="1200" dirty="0">
                <a:solidFill>
                  <a:schemeClr val="tx1"/>
                </a:solidFill>
                <a:effectLst/>
                <a:latin typeface="+mn-lt"/>
                <a:ea typeface="+mn-ea"/>
                <a:cs typeface="+mn-cs"/>
              </a:rPr>
              <a:t>Correlations always range from -1.00 to +1.00. </a:t>
            </a:r>
          </a:p>
          <a:p>
            <a:pPr>
              <a:lnSpc>
                <a:spcPct val="170000"/>
              </a:lnSpc>
              <a:spcBef>
                <a:spcPts val="0"/>
              </a:spcBef>
            </a:pPr>
            <a:r>
              <a:rPr lang="en-US" sz="2900" b="0" kern="1200" dirty="0">
                <a:solidFill>
                  <a:schemeClr val="tx1"/>
                </a:solidFill>
                <a:effectLst/>
                <a:latin typeface="+mn-lt"/>
                <a:ea typeface="+mn-ea"/>
                <a:cs typeface="+mn-cs"/>
              </a:rPr>
              <a:t>If a correlation is zero, it means there is no pattern or association between the two variables.</a:t>
            </a:r>
          </a:p>
          <a:p>
            <a:pPr>
              <a:lnSpc>
                <a:spcPct val="170000"/>
              </a:lnSpc>
            </a:pPr>
            <a:r>
              <a:rPr lang="en-US" sz="2900" dirty="0"/>
              <a:t>Positive correlations: variables move in same direction</a:t>
            </a:r>
          </a:p>
          <a:p>
            <a:pPr>
              <a:lnSpc>
                <a:spcPct val="170000"/>
              </a:lnSpc>
            </a:pPr>
            <a:r>
              <a:rPr lang="en-US" sz="2900" dirty="0"/>
              <a:t>Negative correlations: one variable increases, the other decreases</a:t>
            </a:r>
          </a:p>
          <a:p>
            <a:pPr>
              <a:lnSpc>
                <a:spcPct val="130000"/>
              </a:lnSpc>
              <a:spcBef>
                <a:spcPts val="0"/>
              </a:spcBef>
            </a:pPr>
            <a:endParaRPr lang="en-US" sz="2000" b="0" dirty="0"/>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6" name="Picture 2" descr="A scatter graph compares the number of study hours per week with the student’s grade point average.&#10;&#10;Study hours per week are plotted on the X-axis, with a range from zero to 25, at intervals of 5. The grade point average is plotted on the Y-axis, with a range from 2 to 4, at intervals of 0.5. A linear trendline is plotted on the graph. This starts at zero, 2.8 and rises to 25, 3.9, indicating that the number of study hours directly affects the grade point average. One of the values on the graph is highlighted and annotated. The annotation reads, This person studies about 25 hours a week and has a G, P, A of about 3.80.&#10;&#10;" title="FIGURE 2.2 In this graph, each dot represents one person. For each person, study hours per week fall on the x-axis, and grade point average (GPA) falls on the y-axis. By looking at the general pattern, we can determine whether the two variables are correlated.">
            <a:extLst>
              <a:ext uri="{FF2B5EF4-FFF2-40B4-BE49-F238E27FC236}">
                <a16:creationId xmlns:a16="http://schemas.microsoft.com/office/drawing/2014/main" id="{955AAD99-2AE9-420A-A779-24504CB71D7F}"/>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634451" y="2286000"/>
            <a:ext cx="5163283" cy="3634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4974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{86B094EC-2CA1-3543-B508-71FD2A7A575F}tf10001070</Template>
  <TotalTime>1020</TotalTime>
  <Words>990</Words>
  <Application>Microsoft Macintosh PowerPoint</Application>
  <PresentationFormat>Widescreen</PresentationFormat>
  <Paragraphs>102</Paragraphs>
  <Slides>16</Slides>
  <Notes>9</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16</vt:i4>
      </vt:variant>
    </vt:vector>
  </HeadingPairs>
  <TitlesOfParts>
    <vt:vector size="27" baseType="lpstr">
      <vt:lpstr>Arial</vt:lpstr>
      <vt:lpstr>Calibri</vt:lpstr>
      <vt:lpstr>Calibri Light</vt:lpstr>
      <vt:lpstr>Century Gothic</vt:lpstr>
      <vt:lpstr>Palatino</vt:lpstr>
      <vt:lpstr>Rockwell</vt:lpstr>
      <vt:lpstr>Rockwell Condensed</vt:lpstr>
      <vt:lpstr>Rockwell Extra Bold</vt:lpstr>
      <vt:lpstr>Wingdings</vt:lpstr>
      <vt:lpstr>Wood Type</vt:lpstr>
      <vt:lpstr>Office Theme</vt:lpstr>
      <vt:lpstr>Research Methods</vt:lpstr>
      <vt:lpstr>PowerPoint Presentation</vt:lpstr>
      <vt:lpstr>Land Acknowledgement</vt:lpstr>
      <vt:lpstr>Trustworthy Research - Key Terms</vt:lpstr>
      <vt:lpstr>Trustworthy Research– Learning Objectives</vt:lpstr>
      <vt:lpstr>Recognizing Trustworthy Research</vt:lpstr>
      <vt:lpstr>Steps to Recognizing Trustworthy Research</vt:lpstr>
      <vt:lpstr>Steps to Recognizing Trustworthy Research</vt:lpstr>
      <vt:lpstr>Steps to Recognizing Trustworthy Research</vt:lpstr>
      <vt:lpstr>Steps to Recognizing Trustworthy Research</vt:lpstr>
      <vt:lpstr>Steps to Recognizing Trustworthy Research</vt:lpstr>
      <vt:lpstr>Steps to recognizing trustworthy research</vt:lpstr>
      <vt:lpstr>Steps to Recognizing Trustworthy Research</vt:lpstr>
      <vt:lpstr>Steps to Recognizing Trustworthy Research</vt:lpstr>
      <vt:lpstr>Wrap-up and Summary</vt:lpstr>
      <vt:lpstr>Thank you for your attention and participation.  Class is adjourned!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dc:title>
  <dc:creator>Microsoft Office User</dc:creator>
  <cp:lastModifiedBy>Marshall, Lindsay E.</cp:lastModifiedBy>
  <cp:revision>14</cp:revision>
  <dcterms:created xsi:type="dcterms:W3CDTF">2021-09-01T11:48:29Z</dcterms:created>
  <dcterms:modified xsi:type="dcterms:W3CDTF">2021-09-09T17:00:40Z</dcterms:modified>
</cp:coreProperties>
</file>