
<file path=[Content_Types].xml><?xml version="1.0" encoding="utf-8"?>
<Types xmlns="http://schemas.openxmlformats.org/package/2006/content-types">
  <Default Extension="jpeg" ContentType="image/jpeg"/>
  <Default Extension="jpg" ContentType="image/jpeg"/>
  <Default Extension="png" ContentType="image/png"/>
  <Default Extension="qt" ContentType="video/unknown"/>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518" r:id="rId2"/>
    <p:sldId id="493" r:id="rId3"/>
    <p:sldId id="529" r:id="rId4"/>
    <p:sldId id="528" r:id="rId5"/>
    <p:sldId id="523" r:id="rId6"/>
    <p:sldId id="525" r:id="rId7"/>
    <p:sldId id="513" r:id="rId8"/>
    <p:sldId id="506" r:id="rId9"/>
    <p:sldId id="258" r:id="rId10"/>
    <p:sldId id="530" r:id="rId11"/>
    <p:sldId id="503" r:id="rId12"/>
    <p:sldId id="520" r:id="rId13"/>
    <p:sldId id="521" r:id="rId14"/>
    <p:sldId id="260" r:id="rId15"/>
    <p:sldId id="510" r:id="rId16"/>
    <p:sldId id="261" r:id="rId17"/>
    <p:sldId id="514" r:id="rId18"/>
    <p:sldId id="515" r:id="rId19"/>
    <p:sldId id="262" r:id="rId20"/>
    <p:sldId id="516" r:id="rId21"/>
    <p:sldId id="498" r:id="rId22"/>
    <p:sldId id="52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D4C3"/>
    <a:srgbClr val="39DFCF"/>
    <a:srgbClr val="19AFB3"/>
    <a:srgbClr val="8E1DFF"/>
    <a:srgbClr val="AE5DFF"/>
    <a:srgbClr val="CC99FF"/>
    <a:srgbClr val="002952"/>
    <a:srgbClr val="4CE2D4"/>
    <a:srgbClr val="32DECE"/>
    <a:srgbClr val="77E3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4" autoAdjust="0"/>
    <p:restoredTop sz="89357"/>
  </p:normalViewPr>
  <p:slideViewPr>
    <p:cSldViewPr snapToGrid="0">
      <p:cViewPr varScale="1">
        <p:scale>
          <a:sx n="100" d="100"/>
          <a:sy n="100" d="100"/>
        </p:scale>
        <p:origin x="97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87E7C-C186-7646-B1C3-C0DE80B2CAD2}" type="datetimeFigureOut">
              <a:rPr lang="en-US" smtClean="0"/>
              <a:t>9/13/21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D43ECF-0F90-6545-917E-3EF1411CB858}" type="slidenum">
              <a:rPr lang="en-US" smtClean="0"/>
              <a:t>‹#›</a:t>
            </a:fld>
            <a:endParaRPr lang="en-US"/>
          </a:p>
        </p:txBody>
      </p:sp>
    </p:spTree>
    <p:extLst>
      <p:ext uri="{BB962C8B-B14F-4D97-AF65-F5344CB8AC3E}">
        <p14:creationId xmlns:p14="http://schemas.microsoft.com/office/powerpoint/2010/main" val="3802730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Brene</a:t>
            </a:r>
            <a:r>
              <a:rPr lang="en-US" dirty="0"/>
              <a:t>’ Brown video </a:t>
            </a:r>
          </a:p>
        </p:txBody>
      </p:sp>
      <p:sp>
        <p:nvSpPr>
          <p:cNvPr id="4" name="Slide Number Placeholder 3"/>
          <p:cNvSpPr>
            <a:spLocks noGrp="1"/>
          </p:cNvSpPr>
          <p:nvPr>
            <p:ph type="sldNum" sz="quarter" idx="5"/>
          </p:nvPr>
        </p:nvSpPr>
        <p:spPr/>
        <p:txBody>
          <a:bodyPr/>
          <a:lstStyle/>
          <a:p>
            <a:fld id="{36D43ECF-0F90-6545-917E-3EF1411CB858}" type="slidenum">
              <a:rPr lang="en-US" smtClean="0"/>
              <a:t>12</a:t>
            </a:fld>
            <a:endParaRPr lang="en-US"/>
          </a:p>
        </p:txBody>
      </p:sp>
    </p:spTree>
    <p:extLst>
      <p:ext uri="{BB962C8B-B14F-4D97-AF65-F5344CB8AC3E}">
        <p14:creationId xmlns:p14="http://schemas.microsoft.com/office/powerpoint/2010/main" val="785713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5F14-40A0-48D9-9236-0827CAFA81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999686-3573-4FBD-85F3-1763C848C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3C98A5-4E42-4BFB-8B5A-B43063EBCBAC}"/>
              </a:ext>
            </a:extLst>
          </p:cNvPr>
          <p:cNvSpPr>
            <a:spLocks noGrp="1"/>
          </p:cNvSpPr>
          <p:nvPr>
            <p:ph type="dt" sz="half" idx="10"/>
          </p:nvPr>
        </p:nvSpPr>
        <p:spPr/>
        <p:txBody>
          <a:bodyPr/>
          <a:lstStyle/>
          <a:p>
            <a:fld id="{2663D2D1-DBC1-4C27-8E20-5EE8FF3C117E}" type="datetimeFigureOut">
              <a:rPr lang="en-US" smtClean="0"/>
              <a:t>9/13/21</a:t>
            </a:fld>
            <a:endParaRPr lang="en-US"/>
          </a:p>
        </p:txBody>
      </p:sp>
      <p:sp>
        <p:nvSpPr>
          <p:cNvPr id="5" name="Footer Placeholder 4">
            <a:extLst>
              <a:ext uri="{FF2B5EF4-FFF2-40B4-BE49-F238E27FC236}">
                <a16:creationId xmlns:a16="http://schemas.microsoft.com/office/drawing/2014/main" id="{CCFDAA6B-3849-4D1F-8B22-41FC7C6F0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9870E-A468-4461-A149-51E4F16224EF}"/>
              </a:ext>
            </a:extLst>
          </p:cNvPr>
          <p:cNvSpPr>
            <a:spLocks noGrp="1"/>
          </p:cNvSpPr>
          <p:nvPr>
            <p:ph type="sldNum" sz="quarter" idx="12"/>
          </p:nvPr>
        </p:nvSpPr>
        <p:spPr/>
        <p:txBody>
          <a:bodyPr/>
          <a:lstStyle/>
          <a:p>
            <a:fld id="{3081CF24-7CA9-454F-AF7D-ADBE04B091CA}" type="slidenum">
              <a:rPr lang="en-US" smtClean="0"/>
              <a:t>‹#›</a:t>
            </a:fld>
            <a:endParaRPr lang="en-US"/>
          </a:p>
        </p:txBody>
      </p:sp>
    </p:spTree>
    <p:extLst>
      <p:ext uri="{BB962C8B-B14F-4D97-AF65-F5344CB8AC3E}">
        <p14:creationId xmlns:p14="http://schemas.microsoft.com/office/powerpoint/2010/main" val="3724071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216D-64CB-489D-B8F8-4BF30A9223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866B25-C6E9-483B-BC20-1790583FB0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60189-A849-4E0E-8832-5F49481BE031}"/>
              </a:ext>
            </a:extLst>
          </p:cNvPr>
          <p:cNvSpPr>
            <a:spLocks noGrp="1"/>
          </p:cNvSpPr>
          <p:nvPr>
            <p:ph type="dt" sz="half" idx="10"/>
          </p:nvPr>
        </p:nvSpPr>
        <p:spPr/>
        <p:txBody>
          <a:bodyPr/>
          <a:lstStyle/>
          <a:p>
            <a:fld id="{2663D2D1-DBC1-4C27-8E20-5EE8FF3C117E}" type="datetimeFigureOut">
              <a:rPr lang="en-US" smtClean="0"/>
              <a:t>9/13/21</a:t>
            </a:fld>
            <a:endParaRPr lang="en-US"/>
          </a:p>
        </p:txBody>
      </p:sp>
      <p:sp>
        <p:nvSpPr>
          <p:cNvPr id="5" name="Footer Placeholder 4">
            <a:extLst>
              <a:ext uri="{FF2B5EF4-FFF2-40B4-BE49-F238E27FC236}">
                <a16:creationId xmlns:a16="http://schemas.microsoft.com/office/drawing/2014/main" id="{51052B0B-0090-4835-87E9-1C2AE9AC61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DC408-D96C-4096-8085-C0A9A9AB121E}"/>
              </a:ext>
            </a:extLst>
          </p:cNvPr>
          <p:cNvSpPr>
            <a:spLocks noGrp="1"/>
          </p:cNvSpPr>
          <p:nvPr>
            <p:ph type="sldNum" sz="quarter" idx="12"/>
          </p:nvPr>
        </p:nvSpPr>
        <p:spPr/>
        <p:txBody>
          <a:bodyPr/>
          <a:lstStyle/>
          <a:p>
            <a:fld id="{3081CF24-7CA9-454F-AF7D-ADBE04B091CA}" type="slidenum">
              <a:rPr lang="en-US" smtClean="0"/>
              <a:t>‹#›</a:t>
            </a:fld>
            <a:endParaRPr lang="en-US"/>
          </a:p>
        </p:txBody>
      </p:sp>
    </p:spTree>
    <p:extLst>
      <p:ext uri="{BB962C8B-B14F-4D97-AF65-F5344CB8AC3E}">
        <p14:creationId xmlns:p14="http://schemas.microsoft.com/office/powerpoint/2010/main" val="2600126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08190F-3898-4C68-87E2-C053656EE4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D0C5FE-6F9D-49CD-A48F-5303B7D7D7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DBBA52-8400-424B-8613-3D3F60505026}"/>
              </a:ext>
            </a:extLst>
          </p:cNvPr>
          <p:cNvSpPr>
            <a:spLocks noGrp="1"/>
          </p:cNvSpPr>
          <p:nvPr>
            <p:ph type="dt" sz="half" idx="10"/>
          </p:nvPr>
        </p:nvSpPr>
        <p:spPr/>
        <p:txBody>
          <a:bodyPr/>
          <a:lstStyle/>
          <a:p>
            <a:fld id="{2663D2D1-DBC1-4C27-8E20-5EE8FF3C117E}" type="datetimeFigureOut">
              <a:rPr lang="en-US" smtClean="0"/>
              <a:t>9/13/21</a:t>
            </a:fld>
            <a:endParaRPr lang="en-US"/>
          </a:p>
        </p:txBody>
      </p:sp>
      <p:sp>
        <p:nvSpPr>
          <p:cNvPr id="5" name="Footer Placeholder 4">
            <a:extLst>
              <a:ext uri="{FF2B5EF4-FFF2-40B4-BE49-F238E27FC236}">
                <a16:creationId xmlns:a16="http://schemas.microsoft.com/office/drawing/2014/main" id="{3D5F6E04-FD02-4BEE-A8FA-0843236D2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B019B-9225-4187-AE3A-9FB589667122}"/>
              </a:ext>
            </a:extLst>
          </p:cNvPr>
          <p:cNvSpPr>
            <a:spLocks noGrp="1"/>
          </p:cNvSpPr>
          <p:nvPr>
            <p:ph type="sldNum" sz="quarter" idx="12"/>
          </p:nvPr>
        </p:nvSpPr>
        <p:spPr/>
        <p:txBody>
          <a:bodyPr/>
          <a:lstStyle/>
          <a:p>
            <a:fld id="{3081CF24-7CA9-454F-AF7D-ADBE04B091CA}" type="slidenum">
              <a:rPr lang="en-US" smtClean="0"/>
              <a:t>‹#›</a:t>
            </a:fld>
            <a:endParaRPr lang="en-US"/>
          </a:p>
        </p:txBody>
      </p:sp>
    </p:spTree>
    <p:extLst>
      <p:ext uri="{BB962C8B-B14F-4D97-AF65-F5344CB8AC3E}">
        <p14:creationId xmlns:p14="http://schemas.microsoft.com/office/powerpoint/2010/main" val="3629709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3DB5A-E62D-442C-A3FE-D216CB6C2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8D843B-8725-4C7A-B004-5EB5DF90E7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A5369-B0D6-4B5A-9A84-63AA2DDF3BC3}"/>
              </a:ext>
            </a:extLst>
          </p:cNvPr>
          <p:cNvSpPr>
            <a:spLocks noGrp="1"/>
          </p:cNvSpPr>
          <p:nvPr>
            <p:ph type="dt" sz="half" idx="10"/>
          </p:nvPr>
        </p:nvSpPr>
        <p:spPr/>
        <p:txBody>
          <a:bodyPr/>
          <a:lstStyle/>
          <a:p>
            <a:fld id="{2663D2D1-DBC1-4C27-8E20-5EE8FF3C117E}" type="datetimeFigureOut">
              <a:rPr lang="en-US" smtClean="0"/>
              <a:t>9/13/21</a:t>
            </a:fld>
            <a:endParaRPr lang="en-US"/>
          </a:p>
        </p:txBody>
      </p:sp>
      <p:sp>
        <p:nvSpPr>
          <p:cNvPr id="5" name="Footer Placeholder 4">
            <a:extLst>
              <a:ext uri="{FF2B5EF4-FFF2-40B4-BE49-F238E27FC236}">
                <a16:creationId xmlns:a16="http://schemas.microsoft.com/office/drawing/2014/main" id="{C1F4F4B5-FC26-4919-B185-14067EEB9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45EF1B-7530-4BB3-B326-D3801BF9B5BC}"/>
              </a:ext>
            </a:extLst>
          </p:cNvPr>
          <p:cNvSpPr>
            <a:spLocks noGrp="1"/>
          </p:cNvSpPr>
          <p:nvPr>
            <p:ph type="sldNum" sz="quarter" idx="12"/>
          </p:nvPr>
        </p:nvSpPr>
        <p:spPr/>
        <p:txBody>
          <a:bodyPr/>
          <a:lstStyle/>
          <a:p>
            <a:fld id="{3081CF24-7CA9-454F-AF7D-ADBE04B091CA}" type="slidenum">
              <a:rPr lang="en-US" smtClean="0"/>
              <a:t>‹#›</a:t>
            </a:fld>
            <a:endParaRPr lang="en-US"/>
          </a:p>
        </p:txBody>
      </p:sp>
    </p:spTree>
    <p:extLst>
      <p:ext uri="{BB962C8B-B14F-4D97-AF65-F5344CB8AC3E}">
        <p14:creationId xmlns:p14="http://schemas.microsoft.com/office/powerpoint/2010/main" val="3336274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F55C9-5D56-4921-A06F-B0F030D8A8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4D3B14-E757-4A56-96C9-9DEE864AE7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DAA2D1-DF41-4D7E-B920-CA500858B789}"/>
              </a:ext>
            </a:extLst>
          </p:cNvPr>
          <p:cNvSpPr>
            <a:spLocks noGrp="1"/>
          </p:cNvSpPr>
          <p:nvPr>
            <p:ph type="dt" sz="half" idx="10"/>
          </p:nvPr>
        </p:nvSpPr>
        <p:spPr/>
        <p:txBody>
          <a:bodyPr/>
          <a:lstStyle/>
          <a:p>
            <a:fld id="{2663D2D1-DBC1-4C27-8E20-5EE8FF3C117E}" type="datetimeFigureOut">
              <a:rPr lang="en-US" smtClean="0"/>
              <a:t>9/13/21</a:t>
            </a:fld>
            <a:endParaRPr lang="en-US"/>
          </a:p>
        </p:txBody>
      </p:sp>
      <p:sp>
        <p:nvSpPr>
          <p:cNvPr id="5" name="Footer Placeholder 4">
            <a:extLst>
              <a:ext uri="{FF2B5EF4-FFF2-40B4-BE49-F238E27FC236}">
                <a16:creationId xmlns:a16="http://schemas.microsoft.com/office/drawing/2014/main" id="{57BE5B9C-3A07-4D88-811F-5EC018B32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75558-359D-4D4B-9D1D-93D65432AF0A}"/>
              </a:ext>
            </a:extLst>
          </p:cNvPr>
          <p:cNvSpPr>
            <a:spLocks noGrp="1"/>
          </p:cNvSpPr>
          <p:nvPr>
            <p:ph type="sldNum" sz="quarter" idx="12"/>
          </p:nvPr>
        </p:nvSpPr>
        <p:spPr/>
        <p:txBody>
          <a:bodyPr/>
          <a:lstStyle/>
          <a:p>
            <a:fld id="{3081CF24-7CA9-454F-AF7D-ADBE04B091CA}" type="slidenum">
              <a:rPr lang="en-US" smtClean="0"/>
              <a:t>‹#›</a:t>
            </a:fld>
            <a:endParaRPr lang="en-US"/>
          </a:p>
        </p:txBody>
      </p:sp>
    </p:spTree>
    <p:extLst>
      <p:ext uri="{BB962C8B-B14F-4D97-AF65-F5344CB8AC3E}">
        <p14:creationId xmlns:p14="http://schemas.microsoft.com/office/powerpoint/2010/main" val="798561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CE0F4-1F6B-48C6-9980-6A3428578E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95DED9-D55E-4D83-9129-1427C27588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1F1EBA-AD86-445E-B80A-E8C45EA203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2461B-4E92-43BF-B26E-2107D9D3D800}"/>
              </a:ext>
            </a:extLst>
          </p:cNvPr>
          <p:cNvSpPr>
            <a:spLocks noGrp="1"/>
          </p:cNvSpPr>
          <p:nvPr>
            <p:ph type="dt" sz="half" idx="10"/>
          </p:nvPr>
        </p:nvSpPr>
        <p:spPr/>
        <p:txBody>
          <a:bodyPr/>
          <a:lstStyle/>
          <a:p>
            <a:fld id="{2663D2D1-DBC1-4C27-8E20-5EE8FF3C117E}" type="datetimeFigureOut">
              <a:rPr lang="en-US" smtClean="0"/>
              <a:t>9/13/21</a:t>
            </a:fld>
            <a:endParaRPr lang="en-US"/>
          </a:p>
        </p:txBody>
      </p:sp>
      <p:sp>
        <p:nvSpPr>
          <p:cNvPr id="6" name="Footer Placeholder 5">
            <a:extLst>
              <a:ext uri="{FF2B5EF4-FFF2-40B4-BE49-F238E27FC236}">
                <a16:creationId xmlns:a16="http://schemas.microsoft.com/office/drawing/2014/main" id="{5C4A5336-5820-401B-B954-F2E3134A4C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05E36F-EDC1-47AB-9654-6868669C19A6}"/>
              </a:ext>
            </a:extLst>
          </p:cNvPr>
          <p:cNvSpPr>
            <a:spLocks noGrp="1"/>
          </p:cNvSpPr>
          <p:nvPr>
            <p:ph type="sldNum" sz="quarter" idx="12"/>
          </p:nvPr>
        </p:nvSpPr>
        <p:spPr/>
        <p:txBody>
          <a:bodyPr/>
          <a:lstStyle/>
          <a:p>
            <a:fld id="{3081CF24-7CA9-454F-AF7D-ADBE04B091CA}" type="slidenum">
              <a:rPr lang="en-US" smtClean="0"/>
              <a:t>‹#›</a:t>
            </a:fld>
            <a:endParaRPr lang="en-US"/>
          </a:p>
        </p:txBody>
      </p:sp>
    </p:spTree>
    <p:extLst>
      <p:ext uri="{BB962C8B-B14F-4D97-AF65-F5344CB8AC3E}">
        <p14:creationId xmlns:p14="http://schemas.microsoft.com/office/powerpoint/2010/main" val="1382927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B956-D8D1-4EE8-A6CA-67C9D8DBBB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17A285-B899-4A0A-B554-98ABFCA696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9164CA-887D-4D7C-A98F-7D33AD3F4F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5093C2-6F72-4E40-893E-B13C2F2B9D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344223-9BAE-46CE-B5EB-DEDDCBD87B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3DF0EE-2378-4AF0-88E0-43D1FC985224}"/>
              </a:ext>
            </a:extLst>
          </p:cNvPr>
          <p:cNvSpPr>
            <a:spLocks noGrp="1"/>
          </p:cNvSpPr>
          <p:nvPr>
            <p:ph type="dt" sz="half" idx="10"/>
          </p:nvPr>
        </p:nvSpPr>
        <p:spPr/>
        <p:txBody>
          <a:bodyPr/>
          <a:lstStyle/>
          <a:p>
            <a:fld id="{2663D2D1-DBC1-4C27-8E20-5EE8FF3C117E}" type="datetimeFigureOut">
              <a:rPr lang="en-US" smtClean="0"/>
              <a:t>9/13/21</a:t>
            </a:fld>
            <a:endParaRPr lang="en-US"/>
          </a:p>
        </p:txBody>
      </p:sp>
      <p:sp>
        <p:nvSpPr>
          <p:cNvPr id="8" name="Footer Placeholder 7">
            <a:extLst>
              <a:ext uri="{FF2B5EF4-FFF2-40B4-BE49-F238E27FC236}">
                <a16:creationId xmlns:a16="http://schemas.microsoft.com/office/drawing/2014/main" id="{65F95739-601B-47B1-A09F-348CB43C55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068C9B-09AE-4616-A405-B26CD23EFABA}"/>
              </a:ext>
            </a:extLst>
          </p:cNvPr>
          <p:cNvSpPr>
            <a:spLocks noGrp="1"/>
          </p:cNvSpPr>
          <p:nvPr>
            <p:ph type="sldNum" sz="quarter" idx="12"/>
          </p:nvPr>
        </p:nvSpPr>
        <p:spPr/>
        <p:txBody>
          <a:bodyPr/>
          <a:lstStyle/>
          <a:p>
            <a:fld id="{3081CF24-7CA9-454F-AF7D-ADBE04B091CA}" type="slidenum">
              <a:rPr lang="en-US" smtClean="0"/>
              <a:t>‹#›</a:t>
            </a:fld>
            <a:endParaRPr lang="en-US"/>
          </a:p>
        </p:txBody>
      </p:sp>
    </p:spTree>
    <p:extLst>
      <p:ext uri="{BB962C8B-B14F-4D97-AF65-F5344CB8AC3E}">
        <p14:creationId xmlns:p14="http://schemas.microsoft.com/office/powerpoint/2010/main" val="3600110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C155B-1204-4450-AD22-D640DFA1E3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B018A4-F621-4090-A154-B10F7044BA2A}"/>
              </a:ext>
            </a:extLst>
          </p:cNvPr>
          <p:cNvSpPr>
            <a:spLocks noGrp="1"/>
          </p:cNvSpPr>
          <p:nvPr>
            <p:ph type="dt" sz="half" idx="10"/>
          </p:nvPr>
        </p:nvSpPr>
        <p:spPr/>
        <p:txBody>
          <a:bodyPr/>
          <a:lstStyle/>
          <a:p>
            <a:fld id="{2663D2D1-DBC1-4C27-8E20-5EE8FF3C117E}" type="datetimeFigureOut">
              <a:rPr lang="en-US" smtClean="0"/>
              <a:t>9/13/21</a:t>
            </a:fld>
            <a:endParaRPr lang="en-US"/>
          </a:p>
        </p:txBody>
      </p:sp>
      <p:sp>
        <p:nvSpPr>
          <p:cNvPr id="4" name="Footer Placeholder 3">
            <a:extLst>
              <a:ext uri="{FF2B5EF4-FFF2-40B4-BE49-F238E27FC236}">
                <a16:creationId xmlns:a16="http://schemas.microsoft.com/office/drawing/2014/main" id="{86E8280C-DA4A-4EE8-825E-26BC7E99F0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6E26E-E8FB-47E2-8003-EBEBF76B92D7}"/>
              </a:ext>
            </a:extLst>
          </p:cNvPr>
          <p:cNvSpPr>
            <a:spLocks noGrp="1"/>
          </p:cNvSpPr>
          <p:nvPr>
            <p:ph type="sldNum" sz="quarter" idx="12"/>
          </p:nvPr>
        </p:nvSpPr>
        <p:spPr/>
        <p:txBody>
          <a:bodyPr/>
          <a:lstStyle/>
          <a:p>
            <a:fld id="{3081CF24-7CA9-454F-AF7D-ADBE04B091CA}" type="slidenum">
              <a:rPr lang="en-US" smtClean="0"/>
              <a:t>‹#›</a:t>
            </a:fld>
            <a:endParaRPr lang="en-US"/>
          </a:p>
        </p:txBody>
      </p:sp>
    </p:spTree>
    <p:extLst>
      <p:ext uri="{BB962C8B-B14F-4D97-AF65-F5344CB8AC3E}">
        <p14:creationId xmlns:p14="http://schemas.microsoft.com/office/powerpoint/2010/main" val="2553344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57D407-DAAF-4CD8-9681-FCD38ACA4009}"/>
              </a:ext>
            </a:extLst>
          </p:cNvPr>
          <p:cNvSpPr>
            <a:spLocks noGrp="1"/>
          </p:cNvSpPr>
          <p:nvPr>
            <p:ph type="dt" sz="half" idx="10"/>
          </p:nvPr>
        </p:nvSpPr>
        <p:spPr/>
        <p:txBody>
          <a:bodyPr/>
          <a:lstStyle/>
          <a:p>
            <a:fld id="{2663D2D1-DBC1-4C27-8E20-5EE8FF3C117E}" type="datetimeFigureOut">
              <a:rPr lang="en-US" smtClean="0"/>
              <a:t>9/13/21</a:t>
            </a:fld>
            <a:endParaRPr lang="en-US"/>
          </a:p>
        </p:txBody>
      </p:sp>
      <p:sp>
        <p:nvSpPr>
          <p:cNvPr id="3" name="Footer Placeholder 2">
            <a:extLst>
              <a:ext uri="{FF2B5EF4-FFF2-40B4-BE49-F238E27FC236}">
                <a16:creationId xmlns:a16="http://schemas.microsoft.com/office/drawing/2014/main" id="{BB4842AA-7DF1-4CBC-B1DC-C34B02DCEF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606CC8-17A0-42DA-A335-169943506794}"/>
              </a:ext>
            </a:extLst>
          </p:cNvPr>
          <p:cNvSpPr>
            <a:spLocks noGrp="1"/>
          </p:cNvSpPr>
          <p:nvPr>
            <p:ph type="sldNum" sz="quarter" idx="12"/>
          </p:nvPr>
        </p:nvSpPr>
        <p:spPr/>
        <p:txBody>
          <a:bodyPr/>
          <a:lstStyle/>
          <a:p>
            <a:fld id="{3081CF24-7CA9-454F-AF7D-ADBE04B091CA}" type="slidenum">
              <a:rPr lang="en-US" smtClean="0"/>
              <a:t>‹#›</a:t>
            </a:fld>
            <a:endParaRPr lang="en-US"/>
          </a:p>
        </p:txBody>
      </p:sp>
    </p:spTree>
    <p:extLst>
      <p:ext uri="{BB962C8B-B14F-4D97-AF65-F5344CB8AC3E}">
        <p14:creationId xmlns:p14="http://schemas.microsoft.com/office/powerpoint/2010/main" val="2632099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010C-5020-4102-9C39-4FA079A465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768420-E92D-49ED-A754-F7C08AF3E1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C54573-DF84-4D3C-AE40-6B21B065FA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3B00E-1BE2-4E09-BD38-E19499163116}"/>
              </a:ext>
            </a:extLst>
          </p:cNvPr>
          <p:cNvSpPr>
            <a:spLocks noGrp="1"/>
          </p:cNvSpPr>
          <p:nvPr>
            <p:ph type="dt" sz="half" idx="10"/>
          </p:nvPr>
        </p:nvSpPr>
        <p:spPr/>
        <p:txBody>
          <a:bodyPr/>
          <a:lstStyle/>
          <a:p>
            <a:fld id="{2663D2D1-DBC1-4C27-8E20-5EE8FF3C117E}" type="datetimeFigureOut">
              <a:rPr lang="en-US" smtClean="0"/>
              <a:t>9/13/21</a:t>
            </a:fld>
            <a:endParaRPr lang="en-US"/>
          </a:p>
        </p:txBody>
      </p:sp>
      <p:sp>
        <p:nvSpPr>
          <p:cNvPr id="6" name="Footer Placeholder 5">
            <a:extLst>
              <a:ext uri="{FF2B5EF4-FFF2-40B4-BE49-F238E27FC236}">
                <a16:creationId xmlns:a16="http://schemas.microsoft.com/office/drawing/2014/main" id="{DCB0DB2E-53DD-43C7-B16F-4686685858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A9358-0908-4BA4-9BE5-1D9F8B43ADA7}"/>
              </a:ext>
            </a:extLst>
          </p:cNvPr>
          <p:cNvSpPr>
            <a:spLocks noGrp="1"/>
          </p:cNvSpPr>
          <p:nvPr>
            <p:ph type="sldNum" sz="quarter" idx="12"/>
          </p:nvPr>
        </p:nvSpPr>
        <p:spPr/>
        <p:txBody>
          <a:bodyPr/>
          <a:lstStyle/>
          <a:p>
            <a:fld id="{3081CF24-7CA9-454F-AF7D-ADBE04B091CA}" type="slidenum">
              <a:rPr lang="en-US" smtClean="0"/>
              <a:t>‹#›</a:t>
            </a:fld>
            <a:endParaRPr lang="en-US"/>
          </a:p>
        </p:txBody>
      </p:sp>
    </p:spTree>
    <p:extLst>
      <p:ext uri="{BB962C8B-B14F-4D97-AF65-F5344CB8AC3E}">
        <p14:creationId xmlns:p14="http://schemas.microsoft.com/office/powerpoint/2010/main" val="3053623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30405-A4E8-45A9-89FB-2C4FB8FA31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931E55-9D88-4441-86D5-86EF2CF7ED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15E4AF-04B3-4AF1-9CA2-E8ADF2AA6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F3A7E-27E2-4912-A367-B0F1E59B0126}"/>
              </a:ext>
            </a:extLst>
          </p:cNvPr>
          <p:cNvSpPr>
            <a:spLocks noGrp="1"/>
          </p:cNvSpPr>
          <p:nvPr>
            <p:ph type="dt" sz="half" idx="10"/>
          </p:nvPr>
        </p:nvSpPr>
        <p:spPr/>
        <p:txBody>
          <a:bodyPr/>
          <a:lstStyle/>
          <a:p>
            <a:fld id="{2663D2D1-DBC1-4C27-8E20-5EE8FF3C117E}" type="datetimeFigureOut">
              <a:rPr lang="en-US" smtClean="0"/>
              <a:t>9/13/21</a:t>
            </a:fld>
            <a:endParaRPr lang="en-US"/>
          </a:p>
        </p:txBody>
      </p:sp>
      <p:sp>
        <p:nvSpPr>
          <p:cNvPr id="6" name="Footer Placeholder 5">
            <a:extLst>
              <a:ext uri="{FF2B5EF4-FFF2-40B4-BE49-F238E27FC236}">
                <a16:creationId xmlns:a16="http://schemas.microsoft.com/office/drawing/2014/main" id="{471EA885-B69A-457D-8392-174EE51329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E659AD-163E-4FEB-BD5C-AE4B19D09380}"/>
              </a:ext>
            </a:extLst>
          </p:cNvPr>
          <p:cNvSpPr>
            <a:spLocks noGrp="1"/>
          </p:cNvSpPr>
          <p:nvPr>
            <p:ph type="sldNum" sz="quarter" idx="12"/>
          </p:nvPr>
        </p:nvSpPr>
        <p:spPr/>
        <p:txBody>
          <a:bodyPr/>
          <a:lstStyle/>
          <a:p>
            <a:fld id="{3081CF24-7CA9-454F-AF7D-ADBE04B091CA}" type="slidenum">
              <a:rPr lang="en-US" smtClean="0"/>
              <a:t>‹#›</a:t>
            </a:fld>
            <a:endParaRPr lang="en-US"/>
          </a:p>
        </p:txBody>
      </p:sp>
    </p:spTree>
    <p:extLst>
      <p:ext uri="{BB962C8B-B14F-4D97-AF65-F5344CB8AC3E}">
        <p14:creationId xmlns:p14="http://schemas.microsoft.com/office/powerpoint/2010/main" val="268641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8952B8-9E57-4893-81BC-12997A79DF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13B319-A1CA-4B5D-850E-B378114425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34B46-E599-4E54-A9BB-764EFDCDF7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3D2D1-DBC1-4C27-8E20-5EE8FF3C117E}" type="datetimeFigureOut">
              <a:rPr lang="en-US" smtClean="0"/>
              <a:t>9/13/21</a:t>
            </a:fld>
            <a:endParaRPr lang="en-US"/>
          </a:p>
        </p:txBody>
      </p:sp>
      <p:sp>
        <p:nvSpPr>
          <p:cNvPr id="5" name="Footer Placeholder 4">
            <a:extLst>
              <a:ext uri="{FF2B5EF4-FFF2-40B4-BE49-F238E27FC236}">
                <a16:creationId xmlns:a16="http://schemas.microsoft.com/office/drawing/2014/main" id="{BF62E031-AD72-426A-B3EB-3817C7530F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F0797F-4D5F-4691-AD10-F7C7D9BCD3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1CF24-7CA9-454F-AF7D-ADBE04B091CA}" type="slidenum">
              <a:rPr lang="en-US" smtClean="0"/>
              <a:t>‹#›</a:t>
            </a:fld>
            <a:endParaRPr lang="en-US"/>
          </a:p>
        </p:txBody>
      </p:sp>
    </p:spTree>
    <p:extLst>
      <p:ext uri="{BB962C8B-B14F-4D97-AF65-F5344CB8AC3E}">
        <p14:creationId xmlns:p14="http://schemas.microsoft.com/office/powerpoint/2010/main" val="715534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qt"/><Relationship Id="rId1" Type="http://schemas.microsoft.com/office/2007/relationships/media" Target="../media/media1.qt"/><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KZBTYViDPlQ?feature=oembed" TargetMode="External"/><Relationship Id="rId6" Type="http://schemas.openxmlformats.org/officeDocument/2006/relationships/hyperlink" Target="https://www.youtube.com/watch?v=KZBTYViDPlQ"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578651" y="1122363"/>
            <a:ext cx="11034695" cy="3230562"/>
          </a:xfrm>
          <a:solidFill>
            <a:srgbClr val="39DFCF"/>
          </a:solidFill>
          <a:ln w="28575">
            <a:solidFill>
              <a:schemeClr val="bg1">
                <a:lumMod val="50000"/>
              </a:schemeClr>
            </a:solidFill>
          </a:ln>
        </p:spPr>
        <p:txBody>
          <a:bodyPr>
            <a:normAutofit/>
          </a:bodyPr>
          <a:lstStyle/>
          <a:p>
            <a:pPr algn="l"/>
            <a:r>
              <a:rPr lang="en-US" sz="4400" b="1" dirty="0">
                <a:solidFill>
                  <a:srgbClr val="002952"/>
                </a:solidFill>
                <a:latin typeface="Century Gothic" panose="020B0502020202020204" pitchFamily="34" charset="0"/>
                <a:cs typeface="Aharoni" panose="02010803020104030203" pitchFamily="2" charset="-79"/>
              </a:rPr>
              <a:t>UCOL 1523:</a:t>
            </a:r>
            <a:br>
              <a:rPr lang="en-US" sz="7400" b="1" dirty="0">
                <a:solidFill>
                  <a:srgbClr val="002952"/>
                </a:solidFill>
                <a:latin typeface="Century Gothic" panose="020B0502020202020204" pitchFamily="34" charset="0"/>
                <a:cs typeface="Aharoni" panose="02010803020104030203" pitchFamily="2" charset="-79"/>
              </a:rPr>
            </a:br>
            <a:r>
              <a:rPr lang="en-US" altLang="en-US" sz="7000" b="1" dirty="0">
                <a:solidFill>
                  <a:srgbClr val="002952"/>
                </a:solidFill>
                <a:latin typeface="Century Gothic" panose="020B0502020202020204" pitchFamily="34" charset="0"/>
                <a:cs typeface="Aharoni" panose="02010803020104030203" pitchFamily="2" charset="-79"/>
              </a:rPr>
              <a:t>GATEWAY TO </a:t>
            </a:r>
            <a:br>
              <a:rPr lang="en-US" altLang="en-US" sz="7000" b="1" dirty="0">
                <a:solidFill>
                  <a:srgbClr val="002952"/>
                </a:solidFill>
                <a:latin typeface="Century Gothic" panose="020B0502020202020204" pitchFamily="34" charset="0"/>
                <a:cs typeface="Aharoni" panose="02010803020104030203" pitchFamily="2" charset="-79"/>
              </a:rPr>
            </a:br>
            <a:r>
              <a:rPr lang="en-US" altLang="en-US" sz="7000" b="1" dirty="0">
                <a:solidFill>
                  <a:srgbClr val="002952"/>
                </a:solidFill>
                <a:latin typeface="Century Gothic" panose="020B0502020202020204" pitchFamily="34" charset="0"/>
                <a:cs typeface="Aharoni" panose="02010803020104030203" pitchFamily="2" charset="-79"/>
              </a:rPr>
              <a:t>BELONGING</a:t>
            </a:r>
            <a:endParaRPr lang="en-US" sz="7000" dirty="0">
              <a:solidFill>
                <a:srgbClr val="002952"/>
              </a:solidFill>
              <a:latin typeface="Century Gothic" panose="020B0502020202020204" pitchFamily="34" charset="0"/>
              <a:cs typeface="Aharoni" panose="02010803020104030203" pitchFamily="2" charset="-79"/>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578651" y="4499057"/>
            <a:ext cx="11034695" cy="1705976"/>
          </a:xfrm>
          <a:noFill/>
        </p:spPr>
        <p:txBody>
          <a:bodyPr>
            <a:normAutofit/>
          </a:bodyPr>
          <a:lstStyle/>
          <a:p>
            <a:pPr algn="l">
              <a:spcAft>
                <a:spcPts val="600"/>
              </a:spcAft>
            </a:pPr>
            <a:r>
              <a:rPr lang="en-US" sz="2200" b="1" dirty="0">
                <a:latin typeface="Century Gothic" panose="020B0502020202020204" pitchFamily="34" charset="0"/>
              </a:rPr>
              <a:t>Week 4 – September 13-17, 2021</a:t>
            </a:r>
          </a:p>
          <a:p>
            <a:pPr algn="l">
              <a:spcAft>
                <a:spcPts val="600"/>
              </a:spcAft>
            </a:pPr>
            <a:r>
              <a:rPr lang="en-US" sz="3300" b="1" dirty="0">
                <a:solidFill>
                  <a:srgbClr val="002952"/>
                </a:solidFill>
                <a:latin typeface="Century Gothic" panose="020B0502020202020204" pitchFamily="34" charset="0"/>
                <a:cs typeface="Aharoni" panose="02010803020104030203" pitchFamily="2" charset="-79"/>
              </a:rPr>
              <a:t>PRACTICE COMPASSION</a:t>
            </a:r>
          </a:p>
          <a:p>
            <a:pPr algn="l">
              <a:spcAft>
                <a:spcPts val="600"/>
              </a:spcAft>
            </a:pPr>
            <a:r>
              <a:rPr lang="en-US" sz="3300" b="1" dirty="0">
                <a:solidFill>
                  <a:srgbClr val="002952"/>
                </a:solidFill>
                <a:latin typeface="Century Gothic" panose="020B0502020202020204" pitchFamily="34" charset="0"/>
                <a:cs typeface="Aharoni" panose="02010803020104030203" pitchFamily="2" charset="-79"/>
              </a:rPr>
              <a:t>CHAPTER 3</a:t>
            </a:r>
          </a:p>
        </p:txBody>
      </p:sp>
      <p:sp>
        <p:nvSpPr>
          <p:cNvPr id="4" name="Oval 3">
            <a:extLst>
              <a:ext uri="{FF2B5EF4-FFF2-40B4-BE49-F238E27FC236}">
                <a16:creationId xmlns:a16="http://schemas.microsoft.com/office/drawing/2014/main" id="{53F9A82F-1DC0-41CB-A5E1-007AF2D0BF41}"/>
              </a:ext>
            </a:extLst>
          </p:cNvPr>
          <p:cNvSpPr/>
          <p:nvPr/>
        </p:nvSpPr>
        <p:spPr>
          <a:xfrm>
            <a:off x="7909780" y="695779"/>
            <a:ext cx="1920240" cy="1798641"/>
          </a:xfrm>
          <a:prstGeom prst="ellipse">
            <a:avLst/>
          </a:prstGeom>
          <a:solidFill>
            <a:srgbClr val="19AFB3"/>
          </a:solidFill>
          <a:ln>
            <a:solidFill>
              <a:srgbClr val="19A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0B351D1D-B5F2-426A-8949-28B215FE6D47}"/>
              </a:ext>
            </a:extLst>
          </p:cNvPr>
          <p:cNvSpPr/>
          <p:nvPr/>
        </p:nvSpPr>
        <p:spPr>
          <a:xfrm>
            <a:off x="9236440" y="3188783"/>
            <a:ext cx="1574461" cy="1450259"/>
          </a:xfrm>
          <a:prstGeom prst="ellipse">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722FECCE-5685-44CF-8E0E-137858D99451}"/>
              </a:ext>
            </a:extLst>
          </p:cNvPr>
          <p:cNvSpPr/>
          <p:nvPr/>
        </p:nvSpPr>
        <p:spPr>
          <a:xfrm>
            <a:off x="9601200" y="1576863"/>
            <a:ext cx="1209701" cy="1089623"/>
          </a:xfrm>
          <a:prstGeom prst="ellipse">
            <a:avLst/>
          </a:prstGeom>
          <a:solidFill>
            <a:srgbClr val="77E3AD"/>
          </a:solidFill>
          <a:ln>
            <a:solidFill>
              <a:srgbClr val="7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A3DADA6-A2A8-432C-B285-05E90B97F975}"/>
              </a:ext>
            </a:extLst>
          </p:cNvPr>
          <p:cNvSpPr/>
          <p:nvPr/>
        </p:nvSpPr>
        <p:spPr>
          <a:xfrm>
            <a:off x="350874" y="446567"/>
            <a:ext cx="1350335" cy="471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4597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tton Candy.mov.qt" descr="Cotton Candy.mov.qt">
            <a:hlinkClick r:id="" action="ppaction://media"/>
            <a:extLst>
              <a:ext uri="{FF2B5EF4-FFF2-40B4-BE49-F238E27FC236}">
                <a16:creationId xmlns:a16="http://schemas.microsoft.com/office/drawing/2014/main" id="{0963D11A-2D30-D447-9EDE-C0287BFDB4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532403" cy="6868292"/>
          </a:xfrm>
          <a:prstGeom prst="rect">
            <a:avLst/>
          </a:prstGeom>
        </p:spPr>
      </p:pic>
    </p:spTree>
    <p:extLst>
      <p:ext uri="{BB962C8B-B14F-4D97-AF65-F5344CB8AC3E}">
        <p14:creationId xmlns:p14="http://schemas.microsoft.com/office/powerpoint/2010/main" val="21009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9FDE699-925D-814D-B8E8-C2534F90573A}"/>
              </a:ext>
            </a:extLst>
          </p:cNvPr>
          <p:cNvSpPr>
            <a:spLocks noGrp="1"/>
          </p:cNvSpPr>
          <p:nvPr>
            <p:ph type="title"/>
          </p:nvPr>
        </p:nvSpPr>
        <p:spPr>
          <a:xfrm>
            <a:off x="640080" y="325369"/>
            <a:ext cx="4368602" cy="1956841"/>
          </a:xfrm>
        </p:spPr>
        <p:txBody>
          <a:bodyPr anchor="b">
            <a:normAutofit/>
          </a:bodyPr>
          <a:lstStyle/>
          <a:p>
            <a:r>
              <a:rPr lang="en-US" b="1" dirty="0">
                <a:solidFill>
                  <a:srgbClr val="19AFB3"/>
                </a:solidFill>
                <a:latin typeface="Century Gothic" panose="020B0502020202020204" pitchFamily="34" charset="0"/>
                <a:cs typeface="Aharoni" panose="02010803020104030203" pitchFamily="2" charset="-79"/>
              </a:rPr>
              <a:t>Sympathy vs. Empathy</a:t>
            </a: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0BC8702E-857C-F04D-A6BF-C6ED0407DCAE}"/>
              </a:ext>
            </a:extLst>
          </p:cNvPr>
          <p:cNvSpPr>
            <a:spLocks noGrp="1"/>
          </p:cNvSpPr>
          <p:nvPr>
            <p:ph idx="1"/>
          </p:nvPr>
        </p:nvSpPr>
        <p:spPr>
          <a:xfrm>
            <a:off x="365771" y="3015836"/>
            <a:ext cx="4917219" cy="2080039"/>
          </a:xfrm>
        </p:spPr>
        <p:txBody>
          <a:bodyPr>
            <a:normAutofit/>
          </a:bodyPr>
          <a:lstStyle/>
          <a:p>
            <a:pPr marL="0" indent="0">
              <a:buNone/>
            </a:pPr>
            <a:r>
              <a:rPr lang="en-US" dirty="0">
                <a:latin typeface="Century Gothic" panose="020B0502020202020204" pitchFamily="34" charset="0"/>
              </a:rPr>
              <a:t>How would you differentiate between sympathy and empathy? Can you think of an example for each?</a:t>
            </a:r>
          </a:p>
          <a:p>
            <a:pPr marL="0" indent="0">
              <a:buNone/>
            </a:pPr>
            <a:endParaRPr lang="en-US" sz="2200" dirty="0"/>
          </a:p>
        </p:txBody>
      </p:sp>
      <p:pic>
        <p:nvPicPr>
          <p:cNvPr id="1026" name="Picture 2" descr="blue tarps beside brown concrete building">
            <a:extLst>
              <a:ext uri="{FF2B5EF4-FFF2-40B4-BE49-F238E27FC236}">
                <a16:creationId xmlns:a16="http://schemas.microsoft.com/office/drawing/2014/main" id="{02707C3B-6C34-4274-B0C4-AA3D0C803A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56" r="25603"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58F2634-FB60-446E-84D3-C65B3BC7E833}"/>
              </a:ext>
            </a:extLst>
          </p:cNvPr>
          <p:cNvSpPr/>
          <p:nvPr/>
        </p:nvSpPr>
        <p:spPr>
          <a:xfrm>
            <a:off x="437322" y="2417196"/>
            <a:ext cx="3880236" cy="463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05BD02D8-ECBB-45F4-AF4D-20350A6FC9BA}"/>
              </a:ext>
            </a:extLst>
          </p:cNvPr>
          <p:cNvCxnSpPr>
            <a:cxnSpLocks/>
          </p:cNvCxnSpPr>
          <p:nvPr/>
        </p:nvCxnSpPr>
        <p:spPr>
          <a:xfrm flipV="1">
            <a:off x="312546" y="2433401"/>
            <a:ext cx="9392272" cy="3721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877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07FBF3-D765-4F48-A154-76E1FE9A6256}"/>
              </a:ext>
            </a:extLst>
          </p:cNvPr>
          <p:cNvPicPr>
            <a:picLocks noChangeAspect="1"/>
          </p:cNvPicPr>
          <p:nvPr/>
        </p:nvPicPr>
        <p:blipFill rotWithShape="1">
          <a:blip r:embed="rId4">
            <a:extLst>
              <a:ext uri="{28A0092B-C50C-407E-A947-70E740481C1C}">
                <a14:useLocalDpi xmlns:a14="http://schemas.microsoft.com/office/drawing/2010/main" val="0"/>
              </a:ext>
            </a:extLst>
          </a:blip>
          <a:srcRect l="4633" r="8240"/>
          <a:stretch/>
        </p:blipFill>
        <p:spPr>
          <a:xfrm>
            <a:off x="-1" y="1"/>
            <a:ext cx="12192001" cy="1958008"/>
          </a:xfrm>
          <a:prstGeom prst="rect">
            <a:avLst/>
          </a:prstGeom>
        </p:spPr>
      </p:pic>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0BC8702E-857C-F04D-A6BF-C6ED0407DCAE}"/>
              </a:ext>
            </a:extLst>
          </p:cNvPr>
          <p:cNvSpPr>
            <a:spLocks noGrp="1"/>
          </p:cNvSpPr>
          <p:nvPr>
            <p:ph idx="1"/>
          </p:nvPr>
        </p:nvSpPr>
        <p:spPr>
          <a:xfrm>
            <a:off x="81181" y="3015836"/>
            <a:ext cx="5486399" cy="2080039"/>
          </a:xfrm>
        </p:spPr>
        <p:txBody>
          <a:bodyPr>
            <a:normAutofit/>
          </a:bodyPr>
          <a:lstStyle/>
          <a:p>
            <a:pPr marL="0" indent="0">
              <a:buNone/>
            </a:pPr>
            <a:r>
              <a:rPr lang="en-US" sz="2400" dirty="0">
                <a:latin typeface="Century Gothic" panose="020B0502020202020204" pitchFamily="34" charset="0"/>
              </a:rPr>
              <a:t>	</a:t>
            </a:r>
            <a:endParaRPr lang="en-US" sz="2200" dirty="0"/>
          </a:p>
        </p:txBody>
      </p:sp>
      <p:sp>
        <p:nvSpPr>
          <p:cNvPr id="4" name="Rectangle 3">
            <a:extLst>
              <a:ext uri="{FF2B5EF4-FFF2-40B4-BE49-F238E27FC236}">
                <a16:creationId xmlns:a16="http://schemas.microsoft.com/office/drawing/2014/main" id="{258F2634-FB60-446E-84D3-C65B3BC7E833}"/>
              </a:ext>
            </a:extLst>
          </p:cNvPr>
          <p:cNvSpPr/>
          <p:nvPr/>
        </p:nvSpPr>
        <p:spPr>
          <a:xfrm>
            <a:off x="492981" y="2417196"/>
            <a:ext cx="3880236" cy="463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1A955C8-C9CB-714B-A807-47869B06F0E7}"/>
              </a:ext>
            </a:extLst>
          </p:cNvPr>
          <p:cNvPicPr>
            <a:picLocks noChangeAspect="1"/>
          </p:cNvPicPr>
          <p:nvPr/>
        </p:nvPicPr>
        <p:blipFill rotWithShape="1">
          <a:blip r:embed="rId5">
            <a:extLst>
              <a:ext uri="{28A0092B-C50C-407E-A947-70E740481C1C}">
                <a14:useLocalDpi xmlns:a14="http://schemas.microsoft.com/office/drawing/2010/main" val="0"/>
              </a:ext>
            </a:extLst>
          </a:blip>
          <a:srcRect l="-50" t="4499" b="69"/>
          <a:stretch/>
        </p:blipFill>
        <p:spPr>
          <a:xfrm>
            <a:off x="-3047" y="0"/>
            <a:ext cx="12195048" cy="6857999"/>
          </a:xfrm>
          <a:prstGeom prst="rect">
            <a:avLst/>
          </a:prstGeom>
        </p:spPr>
      </p:pic>
      <p:sp>
        <p:nvSpPr>
          <p:cNvPr id="3" name="Title 2">
            <a:extLst>
              <a:ext uri="{FF2B5EF4-FFF2-40B4-BE49-F238E27FC236}">
                <a16:creationId xmlns:a16="http://schemas.microsoft.com/office/drawing/2014/main" id="{B9FDE699-925D-814D-B8E8-C2534F90573A}"/>
              </a:ext>
            </a:extLst>
          </p:cNvPr>
          <p:cNvSpPr>
            <a:spLocks noGrp="1"/>
          </p:cNvSpPr>
          <p:nvPr>
            <p:ph type="title"/>
          </p:nvPr>
        </p:nvSpPr>
        <p:spPr>
          <a:xfrm>
            <a:off x="931338" y="-490950"/>
            <a:ext cx="10326275" cy="1632640"/>
          </a:xfrm>
        </p:spPr>
        <p:txBody>
          <a:bodyPr anchor="b">
            <a:normAutofit/>
          </a:bodyPr>
          <a:lstStyle/>
          <a:p>
            <a:pPr algn="ctr"/>
            <a:r>
              <a:rPr lang="en-US" sz="2800" dirty="0">
                <a:latin typeface="Century Gothic" panose="020B0502020202020204" pitchFamily="34" charset="0"/>
              </a:rPr>
              <a:t>\</a:t>
            </a:r>
            <a:endParaRPr lang="en-US" sz="2000" b="1" dirty="0">
              <a:solidFill>
                <a:srgbClr val="19AFB3"/>
              </a:solidFill>
              <a:latin typeface="Century Gothic" panose="020B0502020202020204" pitchFamily="34" charset="0"/>
              <a:cs typeface="Aharoni" panose="02010803020104030203" pitchFamily="2" charset="-79"/>
            </a:endParaRPr>
          </a:p>
        </p:txBody>
      </p:sp>
      <p:sp>
        <p:nvSpPr>
          <p:cNvPr id="12" name="Rectangle 11">
            <a:extLst>
              <a:ext uri="{FF2B5EF4-FFF2-40B4-BE49-F238E27FC236}">
                <a16:creationId xmlns:a16="http://schemas.microsoft.com/office/drawing/2014/main" id="{D7ED970A-4CC7-0341-B48F-1D7FE9B12FDB}"/>
              </a:ext>
            </a:extLst>
          </p:cNvPr>
          <p:cNvSpPr/>
          <p:nvPr/>
        </p:nvSpPr>
        <p:spPr>
          <a:xfrm>
            <a:off x="317156" y="24633"/>
            <a:ext cx="6096000" cy="738664"/>
          </a:xfrm>
          <a:prstGeom prst="rect">
            <a:avLst/>
          </a:prstGeom>
        </p:spPr>
        <p:txBody>
          <a:bodyPr>
            <a:spAutoFit/>
          </a:bodyPr>
          <a:lstStyle/>
          <a:p>
            <a:endParaRPr lang="en-US" dirty="0">
              <a:solidFill>
                <a:srgbClr val="EEEEEE"/>
              </a:solidFill>
              <a:latin typeface="YouTube Noto"/>
            </a:endParaRPr>
          </a:p>
          <a:p>
            <a:r>
              <a:rPr lang="en-US" sz="2400" dirty="0" err="1">
                <a:solidFill>
                  <a:schemeClr val="bg1"/>
                </a:solidFill>
                <a:latin typeface="Century Gothic" panose="020B0502020202020204" pitchFamily="34" charset="0"/>
                <a:hlinkClick r:id="rId6">
                  <a:extLst>
                    <a:ext uri="{A12FA001-AC4F-418D-AE19-62706E023703}">
                      <ahyp:hlinkClr xmlns:ahyp="http://schemas.microsoft.com/office/drawing/2018/hyperlinkcolor" val="tx"/>
                    </a:ext>
                  </a:extLst>
                </a:hlinkClick>
              </a:rPr>
              <a:t>Brené</a:t>
            </a:r>
            <a:r>
              <a:rPr lang="en-US" sz="2400" dirty="0">
                <a:solidFill>
                  <a:schemeClr val="bg1"/>
                </a:solidFill>
                <a:latin typeface="Century Gothic" panose="020B0502020202020204" pitchFamily="34" charset="0"/>
                <a:hlinkClick r:id="rId6">
                  <a:extLst>
                    <a:ext uri="{A12FA001-AC4F-418D-AE19-62706E023703}">
                      <ahyp:hlinkClr xmlns:ahyp="http://schemas.microsoft.com/office/drawing/2018/hyperlinkcolor" val="tx"/>
                    </a:ext>
                  </a:extLst>
                </a:hlinkClick>
              </a:rPr>
              <a:t> Brown on Empathy vs Sympathy</a:t>
            </a:r>
            <a:endParaRPr lang="en-US" sz="2400" b="0" dirty="0">
              <a:solidFill>
                <a:schemeClr val="bg1"/>
              </a:solidFill>
              <a:effectLst/>
              <a:latin typeface="Century Gothic" panose="020B0502020202020204" pitchFamily="34" charset="0"/>
            </a:endParaRPr>
          </a:p>
        </p:txBody>
      </p:sp>
      <p:pic>
        <p:nvPicPr>
          <p:cNvPr id="5" name="Online Media 4" descr="Brené Brown on Empathy vs Sympathy">
            <a:hlinkClick r:id="" action="ppaction://media"/>
            <a:extLst>
              <a:ext uri="{FF2B5EF4-FFF2-40B4-BE49-F238E27FC236}">
                <a16:creationId xmlns:a16="http://schemas.microsoft.com/office/drawing/2014/main" id="{0C58DF1E-8449-AA43-98F5-4EEE5C73E856}"/>
              </a:ext>
            </a:extLst>
          </p:cNvPr>
          <p:cNvPicPr>
            <a:picLocks noRot="1" noChangeAspect="1"/>
          </p:cNvPicPr>
          <p:nvPr>
            <a:videoFile r:link="rId1"/>
          </p:nvPr>
        </p:nvPicPr>
        <p:blipFill>
          <a:blip r:embed="rId7"/>
          <a:stretch>
            <a:fillRect/>
          </a:stretch>
        </p:blipFill>
        <p:spPr>
          <a:xfrm>
            <a:off x="3048" y="-13518"/>
            <a:ext cx="12823952" cy="7245533"/>
          </a:xfrm>
          <a:prstGeom prst="rect">
            <a:avLst/>
          </a:prstGeom>
        </p:spPr>
      </p:pic>
    </p:spTree>
    <p:extLst>
      <p:ext uri="{BB962C8B-B14F-4D97-AF65-F5344CB8AC3E}">
        <p14:creationId xmlns:p14="http://schemas.microsoft.com/office/powerpoint/2010/main" val="284418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FDE699-925D-814D-B8E8-C2534F90573A}"/>
              </a:ext>
            </a:extLst>
          </p:cNvPr>
          <p:cNvSpPr>
            <a:spLocks noGrp="1"/>
          </p:cNvSpPr>
          <p:nvPr>
            <p:ph type="title"/>
          </p:nvPr>
        </p:nvSpPr>
        <p:spPr>
          <a:xfrm>
            <a:off x="648929" y="629266"/>
            <a:ext cx="3505495" cy="1622321"/>
          </a:xfrm>
        </p:spPr>
        <p:txBody>
          <a:bodyPr>
            <a:normAutofit/>
          </a:bodyPr>
          <a:lstStyle/>
          <a:p>
            <a:r>
              <a:rPr lang="en-US" b="1" dirty="0">
                <a:solidFill>
                  <a:srgbClr val="19AFB3"/>
                </a:solidFill>
                <a:latin typeface="Century Gothic" panose="020B0502020202020204" pitchFamily="34" charset="0"/>
                <a:cs typeface="Aharoni" panose="02010803020104030203" pitchFamily="2" charset="-79"/>
              </a:rPr>
              <a:t>Qualities of Empathy</a:t>
            </a:r>
            <a:endParaRPr lang="en-US" b="1" dirty="0">
              <a:solidFill>
                <a:srgbClr val="22D4C3"/>
              </a:solidFill>
              <a:latin typeface="Century Gothic" panose="020B0502020202020204" pitchFamily="34" charset="0"/>
              <a:cs typeface="Aharoni" panose="02010803020104030203" pitchFamily="2" charset="-79"/>
            </a:endParaRPr>
          </a:p>
        </p:txBody>
      </p:sp>
      <p:sp>
        <p:nvSpPr>
          <p:cNvPr id="2" name="Content Placeholder 1">
            <a:extLst>
              <a:ext uri="{FF2B5EF4-FFF2-40B4-BE49-F238E27FC236}">
                <a16:creationId xmlns:a16="http://schemas.microsoft.com/office/drawing/2014/main" id="{0BC8702E-857C-F04D-A6BF-C6ED0407DCAE}"/>
              </a:ext>
            </a:extLst>
          </p:cNvPr>
          <p:cNvSpPr>
            <a:spLocks noGrp="1"/>
          </p:cNvSpPr>
          <p:nvPr>
            <p:ph idx="1"/>
          </p:nvPr>
        </p:nvSpPr>
        <p:spPr>
          <a:xfrm>
            <a:off x="484214" y="2376616"/>
            <a:ext cx="3707532" cy="4024184"/>
          </a:xfrm>
        </p:spPr>
        <p:txBody>
          <a:bodyPr>
            <a:normAutofit lnSpcReduction="10000"/>
          </a:bodyPr>
          <a:lstStyle/>
          <a:p>
            <a:r>
              <a:rPr lang="en-US" dirty="0">
                <a:latin typeface="Century Gothic" panose="020B0502020202020204" pitchFamily="34" charset="0"/>
              </a:rPr>
              <a:t>Perspective taking</a:t>
            </a:r>
          </a:p>
          <a:p>
            <a:r>
              <a:rPr lang="en-US" dirty="0">
                <a:latin typeface="Century Gothic" panose="020B0502020202020204" pitchFamily="34" charset="0"/>
              </a:rPr>
              <a:t>Staying out of judgement</a:t>
            </a:r>
          </a:p>
          <a:p>
            <a:r>
              <a:rPr lang="en-US" dirty="0">
                <a:latin typeface="Century Gothic" panose="020B0502020202020204" pitchFamily="34" charset="0"/>
              </a:rPr>
              <a:t>Recognizing emotion in other people and then communicating that</a:t>
            </a:r>
          </a:p>
          <a:p>
            <a:r>
              <a:rPr lang="en-US" dirty="0">
                <a:latin typeface="Century Gothic" panose="020B0502020202020204" pitchFamily="34" charset="0"/>
              </a:rPr>
              <a:t>Feeling with people </a:t>
            </a:r>
          </a:p>
          <a:p>
            <a:pPr marL="0" indent="0">
              <a:buNone/>
            </a:pPr>
            <a:endParaRPr lang="en-US" sz="2000" dirty="0"/>
          </a:p>
        </p:txBody>
      </p:sp>
      <p:sp>
        <p:nvSpPr>
          <p:cNvPr id="71" name="Rectangle 7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y Power Saps Empathy—And What You Can Do To Keep Yours">
            <a:extLst>
              <a:ext uri="{FF2B5EF4-FFF2-40B4-BE49-F238E27FC236}">
                <a16:creationId xmlns:a16="http://schemas.microsoft.com/office/drawing/2014/main" id="{F86E336F-412F-C547-8E38-ED9424B97F3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05862" y="1508715"/>
            <a:ext cx="6019331" cy="3837323"/>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AF7D92BC-9C50-4C04-8058-1BFC63058444}"/>
              </a:ext>
            </a:extLst>
          </p:cNvPr>
          <p:cNvCxnSpPr>
            <a:cxnSpLocks/>
          </p:cNvCxnSpPr>
          <p:nvPr/>
        </p:nvCxnSpPr>
        <p:spPr>
          <a:xfrm>
            <a:off x="185236" y="2116331"/>
            <a:ext cx="421259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022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29C2A-B176-F840-BBDC-AB7CB3B70D67}"/>
              </a:ext>
            </a:extLst>
          </p:cNvPr>
          <p:cNvSpPr>
            <a:spLocks noGrp="1"/>
          </p:cNvSpPr>
          <p:nvPr>
            <p:ph type="title"/>
          </p:nvPr>
        </p:nvSpPr>
        <p:spPr/>
        <p:txBody>
          <a:bodyPr>
            <a:normAutofit/>
          </a:bodyPr>
          <a:lstStyle/>
          <a:p>
            <a:r>
              <a:rPr lang="en-US" b="1" dirty="0">
                <a:solidFill>
                  <a:srgbClr val="19AFB3"/>
                </a:solidFill>
                <a:latin typeface="Century Gothic" panose="020B0502020202020204" pitchFamily="34" charset="0"/>
                <a:cs typeface="Aharoni" panose="02010803020104030203" pitchFamily="2" charset="-79"/>
              </a:rPr>
              <a:t>Practicing Compassion Towards…</a:t>
            </a:r>
          </a:p>
        </p:txBody>
      </p:sp>
      <p:sp>
        <p:nvSpPr>
          <p:cNvPr id="3" name="Text Placeholder 2">
            <a:extLst>
              <a:ext uri="{FF2B5EF4-FFF2-40B4-BE49-F238E27FC236}">
                <a16:creationId xmlns:a16="http://schemas.microsoft.com/office/drawing/2014/main" id="{F3A4D56E-E5E2-A94F-B400-7B54F810501A}"/>
              </a:ext>
            </a:extLst>
          </p:cNvPr>
          <p:cNvSpPr>
            <a:spLocks noGrp="1"/>
          </p:cNvSpPr>
          <p:nvPr>
            <p:ph type="body" idx="1"/>
          </p:nvPr>
        </p:nvSpPr>
        <p:spPr/>
        <p:txBody>
          <a:bodyPr>
            <a:normAutofit/>
          </a:bodyPr>
          <a:lstStyle/>
          <a:p>
            <a:r>
              <a:rPr lang="en-US" sz="3600" dirty="0">
                <a:solidFill>
                  <a:srgbClr val="002952"/>
                </a:solidFill>
                <a:latin typeface="Century Gothic" panose="020B0502020202020204" pitchFamily="34" charset="0"/>
              </a:rPr>
              <a:t>Ourselves</a:t>
            </a:r>
          </a:p>
        </p:txBody>
      </p:sp>
      <p:sp>
        <p:nvSpPr>
          <p:cNvPr id="4" name="Content Placeholder 3">
            <a:extLst>
              <a:ext uri="{FF2B5EF4-FFF2-40B4-BE49-F238E27FC236}">
                <a16:creationId xmlns:a16="http://schemas.microsoft.com/office/drawing/2014/main" id="{F09673D8-6DAE-7948-93AC-67A4D5DCA599}"/>
              </a:ext>
            </a:extLst>
          </p:cNvPr>
          <p:cNvSpPr>
            <a:spLocks noGrp="1"/>
          </p:cNvSpPr>
          <p:nvPr>
            <p:ph sz="half" idx="2"/>
          </p:nvPr>
        </p:nvSpPr>
        <p:spPr>
          <a:xfrm>
            <a:off x="762953" y="2584505"/>
            <a:ext cx="5157787" cy="3005179"/>
          </a:xfrm>
        </p:spPr>
        <p:txBody>
          <a:bodyPr/>
          <a:lstStyle/>
          <a:p>
            <a:r>
              <a:rPr lang="en-US" sz="2400" dirty="0">
                <a:latin typeface="Century Gothic" panose="020B0502020202020204" pitchFamily="34" charset="0"/>
              </a:rPr>
              <a:t>Can be more difficult than compassion towards others</a:t>
            </a:r>
          </a:p>
          <a:p>
            <a:r>
              <a:rPr lang="en-US" sz="2400" dirty="0">
                <a:latin typeface="Century Gothic" panose="020B0502020202020204" pitchFamily="34" charset="0"/>
              </a:rPr>
              <a:t>Set healthy boundaries</a:t>
            </a:r>
          </a:p>
          <a:p>
            <a:r>
              <a:rPr lang="en-US" sz="2400" dirty="0">
                <a:latin typeface="Century Gothic" panose="020B0502020202020204" pitchFamily="34" charset="0"/>
              </a:rPr>
              <a:t>Try talking to yourself like you would your friend</a:t>
            </a:r>
          </a:p>
          <a:p>
            <a:r>
              <a:rPr lang="en-US" sz="2400" dirty="0">
                <a:latin typeface="Century Gothic" panose="020B0502020202020204" pitchFamily="34" charset="0"/>
              </a:rPr>
              <a:t>You are always deserving of compassion!</a:t>
            </a:r>
          </a:p>
          <a:p>
            <a:endParaRPr lang="en-US" dirty="0"/>
          </a:p>
        </p:txBody>
      </p:sp>
      <p:sp>
        <p:nvSpPr>
          <p:cNvPr id="5" name="Text Placeholder 4">
            <a:extLst>
              <a:ext uri="{FF2B5EF4-FFF2-40B4-BE49-F238E27FC236}">
                <a16:creationId xmlns:a16="http://schemas.microsoft.com/office/drawing/2014/main" id="{BAAC6CBA-D556-AD48-9789-13E161A73925}"/>
              </a:ext>
            </a:extLst>
          </p:cNvPr>
          <p:cNvSpPr>
            <a:spLocks noGrp="1"/>
          </p:cNvSpPr>
          <p:nvPr>
            <p:ph type="body" sz="quarter" idx="3"/>
          </p:nvPr>
        </p:nvSpPr>
        <p:spPr/>
        <p:txBody>
          <a:bodyPr>
            <a:normAutofit/>
          </a:bodyPr>
          <a:lstStyle/>
          <a:p>
            <a:r>
              <a:rPr lang="en-US" sz="3600" dirty="0">
                <a:solidFill>
                  <a:srgbClr val="002952"/>
                </a:solidFill>
                <a:latin typeface="Century Gothic" panose="020B0502020202020204" pitchFamily="34" charset="0"/>
              </a:rPr>
              <a:t>Others</a:t>
            </a:r>
          </a:p>
        </p:txBody>
      </p:sp>
      <p:sp>
        <p:nvSpPr>
          <p:cNvPr id="6" name="Content Placeholder 5">
            <a:extLst>
              <a:ext uri="{FF2B5EF4-FFF2-40B4-BE49-F238E27FC236}">
                <a16:creationId xmlns:a16="http://schemas.microsoft.com/office/drawing/2014/main" id="{BF32597E-8506-A14E-A0F0-068C0B129E5B}"/>
              </a:ext>
            </a:extLst>
          </p:cNvPr>
          <p:cNvSpPr>
            <a:spLocks noGrp="1"/>
          </p:cNvSpPr>
          <p:nvPr>
            <p:ph sz="quarter" idx="4"/>
          </p:nvPr>
        </p:nvSpPr>
        <p:spPr>
          <a:xfrm>
            <a:off x="6172200" y="2584505"/>
            <a:ext cx="5183188" cy="2925749"/>
          </a:xfrm>
        </p:spPr>
        <p:txBody>
          <a:bodyPr>
            <a:normAutofit/>
          </a:bodyPr>
          <a:lstStyle/>
          <a:p>
            <a:r>
              <a:rPr lang="en-US" sz="2400" dirty="0">
                <a:latin typeface="Century Gothic" panose="020B0502020202020204" pitchFamily="34" charset="0"/>
              </a:rPr>
              <a:t>Can be more difficult for unfriendly people</a:t>
            </a:r>
          </a:p>
          <a:p>
            <a:r>
              <a:rPr lang="en-US" sz="2400" dirty="0">
                <a:latin typeface="Century Gothic" panose="020B0502020202020204" pitchFamily="34" charset="0"/>
              </a:rPr>
              <a:t>Offer a shoulder to cry on</a:t>
            </a:r>
          </a:p>
          <a:p>
            <a:r>
              <a:rPr lang="en-US" sz="2400" dirty="0">
                <a:latin typeface="Century Gothic" panose="020B0502020202020204" pitchFamily="34" charset="0"/>
              </a:rPr>
              <a:t>Challenge your automatic thoughts about others</a:t>
            </a:r>
          </a:p>
          <a:p>
            <a:r>
              <a:rPr lang="en-US" sz="2400" dirty="0">
                <a:latin typeface="Century Gothic" panose="020B0502020202020204" pitchFamily="34" charset="0"/>
              </a:rPr>
              <a:t>Everyone is deserving of compassion!</a:t>
            </a:r>
          </a:p>
        </p:txBody>
      </p:sp>
      <p:cxnSp>
        <p:nvCxnSpPr>
          <p:cNvPr id="7" name="Straight Connector 6">
            <a:extLst>
              <a:ext uri="{FF2B5EF4-FFF2-40B4-BE49-F238E27FC236}">
                <a16:creationId xmlns:a16="http://schemas.microsoft.com/office/drawing/2014/main" id="{422C671B-394E-4AB7-936B-87DF2A96642D}"/>
              </a:ext>
            </a:extLst>
          </p:cNvPr>
          <p:cNvCxnSpPr>
            <a:cxnSpLocks/>
          </p:cNvCxnSpPr>
          <p:nvPr/>
        </p:nvCxnSpPr>
        <p:spPr>
          <a:xfrm flipH="1">
            <a:off x="5669280" y="1950672"/>
            <a:ext cx="1" cy="355958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E0E85D3-D9E4-47BE-A71F-CDA85D3D8A7C}"/>
              </a:ext>
            </a:extLst>
          </p:cNvPr>
          <p:cNvCxnSpPr>
            <a:cxnSpLocks/>
          </p:cNvCxnSpPr>
          <p:nvPr/>
        </p:nvCxnSpPr>
        <p:spPr>
          <a:xfrm flipV="1">
            <a:off x="762953" y="1466550"/>
            <a:ext cx="9392272" cy="3721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450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FDE699-925D-814D-B8E8-C2534F90573A}"/>
              </a:ext>
            </a:extLst>
          </p:cNvPr>
          <p:cNvSpPr>
            <a:spLocks noGrp="1"/>
          </p:cNvSpPr>
          <p:nvPr>
            <p:ph type="title"/>
          </p:nvPr>
        </p:nvSpPr>
        <p:spPr>
          <a:xfrm>
            <a:off x="647700" y="513098"/>
            <a:ext cx="7474171" cy="1325563"/>
          </a:xfrm>
        </p:spPr>
        <p:txBody>
          <a:bodyPr>
            <a:noAutofit/>
          </a:bodyPr>
          <a:lstStyle/>
          <a:p>
            <a:r>
              <a:rPr lang="en-US" b="1" dirty="0">
                <a:solidFill>
                  <a:srgbClr val="002952"/>
                </a:solidFill>
                <a:latin typeface="Century Gothic" panose="020B0502020202020204" pitchFamily="34" charset="0"/>
                <a:cs typeface="Aharoni" panose="02010803020104030203" pitchFamily="2" charset="-79"/>
              </a:rPr>
              <a:t>Belonging Toolbox: </a:t>
            </a:r>
            <a:br>
              <a:rPr lang="en-US" b="1" dirty="0">
                <a:solidFill>
                  <a:srgbClr val="002952"/>
                </a:solidFill>
                <a:latin typeface="Century Gothic" panose="020B0502020202020204" pitchFamily="34" charset="0"/>
                <a:cs typeface="Aharoni" panose="02010803020104030203" pitchFamily="2" charset="-79"/>
              </a:rPr>
            </a:br>
            <a:r>
              <a:rPr lang="en-US" b="1" dirty="0">
                <a:solidFill>
                  <a:srgbClr val="002952"/>
                </a:solidFill>
                <a:latin typeface="Century Gothic" panose="020B0502020202020204" pitchFamily="34" charset="0"/>
                <a:cs typeface="Aharoni" panose="02010803020104030203" pitchFamily="2" charset="-79"/>
              </a:rPr>
              <a:t>Determining Core Values</a:t>
            </a:r>
          </a:p>
        </p:txBody>
      </p:sp>
      <p:sp>
        <p:nvSpPr>
          <p:cNvPr id="2" name="Content Placeholder 1">
            <a:extLst>
              <a:ext uri="{FF2B5EF4-FFF2-40B4-BE49-F238E27FC236}">
                <a16:creationId xmlns:a16="http://schemas.microsoft.com/office/drawing/2014/main" id="{0BC8702E-857C-F04D-A6BF-C6ED0407DCAE}"/>
              </a:ext>
            </a:extLst>
          </p:cNvPr>
          <p:cNvSpPr>
            <a:spLocks noGrp="1"/>
          </p:cNvSpPr>
          <p:nvPr>
            <p:ph idx="1"/>
          </p:nvPr>
        </p:nvSpPr>
        <p:spPr>
          <a:xfrm>
            <a:off x="647700" y="2358913"/>
            <a:ext cx="8267700" cy="4330700"/>
          </a:xfrm>
        </p:spPr>
        <p:txBody>
          <a:bodyPr anchor="ctr">
            <a:normAutofit lnSpcReduction="10000"/>
          </a:bodyPr>
          <a:lstStyle/>
          <a:p>
            <a:pPr marL="0" indent="0">
              <a:buNone/>
            </a:pPr>
            <a:endParaRPr lang="en-US" sz="3600" dirty="0">
              <a:latin typeface="Abadi" panose="020B0604020104020204" pitchFamily="34" charset="0"/>
            </a:endParaRPr>
          </a:p>
          <a:p>
            <a:pPr marL="0" indent="0">
              <a:buNone/>
            </a:pPr>
            <a:r>
              <a:rPr lang="en-US" sz="2400" dirty="0">
                <a:latin typeface="Century Gothic" panose="020B0502020202020204" pitchFamily="34" charset="0"/>
              </a:rPr>
              <a:t>It is important for us to recognize our core values, because they direct the choices that we make.</a:t>
            </a:r>
          </a:p>
          <a:p>
            <a:pPr marL="0" indent="0">
              <a:buNone/>
            </a:pPr>
            <a:endParaRPr lang="en-US" sz="2400" dirty="0">
              <a:latin typeface="Century Gothic" panose="020B0502020202020204" pitchFamily="34" charset="0"/>
            </a:endParaRPr>
          </a:p>
          <a:p>
            <a:pPr marL="0" indent="0">
              <a:buNone/>
            </a:pPr>
            <a:r>
              <a:rPr lang="en-US" sz="2400" dirty="0">
                <a:latin typeface="Century Gothic" panose="020B0502020202020204" pitchFamily="34" charset="0"/>
              </a:rPr>
              <a:t>What is one of your core values that help you to practice compassion towards others?</a:t>
            </a:r>
          </a:p>
          <a:p>
            <a:pPr marL="0" indent="0">
              <a:buNone/>
            </a:pPr>
            <a:endParaRPr lang="en-US" sz="2400" dirty="0">
              <a:latin typeface="Century Gothic" panose="020B0502020202020204" pitchFamily="34" charset="0"/>
            </a:endParaRPr>
          </a:p>
          <a:p>
            <a:pPr marL="0" indent="0">
              <a:buNone/>
            </a:pPr>
            <a:r>
              <a:rPr lang="en-US" sz="2400" dirty="0">
                <a:latin typeface="Century Gothic" panose="020B0502020202020204" pitchFamily="34" charset="0"/>
              </a:rPr>
              <a:t>Are there any values that you wish were more important to you than they are? What are some things you can do to make those values more important to you?</a:t>
            </a:r>
            <a:endParaRPr lang="en-US" sz="2400" dirty="0">
              <a:latin typeface="Abadi" panose="020B0604020104020204" pitchFamily="34" charset="0"/>
            </a:endParaRPr>
          </a:p>
          <a:p>
            <a:pPr marL="0" indent="0">
              <a:buNone/>
            </a:pPr>
            <a:endParaRPr lang="en-US" sz="2400" dirty="0">
              <a:latin typeface="Abadi" panose="020B0604020104020204" pitchFamily="34" charset="0"/>
            </a:endParaRPr>
          </a:p>
          <a:p>
            <a:pPr marL="0" indent="0">
              <a:buNone/>
            </a:pPr>
            <a:endParaRPr lang="en-US" sz="2400" dirty="0">
              <a:latin typeface="Abadi" panose="020B0604020104020204" pitchFamily="34" charset="0"/>
            </a:endParaRPr>
          </a:p>
          <a:p>
            <a:pPr marL="0" indent="0">
              <a:buNone/>
            </a:pPr>
            <a:endParaRPr lang="en-US" sz="2400" dirty="0"/>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63B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D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8770DD2-3E0A-4B59-948D-0CAD1B16180F}"/>
              </a:ext>
            </a:extLst>
          </p:cNvPr>
          <p:cNvPicPr>
            <a:picLocks noChangeAspect="1"/>
          </p:cNvPicPr>
          <p:nvPr/>
        </p:nvPicPr>
        <p:blipFill>
          <a:blip r:embed="rId2"/>
          <a:stretch>
            <a:fillRect/>
          </a:stretch>
        </p:blipFill>
        <p:spPr>
          <a:xfrm>
            <a:off x="9269951" y="2857501"/>
            <a:ext cx="1431070" cy="1142998"/>
          </a:xfrm>
          <a:prstGeom prst="rect">
            <a:avLst/>
          </a:prstGeom>
        </p:spPr>
      </p:pic>
      <p:cxnSp>
        <p:nvCxnSpPr>
          <p:cNvPr id="7" name="Straight Connector 6">
            <a:extLst>
              <a:ext uri="{FF2B5EF4-FFF2-40B4-BE49-F238E27FC236}">
                <a16:creationId xmlns:a16="http://schemas.microsoft.com/office/drawing/2014/main" id="{6A81E3B7-3A81-4ED9-9150-1924CC0F501A}"/>
              </a:ext>
            </a:extLst>
          </p:cNvPr>
          <p:cNvCxnSpPr>
            <a:cxnSpLocks/>
          </p:cNvCxnSpPr>
          <p:nvPr/>
        </p:nvCxnSpPr>
        <p:spPr>
          <a:xfrm flipV="1">
            <a:off x="287144" y="2042966"/>
            <a:ext cx="9392272" cy="3721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219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337BCCD-A6CD-0244-8263-9317C4E8103E}"/>
              </a:ext>
            </a:extLst>
          </p:cNvPr>
          <p:cNvSpPr>
            <a:spLocks noGrp="1"/>
          </p:cNvSpPr>
          <p:nvPr>
            <p:ph type="title"/>
          </p:nvPr>
        </p:nvSpPr>
        <p:spPr/>
        <p:txBody>
          <a:bodyPr>
            <a:normAutofit/>
          </a:bodyPr>
          <a:lstStyle/>
          <a:p>
            <a:r>
              <a:rPr lang="en-US" b="1" dirty="0">
                <a:solidFill>
                  <a:srgbClr val="19AFB3"/>
                </a:solidFill>
                <a:latin typeface="Aharoni" panose="02010803020104030203" pitchFamily="2" charset="-79"/>
                <a:cs typeface="Aharoni" panose="02010803020104030203" pitchFamily="2" charset="-79"/>
              </a:rPr>
              <a:t>How External Compassion Increases Belonging</a:t>
            </a:r>
          </a:p>
        </p:txBody>
      </p:sp>
      <p:sp>
        <p:nvSpPr>
          <p:cNvPr id="8" name="Content Placeholder 7">
            <a:extLst>
              <a:ext uri="{FF2B5EF4-FFF2-40B4-BE49-F238E27FC236}">
                <a16:creationId xmlns:a16="http://schemas.microsoft.com/office/drawing/2014/main" id="{AC128135-2502-4144-9871-CF2CF26F1B56}"/>
              </a:ext>
            </a:extLst>
          </p:cNvPr>
          <p:cNvSpPr>
            <a:spLocks noGrp="1"/>
          </p:cNvSpPr>
          <p:nvPr>
            <p:ph idx="1"/>
          </p:nvPr>
        </p:nvSpPr>
        <p:spPr>
          <a:xfrm>
            <a:off x="516835" y="1825625"/>
            <a:ext cx="11410121" cy="4351338"/>
          </a:xfrm>
        </p:spPr>
        <p:txBody>
          <a:bodyPr>
            <a:normAutofit/>
          </a:bodyPr>
          <a:lstStyle/>
          <a:p>
            <a:pPr>
              <a:lnSpc>
                <a:spcPct val="100000"/>
              </a:lnSpc>
            </a:pPr>
            <a:r>
              <a:rPr lang="en-US" sz="2600" dirty="0">
                <a:latin typeface="Century Gothic" panose="020B0502020202020204" pitchFamily="34" charset="0"/>
              </a:rPr>
              <a:t>It can help create a global community where everyone supports each other. External compassion has birthed the civil rights movement, feminism, and fight for climate change among other efforts to create a world that works for all of us.</a:t>
            </a:r>
          </a:p>
          <a:p>
            <a:pPr marL="0" indent="0">
              <a:lnSpc>
                <a:spcPct val="100000"/>
              </a:lnSpc>
              <a:buNone/>
            </a:pPr>
            <a:endParaRPr lang="en-US" sz="2600" dirty="0">
              <a:latin typeface="Century Gothic" panose="020B0502020202020204" pitchFamily="34" charset="0"/>
            </a:endParaRPr>
          </a:p>
          <a:p>
            <a:pPr>
              <a:lnSpc>
                <a:spcPct val="100000"/>
              </a:lnSpc>
            </a:pPr>
            <a:r>
              <a:rPr lang="en-US" sz="2600" dirty="0">
                <a:latin typeface="Century Gothic" panose="020B0502020202020204" pitchFamily="34" charset="0"/>
              </a:rPr>
              <a:t>It can create a domino effect leading others to act in compassionate ways.</a:t>
            </a:r>
          </a:p>
        </p:txBody>
      </p:sp>
      <p:cxnSp>
        <p:nvCxnSpPr>
          <p:cNvPr id="4" name="Straight Connector 3">
            <a:extLst>
              <a:ext uri="{FF2B5EF4-FFF2-40B4-BE49-F238E27FC236}">
                <a16:creationId xmlns:a16="http://schemas.microsoft.com/office/drawing/2014/main" id="{B20776E9-0F7C-44F9-93E5-E1A863D812EA}"/>
              </a:ext>
            </a:extLst>
          </p:cNvPr>
          <p:cNvCxnSpPr>
            <a:cxnSpLocks/>
          </p:cNvCxnSpPr>
          <p:nvPr/>
        </p:nvCxnSpPr>
        <p:spPr>
          <a:xfrm flipV="1">
            <a:off x="838200" y="1720942"/>
            <a:ext cx="9392272" cy="3721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text, person, person&#10;&#10;Description automatically generated">
            <a:extLst>
              <a:ext uri="{FF2B5EF4-FFF2-40B4-BE49-F238E27FC236}">
                <a16:creationId xmlns:a16="http://schemas.microsoft.com/office/drawing/2014/main" id="{E2745247-3E81-4B81-A4ED-01DEF1220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7212" y="3283567"/>
            <a:ext cx="2093976" cy="3121152"/>
          </a:xfrm>
          <a:prstGeom prst="rect">
            <a:avLst/>
          </a:prstGeom>
        </p:spPr>
      </p:pic>
    </p:spTree>
    <p:extLst>
      <p:ext uri="{BB962C8B-B14F-4D97-AF65-F5344CB8AC3E}">
        <p14:creationId xmlns:p14="http://schemas.microsoft.com/office/powerpoint/2010/main" val="2670874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337BCCD-A6CD-0244-8263-9317C4E8103E}"/>
              </a:ext>
            </a:extLst>
          </p:cNvPr>
          <p:cNvSpPr>
            <a:spLocks noGrp="1"/>
          </p:cNvSpPr>
          <p:nvPr>
            <p:ph type="title"/>
          </p:nvPr>
        </p:nvSpPr>
        <p:spPr>
          <a:xfrm>
            <a:off x="838200" y="267153"/>
            <a:ext cx="10515600" cy="1325563"/>
          </a:xfrm>
        </p:spPr>
        <p:txBody>
          <a:bodyPr>
            <a:normAutofit/>
          </a:bodyPr>
          <a:lstStyle/>
          <a:p>
            <a:r>
              <a:rPr lang="en-US" b="1" dirty="0">
                <a:solidFill>
                  <a:srgbClr val="19AFB3"/>
                </a:solidFill>
                <a:latin typeface="Century Gothic" panose="020B0502020202020204" pitchFamily="34" charset="0"/>
                <a:cs typeface="Aharoni" panose="02010803020104030203" pitchFamily="2" charset="-79"/>
              </a:rPr>
              <a:t>Sustained Compassion </a:t>
            </a:r>
          </a:p>
        </p:txBody>
      </p:sp>
      <p:sp>
        <p:nvSpPr>
          <p:cNvPr id="8" name="Content Placeholder 7">
            <a:extLst>
              <a:ext uri="{FF2B5EF4-FFF2-40B4-BE49-F238E27FC236}">
                <a16:creationId xmlns:a16="http://schemas.microsoft.com/office/drawing/2014/main" id="{AC128135-2502-4144-9871-CF2CF26F1B56}"/>
              </a:ext>
            </a:extLst>
          </p:cNvPr>
          <p:cNvSpPr>
            <a:spLocks noGrp="1"/>
          </p:cNvSpPr>
          <p:nvPr>
            <p:ph idx="1"/>
          </p:nvPr>
        </p:nvSpPr>
        <p:spPr>
          <a:xfrm>
            <a:off x="838200" y="1690688"/>
            <a:ext cx="10515600" cy="2634218"/>
          </a:xfrm>
        </p:spPr>
        <p:txBody>
          <a:bodyPr>
            <a:normAutofit/>
          </a:bodyPr>
          <a:lstStyle/>
          <a:p>
            <a:pPr>
              <a:lnSpc>
                <a:spcPct val="120000"/>
              </a:lnSpc>
            </a:pPr>
            <a:r>
              <a:rPr lang="en-US" sz="2400" dirty="0">
                <a:latin typeface="Century Gothic" panose="020B0502020202020204" pitchFamily="34" charset="0"/>
              </a:rPr>
              <a:t>It takes commitment to remain compassionate despite the opportunities to respond otherwise.</a:t>
            </a:r>
          </a:p>
          <a:p>
            <a:pPr>
              <a:lnSpc>
                <a:spcPct val="120000"/>
              </a:lnSpc>
            </a:pPr>
            <a:r>
              <a:rPr lang="en-US" sz="2400" dirty="0">
                <a:latin typeface="Century Gothic" panose="020B0502020202020204" pitchFamily="34" charset="0"/>
              </a:rPr>
              <a:t>By acting with compassion toward others, regardless of their behavior, we do not continue the negativity cycle; instead, we show ourselves and others that we are to be treated with kindness.</a:t>
            </a:r>
          </a:p>
        </p:txBody>
      </p:sp>
      <p:sp>
        <p:nvSpPr>
          <p:cNvPr id="3" name="Rectangle 2">
            <a:extLst>
              <a:ext uri="{FF2B5EF4-FFF2-40B4-BE49-F238E27FC236}">
                <a16:creationId xmlns:a16="http://schemas.microsoft.com/office/drawing/2014/main" id="{C45404E7-A090-4EC1-80C1-17CDB0E7BFAE}"/>
              </a:ext>
            </a:extLst>
          </p:cNvPr>
          <p:cNvSpPr/>
          <p:nvPr/>
        </p:nvSpPr>
        <p:spPr>
          <a:xfrm>
            <a:off x="2209800" y="4525963"/>
            <a:ext cx="7251700" cy="1701800"/>
          </a:xfrm>
          <a:prstGeom prst="rect">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15EAD3E-A742-4122-AE27-B8DD94A33B5D}"/>
              </a:ext>
            </a:extLst>
          </p:cNvPr>
          <p:cNvSpPr txBox="1"/>
          <p:nvPr/>
        </p:nvSpPr>
        <p:spPr>
          <a:xfrm>
            <a:off x="2349500" y="4676170"/>
            <a:ext cx="6972300" cy="1569660"/>
          </a:xfrm>
          <a:prstGeom prst="rect">
            <a:avLst/>
          </a:prstGeom>
          <a:noFill/>
        </p:spPr>
        <p:txBody>
          <a:bodyPr wrap="square" rtlCol="0">
            <a:spAutoFit/>
          </a:bodyPr>
          <a:lstStyle/>
          <a:p>
            <a:r>
              <a:rPr lang="en-US" sz="2400" dirty="0">
                <a:solidFill>
                  <a:srgbClr val="22D4C3"/>
                </a:solidFill>
                <a:latin typeface="Century Gothic" panose="020B0502020202020204" pitchFamily="34" charset="0"/>
                <a:cs typeface="Times New Roman" panose="02020603050405020304" pitchFamily="18" charset="0"/>
              </a:rPr>
              <a:t>With compassion, we show that we value ourselves and others for being our true, authentic selves—whether good, bad, ugly or anywhere in between.</a:t>
            </a:r>
          </a:p>
        </p:txBody>
      </p:sp>
      <p:cxnSp>
        <p:nvCxnSpPr>
          <p:cNvPr id="6" name="Straight Connector 5">
            <a:extLst>
              <a:ext uri="{FF2B5EF4-FFF2-40B4-BE49-F238E27FC236}">
                <a16:creationId xmlns:a16="http://schemas.microsoft.com/office/drawing/2014/main" id="{E88DA78C-E010-4A3E-8088-31CC11029EE2}"/>
              </a:ext>
            </a:extLst>
          </p:cNvPr>
          <p:cNvCxnSpPr>
            <a:cxnSpLocks/>
          </p:cNvCxnSpPr>
          <p:nvPr/>
        </p:nvCxnSpPr>
        <p:spPr>
          <a:xfrm flipV="1">
            <a:off x="838200" y="1534339"/>
            <a:ext cx="9392272" cy="3721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8762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FDE699-925D-814D-B8E8-C2534F90573A}"/>
              </a:ext>
            </a:extLst>
          </p:cNvPr>
          <p:cNvSpPr>
            <a:spLocks noGrp="1"/>
          </p:cNvSpPr>
          <p:nvPr>
            <p:ph type="title"/>
          </p:nvPr>
        </p:nvSpPr>
        <p:spPr>
          <a:xfrm>
            <a:off x="691763" y="635515"/>
            <a:ext cx="8414137" cy="1325563"/>
          </a:xfrm>
        </p:spPr>
        <p:txBody>
          <a:bodyPr>
            <a:noAutofit/>
          </a:bodyPr>
          <a:lstStyle/>
          <a:p>
            <a:r>
              <a:rPr lang="en-US" b="1" dirty="0">
                <a:solidFill>
                  <a:srgbClr val="002952"/>
                </a:solidFill>
                <a:latin typeface="Century Gothic" panose="020B0502020202020204" pitchFamily="34" charset="0"/>
                <a:cs typeface="Aharoni" panose="02010803020104030203" pitchFamily="2" charset="-79"/>
              </a:rPr>
              <a:t>Belonging Toolbox: </a:t>
            </a:r>
            <a:br>
              <a:rPr lang="en-US" b="1" dirty="0">
                <a:solidFill>
                  <a:srgbClr val="002952"/>
                </a:solidFill>
                <a:latin typeface="Century Gothic" panose="020B0502020202020204" pitchFamily="34" charset="0"/>
                <a:cs typeface="Aharoni" panose="02010803020104030203" pitchFamily="2" charset="-79"/>
              </a:rPr>
            </a:br>
            <a:r>
              <a:rPr lang="en-US" b="1" dirty="0">
                <a:solidFill>
                  <a:srgbClr val="002952"/>
                </a:solidFill>
                <a:latin typeface="Century Gothic" panose="020B0502020202020204" pitchFamily="34" charset="0"/>
                <a:cs typeface="Aharoni" panose="02010803020104030203" pitchFamily="2" charset="-79"/>
              </a:rPr>
              <a:t>Loving-kindness Meditation</a:t>
            </a:r>
          </a:p>
        </p:txBody>
      </p:sp>
      <p:sp>
        <p:nvSpPr>
          <p:cNvPr id="2" name="Content Placeholder 1">
            <a:extLst>
              <a:ext uri="{FF2B5EF4-FFF2-40B4-BE49-F238E27FC236}">
                <a16:creationId xmlns:a16="http://schemas.microsoft.com/office/drawing/2014/main" id="{0BC8702E-857C-F04D-A6BF-C6ED0407DCAE}"/>
              </a:ext>
            </a:extLst>
          </p:cNvPr>
          <p:cNvSpPr>
            <a:spLocks noGrp="1"/>
          </p:cNvSpPr>
          <p:nvPr>
            <p:ph idx="1"/>
          </p:nvPr>
        </p:nvSpPr>
        <p:spPr>
          <a:xfrm>
            <a:off x="691763" y="1961078"/>
            <a:ext cx="8223637" cy="5288686"/>
          </a:xfrm>
        </p:spPr>
        <p:txBody>
          <a:bodyPr anchor="ctr">
            <a:normAutofit fontScale="92500" lnSpcReduction="20000"/>
          </a:bodyPr>
          <a:lstStyle/>
          <a:p>
            <a:pPr marL="0" indent="0">
              <a:buNone/>
            </a:pPr>
            <a:endParaRPr lang="en-US" sz="2400" dirty="0">
              <a:latin typeface="Abadi" panose="020B0604020104020204" pitchFamily="34" charset="0"/>
            </a:endParaRPr>
          </a:p>
          <a:p>
            <a:pPr marL="0" indent="0">
              <a:buNone/>
            </a:pPr>
            <a:endParaRPr lang="en-US" sz="2400" dirty="0">
              <a:latin typeface="Century Gothic" panose="020B0502020202020204" pitchFamily="34" charset="0"/>
            </a:endParaRPr>
          </a:p>
          <a:p>
            <a:pPr marL="0" indent="0">
              <a:buNone/>
            </a:pPr>
            <a:r>
              <a:rPr lang="en-US" sz="2600" dirty="0">
                <a:latin typeface="Century Gothic" panose="020B0502020202020204" pitchFamily="34" charset="0"/>
              </a:rPr>
              <a:t>Meditation can help you improve your own emotional well-being and to generate kindness towards others.</a:t>
            </a:r>
          </a:p>
          <a:p>
            <a:pPr marL="0" indent="0">
              <a:buNone/>
            </a:pPr>
            <a:endParaRPr lang="en-US" sz="2600" dirty="0">
              <a:latin typeface="Century Gothic" panose="020B0502020202020204" pitchFamily="34" charset="0"/>
            </a:endParaRPr>
          </a:p>
          <a:p>
            <a:pPr marL="0" indent="0">
              <a:buNone/>
            </a:pPr>
            <a:r>
              <a:rPr lang="en-US" sz="2600" dirty="0">
                <a:latin typeface="Century Gothic" panose="020B0502020202020204" pitchFamily="34" charset="0"/>
              </a:rPr>
              <a:t>A loving-kindness meditation is a great way to practice this compassion towards yourself and others.</a:t>
            </a:r>
          </a:p>
          <a:p>
            <a:pPr marL="0" indent="0">
              <a:buNone/>
            </a:pPr>
            <a:endParaRPr lang="en-US" sz="2400" dirty="0">
              <a:latin typeface="Century Gothic" panose="020B0502020202020204" pitchFamily="34" charset="0"/>
            </a:endParaRPr>
          </a:p>
          <a:p>
            <a:pPr marL="0" indent="0">
              <a:buNone/>
            </a:pPr>
            <a:r>
              <a:rPr lang="en-US" sz="2400" dirty="0">
                <a:latin typeface="Century Gothic" panose="020B0502020202020204" pitchFamily="34" charset="0"/>
              </a:rPr>
              <a:t>May I be _______________________</a:t>
            </a:r>
          </a:p>
          <a:p>
            <a:pPr marL="0" indent="0">
              <a:buNone/>
            </a:pPr>
            <a:r>
              <a:rPr lang="en-US" sz="2400" dirty="0">
                <a:latin typeface="Century Gothic" panose="020B0502020202020204" pitchFamily="34" charset="0"/>
              </a:rPr>
              <a:t>May I be _______________________</a:t>
            </a:r>
          </a:p>
          <a:p>
            <a:pPr marL="0" indent="0">
              <a:buNone/>
            </a:pPr>
            <a:r>
              <a:rPr lang="en-US" sz="2400" dirty="0">
                <a:latin typeface="Century Gothic" panose="020B0502020202020204" pitchFamily="34" charset="0"/>
              </a:rPr>
              <a:t>May I be _______________________</a:t>
            </a:r>
          </a:p>
          <a:p>
            <a:pPr marL="0" indent="0">
              <a:buNone/>
            </a:pPr>
            <a:r>
              <a:rPr lang="en-US" sz="2400" dirty="0">
                <a:latin typeface="Century Gothic" panose="020B0502020202020204" pitchFamily="34" charset="0"/>
              </a:rPr>
              <a:t>May you be  ____________________</a:t>
            </a:r>
          </a:p>
          <a:p>
            <a:pPr marL="0" indent="0">
              <a:buNone/>
            </a:pPr>
            <a:r>
              <a:rPr lang="en-US" sz="2400" dirty="0">
                <a:latin typeface="Century Gothic" panose="020B0502020202020204" pitchFamily="34" charset="0"/>
              </a:rPr>
              <a:t>May you be _____________________</a:t>
            </a:r>
          </a:p>
          <a:p>
            <a:pPr marL="0" indent="0">
              <a:buNone/>
            </a:pPr>
            <a:r>
              <a:rPr lang="en-US" sz="2400" dirty="0">
                <a:latin typeface="Century Gothic" panose="020B0502020202020204" pitchFamily="34" charset="0"/>
              </a:rPr>
              <a:t>May you be _____________________</a:t>
            </a:r>
          </a:p>
          <a:p>
            <a:pPr marL="0" indent="0">
              <a:buNone/>
            </a:pPr>
            <a:endParaRPr lang="en-US" sz="2400" dirty="0">
              <a:latin typeface="Abadi" panose="020B0604020104020204" pitchFamily="34" charset="0"/>
            </a:endParaRPr>
          </a:p>
          <a:p>
            <a:pPr marL="0" indent="0">
              <a:buNone/>
            </a:pPr>
            <a:endParaRPr lang="en-US" sz="2400" dirty="0">
              <a:latin typeface="Abadi" panose="020B0604020104020204" pitchFamily="34" charset="0"/>
            </a:endParaRPr>
          </a:p>
          <a:p>
            <a:pPr marL="0" indent="0">
              <a:buNone/>
            </a:pPr>
            <a:endParaRPr lang="en-US" sz="2400" dirty="0">
              <a:latin typeface="Abadi" panose="020B0604020104020204" pitchFamily="34" charset="0"/>
            </a:endParaRPr>
          </a:p>
          <a:p>
            <a:pPr marL="0" indent="0">
              <a:buNone/>
            </a:pPr>
            <a:endParaRPr lang="en-US" sz="2400" dirty="0"/>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63B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D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8770DD2-3E0A-4B59-948D-0CAD1B16180F}"/>
              </a:ext>
            </a:extLst>
          </p:cNvPr>
          <p:cNvPicPr>
            <a:picLocks noChangeAspect="1"/>
          </p:cNvPicPr>
          <p:nvPr/>
        </p:nvPicPr>
        <p:blipFill>
          <a:blip r:embed="rId2"/>
          <a:stretch>
            <a:fillRect/>
          </a:stretch>
        </p:blipFill>
        <p:spPr>
          <a:xfrm>
            <a:off x="9269951" y="2857501"/>
            <a:ext cx="1431070" cy="1142998"/>
          </a:xfrm>
          <a:prstGeom prst="rect">
            <a:avLst/>
          </a:prstGeom>
        </p:spPr>
      </p:pic>
      <p:cxnSp>
        <p:nvCxnSpPr>
          <p:cNvPr id="7" name="Straight Connector 6">
            <a:extLst>
              <a:ext uri="{FF2B5EF4-FFF2-40B4-BE49-F238E27FC236}">
                <a16:creationId xmlns:a16="http://schemas.microsoft.com/office/drawing/2014/main" id="{F268FFBF-6B83-4B58-95B8-99E6C30C0870}"/>
              </a:ext>
            </a:extLst>
          </p:cNvPr>
          <p:cNvCxnSpPr>
            <a:cxnSpLocks/>
          </p:cNvCxnSpPr>
          <p:nvPr/>
        </p:nvCxnSpPr>
        <p:spPr>
          <a:xfrm>
            <a:off x="696608" y="2021713"/>
            <a:ext cx="895902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515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43F4FC36-0B6F-4530-A395-E4C98D3A0E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6" r="20492" b="9091"/>
          <a:stretch/>
        </p:blipFill>
        <p:spPr bwMode="auto">
          <a:xfrm>
            <a:off x="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67C18CD-3DFF-A149-91E4-E83CF7349662}"/>
              </a:ext>
            </a:extLst>
          </p:cNvPr>
          <p:cNvSpPr>
            <a:spLocks noGrp="1"/>
          </p:cNvSpPr>
          <p:nvPr>
            <p:ph type="title"/>
          </p:nvPr>
        </p:nvSpPr>
        <p:spPr>
          <a:xfrm>
            <a:off x="7848600" y="1122363"/>
            <a:ext cx="4023360" cy="3204134"/>
          </a:xfrm>
        </p:spPr>
        <p:txBody>
          <a:bodyPr vert="horz" lIns="91440" tIns="45720" rIns="91440" bIns="45720" rtlCol="0" anchor="b">
            <a:normAutofit fontScale="90000"/>
          </a:bodyPr>
          <a:lstStyle/>
          <a:p>
            <a:r>
              <a:rPr lang="en-US" sz="2600" dirty="0">
                <a:latin typeface="Century Gothic" panose="020B0502020202020204" pitchFamily="34" charset="0"/>
              </a:rPr>
              <a:t>What are some ways we can practice compassion for others here at OU?</a:t>
            </a:r>
            <a:br>
              <a:rPr lang="en-US" sz="2600" dirty="0">
                <a:latin typeface="Century Gothic" panose="020B0502020202020204" pitchFamily="34" charset="0"/>
              </a:rPr>
            </a:br>
            <a:br>
              <a:rPr lang="en-US" sz="2600" dirty="0">
                <a:latin typeface="Century Gothic" panose="020B0502020202020204" pitchFamily="34" charset="0"/>
              </a:rPr>
            </a:br>
            <a:r>
              <a:rPr lang="en-US" sz="2600" dirty="0">
                <a:latin typeface="Century Gothic" panose="020B0502020202020204" pitchFamily="34" charset="0"/>
              </a:rPr>
              <a:t>What are some ways we can practice compassion for ourselves while here at OU?</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9253DB4-DA91-4617-A193-8EF660741F79}"/>
              </a:ext>
            </a:extLst>
          </p:cNvPr>
          <p:cNvSpPr/>
          <p:nvPr/>
        </p:nvSpPr>
        <p:spPr>
          <a:xfrm>
            <a:off x="7850124" y="554696"/>
            <a:ext cx="707136" cy="4345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2">
            <a:extLst>
              <a:ext uri="{FF2B5EF4-FFF2-40B4-BE49-F238E27FC236}">
                <a16:creationId xmlns:a16="http://schemas.microsoft.com/office/drawing/2014/main" id="{2D9D1B73-96B5-4F53-AD17-2A33906F5DC5}"/>
              </a:ext>
            </a:extLst>
          </p:cNvPr>
          <p:cNvSpPr txBox="1">
            <a:spLocks/>
          </p:cNvSpPr>
          <p:nvPr/>
        </p:nvSpPr>
        <p:spPr>
          <a:xfrm>
            <a:off x="1100593" y="395670"/>
            <a:ext cx="10515600" cy="8800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400" b="1" dirty="0">
                <a:solidFill>
                  <a:srgbClr val="19AFB3"/>
                </a:solidFill>
                <a:latin typeface="Century Gothic" panose="020B0502020202020204" pitchFamily="34" charset="0"/>
                <a:cs typeface="Aharoni" panose="02010803020104030203" pitchFamily="2" charset="-79"/>
              </a:rPr>
              <a:t>Practicing Compassion at OU</a:t>
            </a:r>
          </a:p>
        </p:txBody>
      </p:sp>
    </p:spTree>
    <p:extLst>
      <p:ext uri="{BB962C8B-B14F-4D97-AF65-F5344CB8AC3E}">
        <p14:creationId xmlns:p14="http://schemas.microsoft.com/office/powerpoint/2010/main" val="1464450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6BE825-C14A-0845-9D90-8112B7B9C01C}"/>
              </a:ext>
            </a:extLst>
          </p:cNvPr>
          <p:cNvPicPr>
            <a:picLocks noChangeAspect="1"/>
          </p:cNvPicPr>
          <p:nvPr/>
        </p:nvPicPr>
        <p:blipFill>
          <a:blip r:embed="rId2"/>
          <a:stretch>
            <a:fillRect/>
          </a:stretch>
        </p:blipFill>
        <p:spPr>
          <a:xfrm>
            <a:off x="0" y="-1388"/>
            <a:ext cx="12191999" cy="6860776"/>
          </a:xfrm>
          <a:prstGeom prst="rect">
            <a:avLst/>
          </a:prstGeom>
        </p:spPr>
      </p:pic>
    </p:spTree>
    <p:extLst>
      <p:ext uri="{BB962C8B-B14F-4D97-AF65-F5344CB8AC3E}">
        <p14:creationId xmlns:p14="http://schemas.microsoft.com/office/powerpoint/2010/main" val="2760278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7C18CD-3DFF-A149-91E4-E83CF7349662}"/>
              </a:ext>
            </a:extLst>
          </p:cNvPr>
          <p:cNvSpPr>
            <a:spLocks noGrp="1"/>
          </p:cNvSpPr>
          <p:nvPr>
            <p:ph type="title"/>
          </p:nvPr>
        </p:nvSpPr>
        <p:spPr>
          <a:xfrm>
            <a:off x="250190" y="2198311"/>
            <a:ext cx="11236960" cy="4876141"/>
          </a:xfrm>
        </p:spPr>
        <p:txBody>
          <a:bodyPr vert="horz" lIns="91440" tIns="45720" rIns="91440" bIns="45720" rtlCol="0" anchor="b">
            <a:normAutofit fontScale="90000"/>
          </a:bodyPr>
          <a:lstStyle/>
          <a:p>
            <a:r>
              <a:rPr lang="en-US" sz="2700" dirty="0">
                <a:latin typeface="Century Gothic" panose="020B0502020202020204" pitchFamily="34" charset="0"/>
              </a:rPr>
              <a:t>In addition to the everyday actions you can take to show compassion to others in the university community, there are many ways you can join others in showing compassion. </a:t>
            </a:r>
            <a:br>
              <a:rPr lang="en-US" sz="2700" dirty="0">
                <a:latin typeface="Century Gothic" panose="020B0502020202020204" pitchFamily="34" charset="0"/>
              </a:rPr>
            </a:br>
            <a:br>
              <a:rPr lang="en-US" sz="2700" dirty="0">
                <a:latin typeface="Century Gothic" panose="020B0502020202020204" pitchFamily="34" charset="0"/>
              </a:rPr>
            </a:br>
            <a:r>
              <a:rPr lang="en-US" sz="2700" dirty="0">
                <a:latin typeface="Century Gothic" panose="020B0502020202020204" pitchFamily="34" charset="0"/>
              </a:rPr>
              <a:t>Some examples include:</a:t>
            </a:r>
            <a:br>
              <a:rPr lang="en-US" sz="2700" dirty="0">
                <a:latin typeface="Century Gothic" panose="020B0502020202020204" pitchFamily="34" charset="0"/>
              </a:rPr>
            </a:br>
            <a:br>
              <a:rPr lang="en-US" sz="2700" dirty="0">
                <a:latin typeface="Century Gothic" panose="020B0502020202020204" pitchFamily="34" charset="0"/>
              </a:rPr>
            </a:br>
            <a:r>
              <a:rPr lang="en-US" sz="2700" dirty="0">
                <a:latin typeface="Century Gothic" panose="020B0502020202020204" pitchFamily="34" charset="0"/>
              </a:rPr>
              <a:t>     Giving to the OU Food Pantry</a:t>
            </a:r>
            <a:br>
              <a:rPr lang="en-US" sz="2700" dirty="0">
                <a:latin typeface="Century Gothic" panose="020B0502020202020204" pitchFamily="34" charset="0"/>
              </a:rPr>
            </a:br>
            <a:br>
              <a:rPr lang="en-US" sz="2700" dirty="0">
                <a:latin typeface="Century Gothic" panose="020B0502020202020204" pitchFamily="34" charset="0"/>
              </a:rPr>
            </a:br>
            <a:r>
              <a:rPr lang="en-US" sz="2700" dirty="0">
                <a:latin typeface="Century Gothic" panose="020B0502020202020204" pitchFamily="34" charset="0"/>
              </a:rPr>
              <a:t>     Giving to Sooners Helping Sooners</a:t>
            </a:r>
            <a:br>
              <a:rPr lang="en-US" sz="2700" dirty="0">
                <a:latin typeface="Century Gothic" panose="020B0502020202020204" pitchFamily="34" charset="0"/>
              </a:rPr>
            </a:br>
            <a:br>
              <a:rPr lang="en-US" sz="2700" dirty="0">
                <a:latin typeface="Century Gothic" panose="020B0502020202020204" pitchFamily="34" charset="0"/>
              </a:rPr>
            </a:br>
            <a:r>
              <a:rPr lang="en-US" sz="2700" dirty="0">
                <a:latin typeface="Century Gothic" panose="020B0502020202020204" pitchFamily="34" charset="0"/>
              </a:rPr>
              <a:t>     Volunteering at Big Event every spring</a:t>
            </a:r>
            <a:br>
              <a:rPr lang="en-US" sz="2600" dirty="0">
                <a:latin typeface="Abadi" panose="020B0604020104020204" pitchFamily="34" charset="0"/>
              </a:rPr>
            </a:br>
            <a:br>
              <a:rPr lang="en-US" sz="2600" dirty="0">
                <a:latin typeface="Abadi" panose="020B0604020104020204" pitchFamily="34" charset="0"/>
              </a:rPr>
            </a:br>
            <a:br>
              <a:rPr lang="en-US" sz="2600" dirty="0">
                <a:latin typeface="Abadi" panose="020B0604020104020204" pitchFamily="34" charset="0"/>
              </a:rPr>
            </a:br>
            <a:br>
              <a:rPr lang="en-US" sz="2600" dirty="0">
                <a:latin typeface="Abadi" panose="020B0604020104020204" pitchFamily="34" charset="0"/>
              </a:rPr>
            </a:br>
            <a:endParaRPr lang="en-US" sz="2600" dirty="0">
              <a:latin typeface="Abadi" panose="020B0604020104020204" pitchFamily="34" charset="0"/>
            </a:endParaRPr>
          </a:p>
        </p:txBody>
      </p:sp>
      <p:sp>
        <p:nvSpPr>
          <p:cNvPr id="2" name="Rectangle 1">
            <a:extLst>
              <a:ext uri="{FF2B5EF4-FFF2-40B4-BE49-F238E27FC236}">
                <a16:creationId xmlns:a16="http://schemas.microsoft.com/office/drawing/2014/main" id="{49253DB4-DA91-4617-A193-8EF660741F79}"/>
              </a:ext>
            </a:extLst>
          </p:cNvPr>
          <p:cNvSpPr/>
          <p:nvPr/>
        </p:nvSpPr>
        <p:spPr>
          <a:xfrm>
            <a:off x="7850124" y="554696"/>
            <a:ext cx="707136" cy="4345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2">
            <a:extLst>
              <a:ext uri="{FF2B5EF4-FFF2-40B4-BE49-F238E27FC236}">
                <a16:creationId xmlns:a16="http://schemas.microsoft.com/office/drawing/2014/main" id="{2D9D1B73-96B5-4F53-AD17-2A33906F5DC5}"/>
              </a:ext>
            </a:extLst>
          </p:cNvPr>
          <p:cNvSpPr txBox="1">
            <a:spLocks/>
          </p:cNvSpPr>
          <p:nvPr/>
        </p:nvSpPr>
        <p:spPr>
          <a:xfrm>
            <a:off x="383540" y="489478"/>
            <a:ext cx="1097026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400" b="1" dirty="0">
                <a:solidFill>
                  <a:srgbClr val="19AFB3"/>
                </a:solidFill>
                <a:latin typeface="Century Gothic" panose="020B0502020202020204" pitchFamily="34" charset="0"/>
                <a:cs typeface="Aharoni" panose="02010803020104030203" pitchFamily="2" charset="-79"/>
              </a:rPr>
              <a:t>Opportunities to Practice </a:t>
            </a:r>
          </a:p>
          <a:p>
            <a:pPr>
              <a:spcAft>
                <a:spcPts val="600"/>
              </a:spcAft>
            </a:pPr>
            <a:r>
              <a:rPr lang="en-US" sz="4400" b="1" dirty="0">
                <a:solidFill>
                  <a:srgbClr val="19AFB3"/>
                </a:solidFill>
                <a:latin typeface="Century Gothic" panose="020B0502020202020204" pitchFamily="34" charset="0"/>
                <a:cs typeface="Aharoni" panose="02010803020104030203" pitchFamily="2" charset="-79"/>
              </a:rPr>
              <a:t>Compassion at OU</a:t>
            </a:r>
          </a:p>
        </p:txBody>
      </p:sp>
      <p:pic>
        <p:nvPicPr>
          <p:cNvPr id="6" name="Graphic 5" descr="Care outline">
            <a:extLst>
              <a:ext uri="{FF2B5EF4-FFF2-40B4-BE49-F238E27FC236}">
                <a16:creationId xmlns:a16="http://schemas.microsoft.com/office/drawing/2014/main" id="{47616F33-5E3E-495C-B2AE-90A25AF932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53211" y="374159"/>
            <a:ext cx="1375664" cy="1375664"/>
          </a:xfrm>
          <a:prstGeom prst="rect">
            <a:avLst/>
          </a:prstGeom>
        </p:spPr>
      </p:pic>
      <p:pic>
        <p:nvPicPr>
          <p:cNvPr id="9" name="Picture 8">
            <a:extLst>
              <a:ext uri="{FF2B5EF4-FFF2-40B4-BE49-F238E27FC236}">
                <a16:creationId xmlns:a16="http://schemas.microsoft.com/office/drawing/2014/main" id="{331E65A8-EC2C-4EA0-AACE-004A1516825B}"/>
              </a:ext>
            </a:extLst>
          </p:cNvPr>
          <p:cNvPicPr>
            <a:picLocks noChangeAspect="1"/>
          </p:cNvPicPr>
          <p:nvPr/>
        </p:nvPicPr>
        <p:blipFill>
          <a:blip r:embed="rId4"/>
          <a:stretch>
            <a:fillRect/>
          </a:stretch>
        </p:blipFill>
        <p:spPr>
          <a:xfrm>
            <a:off x="7016198" y="2987654"/>
            <a:ext cx="3890551" cy="3496187"/>
          </a:xfrm>
          <a:prstGeom prst="rect">
            <a:avLst/>
          </a:prstGeom>
          <a:effectLst>
            <a:outerShdw blurRad="50800" dist="38100" dir="5400000" algn="t" rotWithShape="0">
              <a:prstClr val="black">
                <a:alpha val="40000"/>
              </a:prstClr>
            </a:outerShdw>
          </a:effectLst>
        </p:spPr>
      </p:pic>
      <p:cxnSp>
        <p:nvCxnSpPr>
          <p:cNvPr id="7" name="Straight Connector 6">
            <a:extLst>
              <a:ext uri="{FF2B5EF4-FFF2-40B4-BE49-F238E27FC236}">
                <a16:creationId xmlns:a16="http://schemas.microsoft.com/office/drawing/2014/main" id="{DB9C0A70-F34C-4433-A4B0-3F23B0D2D163}"/>
              </a:ext>
            </a:extLst>
          </p:cNvPr>
          <p:cNvCxnSpPr>
            <a:cxnSpLocks/>
          </p:cNvCxnSpPr>
          <p:nvPr/>
        </p:nvCxnSpPr>
        <p:spPr>
          <a:xfrm flipV="1">
            <a:off x="500666" y="1930360"/>
            <a:ext cx="9392272" cy="3721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240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6AD469-2BB1-9946-B63E-E9CFAE8CF188}"/>
              </a:ext>
            </a:extLst>
          </p:cNvPr>
          <p:cNvSpPr>
            <a:spLocks noGrp="1"/>
          </p:cNvSpPr>
          <p:nvPr>
            <p:ph type="title"/>
          </p:nvPr>
        </p:nvSpPr>
        <p:spPr>
          <a:xfrm>
            <a:off x="612648" y="1078992"/>
            <a:ext cx="6268770" cy="1536192"/>
          </a:xfrm>
        </p:spPr>
        <p:txBody>
          <a:bodyPr anchor="b">
            <a:normAutofit/>
          </a:bodyPr>
          <a:lstStyle/>
          <a:p>
            <a:pPr>
              <a:spcBef>
                <a:spcPts val="0"/>
              </a:spcBef>
            </a:pPr>
            <a:r>
              <a:rPr lang="en-US" sz="5200" b="1" dirty="0">
                <a:solidFill>
                  <a:srgbClr val="002952"/>
                </a:solidFill>
                <a:latin typeface="Century Gothic" panose="020B0502020202020204" pitchFamily="34" charset="0"/>
                <a:cs typeface="Aharoni" panose="02010803020104030203" pitchFamily="2" charset="-79"/>
              </a:rPr>
              <a:t>Class Wrap-up…</a:t>
            </a:r>
          </a:p>
        </p:txBody>
      </p:sp>
      <p:sp>
        <p:nvSpPr>
          <p:cNvPr id="12" name="Rectangle 11">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D384EF38-7A96-4A19-8500-4CD06D137A12}"/>
              </a:ext>
            </a:extLst>
          </p:cNvPr>
          <p:cNvSpPr>
            <a:spLocks noGrp="1"/>
          </p:cNvSpPr>
          <p:nvPr>
            <p:ph idx="1"/>
          </p:nvPr>
        </p:nvSpPr>
        <p:spPr>
          <a:xfrm>
            <a:off x="1225295" y="3327846"/>
            <a:ext cx="5503495" cy="1244154"/>
          </a:xfrm>
        </p:spPr>
        <p:txBody>
          <a:bodyPr>
            <a:normAutofit fontScale="70000" lnSpcReduction="20000"/>
          </a:bodyPr>
          <a:lstStyle/>
          <a:p>
            <a:pPr marL="0" marR="182880" indent="0">
              <a:spcBef>
                <a:spcPts val="0"/>
              </a:spcBef>
              <a:spcAft>
                <a:spcPts val="0"/>
              </a:spcAft>
              <a:buNone/>
            </a:pPr>
            <a:endParaRPr lang="en-US" sz="48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182880" indent="0">
              <a:spcBef>
                <a:spcPts val="0"/>
              </a:spcBef>
              <a:spcAft>
                <a:spcPts val="0"/>
              </a:spcAft>
              <a:buNone/>
            </a:pPr>
            <a:r>
              <a:rPr lang="en-US" sz="4800" dirty="0">
                <a:effectLst/>
                <a:latin typeface="Century Gothic" panose="020B0502020202020204" pitchFamily="34" charset="0"/>
                <a:ea typeface="Calibri" panose="020F0502020204030204" pitchFamily="34" charset="0"/>
                <a:cs typeface="Times New Roman" panose="02020603050405020304" pitchFamily="18" charset="0"/>
              </a:rPr>
              <a:t>Questions and Answers </a:t>
            </a:r>
          </a:p>
          <a:p>
            <a:endParaRPr lang="en-US" sz="2200" dirty="0">
              <a:latin typeface="Garamond" panose="02020404030301010803" pitchFamily="18" charset="0"/>
            </a:endParaRPr>
          </a:p>
        </p:txBody>
      </p:sp>
      <p:pic>
        <p:nvPicPr>
          <p:cNvPr id="5" name="Graphic 4" descr="Questions outline">
            <a:extLst>
              <a:ext uri="{FF2B5EF4-FFF2-40B4-BE49-F238E27FC236}">
                <a16:creationId xmlns:a16="http://schemas.microsoft.com/office/drawing/2014/main" id="{2CD32548-C636-464B-A6CF-01941D53E2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494066" y="1272395"/>
            <a:ext cx="4237686" cy="4237686"/>
          </a:xfrm>
          <a:prstGeom prst="rect">
            <a:avLst/>
          </a:prstGeom>
        </p:spPr>
      </p:pic>
      <p:sp>
        <p:nvSpPr>
          <p:cNvPr id="6" name="Rectangle 5">
            <a:extLst>
              <a:ext uri="{FF2B5EF4-FFF2-40B4-BE49-F238E27FC236}">
                <a16:creationId xmlns:a16="http://schemas.microsoft.com/office/drawing/2014/main" id="{923F78C0-E5CB-4E26-A855-9F9395770ED5}"/>
              </a:ext>
            </a:extLst>
          </p:cNvPr>
          <p:cNvSpPr/>
          <p:nvPr/>
        </p:nvSpPr>
        <p:spPr>
          <a:xfrm>
            <a:off x="457200" y="431800"/>
            <a:ext cx="11938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1183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D218-2358-4401-971D-FAC295D5B999}"/>
              </a:ext>
            </a:extLst>
          </p:cNvPr>
          <p:cNvSpPr>
            <a:spLocks noGrp="1"/>
          </p:cNvSpPr>
          <p:nvPr>
            <p:ph type="title"/>
          </p:nvPr>
        </p:nvSpPr>
        <p:spPr>
          <a:xfrm>
            <a:off x="838200" y="556995"/>
            <a:ext cx="10515600" cy="1133693"/>
          </a:xfrm>
        </p:spPr>
        <p:txBody>
          <a:bodyPr>
            <a:noAutofit/>
          </a:bodyPr>
          <a:lstStyle/>
          <a:p>
            <a:r>
              <a:rPr lang="en-GB" b="1" dirty="0">
                <a:solidFill>
                  <a:srgbClr val="19AFB3"/>
                </a:solidFill>
                <a:latin typeface="Century Gothic" panose="020B0502020202020204" pitchFamily="34" charset="0"/>
                <a:cs typeface="Aharoni" panose="02010803020104030203" pitchFamily="2" charset="-79"/>
              </a:rPr>
              <a:t>That’s all folks…</a:t>
            </a:r>
          </a:p>
        </p:txBody>
      </p:sp>
      <p:sp>
        <p:nvSpPr>
          <p:cNvPr id="4" name="TextBox 3">
            <a:extLst>
              <a:ext uri="{FF2B5EF4-FFF2-40B4-BE49-F238E27FC236}">
                <a16:creationId xmlns:a16="http://schemas.microsoft.com/office/drawing/2014/main" id="{FE8CDEDD-4CAF-1540-8089-C6A6F3256716}"/>
              </a:ext>
            </a:extLst>
          </p:cNvPr>
          <p:cNvSpPr txBox="1"/>
          <p:nvPr/>
        </p:nvSpPr>
        <p:spPr>
          <a:xfrm>
            <a:off x="8872538" y="1071563"/>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CEDE8C14-A78B-4E3A-8599-79BB6F29D0E3}"/>
              </a:ext>
            </a:extLst>
          </p:cNvPr>
          <p:cNvSpPr txBox="1"/>
          <p:nvPr/>
        </p:nvSpPr>
        <p:spPr>
          <a:xfrm flipH="1">
            <a:off x="919804" y="2890391"/>
            <a:ext cx="9555481" cy="1046440"/>
          </a:xfrm>
          <a:prstGeom prst="rect">
            <a:avLst/>
          </a:prstGeom>
          <a:noFill/>
        </p:spPr>
        <p:txBody>
          <a:bodyPr wrap="square" rtlCol="0">
            <a:spAutoFit/>
          </a:bodyPr>
          <a:lstStyle/>
          <a:p>
            <a:pPr lvl="1" algn="ctr"/>
            <a:r>
              <a:rPr lang="en-US" sz="4400" b="1" dirty="0">
                <a:latin typeface="Century Gothic" panose="020B0502020202020204" pitchFamily="34" charset="0"/>
              </a:rPr>
              <a:t>Thanks for your attention!</a:t>
            </a:r>
            <a:endParaRPr lang="en-US" sz="4400" b="1" dirty="0">
              <a:solidFill>
                <a:schemeClr val="tx2">
                  <a:lumMod val="75000"/>
                </a:schemeClr>
              </a:solidFill>
              <a:latin typeface="Century Gothic" panose="020B0502020202020204" pitchFamily="34" charset="0"/>
            </a:endParaRPr>
          </a:p>
          <a:p>
            <a:endParaRPr lang="en-US" dirty="0">
              <a:solidFill>
                <a:schemeClr val="tx2">
                  <a:lumMod val="75000"/>
                </a:schemeClr>
              </a:solidFill>
              <a:latin typeface="Abadi" panose="020B0604020104020204" pitchFamily="34" charset="0"/>
            </a:endParaRPr>
          </a:p>
        </p:txBody>
      </p:sp>
      <p:cxnSp>
        <p:nvCxnSpPr>
          <p:cNvPr id="6" name="Straight Connector 5">
            <a:extLst>
              <a:ext uri="{FF2B5EF4-FFF2-40B4-BE49-F238E27FC236}">
                <a16:creationId xmlns:a16="http://schemas.microsoft.com/office/drawing/2014/main" id="{C124390D-FA14-497C-8D1A-D2ED74A02555}"/>
              </a:ext>
            </a:extLst>
          </p:cNvPr>
          <p:cNvCxnSpPr>
            <a:cxnSpLocks/>
          </p:cNvCxnSpPr>
          <p:nvPr/>
        </p:nvCxnSpPr>
        <p:spPr>
          <a:xfrm flipV="1">
            <a:off x="1001409" y="1874929"/>
            <a:ext cx="9392272" cy="3721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C0B0CF7-3D53-4B69-BF6F-51B447960E65}"/>
              </a:ext>
            </a:extLst>
          </p:cNvPr>
          <p:cNvSpPr/>
          <p:nvPr/>
        </p:nvSpPr>
        <p:spPr>
          <a:xfrm>
            <a:off x="9214577" y="122536"/>
            <a:ext cx="1179104" cy="1133693"/>
          </a:xfrm>
          <a:prstGeom prst="ellipse">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C16E9B4-29BA-4CD3-8DEB-E542E4D3068F}"/>
              </a:ext>
            </a:extLst>
          </p:cNvPr>
          <p:cNvSpPr/>
          <p:nvPr/>
        </p:nvSpPr>
        <p:spPr>
          <a:xfrm>
            <a:off x="9804129" y="818192"/>
            <a:ext cx="776355" cy="775373"/>
          </a:xfrm>
          <a:prstGeom prst="ellipse">
            <a:avLst/>
          </a:prstGeom>
          <a:solidFill>
            <a:srgbClr val="77E3AD"/>
          </a:solidFill>
          <a:ln>
            <a:solidFill>
              <a:srgbClr val="7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a:extLst>
              <a:ext uri="{FF2B5EF4-FFF2-40B4-BE49-F238E27FC236}">
                <a16:creationId xmlns:a16="http://schemas.microsoft.com/office/drawing/2014/main" id="{E1A23AB5-998F-4F5C-9A8A-10112722067E}"/>
              </a:ext>
            </a:extLst>
          </p:cNvPr>
          <p:cNvSpPr txBox="1">
            <a:spLocks/>
          </p:cNvSpPr>
          <p:nvPr/>
        </p:nvSpPr>
        <p:spPr>
          <a:xfrm>
            <a:off x="552537" y="4468019"/>
            <a:ext cx="10490200" cy="9556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10000"/>
              </a:lnSpc>
              <a:spcBef>
                <a:spcPts val="0"/>
              </a:spcBef>
              <a:buNone/>
            </a:pPr>
            <a:r>
              <a:rPr lang="en-US" sz="4000" dirty="0">
                <a:latin typeface="Century Gothic" panose="020B0502020202020204" pitchFamily="34" charset="0"/>
              </a:rPr>
              <a:t>Stay Well…</a:t>
            </a:r>
          </a:p>
          <a:p>
            <a:pPr lvl="1">
              <a:lnSpc>
                <a:spcPct val="110000"/>
              </a:lnSpc>
              <a:spcBef>
                <a:spcPts val="0"/>
              </a:spcBef>
            </a:pPr>
            <a:endParaRPr lang="en-US" sz="1600" dirty="0"/>
          </a:p>
        </p:txBody>
      </p:sp>
    </p:spTree>
    <p:extLst>
      <p:ext uri="{BB962C8B-B14F-4D97-AF65-F5344CB8AC3E}">
        <p14:creationId xmlns:p14="http://schemas.microsoft.com/office/powerpoint/2010/main" val="3390578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E3F5B-2BDC-A746-9E9C-79D9CA15B8B7}"/>
              </a:ext>
            </a:extLst>
          </p:cNvPr>
          <p:cNvSpPr>
            <a:spLocks noGrp="1"/>
          </p:cNvSpPr>
          <p:nvPr>
            <p:ph type="title"/>
          </p:nvPr>
        </p:nvSpPr>
        <p:spPr/>
        <p:txBody>
          <a:bodyPr/>
          <a:lstStyle/>
          <a:p>
            <a:pPr algn="ctr"/>
            <a:r>
              <a:rPr lang="en-US" dirty="0">
                <a:latin typeface="Palatino" pitchFamily="2" charset="77"/>
                <a:ea typeface="Palatino" pitchFamily="2" charset="77"/>
              </a:rPr>
              <a:t>Land Acknowledgement</a:t>
            </a:r>
          </a:p>
        </p:txBody>
      </p:sp>
      <p:sp>
        <p:nvSpPr>
          <p:cNvPr id="3" name="Content Placeholder 2">
            <a:extLst>
              <a:ext uri="{FF2B5EF4-FFF2-40B4-BE49-F238E27FC236}">
                <a16:creationId xmlns:a16="http://schemas.microsoft.com/office/drawing/2014/main" id="{A1804967-41BA-C54A-8A68-D02615815A75}"/>
              </a:ext>
            </a:extLst>
          </p:cNvPr>
          <p:cNvSpPr>
            <a:spLocks noGrp="1"/>
          </p:cNvSpPr>
          <p:nvPr>
            <p:ph idx="1"/>
          </p:nvPr>
        </p:nvSpPr>
        <p:spPr>
          <a:xfrm>
            <a:off x="927100" y="1690688"/>
            <a:ext cx="10515600" cy="4351338"/>
          </a:xfrm>
        </p:spPr>
        <p:txBody>
          <a:bodyPr>
            <a:normAutofit fontScale="92500" lnSpcReduction="10000"/>
          </a:bodyPr>
          <a:lstStyle/>
          <a:p>
            <a:pPr marL="0" indent="0">
              <a:buNone/>
            </a:pPr>
            <a:r>
              <a:rPr lang="en-US" dirty="0">
                <a:latin typeface="Palatino" pitchFamily="2" charset="77"/>
                <a:ea typeface="Palatino" pitchFamily="2" charset="77"/>
              </a:rPr>
              <a:t>At the University of Oklahoma, we gather on, teach, learn, and engage with scholarship on land placed by its Creator in the care and protection of the Hasinai (Caddo) and </a:t>
            </a:r>
            <a:r>
              <a:rPr lang="en-US" dirty="0" err="1">
                <a:latin typeface="Palatino" pitchFamily="2" charset="77"/>
                <a:ea typeface="Palatino" pitchFamily="2" charset="77"/>
              </a:rPr>
              <a:t>Kitikiti’sh</a:t>
            </a:r>
            <a:r>
              <a:rPr lang="en-US" dirty="0">
                <a:latin typeface="Palatino" pitchFamily="2" charset="77"/>
                <a:ea typeface="Palatino" pitchFamily="2" charset="77"/>
              </a:rPr>
              <a:t> (Wichita) peoples and originally shared by many Indigenous Nations—including the </a:t>
            </a:r>
            <a:r>
              <a:rPr lang="en-US" dirty="0" err="1">
                <a:latin typeface="Palatino" pitchFamily="2" charset="77"/>
                <a:ea typeface="Palatino" pitchFamily="2" charset="77"/>
              </a:rPr>
              <a:t>Cáuigù</a:t>
            </a:r>
            <a:r>
              <a:rPr lang="en-US" dirty="0">
                <a:latin typeface="Palatino" pitchFamily="2" charset="77"/>
                <a:ea typeface="Palatino" pitchFamily="2" charset="77"/>
              </a:rPr>
              <a:t> (Kiowa), </a:t>
            </a:r>
            <a:r>
              <a:rPr lang="en-US" dirty="0" err="1">
                <a:latin typeface="Palatino" pitchFamily="2" charset="77"/>
                <a:ea typeface="Palatino" pitchFamily="2" charset="77"/>
              </a:rPr>
              <a:t>Nʉmʉnʉʉ</a:t>
            </a:r>
            <a:r>
              <a:rPr lang="en-US" dirty="0">
                <a:latin typeface="Palatino" pitchFamily="2" charset="77"/>
                <a:ea typeface="Palatino" pitchFamily="2" charset="77"/>
              </a:rPr>
              <a:t> (Comanche),  Na </a:t>
            </a:r>
            <a:r>
              <a:rPr lang="en-US" dirty="0" err="1">
                <a:latin typeface="Palatino" pitchFamily="2" charset="77"/>
                <a:ea typeface="Palatino" pitchFamily="2" charset="77"/>
              </a:rPr>
              <a:t>i</a:t>
            </a:r>
            <a:r>
              <a:rPr lang="en-US" dirty="0">
                <a:latin typeface="Palatino" pitchFamily="2" charset="77"/>
                <a:ea typeface="Palatino" pitchFamily="2" charset="77"/>
              </a:rPr>
              <a:t> sha and </a:t>
            </a:r>
            <a:r>
              <a:rPr lang="en-US" dirty="0" err="1">
                <a:latin typeface="Palatino" pitchFamily="2" charset="77"/>
                <a:ea typeface="Palatino" pitchFamily="2" charset="77"/>
              </a:rPr>
              <a:t>Ndee</a:t>
            </a:r>
            <a:r>
              <a:rPr lang="en-US" dirty="0">
                <a:latin typeface="Palatino" pitchFamily="2" charset="77"/>
                <a:ea typeface="Palatino" pitchFamily="2" charset="77"/>
              </a:rPr>
              <a:t> (Apache), and </a:t>
            </a:r>
            <a:r>
              <a:rPr lang="en-US" dirty="0" err="1">
                <a:latin typeface="Palatino" pitchFamily="2" charset="77"/>
                <a:ea typeface="Palatino" pitchFamily="2" charset="77"/>
              </a:rPr>
              <a:t>Wahzhazhe</a:t>
            </a:r>
            <a:r>
              <a:rPr lang="en-US" dirty="0">
                <a:latin typeface="Palatino" pitchFamily="2" charset="77"/>
                <a:ea typeface="Palatino" pitchFamily="2" charset="77"/>
              </a:rPr>
              <a:t> (Osage) —as a place of gathering and exchange. Today, 39 Tribal Nations reside in what is currently known as </a:t>
            </a:r>
            <a:r>
              <a:rPr lang="en-US" dirty="0" err="1">
                <a:latin typeface="Palatino" pitchFamily="2" charset="77"/>
                <a:ea typeface="Palatino" pitchFamily="2" charset="77"/>
              </a:rPr>
              <a:t>Oklahumma</a:t>
            </a:r>
            <a:r>
              <a:rPr lang="en-US" dirty="0">
                <a:latin typeface="Palatino" pitchFamily="2" charset="77"/>
                <a:ea typeface="Palatino" pitchFamily="2" charset="77"/>
              </a:rPr>
              <a:t> (Oklahoma), many as a result of settler colonial policies of removal that were designed to erase Indigenous people. We acknowledge the University of Oklahoma’s historical connection to Indigenous peoples and its responsibility to the 39 sovereign Tribal Nations in this state. We acknowledge our connection to place and honor the land as a relative. </a:t>
            </a:r>
          </a:p>
        </p:txBody>
      </p:sp>
    </p:spTree>
    <p:extLst>
      <p:ext uri="{BB962C8B-B14F-4D97-AF65-F5344CB8AC3E}">
        <p14:creationId xmlns:p14="http://schemas.microsoft.com/office/powerpoint/2010/main" val="1156887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D218-2358-4401-971D-FAC295D5B999}"/>
              </a:ext>
            </a:extLst>
          </p:cNvPr>
          <p:cNvSpPr>
            <a:spLocks noGrp="1"/>
          </p:cNvSpPr>
          <p:nvPr>
            <p:ph type="title"/>
          </p:nvPr>
        </p:nvSpPr>
        <p:spPr>
          <a:xfrm>
            <a:off x="838200" y="556995"/>
            <a:ext cx="10515600" cy="1133693"/>
          </a:xfrm>
        </p:spPr>
        <p:txBody>
          <a:bodyPr>
            <a:noAutofit/>
          </a:bodyPr>
          <a:lstStyle/>
          <a:p>
            <a:r>
              <a:rPr lang="en-US" b="1" dirty="0">
                <a:solidFill>
                  <a:srgbClr val="19AFB3"/>
                </a:solidFill>
                <a:latin typeface="Century Gothic" panose="020B0502020202020204" pitchFamily="34" charset="0"/>
                <a:cs typeface="Aharoni" panose="02010803020104030203" pitchFamily="2" charset="-79"/>
              </a:rPr>
              <a:t>Announcements</a:t>
            </a:r>
            <a:endParaRPr lang="en-GB" b="1" dirty="0">
              <a:solidFill>
                <a:srgbClr val="19AFB3"/>
              </a:solidFill>
              <a:latin typeface="Century Gothic" panose="020B0502020202020204" pitchFamily="34" charset="0"/>
              <a:cs typeface="Aharoni" panose="02010803020104030203" pitchFamily="2" charset="-79"/>
            </a:endParaRPr>
          </a:p>
        </p:txBody>
      </p:sp>
      <p:sp>
        <p:nvSpPr>
          <p:cNvPr id="4" name="TextBox 3">
            <a:extLst>
              <a:ext uri="{FF2B5EF4-FFF2-40B4-BE49-F238E27FC236}">
                <a16:creationId xmlns:a16="http://schemas.microsoft.com/office/drawing/2014/main" id="{FE8CDEDD-4CAF-1540-8089-C6A6F3256716}"/>
              </a:ext>
            </a:extLst>
          </p:cNvPr>
          <p:cNvSpPr txBox="1"/>
          <p:nvPr/>
        </p:nvSpPr>
        <p:spPr>
          <a:xfrm>
            <a:off x="8872538" y="1071563"/>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CEDE8C14-A78B-4E3A-8599-79BB6F29D0E3}"/>
              </a:ext>
            </a:extLst>
          </p:cNvPr>
          <p:cNvSpPr txBox="1"/>
          <p:nvPr/>
        </p:nvSpPr>
        <p:spPr>
          <a:xfrm flipH="1">
            <a:off x="1001408" y="2125147"/>
            <a:ext cx="10671782" cy="4534703"/>
          </a:xfrm>
          <a:prstGeom prst="rect">
            <a:avLst/>
          </a:prstGeom>
          <a:noFill/>
        </p:spPr>
        <p:txBody>
          <a:bodyPr wrap="square" rtlCol="0">
            <a:spAutoFit/>
          </a:bodyPr>
          <a:lstStyle/>
          <a:p>
            <a:pPr>
              <a:lnSpc>
                <a:spcPct val="150000"/>
              </a:lnSpc>
              <a:spcBef>
                <a:spcPts val="0"/>
              </a:spcBef>
            </a:pPr>
            <a:r>
              <a:rPr lang="en-US"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This is Week 4 of the academic term. </a:t>
            </a:r>
            <a:r>
              <a:rPr lang="en-US" sz="2800" b="1" dirty="0">
                <a:effectLst/>
                <a:latin typeface="Arial" panose="020B0604020202020204" pitchFamily="34" charset="0"/>
                <a:ea typeface="Calibri" panose="020F0502020204030204" pitchFamily="34" charset="0"/>
                <a:cs typeface="Arial" panose="020B0604020202020204" pitchFamily="34" charset="0"/>
              </a:rPr>
              <a:t>Gateway to Grassroot Groups Presentation Assignment is d</a:t>
            </a:r>
            <a:r>
              <a:rPr lang="en-US" sz="2800" b="1" dirty="0">
                <a:effectLst/>
                <a:latin typeface="Arial" panose="020B0604020202020204" pitchFamily="34" charset="0"/>
                <a:ea typeface="Times New Roman" panose="02020603050405020304" pitchFamily="18" charset="0"/>
                <a:cs typeface="Arial" panose="020B0604020202020204" pitchFamily="34" charset="0"/>
              </a:rPr>
              <a:t>ue during Week </a:t>
            </a:r>
            <a:r>
              <a:rPr lang="en-US" sz="2800" b="1" dirty="0">
                <a:latin typeface="Arial" panose="020B0604020202020204" pitchFamily="34" charset="0"/>
                <a:ea typeface="Times New Roman" panose="02020603050405020304" pitchFamily="18" charset="0"/>
                <a:cs typeface="Arial" panose="020B0604020202020204" pitchFamily="34" charset="0"/>
              </a:rPr>
              <a:t>5</a:t>
            </a:r>
            <a:r>
              <a:rPr lang="en-US"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342900" marR="0" lvl="0" indent="-342900">
              <a:lnSpc>
                <a:spcPct val="150000"/>
              </a:lnSpc>
              <a:spcBef>
                <a:spcPts val="0"/>
              </a:spcBef>
              <a:spcAft>
                <a:spcPts val="0"/>
              </a:spcAft>
              <a:buFont typeface="Symbol" panose="05050102010706020507" pitchFamily="18" charset="2"/>
              <a:buChar char=""/>
            </a:pPr>
            <a:r>
              <a:rPr lang="en-US" sz="2800" dirty="0">
                <a:effectLst/>
                <a:latin typeface="Century Gothic" panose="020B0502020202020204" pitchFamily="34" charset="0"/>
                <a:ea typeface="Calibri" panose="020F0502020204030204" pitchFamily="34" charset="0"/>
                <a:cs typeface="Times New Roman" panose="02020603050405020304" pitchFamily="18" charset="0"/>
              </a:rPr>
              <a:t>For this assignment, each student will create a PowerPoint presentation of 10-12 slides that properly identifies and critically evaluates a student organization, campus event, or community group that is meaningful to you, suits your schedule, and occurs during the current semester. </a:t>
            </a:r>
          </a:p>
        </p:txBody>
      </p:sp>
      <p:cxnSp>
        <p:nvCxnSpPr>
          <p:cNvPr id="6" name="Straight Connector 5">
            <a:extLst>
              <a:ext uri="{FF2B5EF4-FFF2-40B4-BE49-F238E27FC236}">
                <a16:creationId xmlns:a16="http://schemas.microsoft.com/office/drawing/2014/main" id="{C124390D-FA14-497C-8D1A-D2ED74A02555}"/>
              </a:ext>
            </a:extLst>
          </p:cNvPr>
          <p:cNvCxnSpPr>
            <a:cxnSpLocks/>
          </p:cNvCxnSpPr>
          <p:nvPr/>
        </p:nvCxnSpPr>
        <p:spPr>
          <a:xfrm flipV="1">
            <a:off x="1001409" y="1889310"/>
            <a:ext cx="10352391" cy="2283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C0B0CF7-3D53-4B69-BF6F-51B447960E65}"/>
              </a:ext>
            </a:extLst>
          </p:cNvPr>
          <p:cNvSpPr/>
          <p:nvPr/>
        </p:nvSpPr>
        <p:spPr>
          <a:xfrm>
            <a:off x="9214577" y="122536"/>
            <a:ext cx="1179104" cy="1133693"/>
          </a:xfrm>
          <a:prstGeom prst="ellipse">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C16E9B4-29BA-4CD3-8DEB-E542E4D3068F}"/>
              </a:ext>
            </a:extLst>
          </p:cNvPr>
          <p:cNvSpPr/>
          <p:nvPr/>
        </p:nvSpPr>
        <p:spPr>
          <a:xfrm>
            <a:off x="9804129" y="818192"/>
            <a:ext cx="776355" cy="775373"/>
          </a:xfrm>
          <a:prstGeom prst="ellipse">
            <a:avLst/>
          </a:prstGeom>
          <a:solidFill>
            <a:srgbClr val="77E3AD"/>
          </a:solidFill>
          <a:ln>
            <a:solidFill>
              <a:srgbClr val="7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641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D218-2358-4401-971D-FAC295D5B999}"/>
              </a:ext>
            </a:extLst>
          </p:cNvPr>
          <p:cNvSpPr>
            <a:spLocks noGrp="1"/>
          </p:cNvSpPr>
          <p:nvPr>
            <p:ph type="title"/>
          </p:nvPr>
        </p:nvSpPr>
        <p:spPr>
          <a:xfrm>
            <a:off x="838200" y="556995"/>
            <a:ext cx="10515600" cy="1133693"/>
          </a:xfrm>
        </p:spPr>
        <p:txBody>
          <a:bodyPr>
            <a:noAutofit/>
          </a:bodyPr>
          <a:lstStyle/>
          <a:p>
            <a:r>
              <a:rPr lang="en-US" b="1" dirty="0">
                <a:solidFill>
                  <a:srgbClr val="19AFB3"/>
                </a:solidFill>
                <a:latin typeface="Century Gothic" panose="020B0502020202020204" pitchFamily="34" charset="0"/>
                <a:cs typeface="Aharoni" panose="02010803020104030203" pitchFamily="2" charset="-79"/>
              </a:rPr>
              <a:t>Announcements</a:t>
            </a:r>
            <a:endParaRPr lang="en-GB" b="1" dirty="0">
              <a:solidFill>
                <a:srgbClr val="19AFB3"/>
              </a:solidFill>
              <a:latin typeface="Century Gothic" panose="020B0502020202020204" pitchFamily="34" charset="0"/>
              <a:cs typeface="Aharoni" panose="02010803020104030203" pitchFamily="2" charset="-79"/>
            </a:endParaRPr>
          </a:p>
        </p:txBody>
      </p:sp>
      <p:sp>
        <p:nvSpPr>
          <p:cNvPr id="4" name="TextBox 3">
            <a:extLst>
              <a:ext uri="{FF2B5EF4-FFF2-40B4-BE49-F238E27FC236}">
                <a16:creationId xmlns:a16="http://schemas.microsoft.com/office/drawing/2014/main" id="{FE8CDEDD-4CAF-1540-8089-C6A6F3256716}"/>
              </a:ext>
            </a:extLst>
          </p:cNvPr>
          <p:cNvSpPr txBox="1"/>
          <p:nvPr/>
        </p:nvSpPr>
        <p:spPr>
          <a:xfrm>
            <a:off x="8872538" y="1071563"/>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CEDE8C14-A78B-4E3A-8599-79BB6F29D0E3}"/>
              </a:ext>
            </a:extLst>
          </p:cNvPr>
          <p:cNvSpPr txBox="1"/>
          <p:nvPr/>
        </p:nvSpPr>
        <p:spPr>
          <a:xfrm flipH="1">
            <a:off x="1001408" y="2125147"/>
            <a:ext cx="10759332" cy="3888372"/>
          </a:xfrm>
          <a:prstGeom prst="rect">
            <a:avLst/>
          </a:prstGeom>
          <a:noFill/>
        </p:spPr>
        <p:txBody>
          <a:bodyPr wrap="square" rtlCol="0">
            <a:spAutoFit/>
          </a:bodyPr>
          <a:lstStyle/>
          <a:p>
            <a:pPr>
              <a:lnSpc>
                <a:spcPct val="150000"/>
              </a:lnSpc>
              <a:spcBef>
                <a:spcPts val="0"/>
              </a:spcBef>
            </a:pPr>
            <a:r>
              <a:rPr lang="en-US" sz="2800" b="1" dirty="0">
                <a:effectLst/>
                <a:latin typeface="Arial" panose="020B0604020202020204" pitchFamily="34" charset="0"/>
                <a:ea typeface="Calibri" panose="020F0502020204030204" pitchFamily="34" charset="0"/>
                <a:cs typeface="Arial" panose="020B0604020202020204" pitchFamily="34" charset="0"/>
              </a:rPr>
              <a:t>Gateway to Grassroot Groups Assignment is d</a:t>
            </a:r>
            <a:r>
              <a:rPr lang="en-US" sz="2800" b="1" dirty="0">
                <a:effectLst/>
                <a:latin typeface="Arial" panose="020B0604020202020204" pitchFamily="34" charset="0"/>
                <a:ea typeface="Times New Roman" panose="02020603050405020304" pitchFamily="18" charset="0"/>
                <a:cs typeface="Arial" panose="020B0604020202020204" pitchFamily="34" charset="0"/>
              </a:rPr>
              <a:t>ue during Wk. </a:t>
            </a:r>
            <a:r>
              <a:rPr lang="en-US" sz="2800" b="1" dirty="0">
                <a:latin typeface="Arial" panose="020B0604020202020204" pitchFamily="34" charset="0"/>
                <a:ea typeface="Times New Roman" panose="02020603050405020304" pitchFamily="18" charset="0"/>
                <a:cs typeface="Arial" panose="020B0604020202020204" pitchFamily="34" charset="0"/>
              </a:rPr>
              <a:t>5</a:t>
            </a:r>
            <a:r>
              <a:rPr lang="en-US"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50000"/>
              </a:lnSpc>
              <a:spcBef>
                <a:spcPts val="0"/>
              </a:spcBef>
              <a:spcAft>
                <a:spcPts val="0"/>
              </a:spcAft>
              <a:buFont typeface="Symbol" panose="05050102010706020507" pitchFamily="18" charset="2"/>
              <a:buChar char=""/>
            </a:pPr>
            <a:r>
              <a:rPr lang="en-US" sz="2800" dirty="0">
                <a:effectLst/>
                <a:latin typeface="Century Gothic" panose="020B0502020202020204" pitchFamily="34" charset="0"/>
                <a:ea typeface="Calibri" panose="020F0502020204030204" pitchFamily="34" charset="0"/>
                <a:cs typeface="Arial" panose="020B0604020202020204" pitchFamily="34" charset="0"/>
              </a:rPr>
              <a:t>Additional information will be made available in class and under the </a:t>
            </a:r>
            <a:r>
              <a:rPr lang="en-US" sz="2800" i="1" dirty="0">
                <a:effectLst/>
                <a:latin typeface="Century Gothic" panose="020B0502020202020204" pitchFamily="34" charset="0"/>
                <a:ea typeface="Calibri" panose="020F0502020204030204" pitchFamily="34" charset="0"/>
                <a:cs typeface="Arial" panose="020B0604020202020204" pitchFamily="34" charset="0"/>
              </a:rPr>
              <a:t>Assignments </a:t>
            </a:r>
            <a:r>
              <a:rPr lang="en-US" sz="2800" dirty="0">
                <a:effectLst/>
                <a:latin typeface="Century Gothic" panose="020B0502020202020204" pitchFamily="34" charset="0"/>
                <a:ea typeface="Calibri" panose="020F0502020204030204" pitchFamily="34" charset="0"/>
                <a:cs typeface="Arial" panose="020B0604020202020204" pitchFamily="34" charset="0"/>
              </a:rPr>
              <a:t>tab on Canvas. </a:t>
            </a:r>
          </a:p>
          <a:p>
            <a:pPr marL="342900" marR="0" lvl="0" indent="-342900">
              <a:lnSpc>
                <a:spcPct val="150000"/>
              </a:lnSpc>
              <a:spcBef>
                <a:spcPts val="0"/>
              </a:spcBef>
              <a:spcAft>
                <a:spcPts val="0"/>
              </a:spcAft>
              <a:buFont typeface="Symbol" panose="05050102010706020507" pitchFamily="18" charset="2"/>
              <a:buChar char=""/>
            </a:pPr>
            <a:r>
              <a:rPr lang="en-US" sz="2800" dirty="0">
                <a:effectLst/>
                <a:latin typeface="Century Gothic" panose="020B0502020202020204" pitchFamily="34" charset="0"/>
                <a:ea typeface="Calibri" panose="020F0502020204030204" pitchFamily="34" charset="0"/>
                <a:cs typeface="Times New Roman" panose="02020603050405020304" pitchFamily="18" charset="0"/>
              </a:rPr>
              <a:t>On the due date, students should upload </a:t>
            </a:r>
            <a:r>
              <a:rPr lang="en-US" sz="2800" b="1" dirty="0">
                <a:effectLst/>
                <a:latin typeface="Century Gothic" panose="020B0502020202020204" pitchFamily="34" charset="0"/>
                <a:ea typeface="Calibri" panose="020F0502020204030204" pitchFamily="34" charset="0"/>
                <a:cs typeface="Times New Roman" panose="02020603050405020304" pitchFamily="18" charset="0"/>
              </a:rPr>
              <a:t>and</a:t>
            </a:r>
            <a:r>
              <a:rPr lang="en-US" sz="2800" dirty="0">
                <a:effectLst/>
                <a:latin typeface="Century Gothic" panose="020B0502020202020204" pitchFamily="34" charset="0"/>
                <a:ea typeface="Calibri" panose="020F0502020204030204" pitchFamily="34" charset="0"/>
                <a:cs typeface="Times New Roman" panose="02020603050405020304" pitchFamily="18" charset="0"/>
              </a:rPr>
              <a:t> submit a copy of your </a:t>
            </a:r>
            <a:r>
              <a:rPr lang="en-US" sz="2800" b="1" dirty="0">
                <a:effectLst/>
                <a:latin typeface="Century Gothic" panose="020B0502020202020204" pitchFamily="34" charset="0"/>
                <a:ea typeface="Calibri" panose="020F0502020204030204" pitchFamily="34" charset="0"/>
                <a:cs typeface="Times New Roman" panose="02020603050405020304" pitchFamily="18" charset="0"/>
              </a:rPr>
              <a:t>FINAL</a:t>
            </a:r>
            <a:r>
              <a:rPr lang="en-US" sz="2800" dirty="0">
                <a:effectLst/>
                <a:latin typeface="Century Gothic" panose="020B0502020202020204" pitchFamily="34" charset="0"/>
                <a:ea typeface="Calibri" panose="020F0502020204030204" pitchFamily="34" charset="0"/>
                <a:cs typeface="Times New Roman" panose="02020603050405020304" pitchFamily="18" charset="0"/>
              </a:rPr>
              <a:t> set of PowerPoint slides </a:t>
            </a:r>
            <a:r>
              <a:rPr lang="en-US" sz="2800" dirty="0">
                <a:effectLst/>
                <a:latin typeface="Century Gothic" panose="020B0502020202020204" pitchFamily="34" charset="0"/>
                <a:ea typeface="Calibri" panose="020F0502020204030204" pitchFamily="34" charset="0"/>
                <a:cs typeface="Arial" panose="020B0604020202020204" pitchFamily="34" charset="0"/>
              </a:rPr>
              <a:t>assignment via the course website. </a:t>
            </a:r>
            <a:endParaRPr lang="en-US" sz="2800" dirty="0">
              <a:solidFill>
                <a:schemeClr val="tx2">
                  <a:lumMod val="75000"/>
                </a:schemeClr>
              </a:solidFill>
              <a:latin typeface="Century Gothic" panose="020B0502020202020204" pitchFamily="34" charset="0"/>
            </a:endParaRPr>
          </a:p>
        </p:txBody>
      </p:sp>
      <p:cxnSp>
        <p:nvCxnSpPr>
          <p:cNvPr id="6" name="Straight Connector 5">
            <a:extLst>
              <a:ext uri="{FF2B5EF4-FFF2-40B4-BE49-F238E27FC236}">
                <a16:creationId xmlns:a16="http://schemas.microsoft.com/office/drawing/2014/main" id="{C124390D-FA14-497C-8D1A-D2ED74A02555}"/>
              </a:ext>
            </a:extLst>
          </p:cNvPr>
          <p:cNvCxnSpPr>
            <a:cxnSpLocks/>
          </p:cNvCxnSpPr>
          <p:nvPr/>
        </p:nvCxnSpPr>
        <p:spPr>
          <a:xfrm flipV="1">
            <a:off x="1001409" y="1889310"/>
            <a:ext cx="10352391" cy="2283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C0B0CF7-3D53-4B69-BF6F-51B447960E65}"/>
              </a:ext>
            </a:extLst>
          </p:cNvPr>
          <p:cNvSpPr/>
          <p:nvPr/>
        </p:nvSpPr>
        <p:spPr>
          <a:xfrm>
            <a:off x="9214577" y="122536"/>
            <a:ext cx="1179104" cy="1133693"/>
          </a:xfrm>
          <a:prstGeom prst="ellipse">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C16E9B4-29BA-4CD3-8DEB-E542E4D3068F}"/>
              </a:ext>
            </a:extLst>
          </p:cNvPr>
          <p:cNvSpPr/>
          <p:nvPr/>
        </p:nvSpPr>
        <p:spPr>
          <a:xfrm>
            <a:off x="9804129" y="818192"/>
            <a:ext cx="776355" cy="775373"/>
          </a:xfrm>
          <a:prstGeom prst="ellipse">
            <a:avLst/>
          </a:prstGeom>
          <a:solidFill>
            <a:srgbClr val="77E3AD"/>
          </a:solidFill>
          <a:ln>
            <a:solidFill>
              <a:srgbClr val="7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5871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D218-2358-4401-971D-FAC295D5B999}"/>
              </a:ext>
            </a:extLst>
          </p:cNvPr>
          <p:cNvSpPr>
            <a:spLocks noGrp="1"/>
          </p:cNvSpPr>
          <p:nvPr>
            <p:ph type="title"/>
          </p:nvPr>
        </p:nvSpPr>
        <p:spPr>
          <a:xfrm>
            <a:off x="838200" y="556995"/>
            <a:ext cx="10515600" cy="1133693"/>
          </a:xfrm>
        </p:spPr>
        <p:txBody>
          <a:bodyPr>
            <a:noAutofit/>
          </a:bodyPr>
          <a:lstStyle/>
          <a:p>
            <a:r>
              <a:rPr lang="en-US" b="1" dirty="0">
                <a:solidFill>
                  <a:srgbClr val="19AFB3"/>
                </a:solidFill>
                <a:latin typeface="Century Gothic" panose="020B0502020202020204" pitchFamily="34" charset="0"/>
                <a:cs typeface="Aharoni" panose="02010803020104030203" pitchFamily="2" charset="-79"/>
              </a:rPr>
              <a:t>Announcements</a:t>
            </a:r>
            <a:endParaRPr lang="en-GB" b="1" dirty="0">
              <a:solidFill>
                <a:srgbClr val="19AFB3"/>
              </a:solidFill>
              <a:latin typeface="Century Gothic" panose="020B0502020202020204" pitchFamily="34" charset="0"/>
              <a:cs typeface="Aharoni" panose="02010803020104030203" pitchFamily="2" charset="-79"/>
            </a:endParaRPr>
          </a:p>
        </p:txBody>
      </p:sp>
      <p:sp>
        <p:nvSpPr>
          <p:cNvPr id="4" name="TextBox 3">
            <a:extLst>
              <a:ext uri="{FF2B5EF4-FFF2-40B4-BE49-F238E27FC236}">
                <a16:creationId xmlns:a16="http://schemas.microsoft.com/office/drawing/2014/main" id="{FE8CDEDD-4CAF-1540-8089-C6A6F3256716}"/>
              </a:ext>
            </a:extLst>
          </p:cNvPr>
          <p:cNvSpPr txBox="1"/>
          <p:nvPr/>
        </p:nvSpPr>
        <p:spPr>
          <a:xfrm>
            <a:off x="8872538" y="1071563"/>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CEDE8C14-A78B-4E3A-8599-79BB6F29D0E3}"/>
              </a:ext>
            </a:extLst>
          </p:cNvPr>
          <p:cNvSpPr txBox="1"/>
          <p:nvPr/>
        </p:nvSpPr>
        <p:spPr>
          <a:xfrm flipH="1">
            <a:off x="1001409" y="2152846"/>
            <a:ext cx="10759332" cy="3886962"/>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800" b="1" dirty="0">
                <a:effectLst/>
                <a:latin typeface="Century Gothic" panose="020B0502020202020204" pitchFamily="34" charset="0"/>
                <a:ea typeface="Calibri" panose="020F0502020204030204" pitchFamily="34" charset="0"/>
                <a:cs typeface="Arial" panose="020B0604020202020204" pitchFamily="34" charset="0"/>
              </a:rPr>
              <a:t>Toolbox Open Book Online Test 1 is due </a:t>
            </a:r>
            <a:r>
              <a:rPr lang="en-US" sz="2800" b="1" dirty="0">
                <a:effectLst/>
                <a:latin typeface="Century Gothic" panose="020B0502020202020204" pitchFamily="34" charset="0"/>
                <a:ea typeface="Times New Roman" panose="02020603050405020304" pitchFamily="18" charset="0"/>
                <a:cs typeface="Arial" panose="020B0604020202020204" pitchFamily="34" charset="0"/>
              </a:rPr>
              <a:t>during Week 6.</a:t>
            </a:r>
            <a:endParaRPr lang="en-US" sz="2800" b="1" dirty="0">
              <a:latin typeface="Century Gothic" panose="020B0502020202020204" pitchFamily="34" charset="0"/>
              <a:ea typeface="Times New Roman" panose="02020603050405020304" pitchFamily="18" charset="0"/>
              <a:cs typeface="Arial" panose="020B0604020202020204" pitchFamily="34" charset="0"/>
            </a:endParaRPr>
          </a:p>
          <a:p>
            <a:pPr marL="457200" indent="-457200">
              <a:lnSpc>
                <a:spcPct val="150000"/>
              </a:lnSpc>
              <a:buFont typeface="Arial" panose="020B0604020202020204" pitchFamily="34" charset="0"/>
              <a:buChar char="•"/>
            </a:pPr>
            <a:r>
              <a:rPr lang="en-US" sz="2800" dirty="0">
                <a:effectLst/>
                <a:latin typeface="Century Gothic" panose="020B0502020202020204" pitchFamily="34" charset="0"/>
                <a:ea typeface="Calibri" panose="020F0502020204030204" pitchFamily="34" charset="0"/>
                <a:cs typeface="Arial" panose="020B0604020202020204" pitchFamily="34" charset="0"/>
              </a:rPr>
              <a:t>Test 1 covers Chapters 1, 2, 3, and 4 in the AW text, including the AW readings, lecture slides, Belonging Toolbox </a:t>
            </a:r>
            <a:r>
              <a:rPr lang="en-US" sz="2800" dirty="0">
                <a:latin typeface="Century Gothic" panose="020B0502020202020204" pitchFamily="34" charset="0"/>
                <a:ea typeface="Calibri" panose="020F0502020204030204" pitchFamily="34" charset="0"/>
                <a:cs typeface="Arial" panose="020B0604020202020204" pitchFamily="34" charset="0"/>
              </a:rPr>
              <a:t>Activities, Journal Prompts, </a:t>
            </a:r>
            <a:r>
              <a:rPr lang="en-US" sz="2800" dirty="0">
                <a:effectLst/>
                <a:latin typeface="Century Gothic" panose="020B0502020202020204" pitchFamily="34" charset="0"/>
                <a:ea typeface="Calibri" panose="020F0502020204030204" pitchFamily="34" charset="0"/>
                <a:cs typeface="Arial" panose="020B0604020202020204" pitchFamily="34" charset="0"/>
              </a:rPr>
              <a:t>and in class activities.</a:t>
            </a:r>
          </a:p>
          <a:p>
            <a:pPr marL="457200" indent="-457200">
              <a:lnSpc>
                <a:spcPct val="150000"/>
              </a:lnSpc>
              <a:buFont typeface="Arial" panose="020B0604020202020204" pitchFamily="34" charset="0"/>
              <a:buChar char="•"/>
            </a:pPr>
            <a:r>
              <a:rPr lang="en-US" sz="2800" dirty="0">
                <a:latin typeface="Century Gothic" panose="020B0502020202020204" pitchFamily="34" charset="0"/>
                <a:ea typeface="Calibri" panose="020F0502020204030204" pitchFamily="34" charset="0"/>
                <a:cs typeface="Arial" panose="020B0604020202020204" pitchFamily="34" charset="0"/>
              </a:rPr>
              <a:t>Also, the Test 1 covers </a:t>
            </a:r>
            <a:r>
              <a:rPr lang="en-US" sz="2800" dirty="0">
                <a:effectLst/>
                <a:latin typeface="Century Gothic" panose="020B0502020202020204" pitchFamily="34" charset="0"/>
                <a:ea typeface="Calibri" panose="020F0502020204030204" pitchFamily="34" charset="0"/>
                <a:cs typeface="Arial" panose="020B0604020202020204" pitchFamily="34" charset="0"/>
              </a:rPr>
              <a:t>the Research Methods </a:t>
            </a:r>
            <a:r>
              <a:rPr lang="en-US" sz="2800" dirty="0">
                <a:latin typeface="Century Gothic" panose="020B0502020202020204" pitchFamily="34" charset="0"/>
                <a:ea typeface="Calibri" panose="020F0502020204030204" pitchFamily="34" charset="0"/>
                <a:cs typeface="Arial" panose="020B0604020202020204" pitchFamily="34" charset="0"/>
              </a:rPr>
              <a:t>m</a:t>
            </a:r>
            <a:r>
              <a:rPr lang="en-US" sz="2800" dirty="0">
                <a:effectLst/>
                <a:latin typeface="Century Gothic" panose="020B0502020202020204" pitchFamily="34" charset="0"/>
                <a:ea typeface="Calibri" panose="020F0502020204030204" pitchFamily="34" charset="0"/>
                <a:cs typeface="Arial" panose="020B0604020202020204" pitchFamily="34" charset="0"/>
              </a:rPr>
              <a:t>odule, including the readings, lecture slides, and class activities.</a:t>
            </a:r>
          </a:p>
        </p:txBody>
      </p:sp>
      <p:cxnSp>
        <p:nvCxnSpPr>
          <p:cNvPr id="6" name="Straight Connector 5">
            <a:extLst>
              <a:ext uri="{FF2B5EF4-FFF2-40B4-BE49-F238E27FC236}">
                <a16:creationId xmlns:a16="http://schemas.microsoft.com/office/drawing/2014/main" id="{C124390D-FA14-497C-8D1A-D2ED74A02555}"/>
              </a:ext>
            </a:extLst>
          </p:cNvPr>
          <p:cNvCxnSpPr>
            <a:cxnSpLocks/>
          </p:cNvCxnSpPr>
          <p:nvPr/>
        </p:nvCxnSpPr>
        <p:spPr>
          <a:xfrm flipV="1">
            <a:off x="1001409" y="1889310"/>
            <a:ext cx="10352391" cy="2283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C0B0CF7-3D53-4B69-BF6F-51B447960E65}"/>
              </a:ext>
            </a:extLst>
          </p:cNvPr>
          <p:cNvSpPr/>
          <p:nvPr/>
        </p:nvSpPr>
        <p:spPr>
          <a:xfrm>
            <a:off x="9214577" y="122536"/>
            <a:ext cx="1179104" cy="1133693"/>
          </a:xfrm>
          <a:prstGeom prst="ellipse">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C16E9B4-29BA-4CD3-8DEB-E542E4D3068F}"/>
              </a:ext>
            </a:extLst>
          </p:cNvPr>
          <p:cNvSpPr/>
          <p:nvPr/>
        </p:nvSpPr>
        <p:spPr>
          <a:xfrm>
            <a:off x="9804129" y="818192"/>
            <a:ext cx="776355" cy="775373"/>
          </a:xfrm>
          <a:prstGeom prst="ellipse">
            <a:avLst/>
          </a:prstGeom>
          <a:solidFill>
            <a:srgbClr val="77E3AD"/>
          </a:solidFill>
          <a:ln>
            <a:solidFill>
              <a:srgbClr val="7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33530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D218-2358-4401-971D-FAC295D5B999}"/>
              </a:ext>
            </a:extLst>
          </p:cNvPr>
          <p:cNvSpPr>
            <a:spLocks noGrp="1"/>
          </p:cNvSpPr>
          <p:nvPr>
            <p:ph type="title"/>
          </p:nvPr>
        </p:nvSpPr>
        <p:spPr>
          <a:xfrm>
            <a:off x="838200" y="556995"/>
            <a:ext cx="10515600" cy="1133693"/>
          </a:xfrm>
        </p:spPr>
        <p:txBody>
          <a:bodyPr>
            <a:noAutofit/>
          </a:bodyPr>
          <a:lstStyle/>
          <a:p>
            <a:r>
              <a:rPr lang="en-US" b="1" dirty="0">
                <a:solidFill>
                  <a:srgbClr val="19AFB3"/>
                </a:solidFill>
                <a:latin typeface="Century Gothic" panose="020B0502020202020204" pitchFamily="34" charset="0"/>
                <a:cs typeface="Aharoni" panose="02010803020104030203" pitchFamily="2" charset="-79"/>
              </a:rPr>
              <a:t>Announcements</a:t>
            </a:r>
            <a:endParaRPr lang="en-GB" b="1" dirty="0">
              <a:solidFill>
                <a:srgbClr val="19AFB3"/>
              </a:solidFill>
              <a:latin typeface="Century Gothic" panose="020B0502020202020204" pitchFamily="34" charset="0"/>
              <a:cs typeface="Aharoni" panose="02010803020104030203" pitchFamily="2" charset="-79"/>
            </a:endParaRPr>
          </a:p>
        </p:txBody>
      </p:sp>
      <p:sp>
        <p:nvSpPr>
          <p:cNvPr id="4" name="TextBox 3">
            <a:extLst>
              <a:ext uri="{FF2B5EF4-FFF2-40B4-BE49-F238E27FC236}">
                <a16:creationId xmlns:a16="http://schemas.microsoft.com/office/drawing/2014/main" id="{FE8CDEDD-4CAF-1540-8089-C6A6F3256716}"/>
              </a:ext>
            </a:extLst>
          </p:cNvPr>
          <p:cNvSpPr txBox="1"/>
          <p:nvPr/>
        </p:nvSpPr>
        <p:spPr>
          <a:xfrm>
            <a:off x="8872538" y="1071563"/>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CEDE8C14-A78B-4E3A-8599-79BB6F29D0E3}"/>
              </a:ext>
            </a:extLst>
          </p:cNvPr>
          <p:cNvSpPr txBox="1"/>
          <p:nvPr/>
        </p:nvSpPr>
        <p:spPr>
          <a:xfrm flipH="1">
            <a:off x="167309" y="2108133"/>
            <a:ext cx="11857381" cy="3888372"/>
          </a:xfrm>
          <a:prstGeom prst="rect">
            <a:avLst/>
          </a:prstGeom>
          <a:noFill/>
        </p:spPr>
        <p:txBody>
          <a:bodyPr wrap="square" rtlCol="0">
            <a:spAutoFit/>
          </a:bodyPr>
          <a:lstStyle/>
          <a:p>
            <a:pPr>
              <a:lnSpc>
                <a:spcPct val="150000"/>
              </a:lnSpc>
              <a:spcBef>
                <a:spcPts val="0"/>
              </a:spcBef>
            </a:pPr>
            <a:r>
              <a:rPr lang="en-US" sz="2800" b="1"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Office Hours (OH) are provided weekly and by appointment.</a:t>
            </a:r>
          </a:p>
          <a:p>
            <a:pPr marL="342900" marR="0" lvl="0" indent="-342900">
              <a:lnSpc>
                <a:spcPct val="150000"/>
              </a:lnSpc>
              <a:spcBef>
                <a:spcPts val="0"/>
              </a:spcBef>
              <a:spcAft>
                <a:spcPts val="0"/>
              </a:spcAft>
              <a:buFont typeface="Symbol" panose="05050102010706020507" pitchFamily="18" charset="2"/>
              <a:buChar char=""/>
            </a:pPr>
            <a:r>
              <a:rPr lang="en-US" sz="2800" dirty="0">
                <a:effectLst/>
                <a:latin typeface="Century Gothic" panose="020B0502020202020204" pitchFamily="34" charset="0"/>
                <a:ea typeface="Calibri" panose="020F0502020204030204" pitchFamily="34" charset="0"/>
                <a:cs typeface="Times New Roman" panose="02020603050405020304" pitchFamily="18" charset="0"/>
              </a:rPr>
              <a:t>Students are encouraged to use office hours (OH) in person and/or remote.</a:t>
            </a:r>
          </a:p>
          <a:p>
            <a:pPr marL="342900" marR="0" lvl="0" indent="-342900">
              <a:lnSpc>
                <a:spcPct val="150000"/>
              </a:lnSpc>
              <a:spcBef>
                <a:spcPts val="0"/>
              </a:spcBef>
              <a:spcAft>
                <a:spcPts val="0"/>
              </a:spcAft>
              <a:buFont typeface="Symbol" panose="05050102010706020507" pitchFamily="18" charset="2"/>
              <a:buChar char=""/>
            </a:pPr>
            <a:r>
              <a:rPr lang="en-US" sz="2800" dirty="0">
                <a:latin typeface="Century Gothic" panose="020B0502020202020204" pitchFamily="34" charset="0"/>
                <a:ea typeface="Calibri" panose="020F0502020204030204" pitchFamily="34" charset="0"/>
                <a:cs typeface="Times New Roman" panose="02020603050405020304" pitchFamily="18" charset="0"/>
              </a:rPr>
              <a:t>During OH, students can ask UCOL 1523 course related questions.</a:t>
            </a:r>
          </a:p>
          <a:p>
            <a:pPr marL="342900" indent="-342900">
              <a:lnSpc>
                <a:spcPct val="150000"/>
              </a:lnSpc>
              <a:buFont typeface="Symbol" panose="05050102010706020507" pitchFamily="18" charset="2"/>
              <a:buChar char=""/>
            </a:pPr>
            <a:r>
              <a:rPr lang="en-US" sz="2800" dirty="0">
                <a:latin typeface="Century Gothic" panose="020B0502020202020204" pitchFamily="34" charset="0"/>
                <a:ea typeface="Calibri" panose="020F0502020204030204" pitchFamily="34" charset="0"/>
                <a:cs typeface="Times New Roman" panose="02020603050405020304" pitchFamily="18" charset="0"/>
              </a:rPr>
              <a:t>During OH, students can discuss course content in detail.</a:t>
            </a:r>
          </a:p>
          <a:p>
            <a:pPr marL="342900" indent="-342900">
              <a:lnSpc>
                <a:spcPct val="150000"/>
              </a:lnSpc>
              <a:buFont typeface="Symbol" panose="05050102010706020507" pitchFamily="18" charset="2"/>
              <a:buChar char=""/>
            </a:pPr>
            <a:r>
              <a:rPr lang="en-US" sz="2800" dirty="0">
                <a:latin typeface="Century Gothic" panose="020B0502020202020204" pitchFamily="34" charset="0"/>
                <a:ea typeface="Calibri" panose="020F0502020204030204" pitchFamily="34" charset="0"/>
                <a:cs typeface="Times New Roman" panose="02020603050405020304" pitchFamily="18" charset="0"/>
              </a:rPr>
              <a:t>During OH, students can get feedback on draft assignments.</a:t>
            </a:r>
          </a:p>
        </p:txBody>
      </p:sp>
      <p:cxnSp>
        <p:nvCxnSpPr>
          <p:cNvPr id="6" name="Straight Connector 5">
            <a:extLst>
              <a:ext uri="{FF2B5EF4-FFF2-40B4-BE49-F238E27FC236}">
                <a16:creationId xmlns:a16="http://schemas.microsoft.com/office/drawing/2014/main" id="{C124390D-FA14-497C-8D1A-D2ED74A02555}"/>
              </a:ext>
            </a:extLst>
          </p:cNvPr>
          <p:cNvCxnSpPr>
            <a:cxnSpLocks/>
          </p:cNvCxnSpPr>
          <p:nvPr/>
        </p:nvCxnSpPr>
        <p:spPr>
          <a:xfrm flipV="1">
            <a:off x="1001409" y="1889310"/>
            <a:ext cx="10352391" cy="2283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C0B0CF7-3D53-4B69-BF6F-51B447960E65}"/>
              </a:ext>
            </a:extLst>
          </p:cNvPr>
          <p:cNvSpPr/>
          <p:nvPr/>
        </p:nvSpPr>
        <p:spPr>
          <a:xfrm>
            <a:off x="9214577" y="122536"/>
            <a:ext cx="1179104" cy="1133693"/>
          </a:xfrm>
          <a:prstGeom prst="ellipse">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C16E9B4-29BA-4CD3-8DEB-E542E4D3068F}"/>
              </a:ext>
            </a:extLst>
          </p:cNvPr>
          <p:cNvSpPr/>
          <p:nvPr/>
        </p:nvSpPr>
        <p:spPr>
          <a:xfrm>
            <a:off x="9804129" y="818192"/>
            <a:ext cx="776355" cy="775373"/>
          </a:xfrm>
          <a:prstGeom prst="ellipse">
            <a:avLst/>
          </a:prstGeom>
          <a:solidFill>
            <a:srgbClr val="77E3AD"/>
          </a:solidFill>
          <a:ln>
            <a:solidFill>
              <a:srgbClr val="7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2767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D218-2358-4401-971D-FAC295D5B999}"/>
              </a:ext>
            </a:extLst>
          </p:cNvPr>
          <p:cNvSpPr>
            <a:spLocks noGrp="1"/>
          </p:cNvSpPr>
          <p:nvPr>
            <p:ph type="title"/>
          </p:nvPr>
        </p:nvSpPr>
        <p:spPr>
          <a:xfrm>
            <a:off x="838200" y="556995"/>
            <a:ext cx="10515600" cy="1133693"/>
          </a:xfrm>
        </p:spPr>
        <p:txBody>
          <a:bodyPr>
            <a:noAutofit/>
          </a:bodyPr>
          <a:lstStyle/>
          <a:p>
            <a:r>
              <a:rPr lang="en-US" b="1" dirty="0">
                <a:solidFill>
                  <a:srgbClr val="19AFB3"/>
                </a:solidFill>
                <a:latin typeface="Century Gothic" panose="020B0502020202020204" pitchFamily="34" charset="0"/>
                <a:cs typeface="Aharoni" panose="02010803020104030203" pitchFamily="2" charset="-79"/>
              </a:rPr>
              <a:t>Chapter 3 (AW)  </a:t>
            </a:r>
            <a:br>
              <a:rPr lang="en-US" b="1" dirty="0">
                <a:solidFill>
                  <a:srgbClr val="19AFB3"/>
                </a:solidFill>
                <a:latin typeface="Century Gothic" panose="020B0502020202020204" pitchFamily="34" charset="0"/>
                <a:cs typeface="Aharoni" panose="02010803020104030203" pitchFamily="2" charset="-79"/>
              </a:rPr>
            </a:br>
            <a:r>
              <a:rPr lang="en-US" b="1" dirty="0">
                <a:solidFill>
                  <a:srgbClr val="19AFB3"/>
                </a:solidFill>
                <a:latin typeface="Century Gothic" panose="020B0502020202020204" pitchFamily="34" charset="0"/>
                <a:cs typeface="Aharoni" panose="02010803020104030203" pitchFamily="2" charset="-79"/>
              </a:rPr>
              <a:t>Learning Objectives</a:t>
            </a:r>
            <a:endParaRPr lang="en-GB" b="1" dirty="0">
              <a:solidFill>
                <a:srgbClr val="19AFB3"/>
              </a:solidFill>
              <a:latin typeface="Century Gothic" panose="020B0502020202020204" pitchFamily="34" charset="0"/>
              <a:cs typeface="Aharoni" panose="02010803020104030203" pitchFamily="2" charset="-79"/>
            </a:endParaRPr>
          </a:p>
        </p:txBody>
      </p:sp>
      <p:sp>
        <p:nvSpPr>
          <p:cNvPr id="4" name="TextBox 3">
            <a:extLst>
              <a:ext uri="{FF2B5EF4-FFF2-40B4-BE49-F238E27FC236}">
                <a16:creationId xmlns:a16="http://schemas.microsoft.com/office/drawing/2014/main" id="{FE8CDEDD-4CAF-1540-8089-C6A6F3256716}"/>
              </a:ext>
            </a:extLst>
          </p:cNvPr>
          <p:cNvSpPr txBox="1"/>
          <p:nvPr/>
        </p:nvSpPr>
        <p:spPr>
          <a:xfrm>
            <a:off x="8872538" y="1071563"/>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CEDE8C14-A78B-4E3A-8599-79BB6F29D0E3}"/>
              </a:ext>
            </a:extLst>
          </p:cNvPr>
          <p:cNvSpPr txBox="1"/>
          <p:nvPr/>
        </p:nvSpPr>
        <p:spPr>
          <a:xfrm flipH="1">
            <a:off x="838200" y="2133599"/>
            <a:ext cx="9555481" cy="4370427"/>
          </a:xfrm>
          <a:prstGeom prst="rect">
            <a:avLst/>
          </a:prstGeom>
          <a:noFill/>
        </p:spPr>
        <p:txBody>
          <a:bodyPr wrap="square" rtlCol="0">
            <a:spAutoFit/>
          </a:bodyPr>
          <a:lstStyle/>
          <a:p>
            <a:pPr marL="914400" lvl="1" indent="-457200">
              <a:buFont typeface="Arial" panose="020B0604020202020204" pitchFamily="34" charset="0"/>
              <a:buChar char="•"/>
            </a:pPr>
            <a:r>
              <a:rPr lang="en-US" sz="2800" dirty="0">
                <a:latin typeface="Century Gothic" panose="020B0502020202020204" pitchFamily="34" charset="0"/>
              </a:rPr>
              <a:t>Compare and contrast the need for external and self compassion.</a:t>
            </a:r>
          </a:p>
          <a:p>
            <a:pPr lvl="1"/>
            <a:endParaRPr lang="en-US" sz="2800" dirty="0">
              <a:latin typeface="Century Gothic" panose="020B0502020202020204" pitchFamily="34" charset="0"/>
            </a:endParaRPr>
          </a:p>
          <a:p>
            <a:pPr marL="914400" lvl="1" indent="-457200">
              <a:buFont typeface="Arial" panose="020B0604020202020204" pitchFamily="34" charset="0"/>
              <a:buChar char="•"/>
            </a:pPr>
            <a:r>
              <a:rPr lang="en-US" sz="2800" dirty="0">
                <a:latin typeface="Century Gothic" panose="020B0502020202020204" pitchFamily="34" charset="0"/>
              </a:rPr>
              <a:t>Explain the degree to which sympathy and empathy are core elements of compassion.</a:t>
            </a:r>
          </a:p>
          <a:p>
            <a:pPr lvl="1"/>
            <a:endParaRPr lang="en-US" sz="2800" dirty="0">
              <a:latin typeface="Century Gothic" panose="020B0502020202020204" pitchFamily="34" charset="0"/>
            </a:endParaRPr>
          </a:p>
          <a:p>
            <a:pPr marL="914400" lvl="1" indent="-457200">
              <a:buFont typeface="Arial" panose="020B0604020202020204" pitchFamily="34" charset="0"/>
              <a:buChar char="•"/>
            </a:pPr>
            <a:r>
              <a:rPr lang="en-US" sz="2800" dirty="0">
                <a:latin typeface="Century Gothic" panose="020B0502020202020204" pitchFamily="34" charset="0"/>
              </a:rPr>
              <a:t>Consider connection between core values and offering more compassion.</a:t>
            </a:r>
          </a:p>
          <a:p>
            <a:endParaRPr lang="en-US" dirty="0">
              <a:solidFill>
                <a:schemeClr val="tx2">
                  <a:lumMod val="75000"/>
                </a:schemeClr>
              </a:solidFill>
              <a:latin typeface="Abadi" panose="020B0604020104020204" pitchFamily="34" charset="0"/>
            </a:endParaRPr>
          </a:p>
          <a:p>
            <a:endParaRPr lang="en-US" dirty="0">
              <a:solidFill>
                <a:schemeClr val="tx2">
                  <a:lumMod val="75000"/>
                </a:schemeClr>
              </a:solidFill>
              <a:latin typeface="Abadi" panose="020B0604020104020204" pitchFamily="34" charset="0"/>
            </a:endParaRPr>
          </a:p>
          <a:p>
            <a:endParaRPr lang="en-US" dirty="0"/>
          </a:p>
        </p:txBody>
      </p:sp>
      <p:cxnSp>
        <p:nvCxnSpPr>
          <p:cNvPr id="6" name="Straight Connector 5">
            <a:extLst>
              <a:ext uri="{FF2B5EF4-FFF2-40B4-BE49-F238E27FC236}">
                <a16:creationId xmlns:a16="http://schemas.microsoft.com/office/drawing/2014/main" id="{C124390D-FA14-497C-8D1A-D2ED74A02555}"/>
              </a:ext>
            </a:extLst>
          </p:cNvPr>
          <p:cNvCxnSpPr>
            <a:cxnSpLocks/>
          </p:cNvCxnSpPr>
          <p:nvPr/>
        </p:nvCxnSpPr>
        <p:spPr>
          <a:xfrm flipV="1">
            <a:off x="1001409" y="1874929"/>
            <a:ext cx="9392272" cy="3721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C0B0CF7-3D53-4B69-BF6F-51B447960E65}"/>
              </a:ext>
            </a:extLst>
          </p:cNvPr>
          <p:cNvSpPr/>
          <p:nvPr/>
        </p:nvSpPr>
        <p:spPr>
          <a:xfrm>
            <a:off x="9214577" y="122536"/>
            <a:ext cx="1179104" cy="1133693"/>
          </a:xfrm>
          <a:prstGeom prst="ellipse">
            <a:avLst/>
          </a:prstGeom>
          <a:solidFill>
            <a:srgbClr val="FFC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C16E9B4-29BA-4CD3-8DEB-E542E4D3068F}"/>
              </a:ext>
            </a:extLst>
          </p:cNvPr>
          <p:cNvSpPr/>
          <p:nvPr/>
        </p:nvSpPr>
        <p:spPr>
          <a:xfrm>
            <a:off x="9804129" y="818192"/>
            <a:ext cx="776355" cy="775373"/>
          </a:xfrm>
          <a:prstGeom prst="ellipse">
            <a:avLst/>
          </a:prstGeom>
          <a:solidFill>
            <a:srgbClr val="77E3AD"/>
          </a:solidFill>
          <a:ln>
            <a:solidFill>
              <a:srgbClr val="7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9160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FDE699-925D-814D-B8E8-C2534F90573A}"/>
              </a:ext>
            </a:extLst>
          </p:cNvPr>
          <p:cNvSpPr>
            <a:spLocks noGrp="1"/>
          </p:cNvSpPr>
          <p:nvPr>
            <p:ph type="title"/>
          </p:nvPr>
        </p:nvSpPr>
        <p:spPr>
          <a:xfrm>
            <a:off x="838200" y="267154"/>
            <a:ext cx="10515600" cy="1325563"/>
          </a:xfrm>
        </p:spPr>
        <p:txBody>
          <a:bodyPr>
            <a:normAutofit/>
          </a:bodyPr>
          <a:lstStyle/>
          <a:p>
            <a:r>
              <a:rPr lang="en-US" b="1" dirty="0">
                <a:solidFill>
                  <a:srgbClr val="19AFB3"/>
                </a:solidFill>
                <a:latin typeface="Century Gothic" panose="020B0502020202020204" pitchFamily="34" charset="0"/>
                <a:cs typeface="Aharoni" panose="02010803020104030203" pitchFamily="2" charset="-79"/>
              </a:rPr>
              <a:t>What is Compassion?</a:t>
            </a:r>
          </a:p>
        </p:txBody>
      </p:sp>
      <p:sp>
        <p:nvSpPr>
          <p:cNvPr id="2" name="Content Placeholder 1">
            <a:extLst>
              <a:ext uri="{FF2B5EF4-FFF2-40B4-BE49-F238E27FC236}">
                <a16:creationId xmlns:a16="http://schemas.microsoft.com/office/drawing/2014/main" id="{0BC8702E-857C-F04D-A6BF-C6ED0407DCAE}"/>
              </a:ext>
            </a:extLst>
          </p:cNvPr>
          <p:cNvSpPr>
            <a:spLocks noGrp="1"/>
          </p:cNvSpPr>
          <p:nvPr>
            <p:ph idx="1"/>
          </p:nvPr>
        </p:nvSpPr>
        <p:spPr>
          <a:xfrm>
            <a:off x="838200" y="2065110"/>
            <a:ext cx="10515600" cy="3328016"/>
          </a:xfrm>
        </p:spPr>
        <p:txBody>
          <a:bodyPr>
            <a:normAutofit/>
          </a:bodyPr>
          <a:lstStyle/>
          <a:p>
            <a:pPr marL="0" indent="0">
              <a:buNone/>
            </a:pPr>
            <a:r>
              <a:rPr lang="en-US" sz="3200" dirty="0">
                <a:latin typeface="Century Gothic" panose="020B0502020202020204" pitchFamily="34" charset="0"/>
              </a:rPr>
              <a:t>“The feeling of concern or care that we feel for others or for ourselves, and the urge to decrease their (or our) pain and suffering” (p. 38).</a:t>
            </a:r>
          </a:p>
          <a:p>
            <a:pPr marL="0" indent="0">
              <a:buNone/>
            </a:pPr>
            <a:endParaRPr lang="en-US" sz="3200" dirty="0">
              <a:latin typeface="Century Gothic" panose="020B0502020202020204" pitchFamily="34" charset="0"/>
            </a:endParaRPr>
          </a:p>
          <a:p>
            <a:pPr marL="0" indent="0">
              <a:buNone/>
            </a:pPr>
            <a:r>
              <a:rPr lang="en-US" sz="3200" dirty="0">
                <a:latin typeface="Century Gothic" panose="020B0502020202020204" pitchFamily="34" charset="0"/>
              </a:rPr>
              <a:t>Sympathy and empathy are necessary for compassion.</a:t>
            </a:r>
          </a:p>
          <a:p>
            <a:pPr marL="0" indent="0">
              <a:buNone/>
            </a:pPr>
            <a:endParaRPr lang="en-US" sz="3600" dirty="0">
              <a:latin typeface="Century Gothic" panose="020B0502020202020204" pitchFamily="34" charset="0"/>
            </a:endParaRPr>
          </a:p>
          <a:p>
            <a:pPr marL="0" indent="0">
              <a:buNone/>
            </a:pPr>
            <a:endParaRPr lang="en-US" dirty="0"/>
          </a:p>
        </p:txBody>
      </p:sp>
      <p:cxnSp>
        <p:nvCxnSpPr>
          <p:cNvPr id="4" name="Straight Connector 3">
            <a:extLst>
              <a:ext uri="{FF2B5EF4-FFF2-40B4-BE49-F238E27FC236}">
                <a16:creationId xmlns:a16="http://schemas.microsoft.com/office/drawing/2014/main" id="{22BF12AD-0825-47F2-B280-031BDC0E48D4}"/>
              </a:ext>
            </a:extLst>
          </p:cNvPr>
          <p:cNvCxnSpPr>
            <a:cxnSpLocks/>
          </p:cNvCxnSpPr>
          <p:nvPr/>
        </p:nvCxnSpPr>
        <p:spPr>
          <a:xfrm flipV="1">
            <a:off x="838200" y="1599284"/>
            <a:ext cx="9392272" cy="3721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7283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TotalTime>
  <Words>1042</Words>
  <Application>Microsoft Macintosh PowerPoint</Application>
  <PresentationFormat>Widescreen</PresentationFormat>
  <Paragraphs>100</Paragraphs>
  <Slides>22</Slides>
  <Notes>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Abadi</vt:lpstr>
      <vt:lpstr>Aharoni</vt:lpstr>
      <vt:lpstr>Arial</vt:lpstr>
      <vt:lpstr>Calibri</vt:lpstr>
      <vt:lpstr>Calibri Light</vt:lpstr>
      <vt:lpstr>Century Gothic</vt:lpstr>
      <vt:lpstr>Garamond</vt:lpstr>
      <vt:lpstr>Palatino</vt:lpstr>
      <vt:lpstr>Symbol</vt:lpstr>
      <vt:lpstr>YouTube Noto</vt:lpstr>
      <vt:lpstr>Office Theme</vt:lpstr>
      <vt:lpstr>UCOL 1523: GATEWAY TO  BELONGING</vt:lpstr>
      <vt:lpstr>PowerPoint Presentation</vt:lpstr>
      <vt:lpstr>Land Acknowledgement</vt:lpstr>
      <vt:lpstr>Announcements</vt:lpstr>
      <vt:lpstr>Announcements</vt:lpstr>
      <vt:lpstr>Announcements</vt:lpstr>
      <vt:lpstr>Announcements</vt:lpstr>
      <vt:lpstr>Chapter 3 (AW)   Learning Objectives</vt:lpstr>
      <vt:lpstr>What is Compassion?</vt:lpstr>
      <vt:lpstr>PowerPoint Presentation</vt:lpstr>
      <vt:lpstr>Sympathy vs. Empathy</vt:lpstr>
      <vt:lpstr>\</vt:lpstr>
      <vt:lpstr>Qualities of Empathy</vt:lpstr>
      <vt:lpstr>Practicing Compassion Towards…</vt:lpstr>
      <vt:lpstr>Belonging Toolbox:  Determining Core Values</vt:lpstr>
      <vt:lpstr>How External Compassion Increases Belonging</vt:lpstr>
      <vt:lpstr>Sustained Compassion </vt:lpstr>
      <vt:lpstr>Belonging Toolbox:  Loving-kindness Meditation</vt:lpstr>
      <vt:lpstr>What are some ways we can practice compassion for others here at OU?  What are some ways we can practice compassion for ourselves while here at OU?</vt:lpstr>
      <vt:lpstr>In addition to the everyday actions you can take to show compassion to others in the university community, there are many ways you can join others in showing compassion.   Some examples include:       Giving to the OU Food Pantry       Giving to Sooners Helping Sooners       Volunteering at Big Event every spring    </vt:lpstr>
      <vt:lpstr>Class Wrap-up…</vt:lpstr>
      <vt:lpstr>That’s all folks…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UCOL 1523: GATEWAY TO  BELONGING</dc:title>
  <dc:creator>LILLIAN MILLER</dc:creator>
  <cp:lastModifiedBy>Marshall, Lindsay E.</cp:lastModifiedBy>
  <cp:revision>23</cp:revision>
  <dcterms:created xsi:type="dcterms:W3CDTF">2021-09-04T19:28:28Z</dcterms:created>
  <dcterms:modified xsi:type="dcterms:W3CDTF">2021-09-13T14:54:09Z</dcterms:modified>
</cp:coreProperties>
</file>