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60" r:id="rId2"/>
    <p:sldId id="541" r:id="rId3"/>
    <p:sldId id="542" r:id="rId4"/>
    <p:sldId id="524" r:id="rId5"/>
    <p:sldId id="525" r:id="rId6"/>
    <p:sldId id="264" r:id="rId7"/>
    <p:sldId id="263" r:id="rId8"/>
    <p:sldId id="527" r:id="rId9"/>
    <p:sldId id="530" r:id="rId10"/>
    <p:sldId id="270" r:id="rId11"/>
    <p:sldId id="517" r:id="rId12"/>
    <p:sldId id="531" r:id="rId13"/>
    <p:sldId id="532" r:id="rId14"/>
    <p:sldId id="513" r:id="rId15"/>
    <p:sldId id="529" r:id="rId16"/>
    <p:sldId id="533" r:id="rId17"/>
    <p:sldId id="334" r:id="rId18"/>
    <p:sldId id="333" r:id="rId19"/>
    <p:sldId id="536" r:id="rId20"/>
    <p:sldId id="348" r:id="rId21"/>
    <p:sldId id="535" r:id="rId22"/>
    <p:sldId id="347" r:id="rId23"/>
    <p:sldId id="266" r:id="rId24"/>
    <p:sldId id="537" r:id="rId25"/>
    <p:sldId id="277" r:id="rId26"/>
    <p:sldId id="279" r:id="rId27"/>
    <p:sldId id="514" r:id="rId28"/>
    <p:sldId id="538" r:id="rId29"/>
    <p:sldId id="526" r:id="rId30"/>
    <p:sldId id="520" r:id="rId31"/>
    <p:sldId id="281" r:id="rId32"/>
    <p:sldId id="368" r:id="rId33"/>
    <p:sldId id="366" r:id="rId34"/>
    <p:sldId id="367" r:id="rId35"/>
    <p:sldId id="540" r:id="rId36"/>
    <p:sldId id="369" r:id="rId37"/>
    <p:sldId id="321" r:id="rId38"/>
    <p:sldId id="523" r:id="rId39"/>
    <p:sldId id="340" r:id="rId40"/>
    <p:sldId id="339" r:id="rId41"/>
    <p:sldId id="265" r:id="rId42"/>
    <p:sldId id="54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60"/>
    <p:restoredTop sz="96327"/>
  </p:normalViewPr>
  <p:slideViewPr>
    <p:cSldViewPr snapToGrid="0" snapToObjects="1">
      <p:cViewPr varScale="1">
        <p:scale>
          <a:sx n="110" d="100"/>
          <a:sy n="110" d="100"/>
        </p:scale>
        <p:origin x="30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3C8A1-D774-4D83-969D-C9CCB5B626A6}" type="datetimeFigureOut">
              <a:rPr lang="en-US" smtClean="0"/>
              <a:t>9/16/2021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311E01-0EFE-4A8E-8B56-A98BF5684F1F}" type="slidenum">
              <a:rPr lang="en-US" smtClean="0"/>
              <a:t>‹#›</a:t>
            </a:fld>
            <a:endParaRPr lang="en-US"/>
          </a:p>
        </p:txBody>
      </p:sp>
    </p:spTree>
    <p:extLst>
      <p:ext uri="{BB962C8B-B14F-4D97-AF65-F5344CB8AC3E}">
        <p14:creationId xmlns:p14="http://schemas.microsoft.com/office/powerpoint/2010/main" val="2606164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311E01-0EFE-4A8E-8B56-A98BF5684F1F}" type="slidenum">
              <a:rPr lang="en-US" smtClean="0"/>
              <a:t>6</a:t>
            </a:fld>
            <a:endParaRPr lang="en-US"/>
          </a:p>
        </p:txBody>
      </p:sp>
    </p:spTree>
    <p:extLst>
      <p:ext uri="{BB962C8B-B14F-4D97-AF65-F5344CB8AC3E}">
        <p14:creationId xmlns:p14="http://schemas.microsoft.com/office/powerpoint/2010/main" val="2745816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311E01-0EFE-4A8E-8B56-A98BF5684F1F}" type="slidenum">
              <a:rPr lang="en-US" smtClean="0"/>
              <a:t>27</a:t>
            </a:fld>
            <a:endParaRPr lang="en-US"/>
          </a:p>
        </p:txBody>
      </p:sp>
    </p:spTree>
    <p:extLst>
      <p:ext uri="{BB962C8B-B14F-4D97-AF65-F5344CB8AC3E}">
        <p14:creationId xmlns:p14="http://schemas.microsoft.com/office/powerpoint/2010/main" val="1081035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311E01-0EFE-4A8E-8B56-A98BF5684F1F}" type="slidenum">
              <a:rPr lang="en-US" smtClean="0"/>
              <a:t>28</a:t>
            </a:fld>
            <a:endParaRPr lang="en-US"/>
          </a:p>
        </p:txBody>
      </p:sp>
    </p:spTree>
    <p:extLst>
      <p:ext uri="{BB962C8B-B14F-4D97-AF65-F5344CB8AC3E}">
        <p14:creationId xmlns:p14="http://schemas.microsoft.com/office/powerpoint/2010/main" val="765606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311E01-0EFE-4A8E-8B56-A98BF5684F1F}" type="slidenum">
              <a:rPr lang="en-US" smtClean="0"/>
              <a:t>30</a:t>
            </a:fld>
            <a:endParaRPr lang="en-US"/>
          </a:p>
        </p:txBody>
      </p:sp>
    </p:spTree>
    <p:extLst>
      <p:ext uri="{BB962C8B-B14F-4D97-AF65-F5344CB8AC3E}">
        <p14:creationId xmlns:p14="http://schemas.microsoft.com/office/powerpoint/2010/main" val="551334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311E01-0EFE-4A8E-8B56-A98BF5684F1F}" type="slidenum">
              <a:rPr lang="en-US" smtClean="0"/>
              <a:t>35</a:t>
            </a:fld>
            <a:endParaRPr lang="en-US"/>
          </a:p>
        </p:txBody>
      </p:sp>
    </p:spTree>
    <p:extLst>
      <p:ext uri="{BB962C8B-B14F-4D97-AF65-F5344CB8AC3E}">
        <p14:creationId xmlns:p14="http://schemas.microsoft.com/office/powerpoint/2010/main" val="364195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311E01-0EFE-4A8E-8B56-A98BF5684F1F}" type="slidenum">
              <a:rPr lang="en-US" smtClean="0"/>
              <a:t>38</a:t>
            </a:fld>
            <a:endParaRPr lang="en-US"/>
          </a:p>
        </p:txBody>
      </p:sp>
    </p:spTree>
    <p:extLst>
      <p:ext uri="{BB962C8B-B14F-4D97-AF65-F5344CB8AC3E}">
        <p14:creationId xmlns:p14="http://schemas.microsoft.com/office/powerpoint/2010/main" val="1576371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311E01-0EFE-4A8E-8B56-A98BF5684F1F}" type="slidenum">
              <a:rPr lang="en-US" smtClean="0"/>
              <a:t>9</a:t>
            </a:fld>
            <a:endParaRPr lang="en-US"/>
          </a:p>
        </p:txBody>
      </p:sp>
    </p:spTree>
    <p:extLst>
      <p:ext uri="{BB962C8B-B14F-4D97-AF65-F5344CB8AC3E}">
        <p14:creationId xmlns:p14="http://schemas.microsoft.com/office/powerpoint/2010/main" val="4101382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311E01-0EFE-4A8E-8B56-A98BF5684F1F}" type="slidenum">
              <a:rPr lang="en-US" smtClean="0"/>
              <a:t>11</a:t>
            </a:fld>
            <a:endParaRPr lang="en-US"/>
          </a:p>
        </p:txBody>
      </p:sp>
    </p:spTree>
    <p:extLst>
      <p:ext uri="{BB962C8B-B14F-4D97-AF65-F5344CB8AC3E}">
        <p14:creationId xmlns:p14="http://schemas.microsoft.com/office/powerpoint/2010/main" val="2352984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311E01-0EFE-4A8E-8B56-A98BF5684F1F}" type="slidenum">
              <a:rPr lang="en-US" smtClean="0"/>
              <a:t>12</a:t>
            </a:fld>
            <a:endParaRPr lang="en-US"/>
          </a:p>
        </p:txBody>
      </p:sp>
    </p:spTree>
    <p:extLst>
      <p:ext uri="{BB962C8B-B14F-4D97-AF65-F5344CB8AC3E}">
        <p14:creationId xmlns:p14="http://schemas.microsoft.com/office/powerpoint/2010/main" val="1292881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311E01-0EFE-4A8E-8B56-A98BF5684F1F}" type="slidenum">
              <a:rPr lang="en-US" smtClean="0"/>
              <a:t>13</a:t>
            </a:fld>
            <a:endParaRPr lang="en-US"/>
          </a:p>
        </p:txBody>
      </p:sp>
    </p:spTree>
    <p:extLst>
      <p:ext uri="{BB962C8B-B14F-4D97-AF65-F5344CB8AC3E}">
        <p14:creationId xmlns:p14="http://schemas.microsoft.com/office/powerpoint/2010/main" val="415248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311E01-0EFE-4A8E-8B56-A98BF5684F1F}" type="slidenum">
              <a:rPr lang="en-US" smtClean="0"/>
              <a:t>15</a:t>
            </a:fld>
            <a:endParaRPr lang="en-US"/>
          </a:p>
        </p:txBody>
      </p:sp>
    </p:spTree>
    <p:extLst>
      <p:ext uri="{BB962C8B-B14F-4D97-AF65-F5344CB8AC3E}">
        <p14:creationId xmlns:p14="http://schemas.microsoft.com/office/powerpoint/2010/main" val="4280539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311E01-0EFE-4A8E-8B56-A98BF5684F1F}" type="slidenum">
              <a:rPr lang="en-US" smtClean="0"/>
              <a:t>16</a:t>
            </a:fld>
            <a:endParaRPr lang="en-US"/>
          </a:p>
        </p:txBody>
      </p:sp>
    </p:spTree>
    <p:extLst>
      <p:ext uri="{BB962C8B-B14F-4D97-AF65-F5344CB8AC3E}">
        <p14:creationId xmlns:p14="http://schemas.microsoft.com/office/powerpoint/2010/main" val="947228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311E01-0EFE-4A8E-8B56-A98BF5684F1F}" type="slidenum">
              <a:rPr lang="en-US" smtClean="0"/>
              <a:t>21</a:t>
            </a:fld>
            <a:endParaRPr lang="en-US"/>
          </a:p>
        </p:txBody>
      </p:sp>
    </p:spTree>
    <p:extLst>
      <p:ext uri="{BB962C8B-B14F-4D97-AF65-F5344CB8AC3E}">
        <p14:creationId xmlns:p14="http://schemas.microsoft.com/office/powerpoint/2010/main" val="3418856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311E01-0EFE-4A8E-8B56-A98BF5684F1F}" type="slidenum">
              <a:rPr lang="en-US" smtClean="0"/>
              <a:t>24</a:t>
            </a:fld>
            <a:endParaRPr lang="en-US"/>
          </a:p>
        </p:txBody>
      </p:sp>
    </p:spTree>
    <p:extLst>
      <p:ext uri="{BB962C8B-B14F-4D97-AF65-F5344CB8AC3E}">
        <p14:creationId xmlns:p14="http://schemas.microsoft.com/office/powerpoint/2010/main" val="3731125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B83A0-AFE9-4D20-BD92-58B22CDC55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FAB5F4-BC5F-4EAE-85B0-9FD3F6489D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F76DD3-29CA-4788-A66B-41083682663D}"/>
              </a:ext>
            </a:extLst>
          </p:cNvPr>
          <p:cNvSpPr>
            <a:spLocks noGrp="1"/>
          </p:cNvSpPr>
          <p:nvPr>
            <p:ph type="dt" sz="half" idx="10"/>
          </p:nvPr>
        </p:nvSpPr>
        <p:spPr/>
        <p:txBody>
          <a:bodyPr/>
          <a:lstStyle/>
          <a:p>
            <a:fld id="{244D2FC4-1189-4944-B692-F21150660BD4}" type="datetimeFigureOut">
              <a:rPr lang="en-US" smtClean="0"/>
              <a:t>9/16/2021</a:t>
            </a:fld>
            <a:endParaRPr lang="en-US"/>
          </a:p>
        </p:txBody>
      </p:sp>
      <p:sp>
        <p:nvSpPr>
          <p:cNvPr id="5" name="Footer Placeholder 4">
            <a:extLst>
              <a:ext uri="{FF2B5EF4-FFF2-40B4-BE49-F238E27FC236}">
                <a16:creationId xmlns:a16="http://schemas.microsoft.com/office/drawing/2014/main" id="{D73251D2-16F2-4884-8407-F864D4BE22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56DDC1-020E-4990-A68D-503A7DD69001}"/>
              </a:ext>
            </a:extLst>
          </p:cNvPr>
          <p:cNvSpPr>
            <a:spLocks noGrp="1"/>
          </p:cNvSpPr>
          <p:nvPr>
            <p:ph type="sldNum" sz="quarter" idx="12"/>
          </p:nvPr>
        </p:nvSpPr>
        <p:spPr/>
        <p:txBody>
          <a:bodyPr/>
          <a:lstStyle/>
          <a:p>
            <a:fld id="{A2439073-D90F-4EB9-8DAD-E14CE47916A0}" type="slidenum">
              <a:rPr lang="en-US" smtClean="0"/>
              <a:t>‹#›</a:t>
            </a:fld>
            <a:endParaRPr lang="en-US"/>
          </a:p>
        </p:txBody>
      </p:sp>
    </p:spTree>
    <p:extLst>
      <p:ext uri="{BB962C8B-B14F-4D97-AF65-F5344CB8AC3E}">
        <p14:creationId xmlns:p14="http://schemas.microsoft.com/office/powerpoint/2010/main" val="3538306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F0CA1-0672-4C00-9194-F975D39CB6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12353A-D691-4987-AA8E-DB4D3DE08D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75DA84-6862-4031-B331-6D403A2AA3B6}"/>
              </a:ext>
            </a:extLst>
          </p:cNvPr>
          <p:cNvSpPr>
            <a:spLocks noGrp="1"/>
          </p:cNvSpPr>
          <p:nvPr>
            <p:ph type="dt" sz="half" idx="10"/>
          </p:nvPr>
        </p:nvSpPr>
        <p:spPr/>
        <p:txBody>
          <a:bodyPr/>
          <a:lstStyle/>
          <a:p>
            <a:fld id="{244D2FC4-1189-4944-B692-F21150660BD4}" type="datetimeFigureOut">
              <a:rPr lang="en-US" smtClean="0"/>
              <a:t>9/16/2021</a:t>
            </a:fld>
            <a:endParaRPr lang="en-US"/>
          </a:p>
        </p:txBody>
      </p:sp>
      <p:sp>
        <p:nvSpPr>
          <p:cNvPr id="5" name="Footer Placeholder 4">
            <a:extLst>
              <a:ext uri="{FF2B5EF4-FFF2-40B4-BE49-F238E27FC236}">
                <a16:creationId xmlns:a16="http://schemas.microsoft.com/office/drawing/2014/main" id="{DCF2D23C-7A94-4E38-A254-FB734476BC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5E94B-A66B-4351-8331-1FE0BD726D08}"/>
              </a:ext>
            </a:extLst>
          </p:cNvPr>
          <p:cNvSpPr>
            <a:spLocks noGrp="1"/>
          </p:cNvSpPr>
          <p:nvPr>
            <p:ph type="sldNum" sz="quarter" idx="12"/>
          </p:nvPr>
        </p:nvSpPr>
        <p:spPr/>
        <p:txBody>
          <a:bodyPr/>
          <a:lstStyle/>
          <a:p>
            <a:fld id="{A2439073-D90F-4EB9-8DAD-E14CE47916A0}" type="slidenum">
              <a:rPr lang="en-US" smtClean="0"/>
              <a:t>‹#›</a:t>
            </a:fld>
            <a:endParaRPr lang="en-US"/>
          </a:p>
        </p:txBody>
      </p:sp>
    </p:spTree>
    <p:extLst>
      <p:ext uri="{BB962C8B-B14F-4D97-AF65-F5344CB8AC3E}">
        <p14:creationId xmlns:p14="http://schemas.microsoft.com/office/powerpoint/2010/main" val="879149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654BCD-0AB5-42D4-81CC-98738EEF789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7F8535-2328-43AC-879E-D9D472801B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491A27-0E99-4888-84FE-069C263DCBE7}"/>
              </a:ext>
            </a:extLst>
          </p:cNvPr>
          <p:cNvSpPr>
            <a:spLocks noGrp="1"/>
          </p:cNvSpPr>
          <p:nvPr>
            <p:ph type="dt" sz="half" idx="10"/>
          </p:nvPr>
        </p:nvSpPr>
        <p:spPr/>
        <p:txBody>
          <a:bodyPr/>
          <a:lstStyle/>
          <a:p>
            <a:fld id="{244D2FC4-1189-4944-B692-F21150660BD4}" type="datetimeFigureOut">
              <a:rPr lang="en-US" smtClean="0"/>
              <a:t>9/16/2021</a:t>
            </a:fld>
            <a:endParaRPr lang="en-US"/>
          </a:p>
        </p:txBody>
      </p:sp>
      <p:sp>
        <p:nvSpPr>
          <p:cNvPr id="5" name="Footer Placeholder 4">
            <a:extLst>
              <a:ext uri="{FF2B5EF4-FFF2-40B4-BE49-F238E27FC236}">
                <a16:creationId xmlns:a16="http://schemas.microsoft.com/office/drawing/2014/main" id="{8892E9A1-78F3-4FC7-807C-24686EAA2A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76DB4F-AED7-4410-8188-3BC23A1E213F}"/>
              </a:ext>
            </a:extLst>
          </p:cNvPr>
          <p:cNvSpPr>
            <a:spLocks noGrp="1"/>
          </p:cNvSpPr>
          <p:nvPr>
            <p:ph type="sldNum" sz="quarter" idx="12"/>
          </p:nvPr>
        </p:nvSpPr>
        <p:spPr/>
        <p:txBody>
          <a:bodyPr/>
          <a:lstStyle/>
          <a:p>
            <a:fld id="{A2439073-D90F-4EB9-8DAD-E14CE47916A0}" type="slidenum">
              <a:rPr lang="en-US" smtClean="0"/>
              <a:t>‹#›</a:t>
            </a:fld>
            <a:endParaRPr lang="en-US"/>
          </a:p>
        </p:txBody>
      </p:sp>
    </p:spTree>
    <p:extLst>
      <p:ext uri="{BB962C8B-B14F-4D97-AF65-F5344CB8AC3E}">
        <p14:creationId xmlns:p14="http://schemas.microsoft.com/office/powerpoint/2010/main" val="2311861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E52EB92A-C711-374A-8675-660D6C748457}" type="datetimeFigureOut">
              <a:rPr lang="en-US" smtClean="0"/>
              <a:t>9/16/2021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572E39-8B93-DF46-989A-CFE46D6122D2}" type="slidenum">
              <a:rPr lang="en-US" smtClean="0"/>
              <a:t>‹#›</a:t>
            </a:fld>
            <a:endParaRPr lang="en-US"/>
          </a:p>
        </p:txBody>
      </p:sp>
      <p:sp>
        <p:nvSpPr>
          <p:cNvPr id="9" name="Text Placeholder 8"/>
          <p:cNvSpPr>
            <a:spLocks noGrp="1"/>
          </p:cNvSpPr>
          <p:nvPr>
            <p:ph type="body" sz="quarter" idx="13" hasCustomPrompt="1"/>
          </p:nvPr>
        </p:nvSpPr>
        <p:spPr>
          <a:xfrm>
            <a:off x="609600" y="1475348"/>
            <a:ext cx="3706315" cy="2693331"/>
          </a:xfrm>
          <a:prstGeom prst="rect">
            <a:avLst/>
          </a:prstGeom>
        </p:spPr>
        <p:txBody>
          <a:bodyPr/>
          <a:lstStyle>
            <a:lvl1pPr marL="0" indent="0">
              <a:buFont typeface="Arial"/>
              <a:buNone/>
              <a:defRPr sz="2400">
                <a:latin typeface="+mn-lt"/>
              </a:defRPr>
            </a:lvl1pPr>
            <a:lvl2pPr>
              <a:defRPr sz="2667" b="0" i="0">
                <a:latin typeface="Helvetica Neue"/>
                <a:cs typeface="Helvetica Neue"/>
              </a:defRPr>
            </a:lvl2pPr>
          </a:lstStyle>
          <a:p>
            <a:pPr lvl="0"/>
            <a:r>
              <a:rPr lang="en-US" dirty="0"/>
              <a:t>click to edit master text styles</a:t>
            </a:r>
          </a:p>
        </p:txBody>
      </p:sp>
      <p:sp>
        <p:nvSpPr>
          <p:cNvPr id="7" name="Text Placeholder 6"/>
          <p:cNvSpPr>
            <a:spLocks noGrp="1"/>
          </p:cNvSpPr>
          <p:nvPr>
            <p:ph type="body" sz="quarter" idx="14" hasCustomPrompt="1"/>
          </p:nvPr>
        </p:nvSpPr>
        <p:spPr>
          <a:xfrm>
            <a:off x="609601" y="4167717"/>
            <a:ext cx="3706284" cy="2108200"/>
          </a:xfrm>
          <a:prstGeom prst="rect">
            <a:avLst/>
          </a:prstGeom>
        </p:spPr>
        <p:txBody>
          <a:bodyPr vert="horz"/>
          <a:lstStyle>
            <a:lvl1pPr>
              <a:defRPr sz="1867">
                <a:latin typeface="+mn-lt"/>
              </a:defRPr>
            </a:lvl1pPr>
            <a:lvl2pPr>
              <a:defRPr sz="1867"/>
            </a:lvl2pPr>
            <a:lvl3pPr>
              <a:defRPr sz="1867"/>
            </a:lvl3pPr>
            <a:lvl4pPr>
              <a:defRPr sz="1867"/>
            </a:lvl4pPr>
            <a:lvl5pPr>
              <a:defRPr sz="1867"/>
            </a:lvl5pPr>
          </a:lstStyle>
          <a:p>
            <a:pPr lvl="0"/>
            <a:r>
              <a:rPr lang="en-US" dirty="0"/>
              <a:t>click to edit master text styles</a:t>
            </a:r>
          </a:p>
        </p:txBody>
      </p:sp>
      <p:sp>
        <p:nvSpPr>
          <p:cNvPr id="8" name="Picture Placeholder 7"/>
          <p:cNvSpPr>
            <a:spLocks noGrp="1"/>
          </p:cNvSpPr>
          <p:nvPr>
            <p:ph type="pic" sz="quarter" idx="15"/>
          </p:nvPr>
        </p:nvSpPr>
        <p:spPr>
          <a:xfrm>
            <a:off x="4315885" y="1475317"/>
            <a:ext cx="7266516" cy="4800600"/>
          </a:xfrm>
          <a:prstGeom prst="rect">
            <a:avLst/>
          </a:prstGeom>
        </p:spPr>
        <p:txBody>
          <a:bodyPr/>
          <a:lstStyle/>
          <a:p>
            <a:r>
              <a:rPr lang="en-US"/>
              <a:t>Click icon to add picture</a:t>
            </a:r>
            <a:endParaRPr lang="en-US" dirty="0"/>
          </a:p>
        </p:txBody>
      </p:sp>
    </p:spTree>
    <p:extLst>
      <p:ext uri="{BB962C8B-B14F-4D97-AF65-F5344CB8AC3E}">
        <p14:creationId xmlns:p14="http://schemas.microsoft.com/office/powerpoint/2010/main" val="224906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Lst>
      </p:bldP>
      <p:bldP spid="7" grpId="0" build="p">
        <p:tmplLst>
          <p:tmpl lvl="1">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E52EB92A-C711-374A-8675-660D6C748457}" type="datetimeFigureOut">
              <a:rPr lang="en-US" smtClean="0"/>
              <a:t>9/16/2021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572E39-8B93-DF46-989A-CFE46D6122D2}" type="slidenum">
              <a:rPr lang="en-US" smtClean="0"/>
              <a:t>‹#›</a:t>
            </a:fld>
            <a:endParaRPr lang="en-US"/>
          </a:p>
        </p:txBody>
      </p:sp>
      <p:sp>
        <p:nvSpPr>
          <p:cNvPr id="8" name="Text Placeholder 8"/>
          <p:cNvSpPr>
            <a:spLocks noGrp="1"/>
          </p:cNvSpPr>
          <p:nvPr>
            <p:ph type="body" sz="quarter" idx="13" hasCustomPrompt="1"/>
          </p:nvPr>
        </p:nvSpPr>
        <p:spPr>
          <a:xfrm>
            <a:off x="609600" y="1475350"/>
            <a:ext cx="10972800" cy="1020425"/>
          </a:xfrm>
          <a:prstGeom prst="rect">
            <a:avLst/>
          </a:prstGeom>
        </p:spPr>
        <p:txBody>
          <a:bodyPr/>
          <a:lstStyle>
            <a:lvl1pPr>
              <a:defRPr sz="2400">
                <a:latin typeface="+mn-lt"/>
              </a:defRPr>
            </a:lvl1pPr>
          </a:lstStyle>
          <a:p>
            <a:pPr lvl="0"/>
            <a:r>
              <a:rPr lang="en-US" dirty="0"/>
              <a:t>click to edit master text styles</a:t>
            </a:r>
          </a:p>
        </p:txBody>
      </p:sp>
      <p:sp>
        <p:nvSpPr>
          <p:cNvPr id="7" name="Text Placeholder 6"/>
          <p:cNvSpPr>
            <a:spLocks noGrp="1"/>
          </p:cNvSpPr>
          <p:nvPr>
            <p:ph type="body" sz="quarter" idx="14" hasCustomPrompt="1"/>
          </p:nvPr>
        </p:nvSpPr>
        <p:spPr>
          <a:xfrm>
            <a:off x="609600" y="3022600"/>
            <a:ext cx="2844800" cy="3227917"/>
          </a:xfrm>
          <a:prstGeom prst="rect">
            <a:avLst/>
          </a:prstGeom>
        </p:spPr>
        <p:txBody>
          <a:bodyPr vert="horz"/>
          <a:lstStyle>
            <a:lvl1pPr>
              <a:defRPr sz="1867">
                <a:latin typeface="+mn-lt"/>
              </a:defRPr>
            </a:lvl1pPr>
            <a:lvl2pPr>
              <a:defRPr sz="1600"/>
            </a:lvl2pPr>
            <a:lvl3pPr>
              <a:defRPr sz="1600"/>
            </a:lvl3pPr>
            <a:lvl4pPr>
              <a:defRPr sz="1600"/>
            </a:lvl4pPr>
            <a:lvl5pPr>
              <a:defRPr sz="1600"/>
            </a:lvl5pPr>
          </a:lstStyle>
          <a:p>
            <a:pPr lvl="0"/>
            <a:r>
              <a:rPr lang="en-US" dirty="0"/>
              <a:t>click to edit master text styles</a:t>
            </a:r>
          </a:p>
        </p:txBody>
      </p:sp>
      <p:sp>
        <p:nvSpPr>
          <p:cNvPr id="9" name="Picture Placeholder 8"/>
          <p:cNvSpPr>
            <a:spLocks noGrp="1"/>
          </p:cNvSpPr>
          <p:nvPr>
            <p:ph type="pic" sz="quarter" idx="15"/>
          </p:nvPr>
        </p:nvSpPr>
        <p:spPr>
          <a:xfrm>
            <a:off x="3454400" y="2495775"/>
            <a:ext cx="8128000" cy="3754743"/>
          </a:xfrm>
          <a:prstGeom prst="rect">
            <a:avLst/>
          </a:prstGeom>
        </p:spPr>
        <p:txBody>
          <a:bodyPr/>
          <a:lstStyle/>
          <a:p>
            <a:r>
              <a:rPr lang="en-US"/>
              <a:t>Click icon to add picture</a:t>
            </a:r>
            <a:endParaRPr lang="en-US" dirty="0"/>
          </a:p>
        </p:txBody>
      </p:sp>
    </p:spTree>
    <p:extLst>
      <p:ext uri="{BB962C8B-B14F-4D97-AF65-F5344CB8AC3E}">
        <p14:creationId xmlns:p14="http://schemas.microsoft.com/office/powerpoint/2010/main" val="310485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7" grpId="0" build="p">
        <p:tmplLst>
          <p:tmpl lvl="1">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86B0-75E4-442A-B0EA-FF5B794D64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620A6-1042-42C3-95F0-F5FC6304F6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0D37A5-9A54-4433-AEDC-3C1B633B364C}"/>
              </a:ext>
            </a:extLst>
          </p:cNvPr>
          <p:cNvSpPr>
            <a:spLocks noGrp="1"/>
          </p:cNvSpPr>
          <p:nvPr>
            <p:ph type="dt" sz="half" idx="10"/>
          </p:nvPr>
        </p:nvSpPr>
        <p:spPr/>
        <p:txBody>
          <a:bodyPr/>
          <a:lstStyle/>
          <a:p>
            <a:fld id="{244D2FC4-1189-4944-B692-F21150660BD4}" type="datetimeFigureOut">
              <a:rPr lang="en-US" smtClean="0"/>
              <a:t>9/16/2021</a:t>
            </a:fld>
            <a:endParaRPr lang="en-US"/>
          </a:p>
        </p:txBody>
      </p:sp>
      <p:sp>
        <p:nvSpPr>
          <p:cNvPr id="5" name="Footer Placeholder 4">
            <a:extLst>
              <a:ext uri="{FF2B5EF4-FFF2-40B4-BE49-F238E27FC236}">
                <a16:creationId xmlns:a16="http://schemas.microsoft.com/office/drawing/2014/main" id="{41AF96B0-3DF9-4597-AA2B-D1C9960424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828E88-31F6-4A82-8631-D29C5E263575}"/>
              </a:ext>
            </a:extLst>
          </p:cNvPr>
          <p:cNvSpPr>
            <a:spLocks noGrp="1"/>
          </p:cNvSpPr>
          <p:nvPr>
            <p:ph type="sldNum" sz="quarter" idx="12"/>
          </p:nvPr>
        </p:nvSpPr>
        <p:spPr/>
        <p:txBody>
          <a:bodyPr/>
          <a:lstStyle/>
          <a:p>
            <a:fld id="{A2439073-D90F-4EB9-8DAD-E14CE47916A0}" type="slidenum">
              <a:rPr lang="en-US" smtClean="0"/>
              <a:t>‹#›</a:t>
            </a:fld>
            <a:endParaRPr lang="en-US"/>
          </a:p>
        </p:txBody>
      </p:sp>
    </p:spTree>
    <p:extLst>
      <p:ext uri="{BB962C8B-B14F-4D97-AF65-F5344CB8AC3E}">
        <p14:creationId xmlns:p14="http://schemas.microsoft.com/office/powerpoint/2010/main" val="3485486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05451-6929-4107-8F2C-B7B063FDC5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C78C6D-34E2-4B0D-B4EF-75EF5229A4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127508-09FB-41D0-8F61-1BFB811B98BA}"/>
              </a:ext>
            </a:extLst>
          </p:cNvPr>
          <p:cNvSpPr>
            <a:spLocks noGrp="1"/>
          </p:cNvSpPr>
          <p:nvPr>
            <p:ph type="dt" sz="half" idx="10"/>
          </p:nvPr>
        </p:nvSpPr>
        <p:spPr/>
        <p:txBody>
          <a:bodyPr/>
          <a:lstStyle/>
          <a:p>
            <a:fld id="{244D2FC4-1189-4944-B692-F21150660BD4}" type="datetimeFigureOut">
              <a:rPr lang="en-US" smtClean="0"/>
              <a:t>9/16/2021</a:t>
            </a:fld>
            <a:endParaRPr lang="en-US"/>
          </a:p>
        </p:txBody>
      </p:sp>
      <p:sp>
        <p:nvSpPr>
          <p:cNvPr id="5" name="Footer Placeholder 4">
            <a:extLst>
              <a:ext uri="{FF2B5EF4-FFF2-40B4-BE49-F238E27FC236}">
                <a16:creationId xmlns:a16="http://schemas.microsoft.com/office/drawing/2014/main" id="{1669D368-40DA-492A-8646-62D340539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815B8-D2A5-4E55-AAB1-FB04AEACEDB2}"/>
              </a:ext>
            </a:extLst>
          </p:cNvPr>
          <p:cNvSpPr>
            <a:spLocks noGrp="1"/>
          </p:cNvSpPr>
          <p:nvPr>
            <p:ph type="sldNum" sz="quarter" idx="12"/>
          </p:nvPr>
        </p:nvSpPr>
        <p:spPr/>
        <p:txBody>
          <a:bodyPr/>
          <a:lstStyle/>
          <a:p>
            <a:fld id="{A2439073-D90F-4EB9-8DAD-E14CE47916A0}" type="slidenum">
              <a:rPr lang="en-US" smtClean="0"/>
              <a:t>‹#›</a:t>
            </a:fld>
            <a:endParaRPr lang="en-US"/>
          </a:p>
        </p:txBody>
      </p:sp>
    </p:spTree>
    <p:extLst>
      <p:ext uri="{BB962C8B-B14F-4D97-AF65-F5344CB8AC3E}">
        <p14:creationId xmlns:p14="http://schemas.microsoft.com/office/powerpoint/2010/main" val="1477118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87901-6A3A-4330-A525-BF6FDC33D4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437CEE-C263-4210-B380-7777C49244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1C0F2E-04D2-4959-A13D-C6E3262615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BF51DD-66B2-4192-A012-5B55E31D647E}"/>
              </a:ext>
            </a:extLst>
          </p:cNvPr>
          <p:cNvSpPr>
            <a:spLocks noGrp="1"/>
          </p:cNvSpPr>
          <p:nvPr>
            <p:ph type="dt" sz="half" idx="10"/>
          </p:nvPr>
        </p:nvSpPr>
        <p:spPr/>
        <p:txBody>
          <a:bodyPr/>
          <a:lstStyle/>
          <a:p>
            <a:fld id="{244D2FC4-1189-4944-B692-F21150660BD4}" type="datetimeFigureOut">
              <a:rPr lang="en-US" smtClean="0"/>
              <a:t>9/16/2021</a:t>
            </a:fld>
            <a:endParaRPr lang="en-US"/>
          </a:p>
        </p:txBody>
      </p:sp>
      <p:sp>
        <p:nvSpPr>
          <p:cNvPr id="6" name="Footer Placeholder 5">
            <a:extLst>
              <a:ext uri="{FF2B5EF4-FFF2-40B4-BE49-F238E27FC236}">
                <a16:creationId xmlns:a16="http://schemas.microsoft.com/office/drawing/2014/main" id="{56C75791-3D8E-4743-BE5A-CF216C97B8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8F8B47-2C4E-4497-B0F5-8901034BA613}"/>
              </a:ext>
            </a:extLst>
          </p:cNvPr>
          <p:cNvSpPr>
            <a:spLocks noGrp="1"/>
          </p:cNvSpPr>
          <p:nvPr>
            <p:ph type="sldNum" sz="quarter" idx="12"/>
          </p:nvPr>
        </p:nvSpPr>
        <p:spPr/>
        <p:txBody>
          <a:bodyPr/>
          <a:lstStyle/>
          <a:p>
            <a:fld id="{A2439073-D90F-4EB9-8DAD-E14CE47916A0}" type="slidenum">
              <a:rPr lang="en-US" smtClean="0"/>
              <a:t>‹#›</a:t>
            </a:fld>
            <a:endParaRPr lang="en-US"/>
          </a:p>
        </p:txBody>
      </p:sp>
    </p:spTree>
    <p:extLst>
      <p:ext uri="{BB962C8B-B14F-4D97-AF65-F5344CB8AC3E}">
        <p14:creationId xmlns:p14="http://schemas.microsoft.com/office/powerpoint/2010/main" val="1451818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494FD-B907-480C-9A75-42CCCF5025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2D003D-132A-4A49-8D43-8DEEA52088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306D86-3E67-4BFC-B3D6-F905EAFDCB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EED40C-D093-4686-B826-5ED117C562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80CB65-CF06-44F2-B8C0-EC622641FA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84D88E-D956-4B0B-BE72-6AB0F8C98725}"/>
              </a:ext>
            </a:extLst>
          </p:cNvPr>
          <p:cNvSpPr>
            <a:spLocks noGrp="1"/>
          </p:cNvSpPr>
          <p:nvPr>
            <p:ph type="dt" sz="half" idx="10"/>
          </p:nvPr>
        </p:nvSpPr>
        <p:spPr/>
        <p:txBody>
          <a:bodyPr/>
          <a:lstStyle/>
          <a:p>
            <a:fld id="{244D2FC4-1189-4944-B692-F21150660BD4}" type="datetimeFigureOut">
              <a:rPr lang="en-US" smtClean="0"/>
              <a:t>9/16/2021</a:t>
            </a:fld>
            <a:endParaRPr lang="en-US"/>
          </a:p>
        </p:txBody>
      </p:sp>
      <p:sp>
        <p:nvSpPr>
          <p:cNvPr id="8" name="Footer Placeholder 7">
            <a:extLst>
              <a:ext uri="{FF2B5EF4-FFF2-40B4-BE49-F238E27FC236}">
                <a16:creationId xmlns:a16="http://schemas.microsoft.com/office/drawing/2014/main" id="{F71876FE-F3E3-4987-9DAE-00540431CD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434670-8C4D-46EE-8873-D0EDA9506F1D}"/>
              </a:ext>
            </a:extLst>
          </p:cNvPr>
          <p:cNvSpPr>
            <a:spLocks noGrp="1"/>
          </p:cNvSpPr>
          <p:nvPr>
            <p:ph type="sldNum" sz="quarter" idx="12"/>
          </p:nvPr>
        </p:nvSpPr>
        <p:spPr/>
        <p:txBody>
          <a:bodyPr/>
          <a:lstStyle/>
          <a:p>
            <a:fld id="{A2439073-D90F-4EB9-8DAD-E14CE47916A0}" type="slidenum">
              <a:rPr lang="en-US" smtClean="0"/>
              <a:t>‹#›</a:t>
            </a:fld>
            <a:endParaRPr lang="en-US"/>
          </a:p>
        </p:txBody>
      </p:sp>
    </p:spTree>
    <p:extLst>
      <p:ext uri="{BB962C8B-B14F-4D97-AF65-F5344CB8AC3E}">
        <p14:creationId xmlns:p14="http://schemas.microsoft.com/office/powerpoint/2010/main" val="1504997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33BDB-45AF-43C2-9748-E5160F4A26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2873C7-BE32-4CE8-9ED9-7E6C9AF5E3E3}"/>
              </a:ext>
            </a:extLst>
          </p:cNvPr>
          <p:cNvSpPr>
            <a:spLocks noGrp="1"/>
          </p:cNvSpPr>
          <p:nvPr>
            <p:ph type="dt" sz="half" idx="10"/>
          </p:nvPr>
        </p:nvSpPr>
        <p:spPr/>
        <p:txBody>
          <a:bodyPr/>
          <a:lstStyle/>
          <a:p>
            <a:fld id="{244D2FC4-1189-4944-B692-F21150660BD4}" type="datetimeFigureOut">
              <a:rPr lang="en-US" smtClean="0"/>
              <a:t>9/16/2021</a:t>
            </a:fld>
            <a:endParaRPr lang="en-US"/>
          </a:p>
        </p:txBody>
      </p:sp>
      <p:sp>
        <p:nvSpPr>
          <p:cNvPr id="4" name="Footer Placeholder 3">
            <a:extLst>
              <a:ext uri="{FF2B5EF4-FFF2-40B4-BE49-F238E27FC236}">
                <a16:creationId xmlns:a16="http://schemas.microsoft.com/office/drawing/2014/main" id="{BA75D650-D4EB-4B6D-B295-36645DE908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18B687-C8AD-451E-A3CD-B8B5A5B75304}"/>
              </a:ext>
            </a:extLst>
          </p:cNvPr>
          <p:cNvSpPr>
            <a:spLocks noGrp="1"/>
          </p:cNvSpPr>
          <p:nvPr>
            <p:ph type="sldNum" sz="quarter" idx="12"/>
          </p:nvPr>
        </p:nvSpPr>
        <p:spPr/>
        <p:txBody>
          <a:bodyPr/>
          <a:lstStyle/>
          <a:p>
            <a:fld id="{A2439073-D90F-4EB9-8DAD-E14CE47916A0}" type="slidenum">
              <a:rPr lang="en-US" smtClean="0"/>
              <a:t>‹#›</a:t>
            </a:fld>
            <a:endParaRPr lang="en-US"/>
          </a:p>
        </p:txBody>
      </p:sp>
    </p:spTree>
    <p:extLst>
      <p:ext uri="{BB962C8B-B14F-4D97-AF65-F5344CB8AC3E}">
        <p14:creationId xmlns:p14="http://schemas.microsoft.com/office/powerpoint/2010/main" val="2514277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AEB895-C3FB-4E59-8B4C-C0A7E98C06BC}"/>
              </a:ext>
            </a:extLst>
          </p:cNvPr>
          <p:cNvSpPr>
            <a:spLocks noGrp="1"/>
          </p:cNvSpPr>
          <p:nvPr>
            <p:ph type="dt" sz="half" idx="10"/>
          </p:nvPr>
        </p:nvSpPr>
        <p:spPr/>
        <p:txBody>
          <a:bodyPr/>
          <a:lstStyle/>
          <a:p>
            <a:fld id="{244D2FC4-1189-4944-B692-F21150660BD4}" type="datetimeFigureOut">
              <a:rPr lang="en-US" smtClean="0"/>
              <a:t>9/16/2021</a:t>
            </a:fld>
            <a:endParaRPr lang="en-US"/>
          </a:p>
        </p:txBody>
      </p:sp>
      <p:sp>
        <p:nvSpPr>
          <p:cNvPr id="3" name="Footer Placeholder 2">
            <a:extLst>
              <a:ext uri="{FF2B5EF4-FFF2-40B4-BE49-F238E27FC236}">
                <a16:creationId xmlns:a16="http://schemas.microsoft.com/office/drawing/2014/main" id="{6ECD3F76-1134-423C-95AC-E44F042BE1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188E43-60FF-499B-984A-2FEB41F8B096}"/>
              </a:ext>
            </a:extLst>
          </p:cNvPr>
          <p:cNvSpPr>
            <a:spLocks noGrp="1"/>
          </p:cNvSpPr>
          <p:nvPr>
            <p:ph type="sldNum" sz="quarter" idx="12"/>
          </p:nvPr>
        </p:nvSpPr>
        <p:spPr/>
        <p:txBody>
          <a:bodyPr/>
          <a:lstStyle/>
          <a:p>
            <a:fld id="{A2439073-D90F-4EB9-8DAD-E14CE47916A0}" type="slidenum">
              <a:rPr lang="en-US" smtClean="0"/>
              <a:t>‹#›</a:t>
            </a:fld>
            <a:endParaRPr lang="en-US"/>
          </a:p>
        </p:txBody>
      </p:sp>
    </p:spTree>
    <p:extLst>
      <p:ext uri="{BB962C8B-B14F-4D97-AF65-F5344CB8AC3E}">
        <p14:creationId xmlns:p14="http://schemas.microsoft.com/office/powerpoint/2010/main" val="3255649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71CBD-812F-42A4-B6DA-782F50FECF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8CEB27-1AFF-4D8E-A40E-0FD7C82CF3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DC4C0A-9398-4236-AF11-4D82919640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20F3A9-EACB-4B87-A3CF-9B2B8273E3DE}"/>
              </a:ext>
            </a:extLst>
          </p:cNvPr>
          <p:cNvSpPr>
            <a:spLocks noGrp="1"/>
          </p:cNvSpPr>
          <p:nvPr>
            <p:ph type="dt" sz="half" idx="10"/>
          </p:nvPr>
        </p:nvSpPr>
        <p:spPr/>
        <p:txBody>
          <a:bodyPr/>
          <a:lstStyle/>
          <a:p>
            <a:fld id="{244D2FC4-1189-4944-B692-F21150660BD4}" type="datetimeFigureOut">
              <a:rPr lang="en-US" smtClean="0"/>
              <a:t>9/16/2021</a:t>
            </a:fld>
            <a:endParaRPr lang="en-US"/>
          </a:p>
        </p:txBody>
      </p:sp>
      <p:sp>
        <p:nvSpPr>
          <p:cNvPr id="6" name="Footer Placeholder 5">
            <a:extLst>
              <a:ext uri="{FF2B5EF4-FFF2-40B4-BE49-F238E27FC236}">
                <a16:creationId xmlns:a16="http://schemas.microsoft.com/office/drawing/2014/main" id="{9BF57B15-02B1-4E7A-91FF-72E9EA1A7C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9F67CA-CCEB-4CE3-96BF-73449F568EAF}"/>
              </a:ext>
            </a:extLst>
          </p:cNvPr>
          <p:cNvSpPr>
            <a:spLocks noGrp="1"/>
          </p:cNvSpPr>
          <p:nvPr>
            <p:ph type="sldNum" sz="quarter" idx="12"/>
          </p:nvPr>
        </p:nvSpPr>
        <p:spPr/>
        <p:txBody>
          <a:bodyPr/>
          <a:lstStyle/>
          <a:p>
            <a:fld id="{A2439073-D90F-4EB9-8DAD-E14CE47916A0}" type="slidenum">
              <a:rPr lang="en-US" smtClean="0"/>
              <a:t>‹#›</a:t>
            </a:fld>
            <a:endParaRPr lang="en-US"/>
          </a:p>
        </p:txBody>
      </p:sp>
    </p:spTree>
    <p:extLst>
      <p:ext uri="{BB962C8B-B14F-4D97-AF65-F5344CB8AC3E}">
        <p14:creationId xmlns:p14="http://schemas.microsoft.com/office/powerpoint/2010/main" val="1668488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1087A-518F-4057-B7B4-7257CDA14F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5EED02-57C8-457F-9DE3-28122808B7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54FC27-95DD-45BB-ABFF-BD44AE75E5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B49AB3-B3A3-4943-A907-DCC2BC0E3346}"/>
              </a:ext>
            </a:extLst>
          </p:cNvPr>
          <p:cNvSpPr>
            <a:spLocks noGrp="1"/>
          </p:cNvSpPr>
          <p:nvPr>
            <p:ph type="dt" sz="half" idx="10"/>
          </p:nvPr>
        </p:nvSpPr>
        <p:spPr/>
        <p:txBody>
          <a:bodyPr/>
          <a:lstStyle/>
          <a:p>
            <a:fld id="{244D2FC4-1189-4944-B692-F21150660BD4}" type="datetimeFigureOut">
              <a:rPr lang="en-US" smtClean="0"/>
              <a:t>9/16/2021</a:t>
            </a:fld>
            <a:endParaRPr lang="en-US"/>
          </a:p>
        </p:txBody>
      </p:sp>
      <p:sp>
        <p:nvSpPr>
          <p:cNvPr id="6" name="Footer Placeholder 5">
            <a:extLst>
              <a:ext uri="{FF2B5EF4-FFF2-40B4-BE49-F238E27FC236}">
                <a16:creationId xmlns:a16="http://schemas.microsoft.com/office/drawing/2014/main" id="{F8A16AFD-9D47-434A-813C-A37E5DE649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2E240E-489F-412F-A95F-26458C2EEF63}"/>
              </a:ext>
            </a:extLst>
          </p:cNvPr>
          <p:cNvSpPr>
            <a:spLocks noGrp="1"/>
          </p:cNvSpPr>
          <p:nvPr>
            <p:ph type="sldNum" sz="quarter" idx="12"/>
          </p:nvPr>
        </p:nvSpPr>
        <p:spPr/>
        <p:txBody>
          <a:bodyPr/>
          <a:lstStyle/>
          <a:p>
            <a:fld id="{A2439073-D90F-4EB9-8DAD-E14CE47916A0}" type="slidenum">
              <a:rPr lang="en-US" smtClean="0"/>
              <a:t>‹#›</a:t>
            </a:fld>
            <a:endParaRPr lang="en-US"/>
          </a:p>
        </p:txBody>
      </p:sp>
    </p:spTree>
    <p:extLst>
      <p:ext uri="{BB962C8B-B14F-4D97-AF65-F5344CB8AC3E}">
        <p14:creationId xmlns:p14="http://schemas.microsoft.com/office/powerpoint/2010/main" val="1377776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610734-6761-44BE-A1E9-25B42A8CAD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2C9923-ADBF-457B-8BD4-F3E12BFCC2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88E35E-E533-4F23-8241-5A1B431E12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4D2FC4-1189-4944-B692-F21150660BD4}" type="datetimeFigureOut">
              <a:rPr lang="en-US" smtClean="0"/>
              <a:t>9/16/2021</a:t>
            </a:fld>
            <a:endParaRPr lang="en-US"/>
          </a:p>
        </p:txBody>
      </p:sp>
      <p:sp>
        <p:nvSpPr>
          <p:cNvPr id="5" name="Footer Placeholder 4">
            <a:extLst>
              <a:ext uri="{FF2B5EF4-FFF2-40B4-BE49-F238E27FC236}">
                <a16:creationId xmlns:a16="http://schemas.microsoft.com/office/drawing/2014/main" id="{96C6A894-6019-4251-8E1D-210AEC8C9A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AB22E94-E822-4F0B-97FB-5BE3FBE21F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439073-D90F-4EB9-8DAD-E14CE47916A0}" type="slidenum">
              <a:rPr lang="en-US" smtClean="0"/>
              <a:t>‹#›</a:t>
            </a:fld>
            <a:endParaRPr lang="en-US"/>
          </a:p>
        </p:txBody>
      </p:sp>
    </p:spTree>
    <p:extLst>
      <p:ext uri="{BB962C8B-B14F-4D97-AF65-F5344CB8AC3E}">
        <p14:creationId xmlns:p14="http://schemas.microsoft.com/office/powerpoint/2010/main" val="7809415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6">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posing for a photo&#10;&#10;Description automatically generated">
            <a:extLst>
              <a:ext uri="{FF2B5EF4-FFF2-40B4-BE49-F238E27FC236}">
                <a16:creationId xmlns:a16="http://schemas.microsoft.com/office/drawing/2014/main" id="{B723C027-7AF7-4133-82E5-3789BC920556}"/>
              </a:ext>
            </a:extLst>
          </p:cNvPr>
          <p:cNvPicPr>
            <a:picLocks noChangeAspect="1"/>
          </p:cNvPicPr>
          <p:nvPr/>
        </p:nvPicPr>
        <p:blipFill rotWithShape="1">
          <a:blip r:embed="rId2"/>
          <a:srcRect t="15526" b="204"/>
          <a:stretch/>
        </p:blipFill>
        <p:spPr>
          <a:xfrm>
            <a:off x="2287872" y="198319"/>
            <a:ext cx="7613208" cy="4282442"/>
          </a:xfrm>
          <a:prstGeom prst="rect">
            <a:avLst/>
          </a:prstGeom>
        </p:spPr>
      </p:pic>
      <p:sp>
        <p:nvSpPr>
          <p:cNvPr id="9" name="Title 1">
            <a:extLst>
              <a:ext uri="{FF2B5EF4-FFF2-40B4-BE49-F238E27FC236}">
                <a16:creationId xmlns:a16="http://schemas.microsoft.com/office/drawing/2014/main" id="{51FD6A80-6752-4D35-8B6E-AF8FC7577E93}"/>
              </a:ext>
            </a:extLst>
          </p:cNvPr>
          <p:cNvSpPr txBox="1">
            <a:spLocks/>
          </p:cNvSpPr>
          <p:nvPr/>
        </p:nvSpPr>
        <p:spPr>
          <a:xfrm>
            <a:off x="73794" y="4396055"/>
            <a:ext cx="5049520" cy="192120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300" dirty="0">
                <a:solidFill>
                  <a:srgbClr val="68777C"/>
                </a:solidFill>
                <a:latin typeface="Century Gothic" panose="020B0502020202020204" pitchFamily="34" charset="0"/>
                <a:cs typeface="Aharoni" panose="02010803020104030203" pitchFamily="2" charset="-79"/>
              </a:rPr>
              <a:t>UCOL 1523:</a:t>
            </a:r>
            <a:br>
              <a:rPr lang="en-US" dirty="0">
                <a:solidFill>
                  <a:srgbClr val="68777C"/>
                </a:solidFill>
                <a:latin typeface="Century Gothic" panose="020B0502020202020204" pitchFamily="34" charset="0"/>
                <a:cs typeface="Aharoni" panose="02010803020104030203" pitchFamily="2" charset="-79"/>
              </a:rPr>
            </a:br>
            <a:r>
              <a:rPr lang="en-US" altLang="en-US" sz="4900" b="1" dirty="0">
                <a:solidFill>
                  <a:srgbClr val="68777C"/>
                </a:solidFill>
                <a:latin typeface="Century Gothic" panose="020B0502020202020204" pitchFamily="34" charset="0"/>
                <a:cs typeface="Aharoni" panose="02010803020104030203" pitchFamily="2" charset="-79"/>
              </a:rPr>
              <a:t>GATEWAY TO </a:t>
            </a:r>
            <a:br>
              <a:rPr lang="en-US" altLang="en-US" sz="4900" b="1" dirty="0">
                <a:solidFill>
                  <a:srgbClr val="68777C"/>
                </a:solidFill>
                <a:latin typeface="Century Gothic" panose="020B0502020202020204" pitchFamily="34" charset="0"/>
                <a:cs typeface="Aharoni" panose="02010803020104030203" pitchFamily="2" charset="-79"/>
              </a:rPr>
            </a:br>
            <a:r>
              <a:rPr lang="en-US" altLang="en-US" sz="4900" b="1" dirty="0">
                <a:solidFill>
                  <a:srgbClr val="68777C"/>
                </a:solidFill>
                <a:latin typeface="Century Gothic" panose="020B0502020202020204" pitchFamily="34" charset="0"/>
                <a:cs typeface="Aharoni" panose="02010803020104030203" pitchFamily="2" charset="-79"/>
              </a:rPr>
              <a:t>BELONGING</a:t>
            </a:r>
            <a:endParaRPr lang="en-US" sz="4900" b="1" dirty="0">
              <a:solidFill>
                <a:srgbClr val="68777C"/>
              </a:solidFill>
              <a:latin typeface="Century Gothic" panose="020B0502020202020204" pitchFamily="34" charset="0"/>
            </a:endParaRPr>
          </a:p>
        </p:txBody>
      </p:sp>
      <p:sp>
        <p:nvSpPr>
          <p:cNvPr id="13" name="Subtitle 2">
            <a:extLst>
              <a:ext uri="{FF2B5EF4-FFF2-40B4-BE49-F238E27FC236}">
                <a16:creationId xmlns:a16="http://schemas.microsoft.com/office/drawing/2014/main" id="{4088904B-1EBE-4C50-98C2-F5E38D25DC2F}"/>
              </a:ext>
            </a:extLst>
          </p:cNvPr>
          <p:cNvSpPr txBox="1">
            <a:spLocks/>
          </p:cNvSpPr>
          <p:nvPr/>
        </p:nvSpPr>
        <p:spPr>
          <a:xfrm>
            <a:off x="6620812" y="4480761"/>
            <a:ext cx="4318119" cy="906106"/>
          </a:xfrm>
        </p:spPr>
        <p:txBody>
          <a:bodyPr>
            <a:noAutofit/>
          </a:bodyPr>
          <a:lstStyle>
            <a:lvl1pPr marL="0" indent="0" algn="ctr" defTabSz="457200" rtl="0" eaLnBrk="1" latinLnBrk="0" hangingPunct="1">
              <a:lnSpc>
                <a:spcPct val="90000"/>
              </a:lnSpc>
              <a:spcBef>
                <a:spcPct val="20000"/>
              </a:spcBef>
              <a:buFont typeface="Arial"/>
              <a:buNone/>
              <a:defRPr sz="1800" b="0" i="0" kern="1200">
                <a:solidFill>
                  <a:schemeClr val="tx1"/>
                </a:solidFill>
                <a:latin typeface="Helvetica Neue Light"/>
                <a:ea typeface="+mn-ea"/>
                <a:cs typeface="Helvetica Neue Light"/>
              </a:defRPr>
            </a:lvl1pPr>
            <a:lvl2pPr marL="342900" indent="0" algn="ctr" defTabSz="457200" rtl="0" eaLnBrk="1" latinLnBrk="0" hangingPunct="1">
              <a:spcBef>
                <a:spcPct val="20000"/>
              </a:spcBef>
              <a:buFont typeface="Arial"/>
              <a:buNone/>
              <a:defRPr sz="1500" kern="1200">
                <a:solidFill>
                  <a:schemeClr val="tx1"/>
                </a:solidFill>
                <a:latin typeface="+mn-lt"/>
                <a:ea typeface="+mn-ea"/>
                <a:cs typeface="+mn-cs"/>
              </a:defRPr>
            </a:lvl2pPr>
            <a:lvl3pPr marL="685800" indent="0" algn="ctr" defTabSz="457200" rtl="0" eaLnBrk="1" latinLnBrk="0" hangingPunct="1">
              <a:spcBef>
                <a:spcPct val="20000"/>
              </a:spcBef>
              <a:buFont typeface="Arial"/>
              <a:buNone/>
              <a:defRPr sz="1350" kern="1200">
                <a:solidFill>
                  <a:schemeClr val="tx1"/>
                </a:solidFill>
                <a:latin typeface="+mn-lt"/>
                <a:ea typeface="+mn-ea"/>
                <a:cs typeface="+mn-cs"/>
              </a:defRPr>
            </a:lvl3pPr>
            <a:lvl4pPr marL="1028700" indent="0" algn="ctr" defTabSz="457200" rtl="0" eaLnBrk="1" latinLnBrk="0" hangingPunct="1">
              <a:spcBef>
                <a:spcPct val="20000"/>
              </a:spcBef>
              <a:buFont typeface="Arial"/>
              <a:buNone/>
              <a:defRPr sz="1200" kern="1200">
                <a:solidFill>
                  <a:schemeClr val="tx1"/>
                </a:solidFill>
                <a:latin typeface="+mn-lt"/>
                <a:ea typeface="+mn-ea"/>
                <a:cs typeface="+mn-cs"/>
              </a:defRPr>
            </a:lvl4pPr>
            <a:lvl5pPr marL="1371600" indent="0" algn="ctr" defTabSz="457200" rtl="0" eaLnBrk="1" latinLnBrk="0" hangingPunct="1">
              <a:spcBef>
                <a:spcPct val="20000"/>
              </a:spcBef>
              <a:buFont typeface="Arial"/>
              <a:buNone/>
              <a:defRPr sz="1200" kern="1200">
                <a:solidFill>
                  <a:schemeClr val="tx1"/>
                </a:solidFill>
                <a:latin typeface="+mn-lt"/>
                <a:ea typeface="+mn-ea"/>
                <a:cs typeface="+mn-cs"/>
              </a:defRPr>
            </a:lvl5pPr>
            <a:lvl6pPr marL="1714500" indent="0" algn="ctr" defTabSz="457200" rtl="0" eaLnBrk="1" latinLnBrk="0" hangingPunct="1">
              <a:spcBef>
                <a:spcPct val="20000"/>
              </a:spcBef>
              <a:buFont typeface="Arial"/>
              <a:buNone/>
              <a:defRPr sz="1200" kern="1200">
                <a:solidFill>
                  <a:schemeClr val="tx1"/>
                </a:solidFill>
                <a:latin typeface="+mn-lt"/>
                <a:ea typeface="+mn-ea"/>
                <a:cs typeface="+mn-cs"/>
              </a:defRPr>
            </a:lvl6pPr>
            <a:lvl7pPr marL="2057400" indent="0" algn="ctr" defTabSz="457200" rtl="0" eaLnBrk="1" latinLnBrk="0" hangingPunct="1">
              <a:spcBef>
                <a:spcPct val="20000"/>
              </a:spcBef>
              <a:buFont typeface="Arial"/>
              <a:buNone/>
              <a:defRPr sz="1200" kern="1200">
                <a:solidFill>
                  <a:schemeClr val="tx1"/>
                </a:solidFill>
                <a:latin typeface="+mn-lt"/>
                <a:ea typeface="+mn-ea"/>
                <a:cs typeface="+mn-cs"/>
              </a:defRPr>
            </a:lvl7pPr>
            <a:lvl8pPr marL="2400300" indent="0" algn="ctr" defTabSz="457200" rtl="0" eaLnBrk="1" latinLnBrk="0" hangingPunct="1">
              <a:spcBef>
                <a:spcPct val="20000"/>
              </a:spcBef>
              <a:buFont typeface="Arial"/>
              <a:buNone/>
              <a:defRPr sz="1200" kern="1200">
                <a:solidFill>
                  <a:schemeClr val="tx1"/>
                </a:solidFill>
                <a:latin typeface="+mn-lt"/>
                <a:ea typeface="+mn-ea"/>
                <a:cs typeface="+mn-cs"/>
              </a:defRPr>
            </a:lvl8pPr>
            <a:lvl9pPr marL="2743200" indent="0" algn="ctr" defTabSz="457200" rtl="0" eaLnBrk="1" latinLnBrk="0" hangingPunct="1">
              <a:spcBef>
                <a:spcPct val="20000"/>
              </a:spcBef>
              <a:buFont typeface="Arial"/>
              <a:buNone/>
              <a:defRPr sz="1200" kern="1200">
                <a:solidFill>
                  <a:schemeClr val="tx1"/>
                </a:solidFill>
                <a:latin typeface="+mn-lt"/>
                <a:ea typeface="+mn-ea"/>
                <a:cs typeface="+mn-cs"/>
              </a:defRPr>
            </a:lvl9pPr>
          </a:lstStyle>
          <a:p>
            <a:pPr algn="l">
              <a:lnSpc>
                <a:spcPct val="100000"/>
              </a:lnSpc>
              <a:spcAft>
                <a:spcPts val="450"/>
              </a:spcAft>
            </a:pPr>
            <a:r>
              <a:rPr lang="en-US" dirty="0">
                <a:latin typeface="Century Gothic" panose="020B0502020202020204" pitchFamily="34" charset="0"/>
              </a:rPr>
              <a:t>Week 4 – September 13-17, 2021</a:t>
            </a:r>
          </a:p>
          <a:p>
            <a:pPr algn="l">
              <a:lnSpc>
                <a:spcPct val="100000"/>
              </a:lnSpc>
              <a:spcAft>
                <a:spcPts val="450"/>
              </a:spcAft>
            </a:pPr>
            <a:endParaRPr lang="en-US" dirty="0"/>
          </a:p>
          <a:p>
            <a:pPr algn="l">
              <a:lnSpc>
                <a:spcPct val="100000"/>
              </a:lnSpc>
              <a:spcAft>
                <a:spcPts val="450"/>
              </a:spcAft>
            </a:pPr>
            <a:r>
              <a:rPr lang="en-US" sz="3200" b="1" dirty="0">
                <a:solidFill>
                  <a:srgbClr val="45546B"/>
                </a:solidFill>
                <a:latin typeface="Century Gothic" panose="020B0502020202020204" pitchFamily="34" charset="0"/>
                <a:cs typeface="Aharoni" panose="02010803020104030203" pitchFamily="2" charset="-79"/>
              </a:rPr>
              <a:t>GROUP PROCESSES </a:t>
            </a:r>
          </a:p>
          <a:p>
            <a:pPr algn="l">
              <a:lnSpc>
                <a:spcPct val="100000"/>
              </a:lnSpc>
              <a:spcAft>
                <a:spcPts val="450"/>
              </a:spcAft>
            </a:pPr>
            <a:r>
              <a:rPr lang="en-US" b="1" dirty="0">
                <a:solidFill>
                  <a:srgbClr val="45546B"/>
                </a:solidFill>
                <a:latin typeface="Century Gothic" panose="020B0502020202020204" pitchFamily="34" charset="0"/>
                <a:cs typeface="Aharoni" panose="02010803020104030203" pitchFamily="2" charset="-79"/>
              </a:rPr>
              <a:t>HEINZEN &amp; GOODFRIEND CHAPTER 8</a:t>
            </a:r>
          </a:p>
        </p:txBody>
      </p:sp>
      <p:cxnSp>
        <p:nvCxnSpPr>
          <p:cNvPr id="14" name="Straight Connector 13">
            <a:extLst>
              <a:ext uri="{FF2B5EF4-FFF2-40B4-BE49-F238E27FC236}">
                <a16:creationId xmlns:a16="http://schemas.microsoft.com/office/drawing/2014/main" id="{35D76855-C801-419C-A1FB-6F5D6A30538F}"/>
              </a:ext>
            </a:extLst>
          </p:cNvPr>
          <p:cNvCxnSpPr/>
          <p:nvPr/>
        </p:nvCxnSpPr>
        <p:spPr>
          <a:xfrm>
            <a:off x="5898148" y="4806645"/>
            <a:ext cx="0" cy="1686560"/>
          </a:xfrm>
          <a:prstGeom prst="line">
            <a:avLst/>
          </a:prstGeom>
          <a:ln w="28575">
            <a:solidFill>
              <a:srgbClr val="68777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9411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Placeholder 9">
            <a:extLst>
              <a:ext uri="{FF2B5EF4-FFF2-40B4-BE49-F238E27FC236}">
                <a16:creationId xmlns:a16="http://schemas.microsoft.com/office/drawing/2014/main" id="{2025CCA0-4998-2B43-84F4-F9DF3742A578}"/>
              </a:ext>
            </a:extLst>
          </p:cNvPr>
          <p:cNvPicPr>
            <a:picLocks noChangeAspect="1"/>
          </p:cNvPicPr>
          <p:nvPr/>
        </p:nvPicPr>
        <p:blipFill rotWithShape="1">
          <a:blip r:embed="rId2">
            <a:extLst>
              <a:ext uri="{28A0092B-C50C-407E-A947-70E740481C1C}">
                <a14:useLocalDpi xmlns:a14="http://schemas.microsoft.com/office/drawing/2010/main" val="0"/>
              </a:ext>
            </a:extLst>
          </a:blip>
          <a:srcRect l="10761" t="18148"/>
          <a:stretch/>
        </p:blipFill>
        <p:spPr>
          <a:xfrm>
            <a:off x="5213748" y="3323969"/>
            <a:ext cx="6522534" cy="3365214"/>
          </a:xfrm>
          <a:prstGeom prst="rect">
            <a:avLst/>
          </a:prstGeom>
        </p:spPr>
      </p:pic>
      <p:sp>
        <p:nvSpPr>
          <p:cNvPr id="6" name="Title 5"/>
          <p:cNvSpPr>
            <a:spLocks noGrp="1"/>
          </p:cNvSpPr>
          <p:nvPr>
            <p:ph type="title"/>
          </p:nvPr>
        </p:nvSpPr>
        <p:spPr/>
        <p:txBody>
          <a:bodyPr/>
          <a:lstStyle/>
          <a:p>
            <a:r>
              <a:rPr lang="en-US" b="1" dirty="0">
                <a:solidFill>
                  <a:srgbClr val="68777C"/>
                </a:solidFill>
                <a:latin typeface="Century Gothic" panose="020B0502020202020204" pitchFamily="34" charset="0"/>
              </a:rPr>
              <a:t>Effort Justification/Initiation Effect</a:t>
            </a:r>
          </a:p>
        </p:txBody>
      </p:sp>
      <p:sp>
        <p:nvSpPr>
          <p:cNvPr id="2" name="Text Placeholder 1"/>
          <p:cNvSpPr>
            <a:spLocks noGrp="1"/>
          </p:cNvSpPr>
          <p:nvPr>
            <p:ph type="body" sz="quarter" idx="13"/>
          </p:nvPr>
        </p:nvSpPr>
        <p:spPr/>
        <p:txBody>
          <a:bodyPr>
            <a:noAutofit/>
          </a:bodyPr>
          <a:lstStyle/>
          <a:p>
            <a:pPr marL="0" indent="0">
              <a:buNone/>
            </a:pPr>
            <a:r>
              <a:rPr lang="en-US" sz="2800" dirty="0">
                <a:latin typeface="Century Gothic" panose="020B0502020202020204" pitchFamily="34" charset="0"/>
              </a:rPr>
              <a:t>The tendency for individuals to convince themselves that a group they belong to is wonderful if they have gone through embarrassing, difficult, or expensive efforts to gain membership in the group.</a:t>
            </a:r>
          </a:p>
        </p:txBody>
      </p:sp>
      <p:sp>
        <p:nvSpPr>
          <p:cNvPr id="8" name="Text Placeholder 7"/>
          <p:cNvSpPr>
            <a:spLocks noGrp="1"/>
          </p:cNvSpPr>
          <p:nvPr>
            <p:ph type="body" sz="quarter" idx="14"/>
          </p:nvPr>
        </p:nvSpPr>
        <p:spPr>
          <a:xfrm>
            <a:off x="609599" y="3461265"/>
            <a:ext cx="4345459" cy="3227917"/>
          </a:xfrm>
        </p:spPr>
        <p:txBody>
          <a:bodyPr>
            <a:noAutofit/>
          </a:bodyPr>
          <a:lstStyle/>
          <a:p>
            <a:r>
              <a:rPr lang="en-US" sz="2400" dirty="0">
                <a:solidFill>
                  <a:schemeClr val="tx2"/>
                </a:solidFill>
                <a:latin typeface="Century Gothic" panose="020B0502020202020204" pitchFamily="34" charset="0"/>
              </a:rPr>
              <a:t>Feeling like your group is the best because its membership is associated with the sacrifice of a resource, an uncomfortable circumstance, or difficulty.</a:t>
            </a:r>
          </a:p>
        </p:txBody>
      </p:sp>
    </p:spTree>
    <p:extLst>
      <p:ext uri="{BB962C8B-B14F-4D97-AF65-F5344CB8AC3E}">
        <p14:creationId xmlns:p14="http://schemas.microsoft.com/office/powerpoint/2010/main" val="270405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build="p"/>
      <p:bldP spid="8"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1040190" y="1574057"/>
            <a:ext cx="10111619" cy="5283943"/>
          </a:xfrm>
        </p:spPr>
        <p:txBody>
          <a:bodyPr>
            <a:normAutofit/>
          </a:bodyPr>
          <a:lstStyle/>
          <a:p>
            <a:pPr marL="457200" indent="-457200" algn="l">
              <a:buFont typeface="Arial" panose="020B0604020202020204" pitchFamily="34" charset="0"/>
              <a:buChar char="•"/>
            </a:pPr>
            <a:r>
              <a:rPr lang="en-US" sz="3200" dirty="0">
                <a:latin typeface="Century Gothic" panose="020B0502020202020204" pitchFamily="34" charset="0"/>
                <a:cs typeface="Calibri" panose="020F0502020204030204" pitchFamily="34" charset="0"/>
              </a:rPr>
              <a:t>We are instinctively motivated to form groups because they provide several survival advantages, including various forms of support, safety, and social cohesion. </a:t>
            </a:r>
          </a:p>
          <a:p>
            <a:pPr algn="l"/>
            <a:endParaRPr lang="en-US" sz="3200" dirty="0">
              <a:solidFill>
                <a:schemeClr val="tx1">
                  <a:lumMod val="50000"/>
                  <a:lumOff val="50000"/>
                </a:schemeClr>
              </a:solidFill>
              <a:latin typeface="Century Gothic" panose="020B0502020202020204" pitchFamily="34" charset="0"/>
              <a:cs typeface="Calibri" panose="020F0502020204030204" pitchFamily="34" charset="0"/>
            </a:endParaRPr>
          </a:p>
          <a:p>
            <a:pPr marL="457200" indent="-457200" algn="l">
              <a:buFont typeface="Wingdings" pitchFamily="2" charset="2"/>
              <a:buChar char="Ø"/>
            </a:pPr>
            <a:r>
              <a:rPr lang="en-US" sz="3200" dirty="0">
                <a:solidFill>
                  <a:schemeClr val="tx1">
                    <a:lumMod val="65000"/>
                    <a:lumOff val="35000"/>
                  </a:schemeClr>
                </a:solidFill>
                <a:latin typeface="Century Gothic" panose="020B0502020202020204" pitchFamily="34" charset="0"/>
                <a:cs typeface="Calibri" panose="020F0502020204030204" pitchFamily="34" charset="0"/>
              </a:rPr>
              <a:t>How might this impact our experience of feeling like we do not belong? </a:t>
            </a:r>
          </a:p>
          <a:p>
            <a:pPr lvl="1" indent="0">
              <a:buNone/>
            </a:pPr>
            <a:endParaRPr lang="en-US" sz="3067" dirty="0">
              <a:latin typeface="Calibri" panose="020F0502020204030204" pitchFamily="34" charset="0"/>
              <a:cs typeface="Calibri" panose="020F0502020204030204" pitchFamily="34" charset="0"/>
            </a:endParaRPr>
          </a:p>
        </p:txBody>
      </p:sp>
      <p:sp>
        <p:nvSpPr>
          <p:cNvPr id="8" name="Title 1">
            <a:extLst>
              <a:ext uri="{FF2B5EF4-FFF2-40B4-BE49-F238E27FC236}">
                <a16:creationId xmlns:a16="http://schemas.microsoft.com/office/drawing/2014/main" id="{5E59FC6C-6369-4B8F-AD43-FB691CBDE6B9}"/>
              </a:ext>
            </a:extLst>
          </p:cNvPr>
          <p:cNvSpPr>
            <a:spLocks noGrp="1"/>
          </p:cNvSpPr>
          <p:nvPr>
            <p:ph type="title"/>
          </p:nvPr>
        </p:nvSpPr>
        <p:spPr>
          <a:xfrm>
            <a:off x="609600" y="323851"/>
            <a:ext cx="10972800" cy="1143000"/>
          </a:xfrm>
        </p:spPr>
        <p:txBody>
          <a:bodyPr vert="horz" lIns="91440" tIns="45720" rIns="91440" bIns="45720" rtlCol="0" anchor="ctr">
            <a:normAutofit/>
          </a:bodyPr>
          <a:lstStyle/>
          <a:p>
            <a:pPr algn="ctr"/>
            <a:r>
              <a:rPr lang="en-US" sz="3600" b="1" dirty="0">
                <a:solidFill>
                  <a:srgbClr val="68777C"/>
                </a:solidFill>
                <a:latin typeface="Century Gothic" panose="020B0502020202020204" pitchFamily="34" charset="0"/>
                <a:cs typeface="Calibri" panose="020F0502020204030204" pitchFamily="34" charset="0"/>
              </a:rPr>
              <a:t>WHY ARE </a:t>
            </a:r>
            <a:r>
              <a:rPr lang="en-US" sz="3600" b="1" dirty="0">
                <a:solidFill>
                  <a:schemeClr val="tx1">
                    <a:lumMod val="50000"/>
                    <a:lumOff val="50000"/>
                  </a:schemeClr>
                </a:solidFill>
                <a:latin typeface="Century Gothic" panose="020B0502020202020204" pitchFamily="34" charset="0"/>
                <a:cs typeface="Calibri" panose="020F0502020204030204" pitchFamily="34" charset="0"/>
              </a:rPr>
              <a:t>GROUPS</a:t>
            </a:r>
            <a:r>
              <a:rPr lang="en-US" sz="3600" b="1" dirty="0">
                <a:solidFill>
                  <a:srgbClr val="68777C"/>
                </a:solidFill>
                <a:latin typeface="Century Gothic" panose="020B0502020202020204" pitchFamily="34" charset="0"/>
                <a:cs typeface="Calibri" panose="020F0502020204030204" pitchFamily="34" charset="0"/>
              </a:rPr>
              <a:t> SO IMPORTANT TO US?</a:t>
            </a:r>
          </a:p>
        </p:txBody>
      </p:sp>
    </p:spTree>
    <p:extLst>
      <p:ext uri="{BB962C8B-B14F-4D97-AF65-F5344CB8AC3E}">
        <p14:creationId xmlns:p14="http://schemas.microsoft.com/office/powerpoint/2010/main" val="1818914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1040190" y="1574057"/>
            <a:ext cx="10111619" cy="5283943"/>
          </a:xfrm>
        </p:spPr>
        <p:txBody>
          <a:bodyPr>
            <a:normAutofit/>
          </a:bodyPr>
          <a:lstStyle/>
          <a:p>
            <a:pPr marL="457200" indent="-457200">
              <a:buFont typeface="Arial" panose="020B0604020202020204" pitchFamily="34" charset="0"/>
              <a:buChar char="•"/>
            </a:pPr>
            <a:r>
              <a:rPr lang="en-US" sz="3200" dirty="0">
                <a:latin typeface="Century Gothic" panose="020B0502020202020204" pitchFamily="34" charset="0"/>
                <a:cs typeface="Calibri" panose="020F0502020204030204" pitchFamily="34" charset="0"/>
              </a:rPr>
              <a:t>The initiation effect happens when we value groups more if they’re hard to get into and/or if we had to go through a difficult initiation.</a:t>
            </a:r>
          </a:p>
          <a:p>
            <a:endParaRPr lang="en-US" sz="3200" dirty="0">
              <a:latin typeface="Century Gothic" panose="020B0502020202020204" pitchFamily="34" charset="0"/>
              <a:cs typeface="Calibri" panose="020F0502020204030204" pitchFamily="34" charset="0"/>
            </a:endParaRPr>
          </a:p>
          <a:p>
            <a:pPr marL="457200" indent="-457200">
              <a:buFont typeface="Wingdings" pitchFamily="2" charset="2"/>
              <a:buChar char="Ø"/>
            </a:pPr>
            <a:r>
              <a:rPr lang="en-US" sz="3200" dirty="0">
                <a:solidFill>
                  <a:schemeClr val="tx1">
                    <a:lumMod val="65000"/>
                    <a:lumOff val="35000"/>
                  </a:schemeClr>
                </a:solidFill>
                <a:latin typeface="Century Gothic" panose="020B0502020202020204" pitchFamily="34" charset="0"/>
                <a:cs typeface="Calibri" panose="020F0502020204030204" pitchFamily="34" charset="0"/>
              </a:rPr>
              <a:t>Have you had this experience? Now that you have thought about the advantages of belonging to a group, can you see why people would be willing to endure severe initiation to join a group? </a:t>
            </a:r>
          </a:p>
          <a:p>
            <a:pPr marL="1143000" lvl="1" indent="-457200"/>
            <a:endParaRPr lang="en-US" sz="3067" dirty="0">
              <a:latin typeface="Calibri" panose="020F0502020204030204" pitchFamily="34" charset="0"/>
              <a:cs typeface="Calibri" panose="020F0502020204030204" pitchFamily="34" charset="0"/>
            </a:endParaRPr>
          </a:p>
        </p:txBody>
      </p:sp>
      <p:sp>
        <p:nvSpPr>
          <p:cNvPr id="8" name="Title 1">
            <a:extLst>
              <a:ext uri="{FF2B5EF4-FFF2-40B4-BE49-F238E27FC236}">
                <a16:creationId xmlns:a16="http://schemas.microsoft.com/office/drawing/2014/main" id="{5E59FC6C-6369-4B8F-AD43-FB691CBDE6B9}"/>
              </a:ext>
            </a:extLst>
          </p:cNvPr>
          <p:cNvSpPr>
            <a:spLocks noGrp="1"/>
          </p:cNvSpPr>
          <p:nvPr>
            <p:ph type="title"/>
          </p:nvPr>
        </p:nvSpPr>
        <p:spPr>
          <a:xfrm>
            <a:off x="609600" y="323851"/>
            <a:ext cx="10972800" cy="1143000"/>
          </a:xfrm>
        </p:spPr>
        <p:txBody>
          <a:bodyPr vert="horz" lIns="91440" tIns="45720" rIns="91440" bIns="45720" rtlCol="0" anchor="ctr">
            <a:normAutofit/>
          </a:bodyPr>
          <a:lstStyle/>
          <a:p>
            <a:pPr algn="ctr"/>
            <a:r>
              <a:rPr lang="en-US" sz="3600" b="1" dirty="0">
                <a:solidFill>
                  <a:srgbClr val="68777C"/>
                </a:solidFill>
                <a:latin typeface="Century Gothic" panose="020B0502020202020204" pitchFamily="34" charset="0"/>
                <a:cs typeface="Calibri" panose="020F0502020204030204" pitchFamily="34" charset="0"/>
              </a:rPr>
              <a:t>WHY ARE GROUPS SO IMPORTANT TO US?</a:t>
            </a:r>
          </a:p>
        </p:txBody>
      </p:sp>
    </p:spTree>
    <p:extLst>
      <p:ext uri="{BB962C8B-B14F-4D97-AF65-F5344CB8AC3E}">
        <p14:creationId xmlns:p14="http://schemas.microsoft.com/office/powerpoint/2010/main" val="2891728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1040190" y="1574057"/>
            <a:ext cx="10542210" cy="5283943"/>
          </a:xfrm>
        </p:spPr>
        <p:txBody>
          <a:bodyPr>
            <a:normAutofit/>
          </a:bodyPr>
          <a:lstStyle/>
          <a:p>
            <a:pPr marL="457200" indent="-457200">
              <a:buFont typeface="Arial" panose="020B0604020202020204" pitchFamily="34" charset="0"/>
              <a:buChar char="•"/>
            </a:pPr>
            <a:r>
              <a:rPr lang="en-US" sz="3200" dirty="0">
                <a:latin typeface="Century Gothic" panose="020B0502020202020204" pitchFamily="34" charset="0"/>
                <a:cs typeface="Calibri" panose="020F0502020204030204" pitchFamily="34" charset="0"/>
              </a:rPr>
              <a:t>After joining an exclusive group, we might continue to value it despite disappointing results.</a:t>
            </a:r>
          </a:p>
          <a:p>
            <a:pPr marL="457200" indent="-457200">
              <a:buFont typeface="Wingdings" pitchFamily="2" charset="2"/>
              <a:buChar char="Ø"/>
            </a:pPr>
            <a:r>
              <a:rPr lang="en-US" sz="3200" dirty="0">
                <a:solidFill>
                  <a:schemeClr val="tx1">
                    <a:lumMod val="65000"/>
                    <a:lumOff val="35000"/>
                  </a:schemeClr>
                </a:solidFill>
                <a:latin typeface="Century Gothic" panose="020B0502020202020204" pitchFamily="34" charset="0"/>
                <a:cs typeface="Calibri" panose="020F0502020204030204" pitchFamily="34" charset="0"/>
              </a:rPr>
              <a:t>Have you had this experience? Why do we do that? </a:t>
            </a:r>
          </a:p>
          <a:p>
            <a:pPr marL="1143000" lvl="1" indent="-457200">
              <a:buFont typeface="Courier New" panose="02070309020205020404" pitchFamily="49" charset="0"/>
              <a:buChar char="o"/>
            </a:pPr>
            <a:r>
              <a:rPr lang="en-US" sz="2400" dirty="0">
                <a:solidFill>
                  <a:schemeClr val="tx1">
                    <a:lumMod val="65000"/>
                    <a:lumOff val="35000"/>
                  </a:schemeClr>
                </a:solidFill>
                <a:latin typeface="Century Gothic" panose="020B0502020202020204" pitchFamily="34" charset="0"/>
                <a:cs typeface="Calibri" panose="020F0502020204030204" pitchFamily="34" charset="0"/>
              </a:rPr>
              <a:t>Cognitive dissonance–the psychological discomfort we experience when our attitudes and behaviors are inconsistent</a:t>
            </a:r>
          </a:p>
          <a:p>
            <a:pPr marL="1143000" lvl="1" indent="-457200">
              <a:buFont typeface="Courier New" panose="02070309020205020404" pitchFamily="49" charset="0"/>
              <a:buChar char="o"/>
            </a:pPr>
            <a:r>
              <a:rPr lang="en-US" sz="2400" dirty="0">
                <a:solidFill>
                  <a:schemeClr val="tx1">
                    <a:lumMod val="65000"/>
                    <a:lumOff val="35000"/>
                  </a:schemeClr>
                </a:solidFill>
                <a:latin typeface="Century Gothic" panose="020B0502020202020204" pitchFamily="34" charset="0"/>
                <a:cs typeface="Calibri" panose="020F0502020204030204" pitchFamily="34" charset="0"/>
              </a:rPr>
              <a:t>Effort justification/initiation effect—we value groups more if we have worked hard to join them</a:t>
            </a:r>
          </a:p>
          <a:p>
            <a:pPr marL="1143000" lvl="1" indent="-457200">
              <a:buFont typeface="Courier New" panose="02070309020205020404" pitchFamily="49" charset="0"/>
              <a:buChar char="o"/>
            </a:pPr>
            <a:r>
              <a:rPr lang="en-US" sz="2400" dirty="0">
                <a:solidFill>
                  <a:schemeClr val="tx1">
                    <a:lumMod val="65000"/>
                    <a:lumOff val="35000"/>
                  </a:schemeClr>
                </a:solidFill>
                <a:latin typeface="Century Gothic" panose="020B0502020202020204" pitchFamily="34" charset="0"/>
                <a:cs typeface="Calibri" panose="020F0502020204030204" pitchFamily="34" charset="0"/>
              </a:rPr>
              <a:t>Innate fear of leaving a group and the advantages of membership? </a:t>
            </a:r>
          </a:p>
          <a:p>
            <a:pPr marL="1143000" lvl="1" indent="-457200">
              <a:buFont typeface="Courier New" panose="02070309020205020404" pitchFamily="49" charset="0"/>
              <a:buChar char="o"/>
            </a:pPr>
            <a:r>
              <a:rPr lang="en-US" sz="2400" dirty="0">
                <a:solidFill>
                  <a:schemeClr val="tx1">
                    <a:lumMod val="65000"/>
                    <a:lumOff val="35000"/>
                  </a:schemeClr>
                </a:solidFill>
                <a:latin typeface="Century Gothic" panose="020B0502020202020204" pitchFamily="34" charset="0"/>
                <a:cs typeface="Calibri" panose="020F0502020204030204" pitchFamily="34" charset="0"/>
              </a:rPr>
              <a:t>Benefits of belonging? </a:t>
            </a:r>
          </a:p>
          <a:p>
            <a:pPr lvl="1" indent="0">
              <a:buNone/>
            </a:pPr>
            <a:endParaRPr lang="en-US" sz="3067" dirty="0">
              <a:latin typeface="Calibri" panose="020F0502020204030204" pitchFamily="34" charset="0"/>
              <a:cs typeface="Calibri" panose="020F0502020204030204" pitchFamily="34" charset="0"/>
            </a:endParaRPr>
          </a:p>
        </p:txBody>
      </p:sp>
      <p:sp>
        <p:nvSpPr>
          <p:cNvPr id="8" name="Title 1">
            <a:extLst>
              <a:ext uri="{FF2B5EF4-FFF2-40B4-BE49-F238E27FC236}">
                <a16:creationId xmlns:a16="http://schemas.microsoft.com/office/drawing/2014/main" id="{5E59FC6C-6369-4B8F-AD43-FB691CBDE6B9}"/>
              </a:ext>
            </a:extLst>
          </p:cNvPr>
          <p:cNvSpPr>
            <a:spLocks noGrp="1"/>
          </p:cNvSpPr>
          <p:nvPr>
            <p:ph type="title"/>
          </p:nvPr>
        </p:nvSpPr>
        <p:spPr>
          <a:xfrm>
            <a:off x="609600" y="323851"/>
            <a:ext cx="10972800" cy="1143000"/>
          </a:xfrm>
        </p:spPr>
        <p:txBody>
          <a:bodyPr vert="horz" lIns="91440" tIns="45720" rIns="91440" bIns="45720" rtlCol="0" anchor="ctr">
            <a:normAutofit/>
          </a:bodyPr>
          <a:lstStyle/>
          <a:p>
            <a:pPr algn="ctr"/>
            <a:r>
              <a:rPr lang="en-US" sz="3600" b="1" dirty="0">
                <a:solidFill>
                  <a:srgbClr val="68777C"/>
                </a:solidFill>
                <a:latin typeface="Century Gothic" panose="020B0502020202020204" pitchFamily="34" charset="0"/>
                <a:cs typeface="Calibri" panose="020F0502020204030204" pitchFamily="34" charset="0"/>
              </a:rPr>
              <a:t>WHY ARE GROUPS SO IMPORTANT TO US?</a:t>
            </a:r>
          </a:p>
        </p:txBody>
      </p:sp>
    </p:spTree>
    <p:extLst>
      <p:ext uri="{BB962C8B-B14F-4D97-AF65-F5344CB8AC3E}">
        <p14:creationId xmlns:p14="http://schemas.microsoft.com/office/powerpoint/2010/main" val="46189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E59FC6C-6369-4B8F-AD43-FB691CBDE6B9}"/>
              </a:ext>
            </a:extLst>
          </p:cNvPr>
          <p:cNvSpPr>
            <a:spLocks noGrp="1"/>
          </p:cNvSpPr>
          <p:nvPr>
            <p:ph type="title"/>
          </p:nvPr>
        </p:nvSpPr>
        <p:spPr>
          <a:xfrm>
            <a:off x="2887133" y="1786465"/>
            <a:ext cx="7027334" cy="3640668"/>
          </a:xfrm>
          <a:ln>
            <a:solidFill>
              <a:srgbClr val="68777C"/>
            </a:solidFill>
          </a:ln>
        </p:spPr>
        <p:txBody>
          <a:bodyPr vert="horz" lIns="91440" tIns="45720" rIns="91440" bIns="45720" rtlCol="0" anchor="ctr">
            <a:normAutofit/>
          </a:bodyPr>
          <a:lstStyle/>
          <a:p>
            <a:pPr algn="ctr"/>
            <a:r>
              <a:rPr lang="en-US" b="1" dirty="0">
                <a:solidFill>
                  <a:srgbClr val="68777C"/>
                </a:solidFill>
                <a:latin typeface="Century Gothic" panose="020B0502020202020204" pitchFamily="34" charset="0"/>
                <a:cs typeface="Calibri" panose="020F0502020204030204" pitchFamily="34" charset="0"/>
              </a:rPr>
              <a:t>Describe </a:t>
            </a:r>
            <a:r>
              <a:rPr lang="en-US" dirty="0">
                <a:solidFill>
                  <a:srgbClr val="68777C"/>
                </a:solidFill>
                <a:latin typeface="Century Gothic" panose="020B0502020202020204" pitchFamily="34" charset="0"/>
                <a:cs typeface="Calibri" panose="020F0502020204030204" pitchFamily="34" charset="0"/>
              </a:rPr>
              <a:t>both</a:t>
            </a:r>
            <a:r>
              <a:rPr lang="en-US" b="1" dirty="0">
                <a:solidFill>
                  <a:srgbClr val="68777C"/>
                </a:solidFill>
                <a:latin typeface="Century Gothic" panose="020B0502020202020204" pitchFamily="34" charset="0"/>
                <a:cs typeface="Calibri" panose="020F0502020204030204" pitchFamily="34" charset="0"/>
              </a:rPr>
              <a:t> positive </a:t>
            </a:r>
            <a:r>
              <a:rPr lang="en-US" dirty="0">
                <a:solidFill>
                  <a:srgbClr val="68777C"/>
                </a:solidFill>
                <a:latin typeface="Century Gothic" panose="020B0502020202020204" pitchFamily="34" charset="0"/>
                <a:cs typeface="Calibri" panose="020F0502020204030204" pitchFamily="34" charset="0"/>
              </a:rPr>
              <a:t>and</a:t>
            </a:r>
            <a:r>
              <a:rPr lang="en-US" b="1" dirty="0">
                <a:solidFill>
                  <a:srgbClr val="68777C"/>
                </a:solidFill>
                <a:latin typeface="Century Gothic" panose="020B0502020202020204" pitchFamily="34" charset="0"/>
                <a:cs typeface="Calibri" panose="020F0502020204030204" pitchFamily="34" charset="0"/>
              </a:rPr>
              <a:t> negative effects </a:t>
            </a:r>
            <a:r>
              <a:rPr lang="en-US" dirty="0">
                <a:solidFill>
                  <a:srgbClr val="68777C"/>
                </a:solidFill>
                <a:latin typeface="Century Gothic" panose="020B0502020202020204" pitchFamily="34" charset="0"/>
                <a:cs typeface="Calibri" panose="020F0502020204030204" pitchFamily="34" charset="0"/>
              </a:rPr>
              <a:t>that</a:t>
            </a:r>
            <a:r>
              <a:rPr lang="en-US" b="1" dirty="0">
                <a:solidFill>
                  <a:srgbClr val="68777C"/>
                </a:solidFill>
                <a:latin typeface="Century Gothic" panose="020B0502020202020204" pitchFamily="34" charset="0"/>
                <a:cs typeface="Calibri" panose="020F0502020204030204" pitchFamily="34" charset="0"/>
              </a:rPr>
              <a:t> groups </a:t>
            </a:r>
            <a:r>
              <a:rPr lang="en-US" dirty="0">
                <a:solidFill>
                  <a:srgbClr val="68777C"/>
                </a:solidFill>
                <a:latin typeface="Century Gothic" panose="020B0502020202020204" pitchFamily="34" charset="0"/>
                <a:cs typeface="Calibri" panose="020F0502020204030204" pitchFamily="34" charset="0"/>
              </a:rPr>
              <a:t>can</a:t>
            </a:r>
            <a:r>
              <a:rPr lang="en-US" b="1" dirty="0">
                <a:solidFill>
                  <a:srgbClr val="68777C"/>
                </a:solidFill>
                <a:latin typeface="Century Gothic" panose="020B0502020202020204" pitchFamily="34" charset="0"/>
                <a:cs typeface="Calibri" panose="020F0502020204030204" pitchFamily="34" charset="0"/>
              </a:rPr>
              <a:t> have </a:t>
            </a:r>
            <a:r>
              <a:rPr lang="en-US" dirty="0">
                <a:solidFill>
                  <a:srgbClr val="68777C"/>
                </a:solidFill>
                <a:latin typeface="Century Gothic" panose="020B0502020202020204" pitchFamily="34" charset="0"/>
                <a:cs typeface="Calibri" panose="020F0502020204030204" pitchFamily="34" charset="0"/>
              </a:rPr>
              <a:t>on</a:t>
            </a:r>
            <a:r>
              <a:rPr lang="en-US" b="1" dirty="0">
                <a:solidFill>
                  <a:srgbClr val="68777C"/>
                </a:solidFill>
                <a:latin typeface="Century Gothic" panose="020B0502020202020204" pitchFamily="34" charset="0"/>
                <a:cs typeface="Calibri" panose="020F0502020204030204" pitchFamily="34" charset="0"/>
              </a:rPr>
              <a:t> individuals.</a:t>
            </a:r>
          </a:p>
        </p:txBody>
      </p:sp>
      <p:sp>
        <p:nvSpPr>
          <p:cNvPr id="13" name="Rectangle 12">
            <a:extLst>
              <a:ext uri="{FF2B5EF4-FFF2-40B4-BE49-F238E27FC236}">
                <a16:creationId xmlns:a16="http://schemas.microsoft.com/office/drawing/2014/main" id="{B92DB0E8-73AE-4B4A-9601-F68060FB589D}"/>
              </a:ext>
            </a:extLst>
          </p:cNvPr>
          <p:cNvSpPr/>
          <p:nvPr/>
        </p:nvSpPr>
        <p:spPr>
          <a:xfrm>
            <a:off x="3301999" y="1117600"/>
            <a:ext cx="1261534" cy="1202267"/>
          </a:xfrm>
          <a:prstGeom prst="rect">
            <a:avLst/>
          </a:prstGeom>
          <a:solidFill>
            <a:srgbClr val="B80000"/>
          </a:solidFill>
          <a:ln>
            <a:solidFill>
              <a:srgbClr val="6877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14" name="TextBox 13">
            <a:extLst>
              <a:ext uri="{FF2B5EF4-FFF2-40B4-BE49-F238E27FC236}">
                <a16:creationId xmlns:a16="http://schemas.microsoft.com/office/drawing/2014/main" id="{63A695AA-F576-42A8-B944-D8D54FDF248A}"/>
              </a:ext>
            </a:extLst>
          </p:cNvPr>
          <p:cNvSpPr txBox="1"/>
          <p:nvPr/>
        </p:nvSpPr>
        <p:spPr>
          <a:xfrm>
            <a:off x="3454399" y="1144951"/>
            <a:ext cx="1261534" cy="1077218"/>
          </a:xfrm>
          <a:prstGeom prst="rect">
            <a:avLst/>
          </a:prstGeom>
          <a:noFill/>
        </p:spPr>
        <p:txBody>
          <a:bodyPr wrap="square" rtlCol="0">
            <a:spAutoFit/>
          </a:bodyPr>
          <a:lstStyle/>
          <a:p>
            <a:r>
              <a:rPr lang="en-US" sz="3200" dirty="0">
                <a:solidFill>
                  <a:schemeClr val="bg1"/>
                </a:solidFill>
                <a:latin typeface="Century Gothic" panose="020B0502020202020204" pitchFamily="34" charset="0"/>
              </a:rPr>
              <a:t>LO- M5.2</a:t>
            </a:r>
          </a:p>
        </p:txBody>
      </p:sp>
    </p:spTree>
    <p:extLst>
      <p:ext uri="{BB962C8B-B14F-4D97-AF65-F5344CB8AC3E}">
        <p14:creationId xmlns:p14="http://schemas.microsoft.com/office/powerpoint/2010/main" val="848785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3E443FD7-A66B-4AA0-872D-B088B9BC5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E59FC6C-6369-4B8F-AD43-FB691CBDE6B9}"/>
              </a:ext>
            </a:extLst>
          </p:cNvPr>
          <p:cNvSpPr>
            <a:spLocks noGrp="1"/>
          </p:cNvSpPr>
          <p:nvPr>
            <p:ph type="ctrTitle"/>
          </p:nvPr>
        </p:nvSpPr>
        <p:spPr>
          <a:xfrm>
            <a:off x="1094095" y="851517"/>
            <a:ext cx="5238466" cy="2991416"/>
          </a:xfrm>
        </p:spPr>
        <p:txBody>
          <a:bodyPr vert="horz" lIns="91440" tIns="45720" rIns="91440" bIns="45720" rtlCol="0" anchor="b">
            <a:normAutofit/>
          </a:bodyPr>
          <a:lstStyle/>
          <a:p>
            <a:pPr algn="l"/>
            <a:r>
              <a:rPr lang="en-US" sz="5100" b="1" dirty="0">
                <a:solidFill>
                  <a:srgbClr val="68777C"/>
                </a:solidFill>
                <a:latin typeface="Century Gothic" panose="020B0502020202020204" pitchFamily="34" charset="0"/>
                <a:cs typeface="Calibri" panose="020F0502020204030204" pitchFamily="34" charset="0"/>
              </a:rPr>
              <a:t>HOW DO GROUPS INFLUENCE INDIVIDUALS?</a:t>
            </a:r>
          </a:p>
        </p:txBody>
      </p:sp>
      <p:sp>
        <p:nvSpPr>
          <p:cNvPr id="3" name="Text Placeholder 2"/>
          <p:cNvSpPr>
            <a:spLocks noGrp="1"/>
          </p:cNvSpPr>
          <p:nvPr>
            <p:ph type="subTitle" idx="1"/>
          </p:nvPr>
        </p:nvSpPr>
        <p:spPr>
          <a:xfrm>
            <a:off x="1094096" y="3842932"/>
            <a:ext cx="4167115" cy="2163551"/>
          </a:xfrm>
        </p:spPr>
        <p:txBody>
          <a:bodyPr anchor="t">
            <a:normAutofit/>
          </a:bodyPr>
          <a:lstStyle/>
          <a:p>
            <a:pPr algn="l"/>
            <a:r>
              <a:rPr lang="en-US" dirty="0">
                <a:latin typeface="Century Gothic" panose="020B0502020202020204" pitchFamily="34" charset="0"/>
                <a:cs typeface="Calibri" panose="020F0502020204030204" pitchFamily="34" charset="0"/>
              </a:rPr>
              <a:t>What are some examples of </a:t>
            </a:r>
            <a:r>
              <a:rPr lang="en-US" b="1" dirty="0">
                <a:solidFill>
                  <a:srgbClr val="68777C"/>
                </a:solidFill>
                <a:latin typeface="Century Gothic" panose="020B0502020202020204" pitchFamily="34" charset="0"/>
                <a:cs typeface="Calibri" panose="020F0502020204030204" pitchFamily="34" charset="0"/>
              </a:rPr>
              <a:t>positive</a:t>
            </a:r>
            <a:r>
              <a:rPr lang="en-US" dirty="0">
                <a:latin typeface="Century Gothic" panose="020B0502020202020204" pitchFamily="34" charset="0"/>
                <a:cs typeface="Calibri" panose="020F0502020204030204" pitchFamily="34" charset="0"/>
              </a:rPr>
              <a:t> influences?</a:t>
            </a:r>
          </a:p>
          <a:p>
            <a:pPr algn="l"/>
            <a:r>
              <a:rPr lang="en-US" dirty="0">
                <a:latin typeface="Century Gothic" panose="020B0502020202020204" pitchFamily="34" charset="0"/>
                <a:cs typeface="Calibri" panose="020F0502020204030204" pitchFamily="34" charset="0"/>
              </a:rPr>
              <a:t>What are some examples of </a:t>
            </a:r>
            <a:r>
              <a:rPr lang="en-US" b="1" dirty="0">
                <a:solidFill>
                  <a:srgbClr val="68777C"/>
                </a:solidFill>
                <a:latin typeface="Century Gothic" panose="020B0502020202020204" pitchFamily="34" charset="0"/>
                <a:cs typeface="Calibri" panose="020F0502020204030204" pitchFamily="34" charset="0"/>
              </a:rPr>
              <a:t>negative</a:t>
            </a:r>
            <a:r>
              <a:rPr lang="en-US" dirty="0">
                <a:latin typeface="Century Gothic" panose="020B0502020202020204" pitchFamily="34" charset="0"/>
                <a:cs typeface="Calibri" panose="020F0502020204030204" pitchFamily="34" charset="0"/>
              </a:rPr>
              <a:t> influences? </a:t>
            </a:r>
            <a:endParaRPr lang="en-US" dirty="0">
              <a:latin typeface="Century Gothic" panose="020B0502020202020204" pitchFamily="34" charset="0"/>
            </a:endParaRPr>
          </a:p>
        </p:txBody>
      </p:sp>
      <p:sp>
        <p:nvSpPr>
          <p:cNvPr id="139" name="Freeform: Shape 138">
            <a:extLst>
              <a:ext uri="{FF2B5EF4-FFF2-40B4-BE49-F238E27FC236}">
                <a16:creationId xmlns:a16="http://schemas.microsoft.com/office/drawing/2014/main" id="{C04BE0EF-3561-49B4-9A29-F283168A9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0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3 h 5154967"/>
              <a:gd name="connsiteX37" fmla="*/ 1625714 w 6184806"/>
              <a:gd name="connsiteY37" fmla="*/ 109243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2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4" name="Picture 6" descr="Managing Teams – Positive to Negative Feedback | The Portfolio Partnership">
            <a:extLst>
              <a:ext uri="{FF2B5EF4-FFF2-40B4-BE49-F238E27FC236}">
                <a16:creationId xmlns:a16="http://schemas.microsoft.com/office/drawing/2014/main" id="{875947F4-C195-E049-8A4E-8B22CF9CA5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7837" y="2366222"/>
            <a:ext cx="3830067" cy="25584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45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1040190" y="1574057"/>
            <a:ext cx="10111619" cy="4960092"/>
          </a:xfrm>
        </p:spPr>
        <p:txBody>
          <a:bodyPr>
            <a:normAutofit/>
          </a:bodyPr>
          <a:lstStyle/>
          <a:p>
            <a:pPr marL="457200" indent="-457200" algn="l">
              <a:buFont typeface="Arial" panose="020B0604020202020204" pitchFamily="34" charset="0"/>
              <a:buChar char="•"/>
            </a:pPr>
            <a:r>
              <a:rPr lang="en-US" sz="3200" dirty="0">
                <a:latin typeface="Century Gothic" panose="020B0502020202020204" pitchFamily="34" charset="0"/>
              </a:rPr>
              <a:t>Negative effects:</a:t>
            </a:r>
          </a:p>
          <a:p>
            <a:pPr marL="1143000" lvl="1" indent="-457200"/>
            <a:r>
              <a:rPr lang="en-US" sz="2800" dirty="0">
                <a:latin typeface="Century Gothic" panose="020B0502020202020204" pitchFamily="34" charset="0"/>
              </a:rPr>
              <a:t>Mistreatment effects such as hazing strengthen a group’s authority over the individual</a:t>
            </a:r>
          </a:p>
          <a:p>
            <a:pPr marL="1143000" lvl="1" indent="-457200"/>
            <a:r>
              <a:rPr lang="en-US" sz="2800" dirty="0">
                <a:latin typeface="Century Gothic" panose="020B0502020202020204" pitchFamily="34" charset="0"/>
              </a:rPr>
              <a:t>Fear of being rejected transfers social power from the individual to the group</a:t>
            </a:r>
          </a:p>
          <a:p>
            <a:pPr marL="1143000" lvl="1" indent="-457200"/>
            <a:r>
              <a:rPr lang="en-US" sz="2800" dirty="0">
                <a:latin typeface="Century Gothic" panose="020B0502020202020204" pitchFamily="34" charset="0"/>
              </a:rPr>
              <a:t>Others? </a:t>
            </a:r>
          </a:p>
          <a:p>
            <a:pPr marL="457200" indent="-457200">
              <a:buFont typeface="Arial" panose="020B0604020202020204" pitchFamily="34" charset="0"/>
              <a:buChar char="•"/>
            </a:pPr>
            <a:r>
              <a:rPr lang="en-US" sz="3200" dirty="0">
                <a:latin typeface="Century Gothic" panose="020B0502020202020204" pitchFamily="34" charset="0"/>
              </a:rPr>
              <a:t>Positive effects:</a:t>
            </a:r>
          </a:p>
          <a:p>
            <a:pPr marL="1143000" lvl="1" indent="-457200"/>
            <a:r>
              <a:rPr lang="en-US" sz="2800" dirty="0">
                <a:latin typeface="Century Gothic" panose="020B0502020202020204" pitchFamily="34" charset="0"/>
              </a:rPr>
              <a:t>Group settings facilitate individual efforts </a:t>
            </a:r>
          </a:p>
          <a:p>
            <a:pPr marL="1143000" lvl="1" indent="-457200"/>
            <a:r>
              <a:rPr lang="en-US" sz="2800" dirty="0">
                <a:latin typeface="Century Gothic" panose="020B0502020202020204" pitchFamily="34" charset="0"/>
              </a:rPr>
              <a:t>Others? </a:t>
            </a:r>
          </a:p>
          <a:p>
            <a:pPr algn="l"/>
            <a:endParaRPr lang="en-US" sz="2800" dirty="0"/>
          </a:p>
          <a:p>
            <a:pPr algn="l"/>
            <a:endParaRPr lang="en-US" sz="2800" dirty="0"/>
          </a:p>
          <a:p>
            <a:pPr algn="l"/>
            <a:endParaRPr lang="en-US" sz="2800" dirty="0"/>
          </a:p>
        </p:txBody>
      </p:sp>
      <p:sp>
        <p:nvSpPr>
          <p:cNvPr id="8" name="Title 1">
            <a:extLst>
              <a:ext uri="{FF2B5EF4-FFF2-40B4-BE49-F238E27FC236}">
                <a16:creationId xmlns:a16="http://schemas.microsoft.com/office/drawing/2014/main" id="{5E59FC6C-6369-4B8F-AD43-FB691CBDE6B9}"/>
              </a:ext>
            </a:extLst>
          </p:cNvPr>
          <p:cNvSpPr>
            <a:spLocks noGrp="1"/>
          </p:cNvSpPr>
          <p:nvPr>
            <p:ph type="title"/>
          </p:nvPr>
        </p:nvSpPr>
        <p:spPr>
          <a:xfrm>
            <a:off x="609600" y="323851"/>
            <a:ext cx="10972800" cy="1143000"/>
          </a:xfrm>
        </p:spPr>
        <p:txBody>
          <a:bodyPr vert="horz" lIns="91440" tIns="45720" rIns="91440" bIns="45720" rtlCol="0" anchor="ctr">
            <a:normAutofit/>
          </a:bodyPr>
          <a:lstStyle/>
          <a:p>
            <a:pPr algn="ctr"/>
            <a:r>
              <a:rPr lang="en-US" sz="3600" b="1" dirty="0">
                <a:solidFill>
                  <a:srgbClr val="68777C"/>
                </a:solidFill>
                <a:latin typeface="Century Gothic" panose="020B0502020202020204" pitchFamily="34" charset="0"/>
                <a:cs typeface="Calibri" panose="020F0502020204030204" pitchFamily="34" charset="0"/>
              </a:rPr>
              <a:t>HOW DO GROUPS INFLUENCE INDIVIDUALS?</a:t>
            </a:r>
          </a:p>
        </p:txBody>
      </p:sp>
    </p:spTree>
    <p:extLst>
      <p:ext uri="{BB962C8B-B14F-4D97-AF65-F5344CB8AC3E}">
        <p14:creationId xmlns:p14="http://schemas.microsoft.com/office/powerpoint/2010/main" val="78293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9596" t="34633" r="7382"/>
          <a:stretch/>
        </p:blipFill>
        <p:spPr>
          <a:xfrm>
            <a:off x="4491255" y="3419769"/>
            <a:ext cx="7763311" cy="3438231"/>
          </a:xfrm>
        </p:spPr>
      </p:pic>
      <p:sp>
        <p:nvSpPr>
          <p:cNvPr id="6" name="Title 5"/>
          <p:cNvSpPr>
            <a:spLocks noGrp="1"/>
          </p:cNvSpPr>
          <p:nvPr>
            <p:ph type="title"/>
          </p:nvPr>
        </p:nvSpPr>
        <p:spPr/>
        <p:txBody>
          <a:bodyPr/>
          <a:lstStyle/>
          <a:p>
            <a:r>
              <a:rPr lang="en-US" b="1" dirty="0">
                <a:solidFill>
                  <a:srgbClr val="68777C"/>
                </a:solidFill>
                <a:latin typeface="Century Gothic" panose="020B0502020202020204" pitchFamily="34" charset="0"/>
              </a:rPr>
              <a:t>Hazing</a:t>
            </a:r>
          </a:p>
        </p:txBody>
      </p:sp>
      <p:sp>
        <p:nvSpPr>
          <p:cNvPr id="7" name="Text Placeholder 6"/>
          <p:cNvSpPr>
            <a:spLocks noGrp="1"/>
          </p:cNvSpPr>
          <p:nvPr>
            <p:ph type="body" sz="quarter" idx="13"/>
          </p:nvPr>
        </p:nvSpPr>
        <p:spPr>
          <a:xfrm>
            <a:off x="381000" y="1530188"/>
            <a:ext cx="10972800" cy="1020425"/>
          </a:xfrm>
        </p:spPr>
        <p:txBody>
          <a:bodyPr>
            <a:noAutofit/>
          </a:bodyPr>
          <a:lstStyle/>
          <a:p>
            <a:pPr marL="0" indent="0">
              <a:buNone/>
            </a:pPr>
            <a:r>
              <a:rPr lang="en-US" sz="2800" dirty="0">
                <a:latin typeface="Century Gothic" panose="020B0502020202020204" pitchFamily="34" charset="0"/>
              </a:rPr>
              <a:t>Whenever members of a group establish arbitrary rituals for new members that may cause physical or emotional harm, which can be a type of escalation trap for aspiring members (see </a:t>
            </a:r>
            <a:r>
              <a:rPr lang="en-US" sz="2800" i="1" dirty="0">
                <a:latin typeface="Century Gothic" panose="020B0502020202020204" pitchFamily="34" charset="0"/>
              </a:rPr>
              <a:t>effort justification</a:t>
            </a:r>
            <a:r>
              <a:rPr lang="en-US" sz="2800" dirty="0">
                <a:latin typeface="Century Gothic" panose="020B0502020202020204" pitchFamily="34" charset="0"/>
              </a:rPr>
              <a:t>).</a:t>
            </a:r>
          </a:p>
        </p:txBody>
      </p:sp>
      <p:sp>
        <p:nvSpPr>
          <p:cNvPr id="8" name="Text Placeholder 7"/>
          <p:cNvSpPr>
            <a:spLocks noGrp="1"/>
          </p:cNvSpPr>
          <p:nvPr>
            <p:ph type="body" sz="quarter" idx="14"/>
          </p:nvPr>
        </p:nvSpPr>
        <p:spPr>
          <a:xfrm>
            <a:off x="424248" y="3429000"/>
            <a:ext cx="4067007" cy="3227917"/>
          </a:xfrm>
        </p:spPr>
        <p:txBody>
          <a:bodyPr>
            <a:noAutofit/>
          </a:bodyPr>
          <a:lstStyle/>
          <a:p>
            <a:r>
              <a:rPr lang="en-US" sz="2400" dirty="0">
                <a:solidFill>
                  <a:schemeClr val="tx2"/>
                </a:solidFill>
                <a:latin typeface="Century Gothic" panose="020B0502020202020204" pitchFamily="34" charset="0"/>
              </a:rPr>
              <a:t>The act of testing prospective or initiating new members’ desire to belong by requiring participation in irrational behaviors and psychological exercises.</a:t>
            </a:r>
          </a:p>
        </p:txBody>
      </p:sp>
    </p:spTree>
    <p:extLst>
      <p:ext uri="{BB962C8B-B14F-4D97-AF65-F5344CB8AC3E}">
        <p14:creationId xmlns:p14="http://schemas.microsoft.com/office/powerpoint/2010/main" val="419513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68777C"/>
                </a:solidFill>
                <a:latin typeface="Century Gothic" panose="020B0502020202020204" pitchFamily="34" charset="0"/>
              </a:rPr>
              <a:t>Maltreatment Effects</a:t>
            </a:r>
            <a:endParaRPr lang="en-US" b="1" dirty="0">
              <a:solidFill>
                <a:schemeClr val="bg2">
                  <a:lumMod val="50000"/>
                </a:schemeClr>
              </a:solidFill>
              <a:latin typeface="Century Gothic" panose="020B0502020202020204" pitchFamily="34" charset="0"/>
            </a:endParaRPr>
          </a:p>
        </p:txBody>
      </p:sp>
      <p:sp>
        <p:nvSpPr>
          <p:cNvPr id="7" name="Text Placeholder 6"/>
          <p:cNvSpPr>
            <a:spLocks noGrp="1"/>
          </p:cNvSpPr>
          <p:nvPr>
            <p:ph type="body" sz="quarter" idx="13"/>
          </p:nvPr>
        </p:nvSpPr>
        <p:spPr>
          <a:xfrm>
            <a:off x="498389" y="1857366"/>
            <a:ext cx="4604951" cy="2693331"/>
          </a:xfrm>
        </p:spPr>
        <p:txBody>
          <a:bodyPr>
            <a:noAutofit/>
          </a:bodyPr>
          <a:lstStyle/>
          <a:p>
            <a:r>
              <a:rPr lang="en-US" sz="3200" dirty="0">
                <a:latin typeface="Century Gothic" panose="020B0502020202020204" pitchFamily="34" charset="0"/>
              </a:rPr>
              <a:t>When hazing elicits social dependency that promotes allegiance to the group.</a:t>
            </a:r>
          </a:p>
        </p:txBody>
      </p:sp>
      <p:sp>
        <p:nvSpPr>
          <p:cNvPr id="8" name="Text Placeholder 7"/>
          <p:cNvSpPr>
            <a:spLocks noGrp="1"/>
          </p:cNvSpPr>
          <p:nvPr>
            <p:ph type="body" sz="quarter" idx="14"/>
          </p:nvPr>
        </p:nvSpPr>
        <p:spPr>
          <a:xfrm>
            <a:off x="498389" y="4717376"/>
            <a:ext cx="4951065" cy="3117081"/>
          </a:xfrm>
        </p:spPr>
        <p:txBody>
          <a:bodyPr>
            <a:normAutofit/>
          </a:bodyPr>
          <a:lstStyle/>
          <a:p>
            <a:r>
              <a:rPr lang="en-US" sz="2800" dirty="0">
                <a:solidFill>
                  <a:schemeClr val="tx2"/>
                </a:solidFill>
                <a:latin typeface="Century Gothic" panose="020B0502020202020204" pitchFamily="34" charset="0"/>
              </a:rPr>
              <a:t>The loyalty to the group that results from hazing.</a:t>
            </a:r>
          </a:p>
        </p:txBody>
      </p:sp>
      <p:pic>
        <p:nvPicPr>
          <p:cNvPr id="10" name="Picture Placeholder 9"/>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52716" t="7155" r="2923" b="423"/>
          <a:stretch/>
        </p:blipFill>
        <p:spPr>
          <a:xfrm>
            <a:off x="6981569" y="1622714"/>
            <a:ext cx="4037318" cy="4731412"/>
          </a:xfrm>
        </p:spPr>
      </p:pic>
    </p:spTree>
    <p:extLst>
      <p:ext uri="{BB962C8B-B14F-4D97-AF65-F5344CB8AC3E}">
        <p14:creationId xmlns:p14="http://schemas.microsoft.com/office/powerpoint/2010/main" val="117476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itle 5"/>
          <p:cNvSpPr>
            <a:spLocks noGrp="1"/>
          </p:cNvSpPr>
          <p:nvPr>
            <p:ph type="title"/>
          </p:nvPr>
        </p:nvSpPr>
        <p:spPr>
          <a:xfrm>
            <a:off x="714633" y="0"/>
            <a:ext cx="10515600" cy="1325563"/>
          </a:xfrm>
        </p:spPr>
        <p:txBody>
          <a:bodyPr/>
          <a:lstStyle/>
          <a:p>
            <a:r>
              <a:rPr lang="en-US" b="1" dirty="0">
                <a:solidFill>
                  <a:srgbClr val="68777C"/>
                </a:solidFill>
                <a:latin typeface="Century Gothic" panose="020B0502020202020204" pitchFamily="34" charset="0"/>
              </a:rPr>
              <a:t>Maltreatment Effects</a:t>
            </a:r>
            <a:endParaRPr lang="en-US" b="1" dirty="0">
              <a:solidFill>
                <a:schemeClr val="bg2">
                  <a:lumMod val="50000"/>
                </a:schemeClr>
              </a:solidFill>
              <a:latin typeface="Century Gothic" panose="020B0502020202020204" pitchFamily="34" charset="0"/>
            </a:endParaRPr>
          </a:p>
        </p:txBody>
      </p:sp>
      <p:sp>
        <p:nvSpPr>
          <p:cNvPr id="7" name="Text Placeholder 6"/>
          <p:cNvSpPr>
            <a:spLocks noGrp="1"/>
          </p:cNvSpPr>
          <p:nvPr>
            <p:ph type="body" sz="quarter" idx="13"/>
          </p:nvPr>
        </p:nvSpPr>
        <p:spPr>
          <a:xfrm>
            <a:off x="819665" y="2674259"/>
            <a:ext cx="10956324" cy="4086234"/>
          </a:xfrm>
        </p:spPr>
        <p:txBody>
          <a:bodyPr>
            <a:noAutofit/>
          </a:bodyPr>
          <a:lstStyle/>
          <a:p>
            <a:r>
              <a:rPr lang="en-US" dirty="0">
                <a:latin typeface="Century Gothic" panose="020B0502020202020204" pitchFamily="34" charset="0"/>
              </a:rPr>
              <a:t>Step 1: Maltreatment creates confusion, especially when delivered by friends or family members.</a:t>
            </a:r>
          </a:p>
          <a:p>
            <a:r>
              <a:rPr lang="en-US" dirty="0">
                <a:latin typeface="Century Gothic" panose="020B0502020202020204" pitchFamily="34" charset="0"/>
              </a:rPr>
              <a:t>Step 2: Confusion creates uncertainty about our value or place in a social world.</a:t>
            </a:r>
          </a:p>
          <a:p>
            <a:r>
              <a:rPr lang="en-US" dirty="0">
                <a:latin typeface="Century Gothic" panose="020B0502020202020204" pitchFamily="34" charset="0"/>
              </a:rPr>
              <a:t>Step 3: Uncertainty leads to emotional vulnerability.</a:t>
            </a:r>
          </a:p>
          <a:p>
            <a:r>
              <a:rPr lang="en-US" dirty="0">
                <a:latin typeface="Century Gothic" panose="020B0502020202020204" pitchFamily="34" charset="0"/>
              </a:rPr>
              <a:t>Step 4: Vulnerability creates a dependency on the people who hold such power over you; you need their acceptance.</a:t>
            </a:r>
          </a:p>
          <a:p>
            <a:r>
              <a:rPr lang="en-US" dirty="0">
                <a:latin typeface="Century Gothic" panose="020B0502020202020204" pitchFamily="34" charset="0"/>
              </a:rPr>
              <a:t>Step 5: Dependency creates gratitude when your needs are met. </a:t>
            </a:r>
          </a:p>
        </p:txBody>
      </p:sp>
      <p:pic>
        <p:nvPicPr>
          <p:cNvPr id="5" name="Picture 4" descr="Graphical user interface, application, timeline, PowerPoint&#10;&#10;Description automatically generated">
            <a:extLst>
              <a:ext uri="{FF2B5EF4-FFF2-40B4-BE49-F238E27FC236}">
                <a16:creationId xmlns:a16="http://schemas.microsoft.com/office/drawing/2014/main" id="{45C58BEB-4B89-7347-8724-00A2B9F0CCE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402" t="42800" r="2118" b="17701"/>
          <a:stretch/>
        </p:blipFill>
        <p:spPr>
          <a:xfrm>
            <a:off x="1000153" y="1199941"/>
            <a:ext cx="9944559" cy="1214352"/>
          </a:xfrm>
          <a:prstGeom prst="rect">
            <a:avLst/>
          </a:prstGeom>
        </p:spPr>
      </p:pic>
    </p:spTree>
    <p:extLst>
      <p:ext uri="{BB962C8B-B14F-4D97-AF65-F5344CB8AC3E}">
        <p14:creationId xmlns:p14="http://schemas.microsoft.com/office/powerpoint/2010/main" val="253055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D218-2358-4401-971D-FAC295D5B999}"/>
              </a:ext>
            </a:extLst>
          </p:cNvPr>
          <p:cNvSpPr>
            <a:spLocks noGrp="1"/>
          </p:cNvSpPr>
          <p:nvPr>
            <p:ph type="title"/>
          </p:nvPr>
        </p:nvSpPr>
        <p:spPr>
          <a:xfrm>
            <a:off x="838200" y="556995"/>
            <a:ext cx="10515600" cy="1133693"/>
          </a:xfrm>
        </p:spPr>
        <p:txBody>
          <a:bodyPr>
            <a:noAutofit/>
          </a:bodyPr>
          <a:lstStyle/>
          <a:p>
            <a:r>
              <a:rPr lang="en-US" b="1" dirty="0">
                <a:solidFill>
                  <a:srgbClr val="19AFB3"/>
                </a:solidFill>
                <a:latin typeface="Century Gothic" panose="020B0502020202020204" pitchFamily="34" charset="0"/>
                <a:cs typeface="Aharoni" panose="02010803020104030203" pitchFamily="2" charset="-79"/>
              </a:rPr>
              <a:t>Announcements</a:t>
            </a:r>
            <a:endParaRPr lang="en-GB" b="1" dirty="0">
              <a:solidFill>
                <a:srgbClr val="19AFB3"/>
              </a:solidFill>
              <a:latin typeface="Century Gothic" panose="020B0502020202020204" pitchFamily="34" charset="0"/>
              <a:cs typeface="Aharoni" panose="02010803020104030203" pitchFamily="2" charset="-79"/>
            </a:endParaRPr>
          </a:p>
        </p:txBody>
      </p:sp>
      <p:sp>
        <p:nvSpPr>
          <p:cNvPr id="4" name="TextBox 3">
            <a:extLst>
              <a:ext uri="{FF2B5EF4-FFF2-40B4-BE49-F238E27FC236}">
                <a16:creationId xmlns:a16="http://schemas.microsoft.com/office/drawing/2014/main" id="{FE8CDEDD-4CAF-1540-8089-C6A6F3256716}"/>
              </a:ext>
            </a:extLst>
          </p:cNvPr>
          <p:cNvSpPr txBox="1"/>
          <p:nvPr/>
        </p:nvSpPr>
        <p:spPr>
          <a:xfrm>
            <a:off x="8872538" y="1071563"/>
            <a:ext cx="184731" cy="36933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CEDE8C14-A78B-4E3A-8599-79BB6F29D0E3}"/>
              </a:ext>
            </a:extLst>
          </p:cNvPr>
          <p:cNvSpPr txBox="1"/>
          <p:nvPr/>
        </p:nvSpPr>
        <p:spPr>
          <a:xfrm flipH="1">
            <a:off x="1001408" y="2125147"/>
            <a:ext cx="10759332" cy="3888052"/>
          </a:xfrm>
          <a:prstGeom prst="rect">
            <a:avLst/>
          </a:prstGeom>
          <a:noFill/>
        </p:spPr>
        <p:txBody>
          <a:bodyPr wrap="square" rtlCol="0">
            <a:spAutoFit/>
          </a:bodyPr>
          <a:lstStyle/>
          <a:p>
            <a:pPr>
              <a:lnSpc>
                <a:spcPct val="150000"/>
              </a:lnSpc>
              <a:spcBef>
                <a:spcPts val="0"/>
              </a:spcBef>
            </a:pPr>
            <a:r>
              <a:rPr lang="en-US" sz="2800" b="1" dirty="0">
                <a:effectLst/>
                <a:latin typeface="Arial" panose="020B0604020202020204" pitchFamily="34" charset="0"/>
                <a:ea typeface="Calibri" panose="020F0502020204030204" pitchFamily="34" charset="0"/>
                <a:cs typeface="Arial" panose="020B0604020202020204" pitchFamily="34" charset="0"/>
              </a:rPr>
              <a:t>Gateway to Grassroot Groups Assignment is d</a:t>
            </a:r>
            <a:r>
              <a:rPr lang="en-US" sz="2800" b="1" dirty="0">
                <a:effectLst/>
                <a:latin typeface="Arial" panose="020B0604020202020204" pitchFamily="34" charset="0"/>
                <a:ea typeface="Times New Roman" panose="02020603050405020304" pitchFamily="18" charset="0"/>
                <a:cs typeface="Arial" panose="020B0604020202020204" pitchFamily="34" charset="0"/>
              </a:rPr>
              <a:t>ue this week.</a:t>
            </a:r>
            <a:endParaRPr lang="en-US" sz="28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200000"/>
              </a:lnSpc>
              <a:spcBef>
                <a:spcPts val="0"/>
              </a:spcBef>
              <a:spcAft>
                <a:spcPts val="0"/>
              </a:spcAft>
              <a:buFont typeface="Symbol" panose="05050102010706020507" pitchFamily="18" charset="2"/>
              <a:buChar char=""/>
            </a:pPr>
            <a:r>
              <a:rPr lang="en-US" sz="3600" dirty="0">
                <a:effectLst/>
                <a:latin typeface="Century Gothic" panose="020B0502020202020204" pitchFamily="34" charset="0"/>
                <a:ea typeface="Calibri" panose="020F0502020204030204" pitchFamily="34" charset="0"/>
                <a:cs typeface="Times New Roman" panose="02020603050405020304" pitchFamily="18" charset="0"/>
              </a:rPr>
              <a:t>On the due date, students should upload </a:t>
            </a:r>
            <a:r>
              <a:rPr lang="en-US" sz="3600" b="1" dirty="0">
                <a:effectLst/>
                <a:latin typeface="Century Gothic" panose="020B0502020202020204" pitchFamily="34" charset="0"/>
                <a:ea typeface="Calibri" panose="020F0502020204030204" pitchFamily="34" charset="0"/>
                <a:cs typeface="Times New Roman" panose="02020603050405020304" pitchFamily="18" charset="0"/>
              </a:rPr>
              <a:t>and</a:t>
            </a:r>
            <a:r>
              <a:rPr lang="en-US" sz="3600" dirty="0">
                <a:effectLst/>
                <a:latin typeface="Century Gothic" panose="020B0502020202020204" pitchFamily="34" charset="0"/>
                <a:ea typeface="Calibri" panose="020F0502020204030204" pitchFamily="34" charset="0"/>
                <a:cs typeface="Times New Roman" panose="02020603050405020304" pitchFamily="18" charset="0"/>
              </a:rPr>
              <a:t> submit a copy of your </a:t>
            </a:r>
            <a:r>
              <a:rPr lang="en-US" sz="3600" b="1" dirty="0">
                <a:effectLst/>
                <a:latin typeface="Century Gothic" panose="020B0502020202020204" pitchFamily="34" charset="0"/>
                <a:ea typeface="Calibri" panose="020F0502020204030204" pitchFamily="34" charset="0"/>
                <a:cs typeface="Times New Roman" panose="02020603050405020304" pitchFamily="18" charset="0"/>
              </a:rPr>
              <a:t>FINAL</a:t>
            </a:r>
            <a:r>
              <a:rPr lang="en-US" sz="3600" dirty="0">
                <a:effectLst/>
                <a:latin typeface="Century Gothic" panose="020B0502020202020204" pitchFamily="34" charset="0"/>
                <a:ea typeface="Calibri" panose="020F0502020204030204" pitchFamily="34" charset="0"/>
                <a:cs typeface="Times New Roman" panose="02020603050405020304" pitchFamily="18" charset="0"/>
              </a:rPr>
              <a:t> set of PowerPoint slides </a:t>
            </a:r>
            <a:r>
              <a:rPr lang="en-US" sz="3600" dirty="0">
                <a:effectLst/>
                <a:latin typeface="Century Gothic" panose="020B0502020202020204" pitchFamily="34" charset="0"/>
                <a:ea typeface="Calibri" panose="020F0502020204030204" pitchFamily="34" charset="0"/>
                <a:cs typeface="Arial" panose="020B0604020202020204" pitchFamily="34" charset="0"/>
              </a:rPr>
              <a:t>assignment via the course website. </a:t>
            </a:r>
            <a:endParaRPr lang="en-US" sz="3600" dirty="0">
              <a:solidFill>
                <a:schemeClr val="tx2">
                  <a:lumMod val="75000"/>
                </a:schemeClr>
              </a:solidFill>
              <a:latin typeface="Century Gothic" panose="020B0502020202020204" pitchFamily="34" charset="0"/>
            </a:endParaRPr>
          </a:p>
        </p:txBody>
      </p:sp>
      <p:cxnSp>
        <p:nvCxnSpPr>
          <p:cNvPr id="6" name="Straight Connector 5">
            <a:extLst>
              <a:ext uri="{FF2B5EF4-FFF2-40B4-BE49-F238E27FC236}">
                <a16:creationId xmlns:a16="http://schemas.microsoft.com/office/drawing/2014/main" id="{C124390D-FA14-497C-8D1A-D2ED74A02555}"/>
              </a:ext>
            </a:extLst>
          </p:cNvPr>
          <p:cNvCxnSpPr>
            <a:cxnSpLocks/>
          </p:cNvCxnSpPr>
          <p:nvPr/>
        </p:nvCxnSpPr>
        <p:spPr>
          <a:xfrm flipV="1">
            <a:off x="1001409" y="1889310"/>
            <a:ext cx="10352391" cy="2283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C0B0CF7-3D53-4B69-BF6F-51B447960E65}"/>
              </a:ext>
            </a:extLst>
          </p:cNvPr>
          <p:cNvSpPr/>
          <p:nvPr/>
        </p:nvSpPr>
        <p:spPr>
          <a:xfrm>
            <a:off x="9214577" y="122536"/>
            <a:ext cx="1179104" cy="1133693"/>
          </a:xfrm>
          <a:prstGeom prst="ellipse">
            <a:avLst/>
          </a:prstGeom>
          <a:solidFill>
            <a:srgbClr val="FFC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4C16E9B4-29BA-4CD3-8DEB-E542E4D3068F}"/>
              </a:ext>
            </a:extLst>
          </p:cNvPr>
          <p:cNvSpPr/>
          <p:nvPr/>
        </p:nvSpPr>
        <p:spPr>
          <a:xfrm>
            <a:off x="9804129" y="818192"/>
            <a:ext cx="776355" cy="775373"/>
          </a:xfrm>
          <a:prstGeom prst="ellipse">
            <a:avLst/>
          </a:prstGeom>
          <a:solidFill>
            <a:srgbClr val="77E3AD"/>
          </a:solidFill>
          <a:ln>
            <a:solidFill>
              <a:srgbClr val="7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65871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68777C"/>
                </a:solidFill>
                <a:latin typeface="Century Gothic" panose="020B0502020202020204" pitchFamily="34" charset="0"/>
              </a:rPr>
              <a:t>Rejection Sensitivity</a:t>
            </a:r>
          </a:p>
        </p:txBody>
      </p:sp>
      <p:sp>
        <p:nvSpPr>
          <p:cNvPr id="7" name="Text Placeholder 6"/>
          <p:cNvSpPr>
            <a:spLocks noGrp="1"/>
          </p:cNvSpPr>
          <p:nvPr>
            <p:ph type="body" sz="quarter" idx="13"/>
          </p:nvPr>
        </p:nvSpPr>
        <p:spPr>
          <a:xfrm>
            <a:off x="609600" y="2082334"/>
            <a:ext cx="4271319" cy="2761515"/>
          </a:xfrm>
        </p:spPr>
        <p:txBody>
          <a:bodyPr>
            <a:normAutofit/>
          </a:bodyPr>
          <a:lstStyle/>
          <a:p>
            <a:r>
              <a:rPr lang="en-US" sz="2800" dirty="0">
                <a:latin typeface="Century Gothic" panose="020B0502020202020204" pitchFamily="34" charset="0"/>
              </a:rPr>
              <a:t>The fear of social rejection and ostracism—exclusion from a society or group.</a:t>
            </a:r>
            <a:endParaRPr lang="en-US" sz="2800" dirty="0">
              <a:highlight>
                <a:srgbClr val="FFFF00"/>
              </a:highlight>
              <a:latin typeface="Century Gothic" panose="020B0502020202020204" pitchFamily="34" charset="0"/>
            </a:endParaRPr>
          </a:p>
        </p:txBody>
      </p:sp>
      <p:sp>
        <p:nvSpPr>
          <p:cNvPr id="8" name="Text Placeholder 7"/>
          <p:cNvSpPr>
            <a:spLocks noGrp="1"/>
          </p:cNvSpPr>
          <p:nvPr>
            <p:ph type="body" sz="quarter" idx="14"/>
          </p:nvPr>
        </p:nvSpPr>
        <p:spPr>
          <a:xfrm>
            <a:off x="609600" y="4254786"/>
            <a:ext cx="3706284" cy="3431117"/>
          </a:xfrm>
        </p:spPr>
        <p:txBody>
          <a:bodyPr>
            <a:normAutofit/>
          </a:bodyPr>
          <a:lstStyle/>
          <a:p>
            <a:r>
              <a:rPr lang="en-US" sz="2400" dirty="0">
                <a:solidFill>
                  <a:schemeClr val="tx2"/>
                </a:solidFill>
                <a:latin typeface="Century Gothic" panose="020B0502020202020204" pitchFamily="34" charset="0"/>
              </a:rPr>
              <a:t>The fear of rejection.</a:t>
            </a:r>
          </a:p>
        </p:txBody>
      </p:sp>
      <p:pic>
        <p:nvPicPr>
          <p:cNvPr id="9" name="Picture Placeholder 9">
            <a:extLst>
              <a:ext uri="{FF2B5EF4-FFF2-40B4-BE49-F238E27FC236}">
                <a16:creationId xmlns:a16="http://schemas.microsoft.com/office/drawing/2014/main" id="{DFAB43F3-2E71-4E4D-B608-3F81FE692411}"/>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9499" t="8285" r="6355"/>
          <a:stretch/>
        </p:blipFill>
        <p:spPr>
          <a:xfrm>
            <a:off x="5486400" y="2576125"/>
            <a:ext cx="6388443" cy="3916750"/>
          </a:xfrm>
        </p:spPr>
      </p:pic>
    </p:spTree>
    <p:extLst>
      <p:ext uri="{BB962C8B-B14F-4D97-AF65-F5344CB8AC3E}">
        <p14:creationId xmlns:p14="http://schemas.microsoft.com/office/powerpoint/2010/main" val="97017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P spid="8"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854839" y="1466851"/>
            <a:ext cx="10111619" cy="4960092"/>
          </a:xfrm>
        </p:spPr>
        <p:txBody>
          <a:bodyPr>
            <a:normAutofit/>
          </a:bodyPr>
          <a:lstStyle/>
          <a:p>
            <a:pPr marL="457200" indent="-457200" algn="l">
              <a:buFont typeface="Arial" panose="020B0604020202020204" pitchFamily="34" charset="0"/>
              <a:buChar char="•"/>
            </a:pPr>
            <a:r>
              <a:rPr lang="en-US" sz="2800" dirty="0">
                <a:latin typeface="Century Gothic" panose="020B0502020202020204" pitchFamily="34" charset="0"/>
              </a:rPr>
              <a:t>Social rejection is painful!</a:t>
            </a:r>
          </a:p>
          <a:p>
            <a:pPr marL="457200" indent="-457200" algn="l">
              <a:buFont typeface="Arial" panose="020B0604020202020204" pitchFamily="34" charset="0"/>
              <a:buChar char="•"/>
            </a:pPr>
            <a:r>
              <a:rPr lang="en-US" sz="2800" dirty="0">
                <a:latin typeface="Century Gothic" panose="020B0502020202020204" pitchFamily="34" charset="0"/>
              </a:rPr>
              <a:t>Social rejection threatens our:</a:t>
            </a:r>
          </a:p>
          <a:p>
            <a:pPr marL="1143000" lvl="1" indent="-457200"/>
            <a:r>
              <a:rPr lang="en-US" sz="2800" dirty="0">
                <a:latin typeface="Century Gothic" panose="020B0502020202020204" pitchFamily="34" charset="0"/>
              </a:rPr>
              <a:t>need to belong by separating us from our group</a:t>
            </a:r>
          </a:p>
          <a:p>
            <a:pPr marL="1143000" lvl="1" indent="-457200"/>
            <a:r>
              <a:rPr lang="en-US" sz="2800" dirty="0">
                <a:latin typeface="Century Gothic" panose="020B0502020202020204" pitchFamily="34" charset="0"/>
              </a:rPr>
              <a:t>self-esteem because it implies we are unlikeable</a:t>
            </a:r>
          </a:p>
          <a:p>
            <a:pPr marL="1143000" lvl="1" indent="-457200"/>
            <a:r>
              <a:rPr lang="en-US" sz="2800" dirty="0">
                <a:latin typeface="Century Gothic" panose="020B0502020202020204" pitchFamily="34" charset="0"/>
              </a:rPr>
              <a:t>need for control because we cannot influence the decision</a:t>
            </a:r>
          </a:p>
          <a:p>
            <a:pPr marL="1143000" lvl="1" indent="-457200"/>
            <a:r>
              <a:rPr lang="en-US" sz="2800" dirty="0">
                <a:latin typeface="Century Gothic" panose="020B0502020202020204" pitchFamily="34" charset="0"/>
              </a:rPr>
              <a:t>sense of existence, both metaphorically and in reality</a:t>
            </a:r>
          </a:p>
          <a:p>
            <a:pPr algn="l"/>
            <a:endParaRPr lang="en-US" sz="2800" dirty="0"/>
          </a:p>
          <a:p>
            <a:pPr algn="l"/>
            <a:endParaRPr lang="en-US" sz="2800" dirty="0"/>
          </a:p>
          <a:p>
            <a:pPr algn="l"/>
            <a:endParaRPr lang="en-US" sz="2800" dirty="0"/>
          </a:p>
        </p:txBody>
      </p:sp>
      <p:sp>
        <p:nvSpPr>
          <p:cNvPr id="8" name="Title 1">
            <a:extLst>
              <a:ext uri="{FF2B5EF4-FFF2-40B4-BE49-F238E27FC236}">
                <a16:creationId xmlns:a16="http://schemas.microsoft.com/office/drawing/2014/main" id="{5E59FC6C-6369-4B8F-AD43-FB691CBDE6B9}"/>
              </a:ext>
            </a:extLst>
          </p:cNvPr>
          <p:cNvSpPr>
            <a:spLocks noGrp="1"/>
          </p:cNvSpPr>
          <p:nvPr>
            <p:ph type="title"/>
          </p:nvPr>
        </p:nvSpPr>
        <p:spPr>
          <a:xfrm>
            <a:off x="609600" y="323851"/>
            <a:ext cx="10972800" cy="1143000"/>
          </a:xfrm>
        </p:spPr>
        <p:txBody>
          <a:bodyPr vert="horz" lIns="91440" tIns="45720" rIns="91440" bIns="45720" rtlCol="0" anchor="ctr">
            <a:normAutofit/>
          </a:bodyPr>
          <a:lstStyle/>
          <a:p>
            <a:pPr algn="ctr"/>
            <a:r>
              <a:rPr lang="en-US" sz="3600" b="1" dirty="0">
                <a:solidFill>
                  <a:srgbClr val="68777C"/>
                </a:solidFill>
                <a:latin typeface="Century Gothic" panose="020B0502020202020204" pitchFamily="34" charset="0"/>
                <a:cs typeface="Calibri" panose="020F0502020204030204" pitchFamily="34" charset="0"/>
              </a:rPr>
              <a:t>HOW DO GROUPS INFLUENCE INDIVIDUALS?</a:t>
            </a:r>
          </a:p>
        </p:txBody>
      </p:sp>
      <p:pic>
        <p:nvPicPr>
          <p:cNvPr id="3074" name="Picture 2" descr="When being an outcast can be a positive thing | The Horizons Tracker">
            <a:extLst>
              <a:ext uri="{FF2B5EF4-FFF2-40B4-BE49-F238E27FC236}">
                <a16:creationId xmlns:a16="http://schemas.microsoft.com/office/drawing/2014/main" id="{1DDAAB3F-F382-8A4F-ABCA-2C72B38EA5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5636" y="4963252"/>
            <a:ext cx="2529586" cy="1894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9231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21955" t="23651" r="26057" b="6975"/>
          <a:stretch/>
        </p:blipFill>
        <p:spPr>
          <a:xfrm>
            <a:off x="7350241" y="3219248"/>
            <a:ext cx="4847720" cy="3638752"/>
          </a:xfrm>
        </p:spPr>
      </p:pic>
      <p:sp>
        <p:nvSpPr>
          <p:cNvPr id="6" name="Title 5"/>
          <p:cNvSpPr>
            <a:spLocks noGrp="1"/>
          </p:cNvSpPr>
          <p:nvPr>
            <p:ph type="title"/>
          </p:nvPr>
        </p:nvSpPr>
        <p:spPr/>
        <p:txBody>
          <a:bodyPr/>
          <a:lstStyle/>
          <a:p>
            <a:r>
              <a:rPr lang="en-US" b="1" dirty="0">
                <a:solidFill>
                  <a:srgbClr val="68777C"/>
                </a:solidFill>
                <a:latin typeface="Century Gothic" panose="020B0502020202020204" pitchFamily="34" charset="0"/>
              </a:rPr>
              <a:t>Optimal Distinctiveness Theory</a:t>
            </a:r>
          </a:p>
        </p:txBody>
      </p:sp>
      <p:sp>
        <p:nvSpPr>
          <p:cNvPr id="7" name="Text Placeholder 6"/>
          <p:cNvSpPr>
            <a:spLocks noGrp="1"/>
          </p:cNvSpPr>
          <p:nvPr>
            <p:ph type="body" sz="quarter" idx="13"/>
          </p:nvPr>
        </p:nvSpPr>
        <p:spPr>
          <a:xfrm>
            <a:off x="609601" y="1846050"/>
            <a:ext cx="10086849" cy="2693331"/>
          </a:xfrm>
        </p:spPr>
        <p:txBody>
          <a:bodyPr>
            <a:normAutofit/>
          </a:bodyPr>
          <a:lstStyle/>
          <a:p>
            <a:r>
              <a:rPr lang="en-US" sz="2800" dirty="0">
                <a:latin typeface="Century Gothic" panose="020B0502020202020204" pitchFamily="34" charset="0"/>
              </a:rPr>
              <a:t>The idea that individuals can simultaneously achieve the advantages of being seen as a unique and important individual and of being in a group by being an identifiable member of a small and elite group.</a:t>
            </a:r>
          </a:p>
        </p:txBody>
      </p:sp>
      <p:sp>
        <p:nvSpPr>
          <p:cNvPr id="8" name="Text Placeholder 7"/>
          <p:cNvSpPr>
            <a:spLocks noGrp="1"/>
          </p:cNvSpPr>
          <p:nvPr>
            <p:ph type="body" sz="quarter" idx="14"/>
          </p:nvPr>
        </p:nvSpPr>
        <p:spPr>
          <a:xfrm>
            <a:off x="609601" y="4168678"/>
            <a:ext cx="3897745" cy="2107239"/>
          </a:xfrm>
        </p:spPr>
        <p:txBody>
          <a:bodyPr>
            <a:normAutofit/>
          </a:bodyPr>
          <a:lstStyle/>
          <a:p>
            <a:r>
              <a:rPr lang="en-US" sz="2400" dirty="0">
                <a:solidFill>
                  <a:schemeClr val="tx2"/>
                </a:solidFill>
                <a:latin typeface="Century Gothic" panose="020B0502020202020204" pitchFamily="34" charset="0"/>
              </a:rPr>
              <a:t>The competing need to both fit in and stand out.</a:t>
            </a:r>
          </a:p>
        </p:txBody>
      </p:sp>
    </p:spTree>
    <p:extLst>
      <p:ext uri="{BB962C8B-B14F-4D97-AF65-F5344CB8AC3E}">
        <p14:creationId xmlns:p14="http://schemas.microsoft.com/office/powerpoint/2010/main" val="276512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P spid="8"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Placeholder 9">
            <a:extLst>
              <a:ext uri="{FF2B5EF4-FFF2-40B4-BE49-F238E27FC236}">
                <a16:creationId xmlns:a16="http://schemas.microsoft.com/office/drawing/2014/main" id="{4F5F783E-1A7C-C94D-AA76-3A77EA06AE0D}"/>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37022" t="11893" r="289"/>
          <a:stretch/>
        </p:blipFill>
        <p:spPr>
          <a:xfrm>
            <a:off x="7821828" y="3398134"/>
            <a:ext cx="4370172" cy="3454737"/>
          </a:xfrm>
        </p:spPr>
      </p:pic>
      <p:sp>
        <p:nvSpPr>
          <p:cNvPr id="6" name="Title 5"/>
          <p:cNvSpPr>
            <a:spLocks noGrp="1"/>
          </p:cNvSpPr>
          <p:nvPr>
            <p:ph type="title"/>
          </p:nvPr>
        </p:nvSpPr>
        <p:spPr/>
        <p:txBody>
          <a:bodyPr/>
          <a:lstStyle/>
          <a:p>
            <a:r>
              <a:rPr lang="en-US" b="1" dirty="0">
                <a:solidFill>
                  <a:srgbClr val="68777C"/>
                </a:solidFill>
                <a:latin typeface="Century Gothic" panose="020B0502020202020204" pitchFamily="34" charset="0"/>
              </a:rPr>
              <a:t>Sense of Individual Identity</a:t>
            </a:r>
          </a:p>
        </p:txBody>
      </p:sp>
      <p:sp>
        <p:nvSpPr>
          <p:cNvPr id="7" name="Text Placeholder 6"/>
          <p:cNvSpPr>
            <a:spLocks noGrp="1"/>
          </p:cNvSpPr>
          <p:nvPr>
            <p:ph type="body" sz="quarter" idx="13"/>
          </p:nvPr>
        </p:nvSpPr>
        <p:spPr>
          <a:xfrm>
            <a:off x="609600" y="2046224"/>
            <a:ext cx="7768281" cy="3682351"/>
          </a:xfrm>
        </p:spPr>
        <p:txBody>
          <a:bodyPr>
            <a:noAutofit/>
          </a:bodyPr>
          <a:lstStyle/>
          <a:p>
            <a:r>
              <a:rPr lang="en-US" sz="2800" dirty="0">
                <a:latin typeface="Century Gothic" panose="020B0502020202020204" pitchFamily="34" charset="0"/>
              </a:rPr>
              <a:t>How individuals perceive themselves to uniquely fit into a larger group. Such social comparisons and group role development contribute to individuals’ self-concept.</a:t>
            </a:r>
          </a:p>
        </p:txBody>
      </p:sp>
      <p:sp>
        <p:nvSpPr>
          <p:cNvPr id="8" name="Text Placeholder 7"/>
          <p:cNvSpPr>
            <a:spLocks noGrp="1"/>
          </p:cNvSpPr>
          <p:nvPr>
            <p:ph type="body" sz="quarter" idx="14"/>
          </p:nvPr>
        </p:nvSpPr>
        <p:spPr>
          <a:xfrm>
            <a:off x="609600" y="4811776"/>
            <a:ext cx="4740875" cy="1464141"/>
          </a:xfrm>
        </p:spPr>
        <p:txBody>
          <a:bodyPr>
            <a:noAutofit/>
          </a:bodyPr>
          <a:lstStyle/>
          <a:p>
            <a:r>
              <a:rPr lang="en-US" sz="2800" dirty="0">
                <a:solidFill>
                  <a:schemeClr val="tx2"/>
                </a:solidFill>
                <a:latin typeface="Century Gothic" panose="020B0502020202020204" pitchFamily="34" charset="0"/>
              </a:rPr>
              <a:t>Our belief that as an individual, we are a unique fit with our group.</a:t>
            </a:r>
          </a:p>
        </p:txBody>
      </p:sp>
    </p:spTree>
    <p:extLst>
      <p:ext uri="{BB962C8B-B14F-4D97-AF65-F5344CB8AC3E}">
        <p14:creationId xmlns:p14="http://schemas.microsoft.com/office/powerpoint/2010/main" val="4282077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P spid="8"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E59FC6C-6369-4B8F-AD43-FB691CBDE6B9}"/>
              </a:ext>
            </a:extLst>
          </p:cNvPr>
          <p:cNvSpPr>
            <a:spLocks noGrp="1"/>
          </p:cNvSpPr>
          <p:nvPr>
            <p:ph type="title"/>
          </p:nvPr>
        </p:nvSpPr>
        <p:spPr>
          <a:xfrm>
            <a:off x="630935" y="639520"/>
            <a:ext cx="3682647" cy="1719072"/>
          </a:xfrm>
        </p:spPr>
        <p:txBody>
          <a:bodyPr vert="horz" lIns="91440" tIns="45720" rIns="91440" bIns="45720" rtlCol="0" anchor="b">
            <a:normAutofit fontScale="90000"/>
          </a:bodyPr>
          <a:lstStyle/>
          <a:p>
            <a:r>
              <a:rPr lang="en-US" sz="3400" b="1" kern="1200" dirty="0">
                <a:solidFill>
                  <a:schemeClr val="bg2">
                    <a:lumMod val="50000"/>
                  </a:schemeClr>
                </a:solidFill>
                <a:latin typeface="Century Gothic" panose="020B0502020202020204" pitchFamily="34" charset="0"/>
              </a:rPr>
              <a:t>HOW DO GROUPS INFLUENCE INDIVIDUALS?</a:t>
            </a:r>
          </a:p>
        </p:txBody>
      </p:sp>
      <p:sp>
        <p:nvSpPr>
          <p:cNvPr id="7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3"/>
          </p:nvPr>
        </p:nvSpPr>
        <p:spPr>
          <a:xfrm>
            <a:off x="630936" y="2807207"/>
            <a:ext cx="3831734" cy="3762557"/>
          </a:xfrm>
        </p:spPr>
        <p:txBody>
          <a:bodyPr vert="horz" lIns="91440" tIns="45720" rIns="91440" bIns="45720" rtlCol="0" anchor="t">
            <a:normAutofit lnSpcReduction="10000"/>
          </a:bodyPr>
          <a:lstStyle/>
          <a:p>
            <a:pPr indent="-228600">
              <a:buFont typeface="Arial" panose="020B0604020202020204" pitchFamily="34" charset="0"/>
              <a:buChar char="•"/>
            </a:pPr>
            <a:r>
              <a:rPr lang="en-US" sz="2800" dirty="0">
                <a:latin typeface="Century Gothic" panose="020B0502020202020204" pitchFamily="34" charset="0"/>
              </a:rPr>
              <a:t>The mere presence of others can influence our behavior. When does that positively impact/improve our behavior and when does that negatively impact our behavior? </a:t>
            </a:r>
          </a:p>
          <a:p>
            <a:pPr marL="457200" indent="-228600">
              <a:buFont typeface="Arial" panose="020B0604020202020204" pitchFamily="34" charset="0"/>
              <a:buChar char="•"/>
            </a:pPr>
            <a:endParaRPr lang="en-US" sz="2200" dirty="0"/>
          </a:p>
        </p:txBody>
      </p:sp>
      <p:pic>
        <p:nvPicPr>
          <p:cNvPr id="1026" name="Picture 2" descr="How to Use Open-Ended Survey Questions +25 Examples | SurveyLegend">
            <a:extLst>
              <a:ext uri="{FF2B5EF4-FFF2-40B4-BE49-F238E27FC236}">
                <a16:creationId xmlns:a16="http://schemas.microsoft.com/office/drawing/2014/main" id="{04FF6054-C017-B244-8F63-E2CC1D158C0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45414" y="1835901"/>
            <a:ext cx="7429963" cy="4327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12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5"/>
          </p:nvPr>
        </p:nvPicPr>
        <p:blipFill>
          <a:blip r:embed="rId2">
            <a:extLst>
              <a:ext uri="{28A0092B-C50C-407E-A947-70E740481C1C}">
                <a14:useLocalDpi xmlns:a14="http://schemas.microsoft.com/office/drawing/2010/main" val="0"/>
              </a:ext>
            </a:extLst>
          </a:blip>
          <a:stretch>
            <a:fillRect/>
          </a:stretch>
        </p:blipFill>
        <p:spPr>
          <a:xfrm>
            <a:off x="3375451" y="2753275"/>
            <a:ext cx="8529737" cy="4104725"/>
          </a:xfrm>
        </p:spPr>
      </p:pic>
      <p:sp>
        <p:nvSpPr>
          <p:cNvPr id="2" name="Title 1"/>
          <p:cNvSpPr>
            <a:spLocks noGrp="1"/>
          </p:cNvSpPr>
          <p:nvPr>
            <p:ph type="title"/>
          </p:nvPr>
        </p:nvSpPr>
        <p:spPr/>
        <p:txBody>
          <a:bodyPr/>
          <a:lstStyle/>
          <a:p>
            <a:r>
              <a:rPr lang="en-US" b="1" dirty="0">
                <a:solidFill>
                  <a:schemeClr val="bg2">
                    <a:lumMod val="50000"/>
                  </a:schemeClr>
                </a:solidFill>
                <a:latin typeface="Century Gothic" panose="020B0502020202020204" pitchFamily="34" charset="0"/>
              </a:rPr>
              <a:t>Social Facilitation</a:t>
            </a:r>
          </a:p>
        </p:txBody>
      </p:sp>
      <p:sp>
        <p:nvSpPr>
          <p:cNvPr id="3" name="Text Placeholder 2"/>
          <p:cNvSpPr>
            <a:spLocks noGrp="1"/>
          </p:cNvSpPr>
          <p:nvPr>
            <p:ph type="body" sz="quarter" idx="13"/>
          </p:nvPr>
        </p:nvSpPr>
        <p:spPr>
          <a:xfrm>
            <a:off x="609599" y="1475350"/>
            <a:ext cx="9389165" cy="1020425"/>
          </a:xfrm>
        </p:spPr>
        <p:txBody>
          <a:bodyPr>
            <a:noAutofit/>
          </a:bodyPr>
          <a:lstStyle/>
          <a:p>
            <a:pPr marL="0" indent="0">
              <a:buNone/>
            </a:pPr>
            <a:r>
              <a:rPr lang="en-US" sz="2800" dirty="0">
                <a:latin typeface="Century Gothic" panose="020B0502020202020204" pitchFamily="34" charset="0"/>
              </a:rPr>
              <a:t>When individuals exhibit improved effort and individual performance in the presence of others.</a:t>
            </a:r>
          </a:p>
        </p:txBody>
      </p:sp>
      <p:sp>
        <p:nvSpPr>
          <p:cNvPr id="4" name="Text Placeholder 3"/>
          <p:cNvSpPr>
            <a:spLocks noGrp="1"/>
          </p:cNvSpPr>
          <p:nvPr>
            <p:ph type="body" sz="quarter" idx="14"/>
          </p:nvPr>
        </p:nvSpPr>
        <p:spPr>
          <a:xfrm>
            <a:off x="609600" y="2576946"/>
            <a:ext cx="4926496" cy="3673572"/>
          </a:xfrm>
        </p:spPr>
        <p:txBody>
          <a:bodyPr>
            <a:normAutofit/>
          </a:bodyPr>
          <a:lstStyle/>
          <a:p>
            <a:r>
              <a:rPr lang="en-US" sz="2800" dirty="0">
                <a:solidFill>
                  <a:schemeClr val="tx2"/>
                </a:solidFill>
                <a:latin typeface="Century Gothic" panose="020B0502020202020204" pitchFamily="34" charset="0"/>
              </a:rPr>
              <a:t>When the presence an audience boosts our performance.</a:t>
            </a:r>
          </a:p>
        </p:txBody>
      </p:sp>
    </p:spTree>
    <p:extLst>
      <p:ext uri="{BB962C8B-B14F-4D97-AF65-F5344CB8AC3E}">
        <p14:creationId xmlns:p14="http://schemas.microsoft.com/office/powerpoint/2010/main" val="92686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34022" r="3315" b="-1447"/>
          <a:stretch/>
        </p:blipFill>
        <p:spPr>
          <a:xfrm>
            <a:off x="6030979" y="1234417"/>
            <a:ext cx="5612424" cy="5110996"/>
          </a:xfrm>
        </p:spPr>
      </p:pic>
      <p:sp>
        <p:nvSpPr>
          <p:cNvPr id="2" name="Title 1"/>
          <p:cNvSpPr>
            <a:spLocks noGrp="1"/>
          </p:cNvSpPr>
          <p:nvPr>
            <p:ph type="title"/>
          </p:nvPr>
        </p:nvSpPr>
        <p:spPr/>
        <p:txBody>
          <a:bodyPr/>
          <a:lstStyle/>
          <a:p>
            <a:r>
              <a:rPr lang="en-US" b="1" dirty="0">
                <a:solidFill>
                  <a:schemeClr val="bg2">
                    <a:lumMod val="50000"/>
                  </a:schemeClr>
                </a:solidFill>
                <a:latin typeface="Century Gothic" panose="020B0502020202020204" pitchFamily="34" charset="0"/>
              </a:rPr>
              <a:t>Evaluation Apprehension Hypothesis</a:t>
            </a:r>
          </a:p>
        </p:txBody>
      </p:sp>
      <p:sp>
        <p:nvSpPr>
          <p:cNvPr id="3" name="Text Placeholder 2"/>
          <p:cNvSpPr>
            <a:spLocks noGrp="1"/>
          </p:cNvSpPr>
          <p:nvPr>
            <p:ph type="body" sz="quarter" idx="13"/>
          </p:nvPr>
        </p:nvSpPr>
        <p:spPr>
          <a:xfrm>
            <a:off x="609599" y="1839542"/>
            <a:ext cx="5850835" cy="2693331"/>
          </a:xfrm>
        </p:spPr>
        <p:txBody>
          <a:bodyPr>
            <a:normAutofit lnSpcReduction="10000"/>
          </a:bodyPr>
          <a:lstStyle/>
          <a:p>
            <a:r>
              <a:rPr lang="en-US" dirty="0">
                <a:latin typeface="Century Gothic" panose="020B0502020202020204" pitchFamily="34" charset="0"/>
              </a:rPr>
              <a:t>The idea that individuals’ anxiety about being judged by others is what causes physiological arousal and consequential changes in behavior, accounting for the tendency to improve on simple tasks in the presence of others, but flounder on difficult or new tasks.</a:t>
            </a:r>
          </a:p>
        </p:txBody>
      </p:sp>
      <p:sp>
        <p:nvSpPr>
          <p:cNvPr id="4" name="Text Placeholder 3"/>
          <p:cNvSpPr>
            <a:spLocks noGrp="1"/>
          </p:cNvSpPr>
          <p:nvPr>
            <p:ph type="body" sz="quarter" idx="14"/>
          </p:nvPr>
        </p:nvSpPr>
        <p:spPr>
          <a:xfrm>
            <a:off x="609600" y="4681728"/>
            <a:ext cx="3860800" cy="1594189"/>
          </a:xfrm>
        </p:spPr>
        <p:txBody>
          <a:bodyPr>
            <a:normAutofit/>
          </a:bodyPr>
          <a:lstStyle/>
          <a:p>
            <a:r>
              <a:rPr lang="en-US" sz="2400" dirty="0">
                <a:solidFill>
                  <a:schemeClr val="tx2"/>
                </a:solidFill>
                <a:latin typeface="Century Gothic" panose="020B0502020202020204" pitchFamily="34" charset="0"/>
              </a:rPr>
              <a:t>The fear of being judged negatively by an audience harms performance.</a:t>
            </a:r>
          </a:p>
        </p:txBody>
      </p:sp>
    </p:spTree>
    <p:extLst>
      <p:ext uri="{BB962C8B-B14F-4D97-AF65-F5344CB8AC3E}">
        <p14:creationId xmlns:p14="http://schemas.microsoft.com/office/powerpoint/2010/main" val="373676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715618" y="1574057"/>
            <a:ext cx="10436192" cy="5134856"/>
          </a:xfrm>
        </p:spPr>
        <p:txBody>
          <a:bodyPr>
            <a:normAutofit/>
          </a:bodyPr>
          <a:lstStyle/>
          <a:p>
            <a:pPr marL="457200" indent="-457200" algn="l">
              <a:buFont typeface="Arial" panose="020B0604020202020204" pitchFamily="34" charset="0"/>
              <a:buChar char="•"/>
            </a:pPr>
            <a:r>
              <a:rPr lang="en-US" sz="2800" dirty="0">
                <a:latin typeface="Century Gothic" panose="020B0502020202020204" pitchFamily="34" charset="0"/>
              </a:rPr>
              <a:t>When groups mistreat individual members, it can lead to paradoxical effects where the members become more loyal to the group.</a:t>
            </a:r>
          </a:p>
          <a:p>
            <a:pPr marL="1143000" lvl="1" indent="-457200">
              <a:buFont typeface="Wingdings" pitchFamily="2" charset="2"/>
              <a:buChar char="Ø"/>
            </a:pPr>
            <a:r>
              <a:rPr lang="en-US" sz="2000" dirty="0">
                <a:latin typeface="Century Gothic" panose="020B0502020202020204" pitchFamily="34" charset="0"/>
              </a:rPr>
              <a:t>Can you think of examples of this?</a:t>
            </a:r>
          </a:p>
          <a:p>
            <a:pPr algn="l"/>
            <a:endParaRPr lang="en-US" sz="2800" dirty="0">
              <a:latin typeface="Century Gothic" panose="020B0502020202020204" pitchFamily="34" charset="0"/>
            </a:endParaRPr>
          </a:p>
          <a:p>
            <a:pPr marL="457200" indent="-457200" algn="l">
              <a:buFont typeface="Arial" panose="020B0604020202020204" pitchFamily="34" charset="0"/>
              <a:buChar char="•"/>
            </a:pPr>
            <a:r>
              <a:rPr lang="en-US" sz="2800" dirty="0">
                <a:latin typeface="Century Gothic" panose="020B0502020202020204" pitchFamily="34" charset="0"/>
              </a:rPr>
              <a:t>The book includes a self-report scale that measures rejection sensitivity.</a:t>
            </a:r>
          </a:p>
          <a:p>
            <a:pPr marL="1143000" lvl="1" indent="-457200">
              <a:buFont typeface="Wingdings" pitchFamily="2" charset="2"/>
              <a:buChar char="Ø"/>
            </a:pPr>
            <a:r>
              <a:rPr lang="en-US" sz="2000" dirty="0">
                <a:latin typeface="Century Gothic" panose="020B0502020202020204" pitchFamily="34" charset="0"/>
              </a:rPr>
              <a:t>Would you consider yourself sensitive to rejection?</a:t>
            </a:r>
          </a:p>
          <a:p>
            <a:pPr marL="1143000" lvl="1" indent="-457200">
              <a:buFont typeface="Wingdings" pitchFamily="2" charset="2"/>
              <a:buChar char="Ø"/>
            </a:pPr>
            <a:r>
              <a:rPr lang="en-US" sz="2000" dirty="0">
                <a:latin typeface="Century Gothic" panose="020B0502020202020204" pitchFamily="34" charset="0"/>
              </a:rPr>
              <a:t>Were you surprised by your results? </a:t>
            </a:r>
          </a:p>
          <a:p>
            <a:pPr marL="1143000" lvl="1" indent="-457200">
              <a:buFont typeface="Wingdings" pitchFamily="2" charset="2"/>
              <a:buChar char="Ø"/>
            </a:pPr>
            <a:r>
              <a:rPr lang="en-US" sz="2000" dirty="0">
                <a:latin typeface="Century Gothic" panose="020B0502020202020204" pitchFamily="34" charset="0"/>
              </a:rPr>
              <a:t>What factors do you think might influence an individual’s sensitivity to rejection? </a:t>
            </a:r>
          </a:p>
        </p:txBody>
      </p:sp>
      <p:sp>
        <p:nvSpPr>
          <p:cNvPr id="8" name="Title 1">
            <a:extLst>
              <a:ext uri="{FF2B5EF4-FFF2-40B4-BE49-F238E27FC236}">
                <a16:creationId xmlns:a16="http://schemas.microsoft.com/office/drawing/2014/main" id="{5E59FC6C-6369-4B8F-AD43-FB691CBDE6B9}"/>
              </a:ext>
            </a:extLst>
          </p:cNvPr>
          <p:cNvSpPr>
            <a:spLocks noGrp="1"/>
          </p:cNvSpPr>
          <p:nvPr>
            <p:ph type="title"/>
          </p:nvPr>
        </p:nvSpPr>
        <p:spPr>
          <a:xfrm>
            <a:off x="609600" y="323851"/>
            <a:ext cx="10972800" cy="1143000"/>
          </a:xfrm>
        </p:spPr>
        <p:txBody>
          <a:bodyPr vert="horz" lIns="91440" tIns="45720" rIns="91440" bIns="45720" rtlCol="0" anchor="ctr">
            <a:normAutofit/>
          </a:bodyPr>
          <a:lstStyle/>
          <a:p>
            <a:pPr algn="ctr"/>
            <a:r>
              <a:rPr lang="en-US" sz="3600" b="1" dirty="0">
                <a:solidFill>
                  <a:srgbClr val="68777C"/>
                </a:solidFill>
                <a:latin typeface="Century Gothic" panose="020B0502020202020204" pitchFamily="34" charset="0"/>
                <a:cs typeface="Calibri" panose="020F0502020204030204" pitchFamily="34" charset="0"/>
              </a:rPr>
              <a:t>HOW DO GROUPS INFLUENCE INDIVIDUALS?</a:t>
            </a:r>
          </a:p>
        </p:txBody>
      </p:sp>
    </p:spTree>
    <p:extLst>
      <p:ext uri="{BB962C8B-B14F-4D97-AF65-F5344CB8AC3E}">
        <p14:creationId xmlns:p14="http://schemas.microsoft.com/office/powerpoint/2010/main" val="53497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715618" y="1574057"/>
            <a:ext cx="10436192" cy="5134856"/>
          </a:xfrm>
        </p:spPr>
        <p:txBody>
          <a:bodyPr>
            <a:normAutofit/>
          </a:bodyPr>
          <a:lstStyle/>
          <a:p>
            <a:pPr marL="457200" indent="-457200" algn="l">
              <a:buFont typeface="Arial" panose="020B0604020202020204" pitchFamily="34" charset="0"/>
              <a:buChar char="•"/>
            </a:pPr>
            <a:r>
              <a:rPr lang="en-US" sz="2800">
                <a:latin typeface="Century Gothic" panose="020B0502020202020204" pitchFamily="34" charset="0"/>
              </a:rPr>
              <a:t>Social facilitation occurs when the presence of others helps our performance. Research shows that others tend to increase performan on simple or well-practiced tasks, but they hurt performance on new or complicated tasks. This may be because of physiological arousal and/or because we are afraid of being judged.</a:t>
            </a:r>
          </a:p>
          <a:p>
            <a:pPr marL="1143000" lvl="1" indent="-457200">
              <a:buFont typeface="Wingdings" pitchFamily="2" charset="2"/>
              <a:buChar char="Ø"/>
            </a:pPr>
            <a:r>
              <a:rPr lang="en-US" sz="2800">
                <a:latin typeface="Century Gothic" panose="020B0502020202020204" pitchFamily="34" charset="0"/>
              </a:rPr>
              <a:t>Can you think of examples?</a:t>
            </a:r>
            <a:endParaRPr lang="en-US" sz="2800" dirty="0">
              <a:latin typeface="Century Gothic" panose="020B0502020202020204" pitchFamily="34" charset="0"/>
            </a:endParaRPr>
          </a:p>
        </p:txBody>
      </p:sp>
      <p:sp>
        <p:nvSpPr>
          <p:cNvPr id="8" name="Title 1">
            <a:extLst>
              <a:ext uri="{FF2B5EF4-FFF2-40B4-BE49-F238E27FC236}">
                <a16:creationId xmlns:a16="http://schemas.microsoft.com/office/drawing/2014/main" id="{5E59FC6C-6369-4B8F-AD43-FB691CBDE6B9}"/>
              </a:ext>
            </a:extLst>
          </p:cNvPr>
          <p:cNvSpPr>
            <a:spLocks noGrp="1"/>
          </p:cNvSpPr>
          <p:nvPr>
            <p:ph type="title"/>
          </p:nvPr>
        </p:nvSpPr>
        <p:spPr>
          <a:xfrm>
            <a:off x="609600" y="323851"/>
            <a:ext cx="10972800" cy="1143000"/>
          </a:xfrm>
        </p:spPr>
        <p:txBody>
          <a:bodyPr vert="horz" lIns="91440" tIns="45720" rIns="91440" bIns="45720" rtlCol="0" anchor="ctr">
            <a:normAutofit/>
          </a:bodyPr>
          <a:lstStyle/>
          <a:p>
            <a:pPr algn="ctr"/>
            <a:r>
              <a:rPr lang="en-US" sz="3600" b="1">
                <a:solidFill>
                  <a:srgbClr val="68777C"/>
                </a:solidFill>
                <a:latin typeface="Century Gothic" panose="020B0502020202020204" pitchFamily="34" charset="0"/>
                <a:cs typeface="Calibri" panose="020F0502020204030204" pitchFamily="34" charset="0"/>
              </a:rPr>
              <a:t>HOW DO GROUPS INFLUENCE INDIVIDUALS?</a:t>
            </a:r>
            <a:endParaRPr lang="en-US" sz="3600" b="1" dirty="0">
              <a:solidFill>
                <a:srgbClr val="68777C"/>
              </a:solidFill>
              <a:latin typeface="Century Gothic" panose="020B0502020202020204" pitchFamily="34" charset="0"/>
              <a:cs typeface="Calibri" panose="020F0502020204030204" pitchFamily="34" charset="0"/>
            </a:endParaRPr>
          </a:p>
        </p:txBody>
      </p:sp>
      <p:pic>
        <p:nvPicPr>
          <p:cNvPr id="2050" name="Picture 2" descr="Nervous - ASL sign for Nervous - YouTube">
            <a:extLst>
              <a:ext uri="{FF2B5EF4-FFF2-40B4-BE49-F238E27FC236}">
                <a16:creationId xmlns:a16="http://schemas.microsoft.com/office/drawing/2014/main" id="{8C4771E0-8296-864A-BB74-D0AC9D978B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0224" y="4400549"/>
            <a:ext cx="38100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39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E59FC6C-6369-4B8F-AD43-FB691CBDE6B9}"/>
              </a:ext>
            </a:extLst>
          </p:cNvPr>
          <p:cNvSpPr>
            <a:spLocks noGrp="1"/>
          </p:cNvSpPr>
          <p:nvPr>
            <p:ph type="title"/>
          </p:nvPr>
        </p:nvSpPr>
        <p:spPr>
          <a:xfrm>
            <a:off x="2887133" y="1786465"/>
            <a:ext cx="7027334" cy="4165602"/>
          </a:xfrm>
          <a:ln>
            <a:solidFill>
              <a:srgbClr val="68777C"/>
            </a:solidFill>
          </a:ln>
        </p:spPr>
        <p:txBody>
          <a:bodyPr vert="horz" lIns="91440" tIns="45720" rIns="91440" bIns="45720" rtlCol="0" anchor="ctr">
            <a:normAutofit/>
          </a:bodyPr>
          <a:lstStyle/>
          <a:p>
            <a:pPr algn="ctr"/>
            <a:r>
              <a:rPr lang="en-US" b="1" dirty="0">
                <a:solidFill>
                  <a:srgbClr val="68777C"/>
                </a:solidFill>
                <a:latin typeface="Century Gothic" panose="020B0502020202020204" pitchFamily="34" charset="0"/>
                <a:cs typeface="Calibri" panose="020F0502020204030204" pitchFamily="34" charset="0"/>
              </a:rPr>
              <a:t>Analyze </a:t>
            </a:r>
            <a:r>
              <a:rPr lang="en-US" dirty="0">
                <a:solidFill>
                  <a:srgbClr val="68777C"/>
                </a:solidFill>
                <a:latin typeface="Century Gothic" panose="020B0502020202020204" pitchFamily="34" charset="0"/>
                <a:cs typeface="Calibri" panose="020F0502020204030204" pitchFamily="34" charset="0"/>
              </a:rPr>
              <a:t>how</a:t>
            </a:r>
            <a:r>
              <a:rPr lang="en-US" b="1" dirty="0">
                <a:solidFill>
                  <a:srgbClr val="68777C"/>
                </a:solidFill>
                <a:latin typeface="Century Gothic" panose="020B0502020202020204" pitchFamily="34" charset="0"/>
                <a:cs typeface="Calibri" panose="020F0502020204030204" pitchFamily="34" charset="0"/>
              </a:rPr>
              <a:t> social loafing, leadership, decision-making processes, </a:t>
            </a:r>
            <a:r>
              <a:rPr lang="en-US" dirty="0">
                <a:solidFill>
                  <a:srgbClr val="68777C"/>
                </a:solidFill>
                <a:latin typeface="Century Gothic" panose="020B0502020202020204" pitchFamily="34" charset="0"/>
                <a:cs typeface="Calibri" panose="020F0502020204030204" pitchFamily="34" charset="0"/>
              </a:rPr>
              <a:t>and </a:t>
            </a:r>
            <a:r>
              <a:rPr lang="en-US" b="1" dirty="0">
                <a:solidFill>
                  <a:srgbClr val="68777C"/>
                </a:solidFill>
                <a:latin typeface="Century Gothic" panose="020B0502020202020204" pitchFamily="34" charset="0"/>
                <a:cs typeface="Calibri" panose="020F0502020204030204" pitchFamily="34" charset="0"/>
              </a:rPr>
              <a:t>creativity occur </a:t>
            </a:r>
            <a:r>
              <a:rPr lang="en-US" dirty="0">
                <a:solidFill>
                  <a:srgbClr val="68777C"/>
                </a:solidFill>
                <a:latin typeface="Century Gothic" panose="020B0502020202020204" pitchFamily="34" charset="0"/>
                <a:cs typeface="Calibri" panose="020F0502020204030204" pitchFamily="34" charset="0"/>
              </a:rPr>
              <a:t>in</a:t>
            </a:r>
            <a:r>
              <a:rPr lang="en-US" b="1" dirty="0">
                <a:solidFill>
                  <a:srgbClr val="68777C"/>
                </a:solidFill>
                <a:latin typeface="Century Gothic" panose="020B0502020202020204" pitchFamily="34" charset="0"/>
                <a:cs typeface="Calibri" panose="020F0502020204030204" pitchFamily="34" charset="0"/>
              </a:rPr>
              <a:t> group </a:t>
            </a:r>
            <a:r>
              <a:rPr lang="en-US" dirty="0">
                <a:solidFill>
                  <a:srgbClr val="68777C"/>
                </a:solidFill>
                <a:latin typeface="Century Gothic" panose="020B0502020202020204" pitchFamily="34" charset="0"/>
                <a:cs typeface="Calibri" panose="020F0502020204030204" pitchFamily="34" charset="0"/>
              </a:rPr>
              <a:t>settings. </a:t>
            </a:r>
          </a:p>
        </p:txBody>
      </p:sp>
      <p:sp>
        <p:nvSpPr>
          <p:cNvPr id="13" name="Rectangle 12">
            <a:extLst>
              <a:ext uri="{FF2B5EF4-FFF2-40B4-BE49-F238E27FC236}">
                <a16:creationId xmlns:a16="http://schemas.microsoft.com/office/drawing/2014/main" id="{B92DB0E8-73AE-4B4A-9601-F68060FB589D}"/>
              </a:ext>
            </a:extLst>
          </p:cNvPr>
          <p:cNvSpPr/>
          <p:nvPr/>
        </p:nvSpPr>
        <p:spPr>
          <a:xfrm>
            <a:off x="3301999" y="1117600"/>
            <a:ext cx="1261534" cy="1202267"/>
          </a:xfrm>
          <a:prstGeom prst="rect">
            <a:avLst/>
          </a:prstGeom>
          <a:solidFill>
            <a:srgbClr val="B80000"/>
          </a:solidFill>
          <a:ln>
            <a:solidFill>
              <a:srgbClr val="6877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14" name="TextBox 13">
            <a:extLst>
              <a:ext uri="{FF2B5EF4-FFF2-40B4-BE49-F238E27FC236}">
                <a16:creationId xmlns:a16="http://schemas.microsoft.com/office/drawing/2014/main" id="{63A695AA-F576-42A8-B944-D8D54FDF248A}"/>
              </a:ext>
            </a:extLst>
          </p:cNvPr>
          <p:cNvSpPr txBox="1"/>
          <p:nvPr/>
        </p:nvSpPr>
        <p:spPr>
          <a:xfrm>
            <a:off x="3454399" y="1144951"/>
            <a:ext cx="1187270" cy="1077218"/>
          </a:xfrm>
          <a:prstGeom prst="rect">
            <a:avLst/>
          </a:prstGeom>
          <a:noFill/>
        </p:spPr>
        <p:txBody>
          <a:bodyPr wrap="square" rtlCol="0">
            <a:spAutoFit/>
          </a:bodyPr>
          <a:lstStyle/>
          <a:p>
            <a:r>
              <a:rPr lang="en-US" sz="3200" dirty="0">
                <a:solidFill>
                  <a:schemeClr val="bg1"/>
                </a:solidFill>
                <a:latin typeface="Century Gothic" panose="020B0502020202020204" pitchFamily="34" charset="0"/>
              </a:rPr>
              <a:t>LO- M5.3</a:t>
            </a:r>
          </a:p>
        </p:txBody>
      </p:sp>
    </p:spTree>
    <p:extLst>
      <p:ext uri="{BB962C8B-B14F-4D97-AF65-F5344CB8AC3E}">
        <p14:creationId xmlns:p14="http://schemas.microsoft.com/office/powerpoint/2010/main" val="193890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D218-2358-4401-971D-FAC295D5B999}"/>
              </a:ext>
            </a:extLst>
          </p:cNvPr>
          <p:cNvSpPr>
            <a:spLocks noGrp="1"/>
          </p:cNvSpPr>
          <p:nvPr>
            <p:ph type="title"/>
          </p:nvPr>
        </p:nvSpPr>
        <p:spPr>
          <a:xfrm>
            <a:off x="838200" y="556995"/>
            <a:ext cx="10515600" cy="1133693"/>
          </a:xfrm>
        </p:spPr>
        <p:txBody>
          <a:bodyPr>
            <a:noAutofit/>
          </a:bodyPr>
          <a:lstStyle/>
          <a:p>
            <a:r>
              <a:rPr lang="en-US" b="1" dirty="0">
                <a:solidFill>
                  <a:srgbClr val="19AFB3"/>
                </a:solidFill>
                <a:latin typeface="Century Gothic" panose="020B0502020202020204" pitchFamily="34" charset="0"/>
                <a:cs typeface="Aharoni" panose="02010803020104030203" pitchFamily="2" charset="-79"/>
              </a:rPr>
              <a:t>Announcements</a:t>
            </a:r>
            <a:endParaRPr lang="en-GB" b="1" dirty="0">
              <a:solidFill>
                <a:srgbClr val="19AFB3"/>
              </a:solidFill>
              <a:latin typeface="Century Gothic" panose="020B0502020202020204" pitchFamily="34" charset="0"/>
              <a:cs typeface="Aharoni" panose="02010803020104030203" pitchFamily="2" charset="-79"/>
            </a:endParaRPr>
          </a:p>
        </p:txBody>
      </p:sp>
      <p:sp>
        <p:nvSpPr>
          <p:cNvPr id="4" name="TextBox 3">
            <a:extLst>
              <a:ext uri="{FF2B5EF4-FFF2-40B4-BE49-F238E27FC236}">
                <a16:creationId xmlns:a16="http://schemas.microsoft.com/office/drawing/2014/main" id="{FE8CDEDD-4CAF-1540-8089-C6A6F3256716}"/>
              </a:ext>
            </a:extLst>
          </p:cNvPr>
          <p:cNvSpPr txBox="1"/>
          <p:nvPr/>
        </p:nvSpPr>
        <p:spPr>
          <a:xfrm>
            <a:off x="8872538" y="1071563"/>
            <a:ext cx="184731" cy="36933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CEDE8C14-A78B-4E3A-8599-79BB6F29D0E3}"/>
              </a:ext>
            </a:extLst>
          </p:cNvPr>
          <p:cNvSpPr txBox="1"/>
          <p:nvPr/>
        </p:nvSpPr>
        <p:spPr>
          <a:xfrm flipH="1">
            <a:off x="1001409" y="2152846"/>
            <a:ext cx="10759332" cy="4563493"/>
          </a:xfrm>
          <a:prstGeom prst="rect">
            <a:avLst/>
          </a:prstGeom>
          <a:noFill/>
        </p:spPr>
        <p:txBody>
          <a:bodyPr wrap="square" rtlCol="0">
            <a:spAutoFit/>
          </a:bodyPr>
          <a:lstStyle/>
          <a:p>
            <a:pPr marL="457200" indent="-457200">
              <a:lnSpc>
                <a:spcPct val="200000"/>
              </a:lnSpc>
              <a:buFont typeface="Arial" panose="020B0604020202020204" pitchFamily="34" charset="0"/>
              <a:buChar char="•"/>
            </a:pPr>
            <a:r>
              <a:rPr lang="en-US" sz="3000" b="1" dirty="0">
                <a:effectLst/>
                <a:latin typeface="Century Gothic" panose="020B0502020202020204" pitchFamily="34" charset="0"/>
                <a:ea typeface="Calibri" panose="020F0502020204030204" pitchFamily="34" charset="0"/>
                <a:cs typeface="Arial" panose="020B0604020202020204" pitchFamily="34" charset="0"/>
              </a:rPr>
              <a:t>Toolbox Open Book Online Test 1 occurs next week</a:t>
            </a:r>
            <a:r>
              <a:rPr lang="en-US" sz="3000" b="1" dirty="0">
                <a:effectLst/>
                <a:latin typeface="Century Gothic" panose="020B0502020202020204" pitchFamily="34" charset="0"/>
                <a:ea typeface="Times New Roman" panose="02020603050405020304" pitchFamily="18" charset="0"/>
                <a:cs typeface="Arial" panose="020B0604020202020204" pitchFamily="34" charset="0"/>
              </a:rPr>
              <a:t>.</a:t>
            </a:r>
            <a:endParaRPr lang="en-US" sz="3000" b="1" dirty="0">
              <a:latin typeface="Century Gothic" panose="020B0502020202020204" pitchFamily="34" charset="0"/>
              <a:ea typeface="Times New Roman" panose="02020603050405020304" pitchFamily="18" charset="0"/>
              <a:cs typeface="Arial" panose="020B0604020202020204" pitchFamily="34" charset="0"/>
            </a:endParaRPr>
          </a:p>
          <a:p>
            <a:pPr marL="457200" indent="-457200">
              <a:lnSpc>
                <a:spcPct val="200000"/>
              </a:lnSpc>
              <a:buFont typeface="Arial" panose="020B0604020202020204" pitchFamily="34" charset="0"/>
              <a:buChar char="•"/>
            </a:pPr>
            <a:r>
              <a:rPr lang="en-US" sz="3000" dirty="0">
                <a:effectLst/>
                <a:latin typeface="Century Gothic" panose="020B0502020202020204" pitchFamily="34" charset="0"/>
                <a:ea typeface="Calibri" panose="020F0502020204030204" pitchFamily="34" charset="0"/>
                <a:cs typeface="Arial" panose="020B0604020202020204" pitchFamily="34" charset="0"/>
              </a:rPr>
              <a:t>Test 1 covers Chapters 1, 2, 3, and 4 in the AW text, including the AW readings, lecture slides, Belonging Toolbox </a:t>
            </a:r>
            <a:r>
              <a:rPr lang="en-US" sz="3000" dirty="0">
                <a:latin typeface="Century Gothic" panose="020B0502020202020204" pitchFamily="34" charset="0"/>
                <a:ea typeface="Calibri" panose="020F0502020204030204" pitchFamily="34" charset="0"/>
                <a:cs typeface="Arial" panose="020B0604020202020204" pitchFamily="34" charset="0"/>
              </a:rPr>
              <a:t>Activities, Journal Prompts, </a:t>
            </a:r>
            <a:r>
              <a:rPr lang="en-US" sz="3000" dirty="0">
                <a:effectLst/>
                <a:latin typeface="Century Gothic" panose="020B0502020202020204" pitchFamily="34" charset="0"/>
                <a:ea typeface="Calibri" panose="020F0502020204030204" pitchFamily="34" charset="0"/>
                <a:cs typeface="Arial" panose="020B0604020202020204" pitchFamily="34" charset="0"/>
              </a:rPr>
              <a:t>and in class activities.</a:t>
            </a:r>
          </a:p>
        </p:txBody>
      </p:sp>
      <p:cxnSp>
        <p:nvCxnSpPr>
          <p:cNvPr id="6" name="Straight Connector 5">
            <a:extLst>
              <a:ext uri="{FF2B5EF4-FFF2-40B4-BE49-F238E27FC236}">
                <a16:creationId xmlns:a16="http://schemas.microsoft.com/office/drawing/2014/main" id="{C124390D-FA14-497C-8D1A-D2ED74A02555}"/>
              </a:ext>
            </a:extLst>
          </p:cNvPr>
          <p:cNvCxnSpPr>
            <a:cxnSpLocks/>
          </p:cNvCxnSpPr>
          <p:nvPr/>
        </p:nvCxnSpPr>
        <p:spPr>
          <a:xfrm flipV="1">
            <a:off x="1001409" y="1889310"/>
            <a:ext cx="10352391" cy="2283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C0B0CF7-3D53-4B69-BF6F-51B447960E65}"/>
              </a:ext>
            </a:extLst>
          </p:cNvPr>
          <p:cNvSpPr/>
          <p:nvPr/>
        </p:nvSpPr>
        <p:spPr>
          <a:xfrm>
            <a:off x="9214577" y="122536"/>
            <a:ext cx="1179104" cy="1133693"/>
          </a:xfrm>
          <a:prstGeom prst="ellipse">
            <a:avLst/>
          </a:prstGeom>
          <a:solidFill>
            <a:srgbClr val="FFC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4C16E9B4-29BA-4CD3-8DEB-E542E4D3068F}"/>
              </a:ext>
            </a:extLst>
          </p:cNvPr>
          <p:cNvSpPr/>
          <p:nvPr/>
        </p:nvSpPr>
        <p:spPr>
          <a:xfrm>
            <a:off x="9804129" y="818192"/>
            <a:ext cx="776355" cy="775373"/>
          </a:xfrm>
          <a:prstGeom prst="ellipse">
            <a:avLst/>
          </a:prstGeom>
          <a:solidFill>
            <a:srgbClr val="77E3AD"/>
          </a:solidFill>
          <a:ln>
            <a:solidFill>
              <a:srgbClr val="7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335308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1040190" y="5548058"/>
            <a:ext cx="10111619" cy="2619883"/>
          </a:xfrm>
        </p:spPr>
        <p:txBody>
          <a:bodyPr>
            <a:normAutofit/>
          </a:bodyPr>
          <a:lstStyle/>
          <a:p>
            <a:pPr algn="ctr"/>
            <a:r>
              <a:rPr lang="en-US" sz="3600" dirty="0">
                <a:latin typeface="Century Gothic" panose="020B0502020202020204" pitchFamily="34" charset="0"/>
                <a:cs typeface="Calibri" panose="020F0502020204030204" pitchFamily="34" charset="0"/>
              </a:rPr>
              <a:t>Do you like groupwork? Why or why not? </a:t>
            </a:r>
            <a:endParaRPr lang="en-US" sz="3600" dirty="0">
              <a:latin typeface="Century Gothic" panose="020B0502020202020204" pitchFamily="34" charset="0"/>
            </a:endParaRPr>
          </a:p>
        </p:txBody>
      </p:sp>
      <p:sp>
        <p:nvSpPr>
          <p:cNvPr id="8" name="Title 1">
            <a:extLst>
              <a:ext uri="{FF2B5EF4-FFF2-40B4-BE49-F238E27FC236}">
                <a16:creationId xmlns:a16="http://schemas.microsoft.com/office/drawing/2014/main" id="{5E59FC6C-6369-4B8F-AD43-FB691CBDE6B9}"/>
              </a:ext>
            </a:extLst>
          </p:cNvPr>
          <p:cNvSpPr>
            <a:spLocks noGrp="1"/>
          </p:cNvSpPr>
          <p:nvPr>
            <p:ph type="title"/>
          </p:nvPr>
        </p:nvSpPr>
        <p:spPr>
          <a:xfrm>
            <a:off x="609600" y="323851"/>
            <a:ext cx="10972800" cy="1143000"/>
          </a:xfrm>
        </p:spPr>
        <p:txBody>
          <a:bodyPr vert="horz" lIns="91440" tIns="45720" rIns="91440" bIns="45720" rtlCol="0" anchor="ctr">
            <a:normAutofit/>
          </a:bodyPr>
          <a:lstStyle/>
          <a:p>
            <a:pPr algn="ctr"/>
            <a:r>
              <a:rPr lang="en-US" sz="3600" b="1" dirty="0">
                <a:solidFill>
                  <a:srgbClr val="68777C"/>
                </a:solidFill>
                <a:latin typeface="Century Gothic" panose="020B0502020202020204" pitchFamily="34" charset="0"/>
                <a:cs typeface="Calibri" panose="020F0502020204030204" pitchFamily="34" charset="0"/>
              </a:rPr>
              <a:t>HOW CAN INDIVIDUALS INFLUENCE GROUPS?</a:t>
            </a:r>
          </a:p>
        </p:txBody>
      </p:sp>
      <p:pic>
        <p:nvPicPr>
          <p:cNvPr id="3074" name="Picture 2" descr="Group Work – Group Work and Communitication">
            <a:extLst>
              <a:ext uri="{FF2B5EF4-FFF2-40B4-BE49-F238E27FC236}">
                <a16:creationId xmlns:a16="http://schemas.microsoft.com/office/drawing/2014/main" id="{A5783627-9372-324D-A39A-EB36DE8615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9" y="1564481"/>
            <a:ext cx="9144000" cy="3729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4103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2">
                    <a:lumMod val="50000"/>
                  </a:schemeClr>
                </a:solidFill>
                <a:latin typeface="Century Gothic" panose="020B0502020202020204" pitchFamily="34" charset="0"/>
              </a:rPr>
              <a:t>Social Loafing</a:t>
            </a:r>
          </a:p>
        </p:txBody>
      </p:sp>
      <p:sp>
        <p:nvSpPr>
          <p:cNvPr id="3" name="Text Placeholder 2"/>
          <p:cNvSpPr>
            <a:spLocks noGrp="1"/>
          </p:cNvSpPr>
          <p:nvPr>
            <p:ph type="body" sz="quarter" idx="13"/>
          </p:nvPr>
        </p:nvSpPr>
        <p:spPr>
          <a:xfrm>
            <a:off x="520148" y="1738565"/>
            <a:ext cx="10972800" cy="1020425"/>
          </a:xfrm>
        </p:spPr>
        <p:txBody>
          <a:bodyPr>
            <a:normAutofit/>
          </a:bodyPr>
          <a:lstStyle/>
          <a:p>
            <a:r>
              <a:rPr lang="en-US" sz="3200" dirty="0">
                <a:latin typeface="Century Gothic" panose="020B0502020202020204" pitchFamily="34" charset="0"/>
              </a:rPr>
              <a:t>When people working in a group reduce their individual level of effort.</a:t>
            </a:r>
          </a:p>
        </p:txBody>
      </p:sp>
      <p:sp>
        <p:nvSpPr>
          <p:cNvPr id="4" name="Text Placeholder 3"/>
          <p:cNvSpPr>
            <a:spLocks noGrp="1"/>
          </p:cNvSpPr>
          <p:nvPr>
            <p:ph type="body" sz="quarter" idx="14"/>
          </p:nvPr>
        </p:nvSpPr>
        <p:spPr>
          <a:xfrm>
            <a:off x="520148" y="3055987"/>
            <a:ext cx="3665729" cy="3488844"/>
          </a:xfrm>
        </p:spPr>
        <p:txBody>
          <a:bodyPr>
            <a:normAutofit/>
          </a:bodyPr>
          <a:lstStyle/>
          <a:p>
            <a:r>
              <a:rPr lang="en-US" sz="2800" dirty="0">
                <a:solidFill>
                  <a:schemeClr val="tx2"/>
                </a:solidFill>
                <a:latin typeface="Century Gothic" panose="020B0502020202020204" pitchFamily="34" charset="0"/>
              </a:rPr>
              <a:t>Contributing much less because others are available to do the job.</a:t>
            </a:r>
          </a:p>
        </p:txBody>
      </p:sp>
      <p:pic>
        <p:nvPicPr>
          <p:cNvPr id="6" name="Picture Placeholder 5"/>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4432" t="42026" r="4432" b="4031"/>
          <a:stretch/>
        </p:blipFill>
        <p:spPr>
          <a:xfrm>
            <a:off x="2960340" y="3827294"/>
            <a:ext cx="8711512" cy="2900217"/>
          </a:xfrm>
        </p:spPr>
      </p:pic>
    </p:spTree>
    <p:extLst>
      <p:ext uri="{BB962C8B-B14F-4D97-AF65-F5344CB8AC3E}">
        <p14:creationId xmlns:p14="http://schemas.microsoft.com/office/powerpoint/2010/main" val="52595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2116" t="4955" b="3696"/>
          <a:stretch/>
        </p:blipFill>
        <p:spPr>
          <a:xfrm>
            <a:off x="3908494" y="2446527"/>
            <a:ext cx="8363020" cy="4390221"/>
          </a:xfrm>
        </p:spPr>
      </p:pic>
      <p:sp>
        <p:nvSpPr>
          <p:cNvPr id="2" name="Title 1"/>
          <p:cNvSpPr>
            <a:spLocks noGrp="1"/>
          </p:cNvSpPr>
          <p:nvPr>
            <p:ph type="title"/>
          </p:nvPr>
        </p:nvSpPr>
        <p:spPr/>
        <p:txBody>
          <a:bodyPr/>
          <a:lstStyle/>
          <a:p>
            <a:r>
              <a:rPr lang="en-US" b="1" dirty="0">
                <a:solidFill>
                  <a:schemeClr val="bg2">
                    <a:lumMod val="50000"/>
                  </a:schemeClr>
                </a:solidFill>
                <a:latin typeface="Century Gothic" panose="020B0502020202020204" pitchFamily="34" charset="0"/>
              </a:rPr>
              <a:t>Diffusion of Responsibility</a:t>
            </a:r>
          </a:p>
        </p:txBody>
      </p:sp>
      <p:sp>
        <p:nvSpPr>
          <p:cNvPr id="3" name="Text Placeholder 2"/>
          <p:cNvSpPr>
            <a:spLocks noGrp="1"/>
          </p:cNvSpPr>
          <p:nvPr>
            <p:ph type="body" sz="quarter" idx="13"/>
          </p:nvPr>
        </p:nvSpPr>
        <p:spPr>
          <a:xfrm>
            <a:off x="609601" y="1804038"/>
            <a:ext cx="7878416" cy="2693331"/>
          </a:xfrm>
        </p:spPr>
        <p:txBody>
          <a:bodyPr>
            <a:normAutofit/>
          </a:bodyPr>
          <a:lstStyle/>
          <a:p>
            <a:r>
              <a:rPr lang="en-US" sz="2800" dirty="0">
                <a:latin typeface="Century Gothic" panose="020B0502020202020204" pitchFamily="34" charset="0"/>
              </a:rPr>
              <a:t>When an individual feels less responsible for an outcome due to the presence of others.</a:t>
            </a:r>
          </a:p>
        </p:txBody>
      </p:sp>
      <p:sp>
        <p:nvSpPr>
          <p:cNvPr id="4" name="Text Placeholder 3"/>
          <p:cNvSpPr>
            <a:spLocks noGrp="1"/>
          </p:cNvSpPr>
          <p:nvPr>
            <p:ph type="body" sz="quarter" idx="14"/>
          </p:nvPr>
        </p:nvSpPr>
        <p:spPr>
          <a:xfrm>
            <a:off x="609601" y="3007360"/>
            <a:ext cx="3373120" cy="3268557"/>
          </a:xfrm>
        </p:spPr>
        <p:txBody>
          <a:bodyPr>
            <a:normAutofit/>
          </a:bodyPr>
          <a:lstStyle/>
          <a:p>
            <a:r>
              <a:rPr lang="en-US" sz="2400" dirty="0">
                <a:solidFill>
                  <a:schemeClr val="tx2"/>
                </a:solidFill>
                <a:latin typeface="Century Gothic" panose="020B0502020202020204" pitchFamily="34" charset="0"/>
              </a:rPr>
              <a:t>Placing responsibility on the shoulders of others that are in close vicinity to the person in need.</a:t>
            </a:r>
          </a:p>
        </p:txBody>
      </p:sp>
    </p:spTree>
    <p:extLst>
      <p:ext uri="{BB962C8B-B14F-4D97-AF65-F5344CB8AC3E}">
        <p14:creationId xmlns:p14="http://schemas.microsoft.com/office/powerpoint/2010/main" val="362291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10353" t="1400" r="-941" b="-118"/>
          <a:stretch/>
        </p:blipFill>
        <p:spPr>
          <a:xfrm>
            <a:off x="3952759" y="1689635"/>
            <a:ext cx="8127203" cy="4981869"/>
          </a:xfrm>
        </p:spPr>
      </p:pic>
      <p:sp>
        <p:nvSpPr>
          <p:cNvPr id="2" name="Title 1"/>
          <p:cNvSpPr>
            <a:spLocks noGrp="1"/>
          </p:cNvSpPr>
          <p:nvPr>
            <p:ph type="title"/>
          </p:nvPr>
        </p:nvSpPr>
        <p:spPr/>
        <p:txBody>
          <a:bodyPr/>
          <a:lstStyle/>
          <a:p>
            <a:r>
              <a:rPr lang="en-US" b="1" dirty="0">
                <a:solidFill>
                  <a:schemeClr val="bg2">
                    <a:lumMod val="50000"/>
                  </a:schemeClr>
                </a:solidFill>
                <a:latin typeface="Century Gothic" panose="020B0502020202020204" pitchFamily="34" charset="0"/>
              </a:rPr>
              <a:t>Process Loss</a:t>
            </a:r>
          </a:p>
        </p:txBody>
      </p:sp>
      <p:sp>
        <p:nvSpPr>
          <p:cNvPr id="3" name="Text Placeholder 2"/>
          <p:cNvSpPr>
            <a:spLocks noGrp="1"/>
          </p:cNvSpPr>
          <p:nvPr>
            <p:ph type="body" sz="quarter" idx="13"/>
          </p:nvPr>
        </p:nvSpPr>
        <p:spPr>
          <a:xfrm>
            <a:off x="609598" y="1813281"/>
            <a:ext cx="6178828" cy="1020425"/>
          </a:xfrm>
        </p:spPr>
        <p:txBody>
          <a:bodyPr>
            <a:noAutofit/>
          </a:bodyPr>
          <a:lstStyle/>
          <a:p>
            <a:pPr marL="0" indent="0">
              <a:buNone/>
            </a:pPr>
            <a:r>
              <a:rPr lang="en-US" sz="2800" dirty="0">
                <a:latin typeface="Century Gothic" panose="020B0502020202020204" pitchFamily="34" charset="0"/>
              </a:rPr>
              <a:t>The reduction of effort—and thus productivity—in group settings that comes from a lack of motivation, often due to social loafing.</a:t>
            </a:r>
          </a:p>
        </p:txBody>
      </p:sp>
      <p:sp>
        <p:nvSpPr>
          <p:cNvPr id="4" name="Text Placeholder 3"/>
          <p:cNvSpPr>
            <a:spLocks noGrp="1"/>
          </p:cNvSpPr>
          <p:nvPr>
            <p:ph type="body" sz="quarter" idx="14"/>
          </p:nvPr>
        </p:nvSpPr>
        <p:spPr>
          <a:xfrm>
            <a:off x="609598" y="4405376"/>
            <a:ext cx="3922645" cy="1845141"/>
          </a:xfrm>
        </p:spPr>
        <p:txBody>
          <a:bodyPr>
            <a:noAutofit/>
          </a:bodyPr>
          <a:lstStyle/>
          <a:p>
            <a:r>
              <a:rPr lang="en-US" sz="2400" dirty="0">
                <a:solidFill>
                  <a:schemeClr val="tx2"/>
                </a:solidFill>
                <a:latin typeface="Century Gothic" panose="020B0502020202020204" pitchFamily="34" charset="0"/>
              </a:rPr>
              <a:t>When group productivity comes to a halt because several group members lose motivation.</a:t>
            </a:r>
          </a:p>
        </p:txBody>
      </p:sp>
    </p:spTree>
    <p:extLst>
      <p:ext uri="{BB962C8B-B14F-4D97-AF65-F5344CB8AC3E}">
        <p14:creationId xmlns:p14="http://schemas.microsoft.com/office/powerpoint/2010/main" val="124784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2">
                    <a:lumMod val="50000"/>
                  </a:schemeClr>
                </a:solidFill>
                <a:latin typeface="Century Gothic" panose="020B0502020202020204" pitchFamily="34" charset="0"/>
              </a:rPr>
              <a:t>Coordination Loss</a:t>
            </a:r>
          </a:p>
        </p:txBody>
      </p:sp>
      <p:sp>
        <p:nvSpPr>
          <p:cNvPr id="3" name="Text Placeholder 2"/>
          <p:cNvSpPr>
            <a:spLocks noGrp="1"/>
          </p:cNvSpPr>
          <p:nvPr>
            <p:ph type="body" sz="quarter" idx="13"/>
          </p:nvPr>
        </p:nvSpPr>
        <p:spPr>
          <a:xfrm>
            <a:off x="532294" y="1584678"/>
            <a:ext cx="4868672" cy="2693331"/>
          </a:xfrm>
        </p:spPr>
        <p:txBody>
          <a:bodyPr>
            <a:noAutofit/>
          </a:bodyPr>
          <a:lstStyle/>
          <a:p>
            <a:r>
              <a:rPr lang="en-US" sz="2800" dirty="0">
                <a:latin typeface="Century Gothic" panose="020B0502020202020204" pitchFamily="34" charset="0"/>
              </a:rPr>
              <a:t>When a lack of cooperation and communication weakens a group’s effectiveness, leading to a loss of productivity.</a:t>
            </a:r>
          </a:p>
        </p:txBody>
      </p:sp>
      <p:sp>
        <p:nvSpPr>
          <p:cNvPr id="4" name="Text Placeholder 3"/>
          <p:cNvSpPr>
            <a:spLocks noGrp="1"/>
          </p:cNvSpPr>
          <p:nvPr>
            <p:ph type="body" sz="quarter" idx="14"/>
          </p:nvPr>
        </p:nvSpPr>
        <p:spPr>
          <a:xfrm>
            <a:off x="532294" y="4411167"/>
            <a:ext cx="3706284" cy="3117081"/>
          </a:xfrm>
        </p:spPr>
        <p:txBody>
          <a:bodyPr>
            <a:normAutofit/>
          </a:bodyPr>
          <a:lstStyle/>
          <a:p>
            <a:r>
              <a:rPr lang="en-US" sz="2400" dirty="0">
                <a:solidFill>
                  <a:schemeClr val="tx2"/>
                </a:solidFill>
                <a:latin typeface="Century Gothic" panose="020B0502020202020204" pitchFamily="34" charset="0"/>
              </a:rPr>
              <a:t>When poor communication and lack of compromise ruin group productivity.</a:t>
            </a:r>
          </a:p>
        </p:txBody>
      </p:sp>
      <p:pic>
        <p:nvPicPr>
          <p:cNvPr id="6" name="Picture Placeholder 5"/>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45216" t="4896" r="4067"/>
          <a:stretch/>
        </p:blipFill>
        <p:spPr>
          <a:xfrm>
            <a:off x="5929747" y="1112306"/>
            <a:ext cx="4895272" cy="5163612"/>
          </a:xfrm>
        </p:spPr>
      </p:pic>
    </p:spTree>
    <p:extLst>
      <p:ext uri="{BB962C8B-B14F-4D97-AF65-F5344CB8AC3E}">
        <p14:creationId xmlns:p14="http://schemas.microsoft.com/office/powerpoint/2010/main" val="78152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768626" y="5132266"/>
            <a:ext cx="10972800" cy="2619883"/>
          </a:xfrm>
        </p:spPr>
        <p:txBody>
          <a:bodyPr>
            <a:normAutofit/>
          </a:bodyPr>
          <a:lstStyle/>
          <a:p>
            <a:pPr algn="ctr"/>
            <a:r>
              <a:rPr lang="en-US" sz="3200" dirty="0">
                <a:latin typeface="Century Gothic" panose="020B0502020202020204" pitchFamily="34" charset="0"/>
                <a:cs typeface="Calibri" panose="020F0502020204030204" pitchFamily="34" charset="0"/>
              </a:rPr>
              <a:t>Have you ever been surprised by a decision your group has made? What happened in the decision-making process?</a:t>
            </a:r>
            <a:endParaRPr lang="en-US" sz="3200" dirty="0">
              <a:latin typeface="Century Gothic" panose="020B0502020202020204" pitchFamily="34" charset="0"/>
            </a:endParaRPr>
          </a:p>
        </p:txBody>
      </p:sp>
      <p:sp>
        <p:nvSpPr>
          <p:cNvPr id="8" name="Title 1">
            <a:extLst>
              <a:ext uri="{FF2B5EF4-FFF2-40B4-BE49-F238E27FC236}">
                <a16:creationId xmlns:a16="http://schemas.microsoft.com/office/drawing/2014/main" id="{5E59FC6C-6369-4B8F-AD43-FB691CBDE6B9}"/>
              </a:ext>
            </a:extLst>
          </p:cNvPr>
          <p:cNvSpPr>
            <a:spLocks noGrp="1"/>
          </p:cNvSpPr>
          <p:nvPr>
            <p:ph type="title"/>
          </p:nvPr>
        </p:nvSpPr>
        <p:spPr>
          <a:xfrm>
            <a:off x="609600" y="323851"/>
            <a:ext cx="10972800" cy="1143000"/>
          </a:xfrm>
        </p:spPr>
        <p:txBody>
          <a:bodyPr vert="horz" lIns="91440" tIns="45720" rIns="91440" bIns="45720" rtlCol="0" anchor="ctr">
            <a:normAutofit/>
          </a:bodyPr>
          <a:lstStyle/>
          <a:p>
            <a:pPr algn="ctr"/>
            <a:r>
              <a:rPr lang="en-US" sz="3600" b="1" dirty="0">
                <a:solidFill>
                  <a:srgbClr val="68777C"/>
                </a:solidFill>
                <a:latin typeface="Century Gothic" panose="020B0502020202020204" pitchFamily="34" charset="0"/>
                <a:cs typeface="Calibri" panose="020F0502020204030204" pitchFamily="34" charset="0"/>
              </a:rPr>
              <a:t>DECISION MAKING IN GROUPS</a:t>
            </a:r>
          </a:p>
        </p:txBody>
      </p:sp>
      <p:pic>
        <p:nvPicPr>
          <p:cNvPr id="4098" name="Picture 2" descr="How to Make Any Question Essential with Three Easy Steps – Wabisabi Learning">
            <a:extLst>
              <a:ext uri="{FF2B5EF4-FFF2-40B4-BE49-F238E27FC236}">
                <a16:creationId xmlns:a16="http://schemas.microsoft.com/office/drawing/2014/main" id="{C668B945-4207-F846-98AF-4484233D46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9334" y="1725734"/>
            <a:ext cx="7893332" cy="2813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1730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11427" t="31711" r="14555" b="2872"/>
          <a:stretch/>
        </p:blipFill>
        <p:spPr>
          <a:xfrm>
            <a:off x="3495100" y="2800911"/>
            <a:ext cx="7858700" cy="3906981"/>
          </a:xfrm>
        </p:spPr>
      </p:pic>
      <p:sp>
        <p:nvSpPr>
          <p:cNvPr id="2" name="Title 1"/>
          <p:cNvSpPr>
            <a:spLocks noGrp="1"/>
          </p:cNvSpPr>
          <p:nvPr>
            <p:ph type="title"/>
          </p:nvPr>
        </p:nvSpPr>
        <p:spPr/>
        <p:txBody>
          <a:bodyPr/>
          <a:lstStyle/>
          <a:p>
            <a:r>
              <a:rPr lang="en-US" b="1" dirty="0">
                <a:solidFill>
                  <a:schemeClr val="bg2">
                    <a:lumMod val="50000"/>
                  </a:schemeClr>
                </a:solidFill>
                <a:latin typeface="Century Gothic" panose="020B0502020202020204" pitchFamily="34" charset="0"/>
              </a:rPr>
              <a:t>Group Polarization</a:t>
            </a:r>
          </a:p>
        </p:txBody>
      </p:sp>
      <p:sp>
        <p:nvSpPr>
          <p:cNvPr id="7" name="Text Placeholder 2"/>
          <p:cNvSpPr>
            <a:spLocks noGrp="1"/>
          </p:cNvSpPr>
          <p:nvPr>
            <p:ph type="body" sz="quarter" idx="13"/>
          </p:nvPr>
        </p:nvSpPr>
        <p:spPr>
          <a:xfrm>
            <a:off x="609600" y="1475348"/>
            <a:ext cx="8852452" cy="2693331"/>
          </a:xfrm>
        </p:spPr>
        <p:txBody>
          <a:bodyPr>
            <a:normAutofit/>
          </a:bodyPr>
          <a:lstStyle/>
          <a:p>
            <a:r>
              <a:rPr lang="en-US" sz="2800" dirty="0">
                <a:latin typeface="Century Gothic" panose="020B0502020202020204" pitchFamily="34" charset="0"/>
              </a:rPr>
              <a:t>When a group makes more extreme decisions than the average of individual decisions, toward either a more or less risky position.</a:t>
            </a:r>
          </a:p>
        </p:txBody>
      </p:sp>
    </p:spTree>
    <p:extLst>
      <p:ext uri="{BB962C8B-B14F-4D97-AF65-F5344CB8AC3E}">
        <p14:creationId xmlns:p14="http://schemas.microsoft.com/office/powerpoint/2010/main" val="278756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2">
                    <a:lumMod val="50000"/>
                  </a:schemeClr>
                </a:solidFill>
                <a:latin typeface="Century Gothic" panose="020B0502020202020204" pitchFamily="34" charset="0"/>
              </a:rPr>
              <a:t>Groupthink</a:t>
            </a:r>
          </a:p>
        </p:txBody>
      </p:sp>
      <p:sp>
        <p:nvSpPr>
          <p:cNvPr id="3" name="Text Placeholder 2"/>
          <p:cNvSpPr>
            <a:spLocks noGrp="1"/>
          </p:cNvSpPr>
          <p:nvPr>
            <p:ph type="body" sz="quarter" idx="13"/>
          </p:nvPr>
        </p:nvSpPr>
        <p:spPr>
          <a:xfrm>
            <a:off x="609598" y="1470016"/>
            <a:ext cx="6238463" cy="3757967"/>
          </a:xfrm>
        </p:spPr>
        <p:txBody>
          <a:bodyPr>
            <a:noAutofit/>
          </a:bodyPr>
          <a:lstStyle/>
          <a:p>
            <a:pPr marL="0" indent="0">
              <a:buNone/>
            </a:pPr>
            <a:r>
              <a:rPr lang="en-US" sz="2800" dirty="0">
                <a:latin typeface="Century Gothic" panose="020B0502020202020204" pitchFamily="34" charset="0"/>
              </a:rPr>
              <a:t>The tendency for people in groups to minimize conflict by thinking alike and publicly agreeing with each other, especially in groups with high group cohesiveness, strong and directive leadership, and a stressful situation to resolve.</a:t>
            </a:r>
          </a:p>
        </p:txBody>
      </p:sp>
      <p:sp>
        <p:nvSpPr>
          <p:cNvPr id="4" name="Text Placeholder 3"/>
          <p:cNvSpPr>
            <a:spLocks noGrp="1"/>
          </p:cNvSpPr>
          <p:nvPr>
            <p:ph type="body" sz="quarter" idx="14"/>
          </p:nvPr>
        </p:nvSpPr>
        <p:spPr>
          <a:xfrm>
            <a:off x="609599" y="4697984"/>
            <a:ext cx="4886740" cy="1552533"/>
          </a:xfrm>
        </p:spPr>
        <p:txBody>
          <a:bodyPr>
            <a:noAutofit/>
          </a:bodyPr>
          <a:lstStyle/>
          <a:p>
            <a:r>
              <a:rPr lang="en-US" sz="2400" dirty="0">
                <a:solidFill>
                  <a:schemeClr val="tx2"/>
                </a:solidFill>
                <a:latin typeface="Century Gothic" panose="020B0502020202020204" pitchFamily="34" charset="0"/>
              </a:rPr>
              <a:t>When diversity in opinion is shut down, leading to bad decisions that appear to be consensus.</a:t>
            </a:r>
          </a:p>
        </p:txBody>
      </p:sp>
      <p:pic>
        <p:nvPicPr>
          <p:cNvPr id="6" name="Picture Placeholder 5"/>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33505" t="6232" r="3553" b="1275"/>
          <a:stretch/>
        </p:blipFill>
        <p:spPr>
          <a:xfrm>
            <a:off x="6935222" y="2504661"/>
            <a:ext cx="5016603" cy="4146742"/>
          </a:xfrm>
        </p:spPr>
      </p:pic>
    </p:spTree>
    <p:extLst>
      <p:ext uri="{BB962C8B-B14F-4D97-AF65-F5344CB8AC3E}">
        <p14:creationId xmlns:p14="http://schemas.microsoft.com/office/powerpoint/2010/main" val="281591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E59FC6C-6369-4B8F-AD43-FB691CBDE6B9}"/>
              </a:ext>
            </a:extLst>
          </p:cNvPr>
          <p:cNvSpPr>
            <a:spLocks noGrp="1"/>
          </p:cNvSpPr>
          <p:nvPr>
            <p:ph type="title"/>
          </p:nvPr>
        </p:nvSpPr>
        <p:spPr>
          <a:xfrm>
            <a:off x="609600" y="289984"/>
            <a:ext cx="10972800" cy="1143000"/>
          </a:xfrm>
        </p:spPr>
        <p:txBody>
          <a:bodyPr vert="horz" lIns="91440" tIns="45720" rIns="91440" bIns="45720" rtlCol="0" anchor="ctr">
            <a:normAutofit/>
          </a:bodyPr>
          <a:lstStyle/>
          <a:p>
            <a:pPr algn="ctr"/>
            <a:r>
              <a:rPr lang="en-US" sz="3600" b="1" dirty="0">
                <a:solidFill>
                  <a:srgbClr val="68777C"/>
                </a:solidFill>
                <a:latin typeface="Century Gothic" panose="020B0502020202020204" pitchFamily="34" charset="0"/>
                <a:cs typeface="Calibri" panose="020F0502020204030204" pitchFamily="34" charset="0"/>
              </a:rPr>
              <a:t>HOW DO INDIVIDUALS INFLUENCE GROUPS?</a:t>
            </a:r>
          </a:p>
        </p:txBody>
      </p:sp>
      <p:sp>
        <p:nvSpPr>
          <p:cNvPr id="11" name="Text Placeholder 2">
            <a:extLst>
              <a:ext uri="{FF2B5EF4-FFF2-40B4-BE49-F238E27FC236}">
                <a16:creationId xmlns:a16="http://schemas.microsoft.com/office/drawing/2014/main" id="{94C7D058-88A9-4AE3-A2A3-53FC0B98CFEE}"/>
              </a:ext>
            </a:extLst>
          </p:cNvPr>
          <p:cNvSpPr>
            <a:spLocks noGrp="1"/>
          </p:cNvSpPr>
          <p:nvPr>
            <p:ph type="body" sz="quarter" idx="13"/>
          </p:nvPr>
        </p:nvSpPr>
        <p:spPr>
          <a:xfrm>
            <a:off x="609600" y="1580322"/>
            <a:ext cx="6213797" cy="4504712"/>
          </a:xfrm>
        </p:spPr>
        <p:txBody>
          <a:bodyPr>
            <a:normAutofit/>
          </a:bodyPr>
          <a:lstStyle/>
          <a:p>
            <a:pPr algn="l"/>
            <a:r>
              <a:rPr lang="en-US" sz="3200" dirty="0">
                <a:latin typeface="Century Gothic" panose="020B0502020202020204" pitchFamily="34" charset="0"/>
                <a:cs typeface="Calibri" panose="020F0502020204030204" pitchFamily="34" charset="0"/>
              </a:rPr>
              <a:t>Minority Influence: </a:t>
            </a:r>
          </a:p>
          <a:p>
            <a:pPr algn="l"/>
            <a:r>
              <a:rPr lang="en-US" sz="3200" dirty="0">
                <a:latin typeface="Century Gothic" panose="020B0502020202020204" pitchFamily="34" charset="0"/>
                <a:cs typeface="Calibri" panose="020F0502020204030204" pitchFamily="34" charset="0"/>
              </a:rPr>
              <a:t>The Spiral of Silence</a:t>
            </a:r>
          </a:p>
          <a:p>
            <a:pPr marL="342900" indent="-342900" algn="l">
              <a:buFont typeface="Arial" panose="020B0604020202020204" pitchFamily="34" charset="0"/>
              <a:buChar char="•"/>
            </a:pPr>
            <a:r>
              <a:rPr lang="en-US" dirty="0">
                <a:latin typeface="Century Gothic" panose="020B0502020202020204" pitchFamily="34" charset="0"/>
                <a:cs typeface="Calibri" panose="020F0502020204030204" pitchFamily="34" charset="0"/>
              </a:rPr>
              <a:t>Members of the minority fear isolation</a:t>
            </a:r>
          </a:p>
          <a:p>
            <a:pPr marL="342900" indent="-342900" algn="l">
              <a:buFont typeface="Arial" panose="020B0604020202020204" pitchFamily="34" charset="0"/>
              <a:buChar char="•"/>
            </a:pPr>
            <a:r>
              <a:rPr lang="en-US" dirty="0">
                <a:latin typeface="Century Gothic" panose="020B0502020202020204" pitchFamily="34" charset="0"/>
                <a:cs typeface="Calibri" panose="020F0502020204030204" pitchFamily="34" charset="0"/>
              </a:rPr>
              <a:t>Members of the minority fail to voice</a:t>
            </a:r>
          </a:p>
          <a:p>
            <a:pPr marL="342900" indent="-342900" algn="l">
              <a:buFont typeface="Arial" panose="020B0604020202020204" pitchFamily="34" charset="0"/>
              <a:buChar char="•"/>
            </a:pPr>
            <a:r>
              <a:rPr lang="en-US" dirty="0">
                <a:latin typeface="Century Gothic" panose="020B0502020202020204" pitchFamily="34" charset="0"/>
                <a:cs typeface="Calibri" panose="020F0502020204030204" pitchFamily="34" charset="0"/>
              </a:rPr>
              <a:t>Minority opinion is weakened</a:t>
            </a:r>
          </a:p>
          <a:p>
            <a:pPr marL="342900" indent="-342900" algn="l">
              <a:buFont typeface="Arial" panose="020B0604020202020204" pitchFamily="34" charset="0"/>
              <a:buChar char="•"/>
            </a:pPr>
            <a:r>
              <a:rPr lang="en-US" dirty="0">
                <a:latin typeface="Century Gothic" panose="020B0502020202020204" pitchFamily="34" charset="0"/>
                <a:cs typeface="Calibri" panose="020F0502020204030204" pitchFamily="34" charset="0"/>
              </a:rPr>
              <a:t>Members of the minority see the majority opinion as even more dominant</a:t>
            </a:r>
          </a:p>
        </p:txBody>
      </p:sp>
      <p:pic>
        <p:nvPicPr>
          <p:cNvPr id="6" name="Picture 2" descr="Image preview">
            <a:extLst>
              <a:ext uri="{FF2B5EF4-FFF2-40B4-BE49-F238E27FC236}">
                <a16:creationId xmlns:a16="http://schemas.microsoft.com/office/drawing/2014/main" id="{99A6E97B-73F8-7048-B4FD-B0CFBEBAA4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0292" y="1580322"/>
            <a:ext cx="4382745" cy="4184190"/>
          </a:xfrm>
          <a:prstGeom prst="rect">
            <a:avLst/>
          </a:prstGeom>
          <a:noFill/>
          <a:ln>
            <a:solidFill>
              <a:srgbClr val="68777C"/>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9323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2">
                    <a:lumMod val="50000"/>
                  </a:schemeClr>
                </a:solidFill>
                <a:latin typeface="Century Gothic" panose="020B0502020202020204" pitchFamily="34" charset="0"/>
              </a:rPr>
              <a:t>Spiral of Silence</a:t>
            </a:r>
          </a:p>
        </p:txBody>
      </p:sp>
      <p:sp>
        <p:nvSpPr>
          <p:cNvPr id="3" name="Text Placeholder 2"/>
          <p:cNvSpPr>
            <a:spLocks noGrp="1"/>
          </p:cNvSpPr>
          <p:nvPr>
            <p:ph type="body" sz="quarter" idx="13"/>
          </p:nvPr>
        </p:nvSpPr>
        <p:spPr>
          <a:xfrm>
            <a:off x="609600" y="1475350"/>
            <a:ext cx="7023652" cy="1953650"/>
          </a:xfrm>
        </p:spPr>
        <p:txBody>
          <a:bodyPr>
            <a:noAutofit/>
          </a:bodyPr>
          <a:lstStyle/>
          <a:p>
            <a:pPr marL="0" indent="0">
              <a:buNone/>
            </a:pPr>
            <a:r>
              <a:rPr lang="en-US" sz="2800" dirty="0">
                <a:latin typeface="Century Gothic" panose="020B0502020202020204" pitchFamily="34" charset="0"/>
              </a:rPr>
              <a:t>When fear of rejection leads people to keep silent about a private opinion, misperceive the louder opinion as a majority opinion, and therefore become even less likely to express their private opinion.</a:t>
            </a:r>
          </a:p>
        </p:txBody>
      </p:sp>
      <p:sp>
        <p:nvSpPr>
          <p:cNvPr id="4" name="Text Placeholder 3"/>
          <p:cNvSpPr>
            <a:spLocks noGrp="1"/>
          </p:cNvSpPr>
          <p:nvPr>
            <p:ph type="body" sz="quarter" idx="14"/>
          </p:nvPr>
        </p:nvSpPr>
        <p:spPr>
          <a:xfrm>
            <a:off x="679174" y="4252402"/>
            <a:ext cx="5218565" cy="1292437"/>
          </a:xfrm>
        </p:spPr>
        <p:txBody>
          <a:bodyPr>
            <a:noAutofit/>
          </a:bodyPr>
          <a:lstStyle/>
          <a:p>
            <a:r>
              <a:rPr lang="en-US" sz="2800" dirty="0">
                <a:solidFill>
                  <a:schemeClr val="tx2"/>
                </a:solidFill>
                <a:latin typeface="Century Gothic" panose="020B0502020202020204" pitchFamily="34" charset="0"/>
              </a:rPr>
              <a:t>When we choose not to share our opposing thoughts because we fear rejection from the majority.</a:t>
            </a:r>
          </a:p>
        </p:txBody>
      </p:sp>
      <p:pic>
        <p:nvPicPr>
          <p:cNvPr id="6" name="Picture Placeholder 5"/>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18451" t="16429" b="3623"/>
          <a:stretch/>
        </p:blipFill>
        <p:spPr>
          <a:xfrm>
            <a:off x="5828165" y="2745343"/>
            <a:ext cx="6175345" cy="3405434"/>
          </a:xfrm>
        </p:spPr>
      </p:pic>
    </p:spTree>
    <p:extLst>
      <p:ext uri="{BB962C8B-B14F-4D97-AF65-F5344CB8AC3E}">
        <p14:creationId xmlns:p14="http://schemas.microsoft.com/office/powerpoint/2010/main" val="396341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D218-2358-4401-971D-FAC295D5B999}"/>
              </a:ext>
            </a:extLst>
          </p:cNvPr>
          <p:cNvSpPr>
            <a:spLocks noGrp="1"/>
          </p:cNvSpPr>
          <p:nvPr>
            <p:ph type="title"/>
          </p:nvPr>
        </p:nvSpPr>
        <p:spPr>
          <a:xfrm>
            <a:off x="477519" y="504716"/>
            <a:ext cx="11338560" cy="1133693"/>
          </a:xfrm>
          <a:solidFill>
            <a:schemeClr val="bg1"/>
          </a:solidFill>
          <a:ln>
            <a:solidFill>
              <a:srgbClr val="68777C"/>
            </a:solidFill>
          </a:ln>
        </p:spPr>
        <p:txBody>
          <a:bodyPr>
            <a:normAutofit fontScale="90000"/>
          </a:bodyPr>
          <a:lstStyle/>
          <a:p>
            <a:pPr algn="ctr"/>
            <a:r>
              <a:rPr lang="en-US" sz="4800" b="1" dirty="0">
                <a:solidFill>
                  <a:srgbClr val="68777C"/>
                </a:solidFill>
                <a:latin typeface="Century Gothic" panose="020B0502020202020204" pitchFamily="34" charset="0"/>
                <a:cs typeface="Aharoni" panose="02010803020104030203" pitchFamily="2" charset="-79"/>
              </a:rPr>
              <a:t>GROUP PROCESSES LEARNING OBJECTIVES</a:t>
            </a:r>
            <a:endParaRPr lang="en-GB" sz="4800" b="1" dirty="0">
              <a:solidFill>
                <a:srgbClr val="68777C"/>
              </a:solidFill>
              <a:latin typeface="Century Gothic" panose="020B0502020202020204" pitchFamily="34" charset="0"/>
              <a:cs typeface="Aharoni" panose="02010803020104030203" pitchFamily="2" charset="-79"/>
            </a:endParaRPr>
          </a:p>
        </p:txBody>
      </p:sp>
      <p:sp>
        <p:nvSpPr>
          <p:cNvPr id="4" name="TextBox 3">
            <a:extLst>
              <a:ext uri="{FF2B5EF4-FFF2-40B4-BE49-F238E27FC236}">
                <a16:creationId xmlns:a16="http://schemas.microsoft.com/office/drawing/2014/main" id="{FE8CDEDD-4CAF-1540-8089-C6A6F3256716}"/>
              </a:ext>
            </a:extLst>
          </p:cNvPr>
          <p:cNvSpPr txBox="1"/>
          <p:nvPr/>
        </p:nvSpPr>
        <p:spPr>
          <a:xfrm>
            <a:off x="8872538" y="1071563"/>
            <a:ext cx="184731" cy="36933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CEDE8C14-A78B-4E3A-8599-79BB6F29D0E3}"/>
              </a:ext>
            </a:extLst>
          </p:cNvPr>
          <p:cNvSpPr txBox="1"/>
          <p:nvPr/>
        </p:nvSpPr>
        <p:spPr>
          <a:xfrm flipH="1">
            <a:off x="838199" y="2133599"/>
            <a:ext cx="10617200" cy="4801314"/>
          </a:xfrm>
          <a:prstGeom prst="rect">
            <a:avLst/>
          </a:prstGeom>
          <a:noFill/>
        </p:spPr>
        <p:txBody>
          <a:bodyPr wrap="square" rtlCol="0">
            <a:spAutoFit/>
          </a:bodyPr>
          <a:lstStyle/>
          <a:p>
            <a:pPr lvl="1"/>
            <a:r>
              <a:rPr lang="en-US" sz="2800" b="1" dirty="0">
                <a:solidFill>
                  <a:srgbClr val="68777C"/>
                </a:solidFill>
                <a:latin typeface="Century Gothic" panose="020B0502020202020204" pitchFamily="34" charset="0"/>
              </a:rPr>
              <a:t>Module 5.1:  </a:t>
            </a:r>
            <a:r>
              <a:rPr lang="en-US" sz="2800" dirty="0">
                <a:solidFill>
                  <a:schemeClr val="tx2">
                    <a:lumMod val="75000"/>
                  </a:schemeClr>
                </a:solidFill>
                <a:latin typeface="Century Gothic" panose="020B0502020202020204" pitchFamily="34" charset="0"/>
              </a:rPr>
              <a:t>Explain the benefits of living in groups including support, safety, and cohesion. </a:t>
            </a:r>
          </a:p>
          <a:p>
            <a:pPr lvl="1"/>
            <a:endParaRPr lang="en-US" sz="2800" dirty="0">
              <a:solidFill>
                <a:schemeClr val="tx2">
                  <a:lumMod val="75000"/>
                </a:schemeClr>
              </a:solidFill>
              <a:latin typeface="Century Gothic" panose="020B0502020202020204" pitchFamily="34" charset="0"/>
            </a:endParaRPr>
          </a:p>
          <a:p>
            <a:pPr lvl="1"/>
            <a:r>
              <a:rPr lang="en-US" sz="2800" b="1" dirty="0">
                <a:solidFill>
                  <a:srgbClr val="68777C"/>
                </a:solidFill>
                <a:latin typeface="Century Gothic" panose="020B0502020202020204" pitchFamily="34" charset="0"/>
              </a:rPr>
              <a:t>Module 5.2: </a:t>
            </a:r>
            <a:r>
              <a:rPr lang="en-US" sz="2800" dirty="0">
                <a:solidFill>
                  <a:schemeClr val="tx2">
                    <a:lumMod val="75000"/>
                  </a:schemeClr>
                </a:solidFill>
                <a:latin typeface="Century Gothic" panose="020B0502020202020204" pitchFamily="34" charset="0"/>
              </a:rPr>
              <a:t>Describe both positive and negative effects that groups can have on individuals.</a:t>
            </a:r>
          </a:p>
          <a:p>
            <a:pPr lvl="1"/>
            <a:endParaRPr lang="en-US" sz="2800" dirty="0">
              <a:solidFill>
                <a:schemeClr val="tx2">
                  <a:lumMod val="75000"/>
                </a:schemeClr>
              </a:solidFill>
              <a:latin typeface="Century Gothic" panose="020B0502020202020204" pitchFamily="34" charset="0"/>
            </a:endParaRPr>
          </a:p>
          <a:p>
            <a:pPr lvl="1"/>
            <a:r>
              <a:rPr lang="en-US" sz="2800" b="1" dirty="0">
                <a:solidFill>
                  <a:srgbClr val="68777C"/>
                </a:solidFill>
                <a:latin typeface="Century Gothic" panose="020B0502020202020204" pitchFamily="34" charset="0"/>
              </a:rPr>
              <a:t>Module 5.3: </a:t>
            </a:r>
            <a:r>
              <a:rPr lang="en-US" sz="2800" dirty="0">
                <a:solidFill>
                  <a:schemeClr val="tx2">
                    <a:lumMod val="75000"/>
                  </a:schemeClr>
                </a:solidFill>
                <a:latin typeface="Century Gothic" panose="020B0502020202020204" pitchFamily="34" charset="0"/>
              </a:rPr>
              <a:t>Analyze how social loafing, leadership, decision-making processes, and creativity occur in group settings.</a:t>
            </a:r>
          </a:p>
          <a:p>
            <a:endParaRPr lang="en-US" dirty="0">
              <a:solidFill>
                <a:schemeClr val="tx2">
                  <a:lumMod val="75000"/>
                </a:schemeClr>
              </a:solidFill>
              <a:latin typeface="Abadi" panose="020B0604020104020204" pitchFamily="34" charset="0"/>
            </a:endParaRPr>
          </a:p>
          <a:p>
            <a:endParaRPr lang="en-US" dirty="0">
              <a:solidFill>
                <a:schemeClr val="tx2">
                  <a:lumMod val="75000"/>
                </a:schemeClr>
              </a:solidFill>
              <a:latin typeface="Abadi" panose="020B0604020104020204" pitchFamily="34" charset="0"/>
            </a:endParaRPr>
          </a:p>
          <a:p>
            <a:endParaRPr lang="en-US" dirty="0"/>
          </a:p>
        </p:txBody>
      </p:sp>
    </p:spTree>
    <p:extLst>
      <p:ext uri="{BB962C8B-B14F-4D97-AF65-F5344CB8AC3E}">
        <p14:creationId xmlns:p14="http://schemas.microsoft.com/office/powerpoint/2010/main" val="26663008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2">
                    <a:lumMod val="50000"/>
                  </a:schemeClr>
                </a:solidFill>
                <a:latin typeface="Century Gothic" panose="020B0502020202020204" pitchFamily="34" charset="0"/>
              </a:rPr>
              <a:t>Pluralistic Ignorance</a:t>
            </a:r>
          </a:p>
        </p:txBody>
      </p:sp>
      <p:sp>
        <p:nvSpPr>
          <p:cNvPr id="3" name="Text Placeholder 2"/>
          <p:cNvSpPr>
            <a:spLocks noGrp="1"/>
          </p:cNvSpPr>
          <p:nvPr>
            <p:ph type="body" sz="quarter" idx="13"/>
          </p:nvPr>
        </p:nvSpPr>
        <p:spPr>
          <a:xfrm>
            <a:off x="609599" y="1475350"/>
            <a:ext cx="6009861" cy="1020425"/>
          </a:xfrm>
        </p:spPr>
        <p:txBody>
          <a:bodyPr>
            <a:noAutofit/>
          </a:bodyPr>
          <a:lstStyle/>
          <a:p>
            <a:pPr marL="0" indent="0">
              <a:buNone/>
            </a:pPr>
            <a:r>
              <a:rPr lang="en-US" sz="2800" dirty="0">
                <a:latin typeface="Century Gothic" panose="020B0502020202020204" pitchFamily="34" charset="0"/>
              </a:rPr>
              <a:t>When a majority of individuals in a group get the false impression that others do not share their private perspective, making them less likely to express their opinion.</a:t>
            </a:r>
          </a:p>
        </p:txBody>
      </p:sp>
      <p:sp>
        <p:nvSpPr>
          <p:cNvPr id="4" name="Text Placeholder 3"/>
          <p:cNvSpPr>
            <a:spLocks noGrp="1"/>
          </p:cNvSpPr>
          <p:nvPr>
            <p:ph type="body" sz="quarter" idx="14"/>
          </p:nvPr>
        </p:nvSpPr>
        <p:spPr>
          <a:xfrm>
            <a:off x="609599" y="4095584"/>
            <a:ext cx="4283456" cy="2105237"/>
          </a:xfrm>
        </p:spPr>
        <p:txBody>
          <a:bodyPr>
            <a:normAutofit/>
          </a:bodyPr>
          <a:lstStyle/>
          <a:p>
            <a:r>
              <a:rPr lang="en-US" sz="2400" dirty="0">
                <a:solidFill>
                  <a:schemeClr val="tx2"/>
                </a:solidFill>
                <a:latin typeface="Century Gothic" panose="020B0502020202020204" pitchFamily="34" charset="0"/>
              </a:rPr>
              <a:t>When we make false judgments about how others feel, which leads us to believe that everyone is thinking in opposition.</a:t>
            </a:r>
          </a:p>
        </p:txBody>
      </p:sp>
      <p:pic>
        <p:nvPicPr>
          <p:cNvPr id="6" name="Picture Placeholder 5"/>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34099" b="251"/>
          <a:stretch/>
        </p:blipFill>
        <p:spPr>
          <a:xfrm>
            <a:off x="6842616" y="1600200"/>
            <a:ext cx="4633131" cy="3944641"/>
          </a:xfrm>
        </p:spPr>
      </p:pic>
    </p:spTree>
    <p:extLst>
      <p:ext uri="{BB962C8B-B14F-4D97-AF65-F5344CB8AC3E}">
        <p14:creationId xmlns:p14="http://schemas.microsoft.com/office/powerpoint/2010/main" val="1799808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1103698" y="3230562"/>
            <a:ext cx="6487427" cy="1216561"/>
          </a:xfrm>
        </p:spPr>
        <p:txBody>
          <a:bodyPr>
            <a:normAutofit/>
          </a:bodyPr>
          <a:lstStyle/>
          <a:p>
            <a:pPr marL="0" indent="0" algn="ctr">
              <a:buNone/>
            </a:pPr>
            <a:r>
              <a:rPr lang="en-US" sz="4400" b="1" dirty="0">
                <a:solidFill>
                  <a:srgbClr val="B80000"/>
                </a:solidFill>
                <a:latin typeface="Century Gothic" panose="020B0502020202020204" pitchFamily="34" charset="0"/>
              </a:rPr>
              <a:t>Questions and Answers</a:t>
            </a:r>
          </a:p>
        </p:txBody>
      </p:sp>
      <p:sp>
        <p:nvSpPr>
          <p:cNvPr id="8" name="Title 1">
            <a:extLst>
              <a:ext uri="{FF2B5EF4-FFF2-40B4-BE49-F238E27FC236}">
                <a16:creationId xmlns:a16="http://schemas.microsoft.com/office/drawing/2014/main" id="{5E59FC6C-6369-4B8F-AD43-FB691CBDE6B9}"/>
              </a:ext>
            </a:extLst>
          </p:cNvPr>
          <p:cNvSpPr>
            <a:spLocks noGrp="1"/>
          </p:cNvSpPr>
          <p:nvPr>
            <p:ph type="title"/>
          </p:nvPr>
        </p:nvSpPr>
        <p:spPr>
          <a:xfrm>
            <a:off x="311216" y="1055372"/>
            <a:ext cx="7533373" cy="1143000"/>
          </a:xfrm>
        </p:spPr>
        <p:txBody>
          <a:bodyPr vert="horz" lIns="91440" tIns="45720" rIns="91440" bIns="45720" rtlCol="0" anchor="ctr">
            <a:normAutofit/>
          </a:bodyPr>
          <a:lstStyle/>
          <a:p>
            <a:pPr algn="ctr"/>
            <a:r>
              <a:rPr lang="en-US" sz="5400" b="1" spc="-150" dirty="0">
                <a:solidFill>
                  <a:srgbClr val="68777C"/>
                </a:solidFill>
                <a:latin typeface="Century Gothic" panose="020B0502020202020204" pitchFamily="34" charset="0"/>
                <a:cs typeface="Calibri" panose="020F0502020204030204" pitchFamily="34" charset="0"/>
              </a:rPr>
              <a:t>Class Wrap Up…</a:t>
            </a:r>
          </a:p>
        </p:txBody>
      </p:sp>
      <p:cxnSp>
        <p:nvCxnSpPr>
          <p:cNvPr id="10" name="Straight Connector 9">
            <a:extLst>
              <a:ext uri="{FF2B5EF4-FFF2-40B4-BE49-F238E27FC236}">
                <a16:creationId xmlns:a16="http://schemas.microsoft.com/office/drawing/2014/main" id="{9DA0857E-C3BE-4092-8602-6B26BEB7A8D8}"/>
              </a:ext>
            </a:extLst>
          </p:cNvPr>
          <p:cNvCxnSpPr>
            <a:cxnSpLocks/>
          </p:cNvCxnSpPr>
          <p:nvPr/>
        </p:nvCxnSpPr>
        <p:spPr>
          <a:xfrm flipH="1">
            <a:off x="1357162" y="2410877"/>
            <a:ext cx="5265019" cy="0"/>
          </a:xfrm>
          <a:prstGeom prst="line">
            <a:avLst/>
          </a:prstGeom>
          <a:ln w="28575">
            <a:solidFill>
              <a:srgbClr val="68777C"/>
            </a:solidFill>
          </a:ln>
        </p:spPr>
        <p:style>
          <a:lnRef idx="1">
            <a:schemeClr val="accent1"/>
          </a:lnRef>
          <a:fillRef idx="0">
            <a:schemeClr val="accent1"/>
          </a:fillRef>
          <a:effectRef idx="0">
            <a:schemeClr val="accent1"/>
          </a:effectRef>
          <a:fontRef idx="minor">
            <a:schemeClr val="tx1"/>
          </a:fontRef>
        </p:style>
      </p:cxnSp>
      <p:pic>
        <p:nvPicPr>
          <p:cNvPr id="7" name="Graphic 6" descr="Questions outline">
            <a:extLst>
              <a:ext uri="{FF2B5EF4-FFF2-40B4-BE49-F238E27FC236}">
                <a16:creationId xmlns:a16="http://schemas.microsoft.com/office/drawing/2014/main" id="{8BC07908-77C6-354C-9E58-F008F40672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7844589" y="1839867"/>
            <a:ext cx="3178265" cy="3178265"/>
          </a:xfrm>
          <a:prstGeom prst="rect">
            <a:avLst/>
          </a:prstGeom>
        </p:spPr>
      </p:pic>
    </p:spTree>
    <p:extLst>
      <p:ext uri="{BB962C8B-B14F-4D97-AF65-F5344CB8AC3E}">
        <p14:creationId xmlns:p14="http://schemas.microsoft.com/office/powerpoint/2010/main" val="6910268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D218-2358-4401-971D-FAC295D5B999}"/>
              </a:ext>
            </a:extLst>
          </p:cNvPr>
          <p:cNvSpPr>
            <a:spLocks noGrp="1"/>
          </p:cNvSpPr>
          <p:nvPr>
            <p:ph type="title"/>
          </p:nvPr>
        </p:nvSpPr>
        <p:spPr>
          <a:xfrm>
            <a:off x="838200" y="556995"/>
            <a:ext cx="10515600" cy="1133693"/>
          </a:xfrm>
        </p:spPr>
        <p:txBody>
          <a:bodyPr>
            <a:noAutofit/>
          </a:bodyPr>
          <a:lstStyle/>
          <a:p>
            <a:r>
              <a:rPr lang="en-GB" b="1" dirty="0">
                <a:solidFill>
                  <a:srgbClr val="19AFB3"/>
                </a:solidFill>
                <a:latin typeface="Century Gothic" panose="020B0502020202020204" pitchFamily="34" charset="0"/>
                <a:cs typeface="Aharoni" panose="02010803020104030203" pitchFamily="2" charset="-79"/>
              </a:rPr>
              <a:t>That’s all folks…</a:t>
            </a:r>
          </a:p>
        </p:txBody>
      </p:sp>
      <p:sp>
        <p:nvSpPr>
          <p:cNvPr id="4" name="TextBox 3">
            <a:extLst>
              <a:ext uri="{FF2B5EF4-FFF2-40B4-BE49-F238E27FC236}">
                <a16:creationId xmlns:a16="http://schemas.microsoft.com/office/drawing/2014/main" id="{FE8CDEDD-4CAF-1540-8089-C6A6F3256716}"/>
              </a:ext>
            </a:extLst>
          </p:cNvPr>
          <p:cNvSpPr txBox="1"/>
          <p:nvPr/>
        </p:nvSpPr>
        <p:spPr>
          <a:xfrm>
            <a:off x="8872538" y="1071563"/>
            <a:ext cx="184731" cy="36933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CEDE8C14-A78B-4E3A-8599-79BB6F29D0E3}"/>
              </a:ext>
            </a:extLst>
          </p:cNvPr>
          <p:cNvSpPr txBox="1"/>
          <p:nvPr/>
        </p:nvSpPr>
        <p:spPr>
          <a:xfrm flipH="1">
            <a:off x="919804" y="2890391"/>
            <a:ext cx="9555481" cy="1046440"/>
          </a:xfrm>
          <a:prstGeom prst="rect">
            <a:avLst/>
          </a:prstGeom>
          <a:noFill/>
        </p:spPr>
        <p:txBody>
          <a:bodyPr wrap="square" rtlCol="0">
            <a:spAutoFit/>
          </a:bodyPr>
          <a:lstStyle/>
          <a:p>
            <a:pPr lvl="1" algn="ctr"/>
            <a:r>
              <a:rPr lang="en-US" sz="4400" b="1" dirty="0">
                <a:latin typeface="Century Gothic" panose="020B0502020202020204" pitchFamily="34" charset="0"/>
              </a:rPr>
              <a:t>Thanks for your attention!</a:t>
            </a:r>
            <a:endParaRPr lang="en-US" sz="4400" b="1" dirty="0">
              <a:solidFill>
                <a:schemeClr val="tx2">
                  <a:lumMod val="75000"/>
                </a:schemeClr>
              </a:solidFill>
              <a:latin typeface="Century Gothic" panose="020B0502020202020204" pitchFamily="34" charset="0"/>
            </a:endParaRPr>
          </a:p>
          <a:p>
            <a:endParaRPr lang="en-US" dirty="0">
              <a:solidFill>
                <a:schemeClr val="tx2">
                  <a:lumMod val="75000"/>
                </a:schemeClr>
              </a:solidFill>
              <a:latin typeface="Abadi" panose="020B0604020104020204" pitchFamily="34" charset="0"/>
            </a:endParaRPr>
          </a:p>
        </p:txBody>
      </p:sp>
      <p:cxnSp>
        <p:nvCxnSpPr>
          <p:cNvPr id="6" name="Straight Connector 5">
            <a:extLst>
              <a:ext uri="{FF2B5EF4-FFF2-40B4-BE49-F238E27FC236}">
                <a16:creationId xmlns:a16="http://schemas.microsoft.com/office/drawing/2014/main" id="{C124390D-FA14-497C-8D1A-D2ED74A02555}"/>
              </a:ext>
            </a:extLst>
          </p:cNvPr>
          <p:cNvCxnSpPr>
            <a:cxnSpLocks/>
          </p:cNvCxnSpPr>
          <p:nvPr/>
        </p:nvCxnSpPr>
        <p:spPr>
          <a:xfrm flipV="1">
            <a:off x="1001409" y="1874929"/>
            <a:ext cx="9392272" cy="3721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C0B0CF7-3D53-4B69-BF6F-51B447960E65}"/>
              </a:ext>
            </a:extLst>
          </p:cNvPr>
          <p:cNvSpPr/>
          <p:nvPr/>
        </p:nvSpPr>
        <p:spPr>
          <a:xfrm>
            <a:off x="9214577" y="122536"/>
            <a:ext cx="1179104" cy="1133693"/>
          </a:xfrm>
          <a:prstGeom prst="ellipse">
            <a:avLst/>
          </a:prstGeom>
          <a:solidFill>
            <a:srgbClr val="FFC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4C16E9B4-29BA-4CD3-8DEB-E542E4D3068F}"/>
              </a:ext>
            </a:extLst>
          </p:cNvPr>
          <p:cNvSpPr/>
          <p:nvPr/>
        </p:nvSpPr>
        <p:spPr>
          <a:xfrm>
            <a:off x="9804129" y="818192"/>
            <a:ext cx="776355" cy="775373"/>
          </a:xfrm>
          <a:prstGeom prst="ellipse">
            <a:avLst/>
          </a:prstGeom>
          <a:solidFill>
            <a:srgbClr val="77E3AD"/>
          </a:solidFill>
          <a:ln>
            <a:solidFill>
              <a:srgbClr val="7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ubtitle 2">
            <a:extLst>
              <a:ext uri="{FF2B5EF4-FFF2-40B4-BE49-F238E27FC236}">
                <a16:creationId xmlns:a16="http://schemas.microsoft.com/office/drawing/2014/main" id="{E1A23AB5-998F-4F5C-9A8A-10112722067E}"/>
              </a:ext>
            </a:extLst>
          </p:cNvPr>
          <p:cNvSpPr txBox="1">
            <a:spLocks/>
          </p:cNvSpPr>
          <p:nvPr/>
        </p:nvSpPr>
        <p:spPr>
          <a:xfrm>
            <a:off x="552537" y="4468019"/>
            <a:ext cx="10490200" cy="9556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10000"/>
              </a:lnSpc>
              <a:spcBef>
                <a:spcPts val="0"/>
              </a:spcBef>
              <a:buNone/>
            </a:pPr>
            <a:r>
              <a:rPr lang="en-US" sz="4000" dirty="0">
                <a:latin typeface="Century Gothic" panose="020B0502020202020204" pitchFamily="34" charset="0"/>
              </a:rPr>
              <a:t>Stay Well…</a:t>
            </a:r>
          </a:p>
          <a:p>
            <a:pPr lvl="1">
              <a:lnSpc>
                <a:spcPct val="110000"/>
              </a:lnSpc>
              <a:spcBef>
                <a:spcPts val="0"/>
              </a:spcBef>
            </a:pPr>
            <a:endParaRPr lang="en-US" sz="1600" dirty="0"/>
          </a:p>
        </p:txBody>
      </p:sp>
    </p:spTree>
    <p:extLst>
      <p:ext uri="{BB962C8B-B14F-4D97-AF65-F5344CB8AC3E}">
        <p14:creationId xmlns:p14="http://schemas.microsoft.com/office/powerpoint/2010/main" val="3390578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E59FC6C-6369-4B8F-AD43-FB691CBDE6B9}"/>
              </a:ext>
            </a:extLst>
          </p:cNvPr>
          <p:cNvSpPr>
            <a:spLocks noGrp="1"/>
          </p:cNvSpPr>
          <p:nvPr>
            <p:ph type="title"/>
          </p:nvPr>
        </p:nvSpPr>
        <p:spPr>
          <a:xfrm>
            <a:off x="2887133" y="1786465"/>
            <a:ext cx="7027334" cy="3716868"/>
          </a:xfrm>
          <a:ln>
            <a:solidFill>
              <a:srgbClr val="68777C"/>
            </a:solidFill>
          </a:ln>
        </p:spPr>
        <p:txBody>
          <a:bodyPr vert="horz" lIns="91440" tIns="45720" rIns="91440" bIns="45720" rtlCol="0" anchor="ctr">
            <a:normAutofit/>
          </a:bodyPr>
          <a:lstStyle/>
          <a:p>
            <a:pPr algn="ctr"/>
            <a:r>
              <a:rPr lang="en-US" b="1" dirty="0">
                <a:solidFill>
                  <a:srgbClr val="68777C"/>
                </a:solidFill>
                <a:latin typeface="Century Gothic" panose="020B0502020202020204" pitchFamily="34" charset="0"/>
                <a:cs typeface="Calibri" panose="020F0502020204030204" pitchFamily="34" charset="0"/>
              </a:rPr>
              <a:t>Explain </a:t>
            </a:r>
            <a:r>
              <a:rPr lang="en-US" dirty="0">
                <a:solidFill>
                  <a:srgbClr val="68777C"/>
                </a:solidFill>
                <a:latin typeface="Century Gothic" panose="020B0502020202020204" pitchFamily="34" charset="0"/>
                <a:cs typeface="Calibri" panose="020F0502020204030204" pitchFamily="34" charset="0"/>
              </a:rPr>
              <a:t>the</a:t>
            </a:r>
            <a:r>
              <a:rPr lang="en-US" b="1" dirty="0">
                <a:solidFill>
                  <a:srgbClr val="68777C"/>
                </a:solidFill>
                <a:latin typeface="Century Gothic" panose="020B0502020202020204" pitchFamily="34" charset="0"/>
                <a:cs typeface="Calibri" panose="020F0502020204030204" pitchFamily="34" charset="0"/>
              </a:rPr>
              <a:t> benefits </a:t>
            </a:r>
            <a:r>
              <a:rPr lang="en-US" dirty="0">
                <a:solidFill>
                  <a:srgbClr val="68777C"/>
                </a:solidFill>
                <a:latin typeface="Century Gothic" panose="020B0502020202020204" pitchFamily="34" charset="0"/>
                <a:cs typeface="Calibri" panose="020F0502020204030204" pitchFamily="34" charset="0"/>
              </a:rPr>
              <a:t>of</a:t>
            </a:r>
            <a:r>
              <a:rPr lang="en-US" b="1" dirty="0">
                <a:solidFill>
                  <a:srgbClr val="68777C"/>
                </a:solidFill>
                <a:latin typeface="Century Gothic" panose="020B0502020202020204" pitchFamily="34" charset="0"/>
                <a:cs typeface="Calibri" panose="020F0502020204030204" pitchFamily="34" charset="0"/>
              </a:rPr>
              <a:t> living </a:t>
            </a:r>
            <a:r>
              <a:rPr lang="en-US" dirty="0">
                <a:solidFill>
                  <a:srgbClr val="68777C"/>
                </a:solidFill>
                <a:latin typeface="Century Gothic" panose="020B0502020202020204" pitchFamily="34" charset="0"/>
                <a:cs typeface="Calibri" panose="020F0502020204030204" pitchFamily="34" charset="0"/>
              </a:rPr>
              <a:t>in </a:t>
            </a:r>
            <a:r>
              <a:rPr lang="en-US" b="1" dirty="0">
                <a:solidFill>
                  <a:srgbClr val="68777C"/>
                </a:solidFill>
                <a:latin typeface="Century Gothic" panose="020B0502020202020204" pitchFamily="34" charset="0"/>
                <a:cs typeface="Calibri" panose="020F0502020204030204" pitchFamily="34" charset="0"/>
              </a:rPr>
              <a:t>groups, </a:t>
            </a:r>
            <a:r>
              <a:rPr lang="en-US" dirty="0">
                <a:solidFill>
                  <a:srgbClr val="68777C"/>
                </a:solidFill>
                <a:latin typeface="Century Gothic" panose="020B0502020202020204" pitchFamily="34" charset="0"/>
                <a:cs typeface="Calibri" panose="020F0502020204030204" pitchFamily="34" charset="0"/>
              </a:rPr>
              <a:t>including </a:t>
            </a:r>
            <a:r>
              <a:rPr lang="en-US" b="1" dirty="0">
                <a:solidFill>
                  <a:srgbClr val="68777C"/>
                </a:solidFill>
                <a:latin typeface="Century Gothic" panose="020B0502020202020204" pitchFamily="34" charset="0"/>
                <a:cs typeface="Calibri" panose="020F0502020204030204" pitchFamily="34" charset="0"/>
              </a:rPr>
              <a:t>support, safety, </a:t>
            </a:r>
            <a:r>
              <a:rPr lang="en-US" dirty="0">
                <a:solidFill>
                  <a:srgbClr val="68777C"/>
                </a:solidFill>
                <a:latin typeface="Century Gothic" panose="020B0502020202020204" pitchFamily="34" charset="0"/>
                <a:cs typeface="Calibri" panose="020F0502020204030204" pitchFamily="34" charset="0"/>
              </a:rPr>
              <a:t>and</a:t>
            </a:r>
            <a:r>
              <a:rPr lang="en-US" b="1" dirty="0">
                <a:solidFill>
                  <a:srgbClr val="68777C"/>
                </a:solidFill>
                <a:latin typeface="Century Gothic" panose="020B0502020202020204" pitchFamily="34" charset="0"/>
                <a:cs typeface="Calibri" panose="020F0502020204030204" pitchFamily="34" charset="0"/>
              </a:rPr>
              <a:t> cohesion.</a:t>
            </a:r>
          </a:p>
        </p:txBody>
      </p:sp>
      <p:sp>
        <p:nvSpPr>
          <p:cNvPr id="13" name="Rectangle 12">
            <a:extLst>
              <a:ext uri="{FF2B5EF4-FFF2-40B4-BE49-F238E27FC236}">
                <a16:creationId xmlns:a16="http://schemas.microsoft.com/office/drawing/2014/main" id="{B92DB0E8-73AE-4B4A-9601-F68060FB589D}"/>
              </a:ext>
            </a:extLst>
          </p:cNvPr>
          <p:cNvSpPr/>
          <p:nvPr/>
        </p:nvSpPr>
        <p:spPr>
          <a:xfrm>
            <a:off x="3301999" y="1117600"/>
            <a:ext cx="1261534" cy="1202267"/>
          </a:xfrm>
          <a:prstGeom prst="rect">
            <a:avLst/>
          </a:prstGeom>
          <a:solidFill>
            <a:srgbClr val="B80000"/>
          </a:solidFill>
          <a:ln>
            <a:solidFill>
              <a:srgbClr val="6877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14" name="TextBox 13">
            <a:extLst>
              <a:ext uri="{FF2B5EF4-FFF2-40B4-BE49-F238E27FC236}">
                <a16:creationId xmlns:a16="http://schemas.microsoft.com/office/drawing/2014/main" id="{63A695AA-F576-42A8-B944-D8D54FDF248A}"/>
              </a:ext>
            </a:extLst>
          </p:cNvPr>
          <p:cNvSpPr txBox="1"/>
          <p:nvPr/>
        </p:nvSpPr>
        <p:spPr>
          <a:xfrm>
            <a:off x="3454399" y="1144951"/>
            <a:ext cx="1344024" cy="1077218"/>
          </a:xfrm>
          <a:prstGeom prst="rect">
            <a:avLst/>
          </a:prstGeom>
          <a:noFill/>
        </p:spPr>
        <p:txBody>
          <a:bodyPr wrap="square" rtlCol="0">
            <a:spAutoFit/>
          </a:bodyPr>
          <a:lstStyle/>
          <a:p>
            <a:r>
              <a:rPr lang="en-US" sz="3200" dirty="0">
                <a:solidFill>
                  <a:schemeClr val="bg1"/>
                </a:solidFill>
                <a:latin typeface="Century Gothic" panose="020B0502020202020204" pitchFamily="34" charset="0"/>
              </a:rPr>
              <a:t>LO- M5.1</a:t>
            </a:r>
          </a:p>
        </p:txBody>
      </p:sp>
    </p:spTree>
    <p:extLst>
      <p:ext uri="{BB962C8B-B14F-4D97-AF65-F5344CB8AC3E}">
        <p14:creationId xmlns:p14="http://schemas.microsoft.com/office/powerpoint/2010/main" val="576712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6 Ways to Improve Teamwork With Your Employees | Worklogic HR">
            <a:extLst>
              <a:ext uri="{FF2B5EF4-FFF2-40B4-BE49-F238E27FC236}">
                <a16:creationId xmlns:a16="http://schemas.microsoft.com/office/drawing/2014/main" id="{22822D7A-D9F2-D84F-A2DD-51DA92E2E8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96" r="33066" b="3795"/>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5E59FC6C-6369-4B8F-AD43-FB691CBDE6B9}"/>
              </a:ext>
            </a:extLst>
          </p:cNvPr>
          <p:cNvSpPr>
            <a:spLocks noGrp="1"/>
          </p:cNvSpPr>
          <p:nvPr>
            <p:ph type="title"/>
          </p:nvPr>
        </p:nvSpPr>
        <p:spPr>
          <a:xfrm>
            <a:off x="371094" y="1161288"/>
            <a:ext cx="3904344" cy="1124712"/>
          </a:xfrm>
        </p:spPr>
        <p:txBody>
          <a:bodyPr vert="horz" lIns="91440" tIns="45720" rIns="91440" bIns="45720" rtlCol="0" anchor="b">
            <a:normAutofit/>
          </a:bodyPr>
          <a:lstStyle/>
          <a:p>
            <a:r>
              <a:rPr lang="en-US" sz="2800" b="1" dirty="0">
                <a:solidFill>
                  <a:srgbClr val="68777C"/>
                </a:solidFill>
                <a:latin typeface="Century Gothic" panose="020B0502020202020204" pitchFamily="34" charset="0"/>
              </a:rPr>
              <a:t>WHY ARE GROUPS SO IMPORTANT TO US?</a:t>
            </a:r>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p:cNvSpPr>
            <a:spLocks noGrp="1"/>
          </p:cNvSpPr>
          <p:nvPr>
            <p:ph type="body" sz="quarter" idx="13"/>
          </p:nvPr>
        </p:nvSpPr>
        <p:spPr>
          <a:xfrm>
            <a:off x="371094" y="2718054"/>
            <a:ext cx="5374798" cy="3207258"/>
          </a:xfrm>
        </p:spPr>
        <p:txBody>
          <a:bodyPr vert="horz" lIns="91440" tIns="45720" rIns="91440" bIns="45720" rtlCol="0" anchor="t">
            <a:noAutofit/>
          </a:bodyPr>
          <a:lstStyle/>
          <a:p>
            <a:pPr marL="342900" indent="-228600">
              <a:buFont typeface="Arial" panose="020B0604020202020204" pitchFamily="34" charset="0"/>
              <a:buChar char="•"/>
            </a:pPr>
            <a:r>
              <a:rPr lang="en-US" sz="2800" dirty="0">
                <a:latin typeface="Century Gothic" panose="020B0502020202020204" pitchFamily="34" charset="0"/>
              </a:rPr>
              <a:t>What benefits do groups provide? Discuss</a:t>
            </a:r>
          </a:p>
          <a:p>
            <a:pPr marL="1028700" lvl="1"/>
            <a:r>
              <a:rPr lang="en-US" sz="2800" dirty="0">
                <a:latin typeface="Century Gothic" panose="020B0502020202020204" pitchFamily="34" charset="0"/>
                <a:cs typeface="+mn-cs"/>
              </a:rPr>
              <a:t>Support/resources</a:t>
            </a:r>
          </a:p>
          <a:p>
            <a:pPr marL="1028700" lvl="1"/>
            <a:r>
              <a:rPr lang="en-US" sz="2800" dirty="0">
                <a:latin typeface="Century Gothic" panose="020B0502020202020204" pitchFamily="34" charset="0"/>
                <a:cs typeface="+mn-cs"/>
              </a:rPr>
              <a:t>Safety</a:t>
            </a:r>
          </a:p>
          <a:p>
            <a:pPr marL="1028700" lvl="1"/>
            <a:r>
              <a:rPr lang="en-US" sz="2800" dirty="0">
                <a:latin typeface="Century Gothic" panose="020B0502020202020204" pitchFamily="34" charset="0"/>
                <a:cs typeface="+mn-cs"/>
              </a:rPr>
              <a:t>Cohesion</a:t>
            </a:r>
          </a:p>
          <a:p>
            <a:pPr marL="1028700" lvl="1"/>
            <a:r>
              <a:rPr lang="en-US" sz="2800" dirty="0">
                <a:latin typeface="Century Gothic" panose="020B0502020202020204" pitchFamily="34" charset="0"/>
                <a:cs typeface="+mn-cs"/>
              </a:rPr>
              <a:t>Sense of belonging</a:t>
            </a:r>
          </a:p>
        </p:txBody>
      </p:sp>
      <p:sp>
        <p:nvSpPr>
          <p:cNvPr id="4" name="TextBox 3">
            <a:extLst>
              <a:ext uri="{FF2B5EF4-FFF2-40B4-BE49-F238E27FC236}">
                <a16:creationId xmlns:a16="http://schemas.microsoft.com/office/drawing/2014/main" id="{7EFC8E89-6648-214B-9CAD-1EB8C367A63B}"/>
              </a:ext>
            </a:extLst>
          </p:cNvPr>
          <p:cNvSpPr txBox="1"/>
          <p:nvPr/>
        </p:nvSpPr>
        <p:spPr>
          <a:xfrm>
            <a:off x="371094" y="843534"/>
            <a:ext cx="728657"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74489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09601" y="1624858"/>
            <a:ext cx="7756634" cy="4681349"/>
          </a:xfrm>
        </p:spPr>
        <p:txBody>
          <a:bodyPr>
            <a:normAutofit/>
          </a:bodyPr>
          <a:lstStyle/>
          <a:p>
            <a:pPr marL="457200" indent="-457200">
              <a:buFont typeface="Arial" panose="020B0604020202020204" pitchFamily="34" charset="0"/>
              <a:buChar char="•"/>
            </a:pPr>
            <a:r>
              <a:rPr lang="en-US" sz="2800" dirty="0">
                <a:latin typeface="Century Gothic" panose="020B0502020202020204" pitchFamily="34" charset="0"/>
              </a:rPr>
              <a:t>A </a:t>
            </a:r>
            <a:r>
              <a:rPr lang="en-US" sz="2800" b="1" dirty="0">
                <a:solidFill>
                  <a:srgbClr val="45546B"/>
                </a:solidFill>
                <a:latin typeface="Century Gothic" panose="020B0502020202020204" pitchFamily="34" charset="0"/>
              </a:rPr>
              <a:t>group</a:t>
            </a:r>
            <a:r>
              <a:rPr lang="en-US" sz="2800" dirty="0">
                <a:latin typeface="Century Gothic" panose="020B0502020202020204" pitchFamily="34" charset="0"/>
              </a:rPr>
              <a:t> is formed when two or more individuals interact with one another or are joined together by a common fate.</a:t>
            </a:r>
          </a:p>
          <a:p>
            <a:pPr marL="1143000" lvl="1" indent="-457200"/>
            <a:r>
              <a:rPr lang="en-US" sz="2800" dirty="0">
                <a:latin typeface="Century Gothic" panose="020B0502020202020204" pitchFamily="34" charset="0"/>
              </a:rPr>
              <a:t>What are some groups to which you belong? </a:t>
            </a:r>
          </a:p>
          <a:p>
            <a:pPr marL="1143000" lvl="1" indent="-457200"/>
            <a:endParaRPr lang="en-US" sz="2800" dirty="0">
              <a:latin typeface="Century Gothic" panose="020B0502020202020204" pitchFamily="34" charset="0"/>
            </a:endParaRPr>
          </a:p>
          <a:p>
            <a:pPr marL="457200" indent="-457200">
              <a:buFont typeface="Arial" panose="020B0604020202020204" pitchFamily="34" charset="0"/>
              <a:buChar char="•"/>
            </a:pPr>
            <a:r>
              <a:rPr lang="en-US" sz="2800" b="1" dirty="0">
                <a:solidFill>
                  <a:srgbClr val="45546B"/>
                </a:solidFill>
                <a:latin typeface="Century Gothic" panose="020B0502020202020204" pitchFamily="34" charset="0"/>
              </a:rPr>
              <a:t>Group cohesion </a:t>
            </a:r>
            <a:r>
              <a:rPr lang="en-US" sz="2800" dirty="0">
                <a:latin typeface="Century Gothic" panose="020B0502020202020204" pitchFamily="34" charset="0"/>
              </a:rPr>
              <a:t>refers to the sense of connectedness and belongingness among a set of people.</a:t>
            </a:r>
          </a:p>
          <a:p>
            <a:pPr marL="1143000" lvl="1" indent="-457200"/>
            <a:r>
              <a:rPr lang="en-US" sz="2800" dirty="0">
                <a:latin typeface="Century Gothic" panose="020B0502020202020204" pitchFamily="34" charset="0"/>
              </a:rPr>
              <a:t>To which group(s) of people do you feel the strongest connection? </a:t>
            </a:r>
          </a:p>
          <a:p>
            <a:pPr marL="1143000" lvl="1" indent="-457200"/>
            <a:endParaRPr lang="en-US" sz="3067" dirty="0">
              <a:latin typeface="Century Gothic" panose="020B0502020202020204" pitchFamily="34" charset="0"/>
            </a:endParaRPr>
          </a:p>
          <a:p>
            <a:pPr marL="1143000" lvl="1" indent="-457200"/>
            <a:endParaRPr lang="en-US" sz="3067" dirty="0">
              <a:latin typeface="Century Gothic" panose="020B0502020202020204" pitchFamily="34" charset="0"/>
            </a:endParaRPr>
          </a:p>
        </p:txBody>
      </p:sp>
      <p:sp>
        <p:nvSpPr>
          <p:cNvPr id="8" name="Title 1">
            <a:extLst>
              <a:ext uri="{FF2B5EF4-FFF2-40B4-BE49-F238E27FC236}">
                <a16:creationId xmlns:a16="http://schemas.microsoft.com/office/drawing/2014/main" id="{5E59FC6C-6369-4B8F-AD43-FB691CBDE6B9}"/>
              </a:ext>
            </a:extLst>
          </p:cNvPr>
          <p:cNvSpPr>
            <a:spLocks noGrp="1"/>
          </p:cNvSpPr>
          <p:nvPr>
            <p:ph type="title"/>
          </p:nvPr>
        </p:nvSpPr>
        <p:spPr>
          <a:xfrm>
            <a:off x="609600" y="323851"/>
            <a:ext cx="10972800" cy="1143000"/>
          </a:xfrm>
        </p:spPr>
        <p:txBody>
          <a:bodyPr vert="horz" lIns="91440" tIns="45720" rIns="91440" bIns="45720" rtlCol="0" anchor="ctr">
            <a:normAutofit/>
          </a:bodyPr>
          <a:lstStyle/>
          <a:p>
            <a:r>
              <a:rPr lang="en-US" sz="3600" b="1" dirty="0">
                <a:solidFill>
                  <a:srgbClr val="68777C"/>
                </a:solidFill>
                <a:latin typeface="Century Gothic" panose="020B0502020202020204" pitchFamily="34" charset="0"/>
                <a:cs typeface="Calibri" panose="020F0502020204030204" pitchFamily="34" charset="0"/>
              </a:rPr>
              <a:t>Group and Group Cohesion</a:t>
            </a:r>
          </a:p>
        </p:txBody>
      </p:sp>
      <p:pic>
        <p:nvPicPr>
          <p:cNvPr id="1026" name="Picture 2" descr="Group of People clipart for free - Clipart World">
            <a:extLst>
              <a:ext uri="{FF2B5EF4-FFF2-40B4-BE49-F238E27FC236}">
                <a16:creationId xmlns:a16="http://schemas.microsoft.com/office/drawing/2014/main" id="{BD549622-1BA2-104D-B662-92FCD35D40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3102" y="1785480"/>
            <a:ext cx="3781168" cy="4360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79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7BED127-1CAF-6E47-B3F9-898C40EBA821}"/>
              </a:ext>
            </a:extLst>
          </p:cNvPr>
          <p:cNvSpPr>
            <a:spLocks noGrp="1"/>
          </p:cNvSpPr>
          <p:nvPr>
            <p:ph type="title"/>
          </p:nvPr>
        </p:nvSpPr>
        <p:spPr/>
        <p:txBody>
          <a:bodyPr>
            <a:normAutofit/>
          </a:bodyPr>
          <a:lstStyle/>
          <a:p>
            <a:r>
              <a:rPr lang="en-US" sz="4000" b="1" dirty="0">
                <a:solidFill>
                  <a:srgbClr val="68777C"/>
                </a:solidFill>
                <a:latin typeface="Century Gothic" panose="020B0502020202020204" pitchFamily="34" charset="0"/>
                <a:cs typeface="Calibri" panose="020F0502020204030204" pitchFamily="34" charset="0"/>
              </a:rPr>
              <a:t>WHY ARE GROUPS SO IMPORTANT TO US?</a:t>
            </a:r>
            <a:endParaRPr lang="en-US" sz="4000" dirty="0"/>
          </a:p>
        </p:txBody>
      </p:sp>
      <p:sp>
        <p:nvSpPr>
          <p:cNvPr id="8" name="Rectangle 7">
            <a:extLst>
              <a:ext uri="{FF2B5EF4-FFF2-40B4-BE49-F238E27FC236}">
                <a16:creationId xmlns:a16="http://schemas.microsoft.com/office/drawing/2014/main" id="{4364F639-48CC-BA45-9A34-A8737DD16ECF}"/>
              </a:ext>
            </a:extLst>
          </p:cNvPr>
          <p:cNvSpPr/>
          <p:nvPr/>
        </p:nvSpPr>
        <p:spPr>
          <a:xfrm>
            <a:off x="838200" y="1343527"/>
            <a:ext cx="3828292" cy="369332"/>
          </a:xfrm>
          <a:prstGeom prst="rect">
            <a:avLst/>
          </a:prstGeom>
        </p:spPr>
        <p:txBody>
          <a:bodyPr wrap="none">
            <a:spAutoFit/>
          </a:bodyPr>
          <a:lstStyle/>
          <a:p>
            <a:r>
              <a:rPr lang="en-IN" b="1" dirty="0">
                <a:latin typeface="Century Gothic" panose="020B0502020202020204" pitchFamily="34" charset="0"/>
              </a:rPr>
              <a:t>TABLE 8.1 Types of Social Support</a:t>
            </a:r>
            <a:endParaRPr lang="en-IN" dirty="0">
              <a:latin typeface="Century Gothic" panose="020B0502020202020204" pitchFamily="34" charset="0"/>
            </a:endParaRPr>
          </a:p>
        </p:txBody>
      </p:sp>
      <p:graphicFrame>
        <p:nvGraphicFramePr>
          <p:cNvPr id="9" name="Table 8">
            <a:extLst>
              <a:ext uri="{FF2B5EF4-FFF2-40B4-BE49-F238E27FC236}">
                <a16:creationId xmlns:a16="http://schemas.microsoft.com/office/drawing/2014/main" id="{CF5CB8BE-54E5-3943-B58E-72E06FD451FC}"/>
              </a:ext>
            </a:extLst>
          </p:cNvPr>
          <p:cNvGraphicFramePr>
            <a:graphicFrameLocks noGrp="1"/>
          </p:cNvGraphicFramePr>
          <p:nvPr>
            <p:extLst>
              <p:ext uri="{D42A27DB-BD31-4B8C-83A1-F6EECF244321}">
                <p14:modId xmlns:p14="http://schemas.microsoft.com/office/powerpoint/2010/main" val="3070675761"/>
              </p:ext>
            </p:extLst>
          </p:nvPr>
        </p:nvGraphicFramePr>
        <p:xfrm>
          <a:off x="1169772" y="1712859"/>
          <a:ext cx="9852456" cy="2449371"/>
        </p:xfrm>
        <a:graphic>
          <a:graphicData uri="http://schemas.openxmlformats.org/drawingml/2006/table">
            <a:tbl>
              <a:tblPr firstRow="1" firstCol="1" bandRow="1">
                <a:tableStyleId>{BDBED569-4797-4DF1-A0F4-6AAB3CD982D8}</a:tableStyleId>
              </a:tblPr>
              <a:tblGrid>
                <a:gridCol w="1910103">
                  <a:extLst>
                    <a:ext uri="{9D8B030D-6E8A-4147-A177-3AD203B41FA5}">
                      <a16:colId xmlns:a16="http://schemas.microsoft.com/office/drawing/2014/main" val="20000"/>
                    </a:ext>
                  </a:extLst>
                </a:gridCol>
                <a:gridCol w="2742003">
                  <a:extLst>
                    <a:ext uri="{9D8B030D-6E8A-4147-A177-3AD203B41FA5}">
                      <a16:colId xmlns:a16="http://schemas.microsoft.com/office/drawing/2014/main" val="20001"/>
                    </a:ext>
                  </a:extLst>
                </a:gridCol>
                <a:gridCol w="5200350">
                  <a:extLst>
                    <a:ext uri="{9D8B030D-6E8A-4147-A177-3AD203B41FA5}">
                      <a16:colId xmlns:a16="http://schemas.microsoft.com/office/drawing/2014/main" val="20002"/>
                    </a:ext>
                  </a:extLst>
                </a:gridCol>
              </a:tblGrid>
              <a:tr h="469514">
                <a:tc>
                  <a:txBody>
                    <a:bodyPr/>
                    <a:lstStyle/>
                    <a:p>
                      <a:pPr>
                        <a:lnSpc>
                          <a:spcPct val="115000"/>
                        </a:lnSpc>
                        <a:spcAft>
                          <a:spcPts val="0"/>
                        </a:spcAft>
                      </a:pPr>
                      <a:r>
                        <a:rPr lang="en-IN" sz="1600" dirty="0">
                          <a:effectLst/>
                          <a:latin typeface="Century Gothic" panose="020B0502020202020204" pitchFamily="34" charset="0"/>
                        </a:rPr>
                        <a:t>CONSTRUCT</a:t>
                      </a:r>
                      <a:endParaRPr lang="en-IN" sz="1600" dirty="0">
                        <a:effectLst/>
                        <a:latin typeface="Century Gothic" panose="020B0502020202020204" pitchFamily="34" charset="0"/>
                        <a:ea typeface="Calibri"/>
                        <a:cs typeface="Times New Roman"/>
                      </a:endParaRPr>
                    </a:p>
                  </a:txBody>
                  <a:tcPr marL="68400" marR="68400" marT="68400" marB="68400"/>
                </a:tc>
                <a:tc>
                  <a:txBody>
                    <a:bodyPr/>
                    <a:lstStyle/>
                    <a:p>
                      <a:pPr>
                        <a:lnSpc>
                          <a:spcPct val="115000"/>
                        </a:lnSpc>
                        <a:spcAft>
                          <a:spcPts val="0"/>
                        </a:spcAft>
                      </a:pPr>
                      <a:r>
                        <a:rPr lang="en-IN" sz="1600">
                          <a:effectLst/>
                          <a:latin typeface="Century Gothic" panose="020B0502020202020204" pitchFamily="34" charset="0"/>
                        </a:rPr>
                        <a:t>DEFINITION</a:t>
                      </a:r>
                      <a:endParaRPr lang="en-IN" sz="1600">
                        <a:effectLst/>
                        <a:latin typeface="Century Gothic" panose="020B0502020202020204" pitchFamily="34" charset="0"/>
                        <a:ea typeface="Calibri"/>
                        <a:cs typeface="Times New Roman"/>
                      </a:endParaRPr>
                    </a:p>
                  </a:txBody>
                  <a:tcPr marL="68400" marR="68400" marT="68400" marB="68400"/>
                </a:tc>
                <a:tc>
                  <a:txBody>
                    <a:bodyPr/>
                    <a:lstStyle/>
                    <a:p>
                      <a:pPr>
                        <a:lnSpc>
                          <a:spcPct val="115000"/>
                        </a:lnSpc>
                        <a:spcAft>
                          <a:spcPts val="0"/>
                        </a:spcAft>
                      </a:pPr>
                      <a:r>
                        <a:rPr lang="en-IN" sz="1600">
                          <a:effectLst/>
                          <a:latin typeface="Century Gothic" panose="020B0502020202020204" pitchFamily="34" charset="0"/>
                        </a:rPr>
                        <a:t>EXAMPLE</a:t>
                      </a:r>
                      <a:endParaRPr lang="en-IN" sz="1600">
                        <a:effectLst/>
                        <a:latin typeface="Century Gothic" panose="020B0502020202020204" pitchFamily="34" charset="0"/>
                        <a:ea typeface="Calibri"/>
                        <a:cs typeface="Times New Roman"/>
                      </a:endParaRPr>
                    </a:p>
                  </a:txBody>
                  <a:tcPr marL="68400" marR="68400" marT="68400" marB="68400"/>
                </a:tc>
                <a:extLst>
                  <a:ext uri="{0D108BD9-81ED-4DB2-BD59-A6C34878D82A}">
                    <a16:rowId xmlns:a16="http://schemas.microsoft.com/office/drawing/2014/main" val="10000"/>
                  </a:ext>
                </a:extLst>
              </a:tr>
              <a:tr h="879936">
                <a:tc>
                  <a:txBody>
                    <a:bodyPr/>
                    <a:lstStyle/>
                    <a:p>
                      <a:pPr>
                        <a:lnSpc>
                          <a:spcPct val="115000"/>
                        </a:lnSpc>
                        <a:spcAft>
                          <a:spcPts val="0"/>
                        </a:spcAft>
                      </a:pPr>
                      <a:r>
                        <a:rPr lang="en-IN" sz="1600" b="0" dirty="0">
                          <a:effectLst/>
                          <a:latin typeface="Century Gothic" panose="020B0502020202020204" pitchFamily="34" charset="0"/>
                        </a:rPr>
                        <a:t>Emotional</a:t>
                      </a:r>
                      <a:endParaRPr lang="en-IN" sz="1600" b="0" dirty="0">
                        <a:effectLst/>
                        <a:latin typeface="Century Gothic" panose="020B0502020202020204" pitchFamily="34" charset="0"/>
                        <a:ea typeface="Calibri"/>
                        <a:cs typeface="Times New Roman"/>
                      </a:endParaRPr>
                    </a:p>
                  </a:txBody>
                  <a:tcPr marL="68400" marR="68400" marT="68400" marB="68400"/>
                </a:tc>
                <a:tc>
                  <a:txBody>
                    <a:bodyPr/>
                    <a:lstStyle/>
                    <a:p>
                      <a:pPr>
                        <a:lnSpc>
                          <a:spcPct val="115000"/>
                        </a:lnSpc>
                        <a:spcAft>
                          <a:spcPts val="0"/>
                        </a:spcAft>
                      </a:pPr>
                      <a:r>
                        <a:rPr lang="en-IN" sz="1600" b="0" dirty="0">
                          <a:effectLst/>
                          <a:latin typeface="Century Gothic" panose="020B0502020202020204" pitchFamily="34" charset="0"/>
                        </a:rPr>
                        <a:t>Expressions of empathy,</a:t>
                      </a:r>
                    </a:p>
                    <a:p>
                      <a:pPr>
                        <a:lnSpc>
                          <a:spcPct val="115000"/>
                        </a:lnSpc>
                        <a:spcAft>
                          <a:spcPts val="0"/>
                        </a:spcAft>
                      </a:pPr>
                      <a:r>
                        <a:rPr lang="en-IN" sz="1600" b="0" dirty="0">
                          <a:effectLst/>
                          <a:latin typeface="Century Gothic" panose="020B0502020202020204" pitchFamily="34" charset="0"/>
                        </a:rPr>
                        <a:t>love, trust, and caring</a:t>
                      </a:r>
                      <a:endParaRPr lang="en-IN" sz="1600" b="0" dirty="0">
                        <a:effectLst/>
                        <a:latin typeface="Century Gothic" panose="020B0502020202020204" pitchFamily="34" charset="0"/>
                        <a:ea typeface="Calibri"/>
                        <a:cs typeface="Times New Roman"/>
                      </a:endParaRPr>
                    </a:p>
                  </a:txBody>
                  <a:tcPr marL="68400" marR="68400" marT="68400" marB="68400"/>
                </a:tc>
                <a:tc>
                  <a:txBody>
                    <a:bodyPr/>
                    <a:lstStyle/>
                    <a:p>
                      <a:pPr>
                        <a:lnSpc>
                          <a:spcPct val="115000"/>
                        </a:lnSpc>
                        <a:spcAft>
                          <a:spcPts val="0"/>
                        </a:spcAft>
                      </a:pPr>
                      <a:r>
                        <a:rPr lang="en-IN" sz="1600" b="0" dirty="0">
                          <a:effectLst/>
                          <a:latin typeface="Century Gothic" panose="020B0502020202020204" pitchFamily="34" charset="0"/>
                        </a:rPr>
                        <a:t>Close friends and family members provide</a:t>
                      </a:r>
                    </a:p>
                    <a:p>
                      <a:pPr>
                        <a:lnSpc>
                          <a:spcPct val="115000"/>
                        </a:lnSpc>
                        <a:spcAft>
                          <a:spcPts val="0"/>
                        </a:spcAft>
                      </a:pPr>
                      <a:r>
                        <a:rPr lang="en-IN" sz="1600" b="0" dirty="0">
                          <a:effectLst/>
                          <a:latin typeface="Century Gothic" panose="020B0502020202020204" pitchFamily="34" charset="0"/>
                        </a:rPr>
                        <a:t>hope and a listening ear in times of trouble.</a:t>
                      </a:r>
                      <a:endParaRPr lang="en-IN" sz="1600" b="0" dirty="0">
                        <a:effectLst/>
                        <a:latin typeface="Century Gothic" panose="020B0502020202020204" pitchFamily="34" charset="0"/>
                        <a:ea typeface="Calibri"/>
                        <a:cs typeface="Times New Roman"/>
                      </a:endParaRPr>
                    </a:p>
                  </a:txBody>
                  <a:tcPr marL="68400" marR="68400" marT="68400" marB="68400"/>
                </a:tc>
                <a:extLst>
                  <a:ext uri="{0D108BD9-81ED-4DB2-BD59-A6C34878D82A}">
                    <a16:rowId xmlns:a16="http://schemas.microsoft.com/office/drawing/2014/main" val="10001"/>
                  </a:ext>
                </a:extLst>
              </a:tr>
              <a:tr h="1099921">
                <a:tc>
                  <a:txBody>
                    <a:bodyPr/>
                    <a:lstStyle/>
                    <a:p>
                      <a:pPr>
                        <a:lnSpc>
                          <a:spcPct val="115000"/>
                        </a:lnSpc>
                        <a:spcAft>
                          <a:spcPts val="0"/>
                        </a:spcAft>
                      </a:pPr>
                      <a:r>
                        <a:rPr lang="en-IN" sz="1600" b="0" dirty="0">
                          <a:effectLst/>
                          <a:latin typeface="Century Gothic" panose="020B0502020202020204" pitchFamily="34" charset="0"/>
                        </a:rPr>
                        <a:t>Instrumental</a:t>
                      </a:r>
                      <a:endParaRPr lang="en-IN" sz="1600" b="0" dirty="0">
                        <a:effectLst/>
                        <a:latin typeface="Century Gothic" panose="020B0502020202020204" pitchFamily="34" charset="0"/>
                        <a:ea typeface="Calibri"/>
                        <a:cs typeface="Times New Roman"/>
                      </a:endParaRPr>
                    </a:p>
                  </a:txBody>
                  <a:tcPr marL="68400" marR="68400" marT="68400" marB="68400"/>
                </a:tc>
                <a:tc>
                  <a:txBody>
                    <a:bodyPr/>
                    <a:lstStyle/>
                    <a:p>
                      <a:pPr>
                        <a:lnSpc>
                          <a:spcPct val="115000"/>
                        </a:lnSpc>
                        <a:spcAft>
                          <a:spcPts val="0"/>
                        </a:spcAft>
                      </a:pPr>
                      <a:r>
                        <a:rPr lang="en-IN" sz="1600" b="0" dirty="0">
                          <a:effectLst/>
                          <a:latin typeface="Century Gothic" panose="020B0502020202020204" pitchFamily="34" charset="0"/>
                        </a:rPr>
                        <a:t>Tangible aid and service</a:t>
                      </a:r>
                      <a:endParaRPr lang="en-IN" sz="1600" b="0" dirty="0">
                        <a:effectLst/>
                        <a:latin typeface="Century Gothic" panose="020B0502020202020204" pitchFamily="34" charset="0"/>
                        <a:ea typeface="Calibri"/>
                        <a:cs typeface="Times New Roman"/>
                      </a:endParaRPr>
                    </a:p>
                  </a:txBody>
                  <a:tcPr marL="68400" marR="68400" marT="68400" marB="68400"/>
                </a:tc>
                <a:tc>
                  <a:txBody>
                    <a:bodyPr/>
                    <a:lstStyle/>
                    <a:p>
                      <a:pPr>
                        <a:lnSpc>
                          <a:spcPct val="115000"/>
                        </a:lnSpc>
                        <a:spcAft>
                          <a:spcPts val="0"/>
                        </a:spcAft>
                      </a:pPr>
                      <a:r>
                        <a:rPr lang="en-IN" sz="1600" b="0" dirty="0">
                          <a:effectLst/>
                          <a:latin typeface="Century Gothic" panose="020B0502020202020204" pitchFamily="34" charset="0"/>
                        </a:rPr>
                        <a:t>A woman whose friend’s apartment burned</a:t>
                      </a:r>
                    </a:p>
                    <a:p>
                      <a:pPr>
                        <a:lnSpc>
                          <a:spcPct val="115000"/>
                        </a:lnSpc>
                        <a:spcAft>
                          <a:spcPts val="0"/>
                        </a:spcAft>
                      </a:pPr>
                      <a:r>
                        <a:rPr lang="en-IN" sz="1600" b="0" dirty="0">
                          <a:effectLst/>
                          <a:latin typeface="Century Gothic" panose="020B0502020202020204" pitchFamily="34" charset="0"/>
                        </a:rPr>
                        <a:t>down lets him sleep on her couch until he</a:t>
                      </a:r>
                    </a:p>
                    <a:p>
                      <a:pPr>
                        <a:lnSpc>
                          <a:spcPct val="115000"/>
                        </a:lnSpc>
                        <a:spcAft>
                          <a:spcPts val="0"/>
                        </a:spcAft>
                      </a:pPr>
                      <a:r>
                        <a:rPr lang="en-IN" sz="1600" b="0" dirty="0">
                          <a:effectLst/>
                          <a:latin typeface="Century Gothic" panose="020B0502020202020204" pitchFamily="34" charset="0"/>
                        </a:rPr>
                        <a:t>finds another place to live.</a:t>
                      </a:r>
                      <a:endParaRPr lang="en-IN" sz="1600" b="0" dirty="0">
                        <a:effectLst/>
                        <a:latin typeface="Century Gothic" panose="020B0502020202020204" pitchFamily="34" charset="0"/>
                        <a:ea typeface="Calibri"/>
                        <a:cs typeface="Times New Roman"/>
                      </a:endParaRPr>
                    </a:p>
                  </a:txBody>
                  <a:tcPr marL="68400" marR="68400" marT="68400" marB="68400"/>
                </a:tc>
                <a:extLst>
                  <a:ext uri="{0D108BD9-81ED-4DB2-BD59-A6C34878D82A}">
                    <a16:rowId xmlns:a16="http://schemas.microsoft.com/office/drawing/2014/main" val="10002"/>
                  </a:ext>
                </a:extLst>
              </a:tr>
            </a:tbl>
          </a:graphicData>
        </a:graphic>
      </p:graphicFrame>
      <p:graphicFrame>
        <p:nvGraphicFramePr>
          <p:cNvPr id="10" name="Table 9">
            <a:extLst>
              <a:ext uri="{FF2B5EF4-FFF2-40B4-BE49-F238E27FC236}">
                <a16:creationId xmlns:a16="http://schemas.microsoft.com/office/drawing/2014/main" id="{972FBEC1-CCC9-684A-9419-420AECF391E2}"/>
              </a:ext>
            </a:extLst>
          </p:cNvPr>
          <p:cNvGraphicFramePr>
            <a:graphicFrameLocks noGrp="1"/>
          </p:cNvGraphicFramePr>
          <p:nvPr>
            <p:extLst>
              <p:ext uri="{D42A27DB-BD31-4B8C-83A1-F6EECF244321}">
                <p14:modId xmlns:p14="http://schemas.microsoft.com/office/powerpoint/2010/main" val="4103383978"/>
              </p:ext>
            </p:extLst>
          </p:nvPr>
        </p:nvGraphicFramePr>
        <p:xfrm>
          <a:off x="1169772" y="4184401"/>
          <a:ext cx="9852456" cy="2466890"/>
        </p:xfrm>
        <a:graphic>
          <a:graphicData uri="http://schemas.openxmlformats.org/drawingml/2006/table">
            <a:tbl>
              <a:tblPr firstRow="1" firstCol="1" bandRow="1">
                <a:tableStyleId>{BDBED569-4797-4DF1-A0F4-6AAB3CD982D8}</a:tableStyleId>
              </a:tblPr>
              <a:tblGrid>
                <a:gridCol w="1894704">
                  <a:extLst>
                    <a:ext uri="{9D8B030D-6E8A-4147-A177-3AD203B41FA5}">
                      <a16:colId xmlns:a16="http://schemas.microsoft.com/office/drawing/2014/main" val="20000"/>
                    </a:ext>
                  </a:extLst>
                </a:gridCol>
                <a:gridCol w="2747319">
                  <a:extLst>
                    <a:ext uri="{9D8B030D-6E8A-4147-A177-3AD203B41FA5}">
                      <a16:colId xmlns:a16="http://schemas.microsoft.com/office/drawing/2014/main" val="20001"/>
                    </a:ext>
                  </a:extLst>
                </a:gridCol>
                <a:gridCol w="5210433">
                  <a:extLst>
                    <a:ext uri="{9D8B030D-6E8A-4147-A177-3AD203B41FA5}">
                      <a16:colId xmlns:a16="http://schemas.microsoft.com/office/drawing/2014/main" val="20002"/>
                    </a:ext>
                  </a:extLst>
                </a:gridCol>
              </a:tblGrid>
              <a:tr h="1168428">
                <a:tc>
                  <a:txBody>
                    <a:bodyPr/>
                    <a:lstStyle/>
                    <a:p>
                      <a:pPr>
                        <a:lnSpc>
                          <a:spcPct val="115000"/>
                        </a:lnSpc>
                        <a:spcAft>
                          <a:spcPts val="0"/>
                        </a:spcAft>
                      </a:pPr>
                      <a:r>
                        <a:rPr lang="en-IN" sz="1600" b="0" dirty="0">
                          <a:effectLst/>
                          <a:latin typeface="Century Gothic" panose="020B0502020202020204" pitchFamily="34" charset="0"/>
                        </a:rPr>
                        <a:t>Informational</a:t>
                      </a:r>
                      <a:endParaRPr lang="en-IN" sz="1600" b="0" dirty="0">
                        <a:effectLst/>
                        <a:latin typeface="Century Gothic" panose="020B0502020202020204" pitchFamily="34" charset="0"/>
                        <a:ea typeface="Calibri"/>
                        <a:cs typeface="Times New Roman"/>
                      </a:endParaRPr>
                    </a:p>
                  </a:txBody>
                  <a:tcPr marL="68400" marR="68400" marT="68400" marB="68400"/>
                </a:tc>
                <a:tc>
                  <a:txBody>
                    <a:bodyPr/>
                    <a:lstStyle/>
                    <a:p>
                      <a:pPr>
                        <a:lnSpc>
                          <a:spcPct val="115000"/>
                        </a:lnSpc>
                        <a:spcAft>
                          <a:spcPts val="0"/>
                        </a:spcAft>
                      </a:pPr>
                      <a:r>
                        <a:rPr lang="en-IN" sz="1600" b="0" dirty="0">
                          <a:effectLst/>
                          <a:latin typeface="Century Gothic" panose="020B0502020202020204" pitchFamily="34" charset="0"/>
                        </a:rPr>
                        <a:t>Advice, suggestions,</a:t>
                      </a:r>
                    </a:p>
                    <a:p>
                      <a:pPr>
                        <a:lnSpc>
                          <a:spcPct val="115000"/>
                        </a:lnSpc>
                        <a:spcAft>
                          <a:spcPts val="0"/>
                        </a:spcAft>
                      </a:pPr>
                      <a:r>
                        <a:rPr lang="en-IN" sz="1600" b="0" dirty="0">
                          <a:effectLst/>
                          <a:latin typeface="Century Gothic" panose="020B0502020202020204" pitchFamily="34" charset="0"/>
                        </a:rPr>
                        <a:t>and information</a:t>
                      </a:r>
                      <a:endParaRPr lang="en-IN" sz="1600" b="0" dirty="0">
                        <a:effectLst/>
                        <a:latin typeface="Century Gothic" panose="020B0502020202020204" pitchFamily="34" charset="0"/>
                        <a:ea typeface="Calibri"/>
                        <a:cs typeface="Times New Roman"/>
                      </a:endParaRPr>
                    </a:p>
                  </a:txBody>
                  <a:tcPr marL="68400" marR="68400" marT="68400" marB="68400"/>
                </a:tc>
                <a:tc>
                  <a:txBody>
                    <a:bodyPr/>
                    <a:lstStyle/>
                    <a:p>
                      <a:pPr>
                        <a:lnSpc>
                          <a:spcPct val="115000"/>
                        </a:lnSpc>
                        <a:spcAft>
                          <a:spcPts val="0"/>
                        </a:spcAft>
                      </a:pPr>
                      <a:r>
                        <a:rPr lang="en-IN" sz="1600" b="0" dirty="0">
                          <a:effectLst/>
                          <a:latin typeface="Century Gothic" panose="020B0502020202020204" pitchFamily="34" charset="0"/>
                        </a:rPr>
                        <a:t>A professor helps her niece decide what</a:t>
                      </a:r>
                    </a:p>
                    <a:p>
                      <a:pPr>
                        <a:lnSpc>
                          <a:spcPct val="115000"/>
                        </a:lnSpc>
                        <a:spcAft>
                          <a:spcPts val="0"/>
                        </a:spcAft>
                      </a:pPr>
                      <a:r>
                        <a:rPr lang="en-IN" sz="1600" b="0" dirty="0">
                          <a:effectLst/>
                          <a:latin typeface="Century Gothic" panose="020B0502020202020204" pitchFamily="34" charset="0"/>
                        </a:rPr>
                        <a:t>college to attend by providing information</a:t>
                      </a:r>
                    </a:p>
                    <a:p>
                      <a:pPr>
                        <a:lnSpc>
                          <a:spcPct val="115000"/>
                        </a:lnSpc>
                        <a:spcAft>
                          <a:spcPts val="0"/>
                        </a:spcAft>
                      </a:pPr>
                      <a:r>
                        <a:rPr lang="en-IN" sz="1600" b="0" dirty="0">
                          <a:effectLst/>
                          <a:latin typeface="Century Gothic" panose="020B0502020202020204" pitchFamily="34" charset="0"/>
                        </a:rPr>
                        <a:t>about how to compare dorm rooms, financial</a:t>
                      </a:r>
                    </a:p>
                    <a:p>
                      <a:pPr>
                        <a:lnSpc>
                          <a:spcPct val="115000"/>
                        </a:lnSpc>
                        <a:spcAft>
                          <a:spcPts val="0"/>
                        </a:spcAft>
                      </a:pPr>
                      <a:r>
                        <a:rPr lang="en-IN" sz="1600" b="0" dirty="0">
                          <a:effectLst/>
                          <a:latin typeface="Century Gothic" panose="020B0502020202020204" pitchFamily="34" charset="0"/>
                        </a:rPr>
                        <a:t>aid packages, and academic merit.</a:t>
                      </a:r>
                      <a:endParaRPr lang="en-IN" sz="1600" b="0" dirty="0">
                        <a:effectLst/>
                        <a:latin typeface="Century Gothic" panose="020B0502020202020204" pitchFamily="34" charset="0"/>
                        <a:ea typeface="Calibri"/>
                        <a:cs typeface="Times New Roman"/>
                      </a:endParaRPr>
                    </a:p>
                  </a:txBody>
                  <a:tcPr marL="68400" marR="68400" marT="68400" marB="68400"/>
                </a:tc>
                <a:extLst>
                  <a:ext uri="{0D108BD9-81ED-4DB2-BD59-A6C34878D82A}">
                    <a16:rowId xmlns:a16="http://schemas.microsoft.com/office/drawing/2014/main" val="10001"/>
                  </a:ext>
                </a:extLst>
              </a:tr>
              <a:tr h="1168428">
                <a:tc>
                  <a:txBody>
                    <a:bodyPr/>
                    <a:lstStyle/>
                    <a:p>
                      <a:pPr>
                        <a:lnSpc>
                          <a:spcPct val="115000"/>
                        </a:lnSpc>
                        <a:spcAft>
                          <a:spcPts val="0"/>
                        </a:spcAft>
                      </a:pPr>
                      <a:r>
                        <a:rPr lang="en-IN" sz="1600" b="0">
                          <a:effectLst/>
                          <a:latin typeface="Century Gothic" panose="020B0502020202020204" pitchFamily="34" charset="0"/>
                        </a:rPr>
                        <a:t>Appraisal</a:t>
                      </a:r>
                      <a:endParaRPr lang="en-IN" sz="1600" b="0">
                        <a:effectLst/>
                        <a:latin typeface="Century Gothic" panose="020B0502020202020204" pitchFamily="34" charset="0"/>
                        <a:ea typeface="Calibri"/>
                        <a:cs typeface="Times New Roman"/>
                      </a:endParaRPr>
                    </a:p>
                  </a:txBody>
                  <a:tcPr marL="68400" marR="68400" marT="68400" marB="68400"/>
                </a:tc>
                <a:tc>
                  <a:txBody>
                    <a:bodyPr/>
                    <a:lstStyle/>
                    <a:p>
                      <a:pPr>
                        <a:lnSpc>
                          <a:spcPct val="115000"/>
                        </a:lnSpc>
                        <a:spcAft>
                          <a:spcPts val="0"/>
                        </a:spcAft>
                      </a:pPr>
                      <a:r>
                        <a:rPr lang="en-IN" sz="1600" b="0" dirty="0">
                          <a:effectLst/>
                          <a:latin typeface="Century Gothic" panose="020B0502020202020204" pitchFamily="34" charset="0"/>
                        </a:rPr>
                        <a:t>Information that is useful</a:t>
                      </a:r>
                    </a:p>
                    <a:p>
                      <a:pPr>
                        <a:lnSpc>
                          <a:spcPct val="115000"/>
                        </a:lnSpc>
                        <a:spcAft>
                          <a:spcPts val="0"/>
                        </a:spcAft>
                      </a:pPr>
                      <a:r>
                        <a:rPr lang="en-IN" sz="1600" b="0" dirty="0">
                          <a:effectLst/>
                          <a:latin typeface="Century Gothic" panose="020B0502020202020204" pitchFamily="34" charset="0"/>
                        </a:rPr>
                        <a:t>for self-evaluation</a:t>
                      </a:r>
                      <a:endParaRPr lang="en-IN" sz="1600" b="0" dirty="0">
                        <a:effectLst/>
                        <a:latin typeface="Century Gothic" panose="020B0502020202020204" pitchFamily="34" charset="0"/>
                        <a:ea typeface="Calibri"/>
                        <a:cs typeface="Times New Roman"/>
                      </a:endParaRPr>
                    </a:p>
                  </a:txBody>
                  <a:tcPr marL="68400" marR="68400" marT="68400" marB="68400"/>
                </a:tc>
                <a:tc>
                  <a:txBody>
                    <a:bodyPr/>
                    <a:lstStyle/>
                    <a:p>
                      <a:pPr>
                        <a:lnSpc>
                          <a:spcPct val="115000"/>
                        </a:lnSpc>
                        <a:spcAft>
                          <a:spcPts val="0"/>
                        </a:spcAft>
                      </a:pPr>
                      <a:r>
                        <a:rPr lang="en-IN" sz="1600" b="0" dirty="0">
                          <a:effectLst/>
                          <a:latin typeface="Century Gothic" panose="020B0502020202020204" pitchFamily="34" charset="0"/>
                        </a:rPr>
                        <a:t>A close friend of a man with social skills</a:t>
                      </a:r>
                    </a:p>
                    <a:p>
                      <a:pPr>
                        <a:lnSpc>
                          <a:spcPct val="115000"/>
                        </a:lnSpc>
                        <a:spcAft>
                          <a:spcPts val="0"/>
                        </a:spcAft>
                      </a:pPr>
                      <a:r>
                        <a:rPr lang="en-IN" sz="1600" b="0" dirty="0">
                          <a:effectLst/>
                          <a:latin typeface="Century Gothic" panose="020B0502020202020204" pitchFamily="34" charset="0"/>
                        </a:rPr>
                        <a:t>challenges helps explain </a:t>
                      </a:r>
                      <a:r>
                        <a:rPr lang="en-IN" sz="1600" b="0" dirty="0" err="1">
                          <a:effectLst/>
                          <a:latin typeface="Century Gothic" panose="020B0502020202020204" pitchFamily="34" charset="0"/>
                        </a:rPr>
                        <a:t>behaviors</a:t>
                      </a:r>
                      <a:r>
                        <a:rPr lang="en-IN" sz="1600" b="0" dirty="0">
                          <a:effectLst/>
                          <a:latin typeface="Century Gothic" panose="020B0502020202020204" pitchFamily="34" charset="0"/>
                        </a:rPr>
                        <a:t> he’s doing</a:t>
                      </a:r>
                    </a:p>
                    <a:p>
                      <a:pPr>
                        <a:lnSpc>
                          <a:spcPct val="115000"/>
                        </a:lnSpc>
                        <a:spcAft>
                          <a:spcPts val="0"/>
                        </a:spcAft>
                      </a:pPr>
                      <a:r>
                        <a:rPr lang="en-IN" sz="1600" b="0" dirty="0">
                          <a:effectLst/>
                          <a:latin typeface="Century Gothic" panose="020B0502020202020204" pitchFamily="34" charset="0"/>
                        </a:rPr>
                        <a:t>that frustrate people at his job and how he</a:t>
                      </a:r>
                    </a:p>
                    <a:p>
                      <a:pPr>
                        <a:lnSpc>
                          <a:spcPct val="115000"/>
                        </a:lnSpc>
                        <a:spcAft>
                          <a:spcPts val="0"/>
                        </a:spcAft>
                      </a:pPr>
                      <a:r>
                        <a:rPr lang="en-IN" sz="1600" b="0" dirty="0">
                          <a:effectLst/>
                          <a:latin typeface="Century Gothic" panose="020B0502020202020204" pitchFamily="34" charset="0"/>
                        </a:rPr>
                        <a:t>can be more understanding of others.</a:t>
                      </a:r>
                      <a:endParaRPr lang="en-IN" sz="1600" b="0" dirty="0">
                        <a:effectLst/>
                        <a:latin typeface="Century Gothic" panose="020B0502020202020204" pitchFamily="34" charset="0"/>
                        <a:ea typeface="Calibri"/>
                        <a:cs typeface="Times New Roman"/>
                      </a:endParaRPr>
                    </a:p>
                  </a:txBody>
                  <a:tcPr marL="68400" marR="68400" marT="68400" marB="6840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220154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1040190" y="1466851"/>
            <a:ext cx="10111619" cy="3628138"/>
          </a:xfrm>
        </p:spPr>
        <p:txBody>
          <a:bodyPr>
            <a:normAutofit/>
          </a:bodyPr>
          <a:lstStyle/>
          <a:p>
            <a:pPr algn="l"/>
            <a:r>
              <a:rPr lang="en-US" sz="2800" dirty="0">
                <a:latin typeface="Century Gothic" panose="020B0502020202020204" pitchFamily="34" charset="0"/>
              </a:rPr>
              <a:t>Groups allow individuals and subgroups to specialize, define social roles, develop an identity, share critical information, and provide a safer environment for everyone.</a:t>
            </a:r>
          </a:p>
          <a:p>
            <a:pPr algn="l"/>
            <a:endParaRPr lang="en-US" sz="2800" dirty="0">
              <a:latin typeface="Century Gothic" panose="020B0502020202020204" pitchFamily="34" charset="0"/>
            </a:endParaRPr>
          </a:p>
          <a:p>
            <a:pPr algn="l"/>
            <a:r>
              <a:rPr lang="en-US" sz="2800" dirty="0">
                <a:latin typeface="Century Gothic" panose="020B0502020202020204" pitchFamily="34" charset="0"/>
              </a:rPr>
              <a:t>Think about your family or another group that is important to you/plays a key role in your life. Can you think of examples of these different components? </a:t>
            </a:r>
          </a:p>
        </p:txBody>
      </p:sp>
      <p:sp>
        <p:nvSpPr>
          <p:cNvPr id="8" name="Title 1">
            <a:extLst>
              <a:ext uri="{FF2B5EF4-FFF2-40B4-BE49-F238E27FC236}">
                <a16:creationId xmlns:a16="http://schemas.microsoft.com/office/drawing/2014/main" id="{5E59FC6C-6369-4B8F-AD43-FB691CBDE6B9}"/>
              </a:ext>
            </a:extLst>
          </p:cNvPr>
          <p:cNvSpPr>
            <a:spLocks noGrp="1"/>
          </p:cNvSpPr>
          <p:nvPr>
            <p:ph type="title"/>
          </p:nvPr>
        </p:nvSpPr>
        <p:spPr>
          <a:xfrm>
            <a:off x="609600" y="323851"/>
            <a:ext cx="10972800" cy="1143000"/>
          </a:xfrm>
        </p:spPr>
        <p:txBody>
          <a:bodyPr vert="horz" lIns="91440" tIns="45720" rIns="91440" bIns="45720" rtlCol="0" anchor="ctr">
            <a:normAutofit/>
          </a:bodyPr>
          <a:lstStyle/>
          <a:p>
            <a:pPr algn="ctr"/>
            <a:r>
              <a:rPr lang="en-US" sz="3600" b="1" dirty="0">
                <a:solidFill>
                  <a:srgbClr val="68777C"/>
                </a:solidFill>
                <a:latin typeface="Century Gothic" panose="020B0502020202020204" pitchFamily="34" charset="0"/>
                <a:cs typeface="Calibri" panose="020F0502020204030204" pitchFamily="34" charset="0"/>
              </a:rPr>
              <a:t>WHY ARE GROUPS SO IMPORTANT TO US?</a:t>
            </a:r>
          </a:p>
        </p:txBody>
      </p:sp>
      <p:pic>
        <p:nvPicPr>
          <p:cNvPr id="1026" name="Picture 2" descr="Helping hands Royalty Free Vector Image - VectorStock">
            <a:extLst>
              <a:ext uri="{FF2B5EF4-FFF2-40B4-BE49-F238E27FC236}">
                <a16:creationId xmlns:a16="http://schemas.microsoft.com/office/drawing/2014/main" id="{58FBB97F-FD64-834B-8109-BBC89A2B65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6" t="10933" r="766" b="17814"/>
          <a:stretch/>
        </p:blipFill>
        <p:spPr bwMode="auto">
          <a:xfrm>
            <a:off x="4297748" y="5094989"/>
            <a:ext cx="3225800" cy="1791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583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TotalTime>
  <Words>1886</Words>
  <Application>Microsoft Office PowerPoint</Application>
  <PresentationFormat>Widescreen</PresentationFormat>
  <Paragraphs>200</Paragraphs>
  <Slides>42</Slides>
  <Notes>14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Abadi</vt:lpstr>
      <vt:lpstr>Arial</vt:lpstr>
      <vt:lpstr>Calibri</vt:lpstr>
      <vt:lpstr>Calibri Light</vt:lpstr>
      <vt:lpstr>Century Gothic</vt:lpstr>
      <vt:lpstr>Courier New</vt:lpstr>
      <vt:lpstr>Helvetica Neue</vt:lpstr>
      <vt:lpstr>Helvetica Neue Light</vt:lpstr>
      <vt:lpstr>Symbol</vt:lpstr>
      <vt:lpstr>Wingdings</vt:lpstr>
      <vt:lpstr>Office Theme</vt:lpstr>
      <vt:lpstr>PowerPoint Presentation</vt:lpstr>
      <vt:lpstr>Announcements</vt:lpstr>
      <vt:lpstr>Announcements</vt:lpstr>
      <vt:lpstr>GROUP PROCESSES LEARNING OBJECTIVES</vt:lpstr>
      <vt:lpstr>Explain the benefits of living in groups, including support, safety, and cohesion.</vt:lpstr>
      <vt:lpstr>WHY ARE GROUPS SO IMPORTANT TO US?</vt:lpstr>
      <vt:lpstr>Group and Group Cohesion</vt:lpstr>
      <vt:lpstr>WHY ARE GROUPS SO IMPORTANT TO US?</vt:lpstr>
      <vt:lpstr>WHY ARE GROUPS SO IMPORTANT TO US?</vt:lpstr>
      <vt:lpstr>Effort Justification/Initiation Effect</vt:lpstr>
      <vt:lpstr>WHY ARE GROUPS SO IMPORTANT TO US?</vt:lpstr>
      <vt:lpstr>WHY ARE GROUPS SO IMPORTANT TO US?</vt:lpstr>
      <vt:lpstr>WHY ARE GROUPS SO IMPORTANT TO US?</vt:lpstr>
      <vt:lpstr>Describe both positive and negative effects that groups can have on individuals.</vt:lpstr>
      <vt:lpstr>HOW DO GROUPS INFLUENCE INDIVIDUALS?</vt:lpstr>
      <vt:lpstr>HOW DO GROUPS INFLUENCE INDIVIDUALS?</vt:lpstr>
      <vt:lpstr>Hazing</vt:lpstr>
      <vt:lpstr>Maltreatment Effects</vt:lpstr>
      <vt:lpstr>Maltreatment Effects</vt:lpstr>
      <vt:lpstr>Rejection Sensitivity</vt:lpstr>
      <vt:lpstr>HOW DO GROUPS INFLUENCE INDIVIDUALS?</vt:lpstr>
      <vt:lpstr>Optimal Distinctiveness Theory</vt:lpstr>
      <vt:lpstr>Sense of Individual Identity</vt:lpstr>
      <vt:lpstr>HOW DO GROUPS INFLUENCE INDIVIDUALS?</vt:lpstr>
      <vt:lpstr>Social Facilitation</vt:lpstr>
      <vt:lpstr>Evaluation Apprehension Hypothesis</vt:lpstr>
      <vt:lpstr>HOW DO GROUPS INFLUENCE INDIVIDUALS?</vt:lpstr>
      <vt:lpstr>HOW DO GROUPS INFLUENCE INDIVIDUALS?</vt:lpstr>
      <vt:lpstr>Analyze how social loafing, leadership, decision-making processes, and creativity occur in group settings. </vt:lpstr>
      <vt:lpstr>HOW CAN INDIVIDUALS INFLUENCE GROUPS?</vt:lpstr>
      <vt:lpstr>Social Loafing</vt:lpstr>
      <vt:lpstr>Diffusion of Responsibility</vt:lpstr>
      <vt:lpstr>Process Loss</vt:lpstr>
      <vt:lpstr>Coordination Loss</vt:lpstr>
      <vt:lpstr>DECISION MAKING IN GROUPS</vt:lpstr>
      <vt:lpstr>Group Polarization</vt:lpstr>
      <vt:lpstr>Groupthink</vt:lpstr>
      <vt:lpstr>HOW DO INDIVIDUALS INFLUENCE GROUPS?</vt:lpstr>
      <vt:lpstr>Spiral of Silence</vt:lpstr>
      <vt:lpstr>Pluralistic Ignorance</vt:lpstr>
      <vt:lpstr>Class Wrap Up…</vt:lpstr>
      <vt:lpstr>That’s all folks…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Carter-Sowell, Adrienne</dc:creator>
  <cp:lastModifiedBy>Carter-Sowell, Adrienne</cp:lastModifiedBy>
  <cp:revision>34</cp:revision>
  <dcterms:modified xsi:type="dcterms:W3CDTF">2021-09-16T22:59:04Z</dcterms:modified>
</cp:coreProperties>
</file>