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493" r:id="rId3"/>
    <p:sldId id="503" r:id="rId4"/>
    <p:sldId id="273" r:id="rId5"/>
    <p:sldId id="257" r:id="rId6"/>
    <p:sldId id="481" r:id="rId7"/>
    <p:sldId id="259" r:id="rId8"/>
    <p:sldId id="260" r:id="rId9"/>
    <p:sldId id="261" r:id="rId10"/>
    <p:sldId id="504" r:id="rId11"/>
    <p:sldId id="505" r:id="rId12"/>
    <p:sldId id="262" r:id="rId13"/>
    <p:sldId id="263" r:id="rId14"/>
    <p:sldId id="264" r:id="rId15"/>
    <p:sldId id="506" r:id="rId16"/>
    <p:sldId id="265" r:id="rId17"/>
    <p:sldId id="266" r:id="rId18"/>
    <p:sldId id="267" r:id="rId19"/>
    <p:sldId id="258" r:id="rId20"/>
    <p:sldId id="4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111" d="100"/>
          <a:sy n="111"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67904-1184-41DD-AA5D-358CB2735FB8}"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F175379B-24DA-4A85-B976-A122807794CC}">
      <dgm:prSet/>
      <dgm:spPr/>
      <dgm:t>
        <a:bodyPr/>
        <a:lstStyle/>
        <a:p>
          <a:r>
            <a:rPr lang="en-US" dirty="0"/>
            <a:t>Acceptance </a:t>
          </a:r>
        </a:p>
      </dgm:t>
    </dgm:pt>
    <dgm:pt modelId="{F5B551D4-2D25-435F-BABC-1197688C8602}" type="parTrans" cxnId="{9142C791-0886-4202-92C1-0DB3FA3CD244}">
      <dgm:prSet/>
      <dgm:spPr/>
      <dgm:t>
        <a:bodyPr/>
        <a:lstStyle/>
        <a:p>
          <a:endParaRPr lang="en-US"/>
        </a:p>
      </dgm:t>
    </dgm:pt>
    <dgm:pt modelId="{0B048944-92A9-4DF3-A324-DDBEC2D58BB4}" type="sibTrans" cxnId="{9142C791-0886-4202-92C1-0DB3FA3CD244}">
      <dgm:prSet/>
      <dgm:spPr/>
      <dgm:t>
        <a:bodyPr/>
        <a:lstStyle/>
        <a:p>
          <a:endParaRPr lang="en-US"/>
        </a:p>
      </dgm:t>
    </dgm:pt>
    <dgm:pt modelId="{DFC8D4AC-1875-400D-9267-437AA6EB1DAC}">
      <dgm:prSet/>
      <dgm:spPr/>
      <dgm:t>
        <a:bodyPr/>
        <a:lstStyle/>
        <a:p>
          <a:r>
            <a:rPr lang="en-US" dirty="0"/>
            <a:t>Negative Thought Cycle</a:t>
          </a:r>
        </a:p>
      </dgm:t>
    </dgm:pt>
    <dgm:pt modelId="{3B5BF9FC-44A9-4571-A7B8-D62FF5B63F2A}" type="parTrans" cxnId="{659560F0-73AF-408C-B2C7-23E38A039C89}">
      <dgm:prSet/>
      <dgm:spPr/>
      <dgm:t>
        <a:bodyPr/>
        <a:lstStyle/>
        <a:p>
          <a:endParaRPr lang="en-US"/>
        </a:p>
      </dgm:t>
    </dgm:pt>
    <dgm:pt modelId="{2E7BEAF9-D976-490F-A90A-83EDAEC6E804}" type="sibTrans" cxnId="{659560F0-73AF-408C-B2C7-23E38A039C89}">
      <dgm:prSet/>
      <dgm:spPr/>
      <dgm:t>
        <a:bodyPr/>
        <a:lstStyle/>
        <a:p>
          <a:endParaRPr lang="en-US"/>
        </a:p>
      </dgm:t>
    </dgm:pt>
    <dgm:pt modelId="{4D71BEFA-0495-8A4F-A96D-B82A751A9F9E}" type="pres">
      <dgm:prSet presAssocID="{12167904-1184-41DD-AA5D-358CB2735FB8}" presName="Name0" presStyleCnt="0">
        <dgm:presLayoutVars>
          <dgm:dir/>
          <dgm:animLvl val="lvl"/>
          <dgm:resizeHandles val="exact"/>
        </dgm:presLayoutVars>
      </dgm:prSet>
      <dgm:spPr/>
    </dgm:pt>
    <dgm:pt modelId="{1288D7B1-7DC9-FC46-BA50-F7DA79EC93F3}" type="pres">
      <dgm:prSet presAssocID="{F175379B-24DA-4A85-B976-A122807794CC}" presName="linNode" presStyleCnt="0"/>
      <dgm:spPr/>
    </dgm:pt>
    <dgm:pt modelId="{9C897803-3779-814E-89D8-655C4EE6ABEC}" type="pres">
      <dgm:prSet presAssocID="{F175379B-24DA-4A85-B976-A122807794CC}" presName="parentText" presStyleLbl="node1" presStyleIdx="0" presStyleCnt="2">
        <dgm:presLayoutVars>
          <dgm:chMax val="1"/>
          <dgm:bulletEnabled val="1"/>
        </dgm:presLayoutVars>
      </dgm:prSet>
      <dgm:spPr/>
    </dgm:pt>
    <dgm:pt modelId="{CE6AF8C1-A492-7A40-9F9F-032AB1E124EE}" type="pres">
      <dgm:prSet presAssocID="{0B048944-92A9-4DF3-A324-DDBEC2D58BB4}" presName="sp" presStyleCnt="0"/>
      <dgm:spPr/>
    </dgm:pt>
    <dgm:pt modelId="{312ABF0D-D749-FA45-BD9C-714BAF394E6A}" type="pres">
      <dgm:prSet presAssocID="{DFC8D4AC-1875-400D-9267-437AA6EB1DAC}" presName="linNode" presStyleCnt="0"/>
      <dgm:spPr/>
    </dgm:pt>
    <dgm:pt modelId="{3D600B6E-44A3-DA4C-AB20-B7E8253A3CF5}" type="pres">
      <dgm:prSet presAssocID="{DFC8D4AC-1875-400D-9267-437AA6EB1DAC}" presName="parentText" presStyleLbl="node1" presStyleIdx="1" presStyleCnt="2">
        <dgm:presLayoutVars>
          <dgm:chMax val="1"/>
          <dgm:bulletEnabled val="1"/>
        </dgm:presLayoutVars>
      </dgm:prSet>
      <dgm:spPr/>
    </dgm:pt>
  </dgm:ptLst>
  <dgm:cxnLst>
    <dgm:cxn modelId="{F3391C07-3BF6-D44B-98D7-5A6529B0A1DB}" type="presOf" srcId="{DFC8D4AC-1875-400D-9267-437AA6EB1DAC}" destId="{3D600B6E-44A3-DA4C-AB20-B7E8253A3CF5}" srcOrd="0" destOrd="0" presId="urn:microsoft.com/office/officeart/2005/8/layout/vList5"/>
    <dgm:cxn modelId="{88AC4749-96E1-7D4F-A3EC-B27EB7CDAE18}" type="presOf" srcId="{12167904-1184-41DD-AA5D-358CB2735FB8}" destId="{4D71BEFA-0495-8A4F-A96D-B82A751A9F9E}" srcOrd="0" destOrd="0" presId="urn:microsoft.com/office/officeart/2005/8/layout/vList5"/>
    <dgm:cxn modelId="{9A4CE582-4AE8-074B-B8B6-C42D9BA4EA6D}" type="presOf" srcId="{F175379B-24DA-4A85-B976-A122807794CC}" destId="{9C897803-3779-814E-89D8-655C4EE6ABEC}" srcOrd="0" destOrd="0" presId="urn:microsoft.com/office/officeart/2005/8/layout/vList5"/>
    <dgm:cxn modelId="{9142C791-0886-4202-92C1-0DB3FA3CD244}" srcId="{12167904-1184-41DD-AA5D-358CB2735FB8}" destId="{F175379B-24DA-4A85-B976-A122807794CC}" srcOrd="0" destOrd="0" parTransId="{F5B551D4-2D25-435F-BABC-1197688C8602}" sibTransId="{0B048944-92A9-4DF3-A324-DDBEC2D58BB4}"/>
    <dgm:cxn modelId="{659560F0-73AF-408C-B2C7-23E38A039C89}" srcId="{12167904-1184-41DD-AA5D-358CB2735FB8}" destId="{DFC8D4AC-1875-400D-9267-437AA6EB1DAC}" srcOrd="1" destOrd="0" parTransId="{3B5BF9FC-44A9-4571-A7B8-D62FF5B63F2A}" sibTransId="{2E7BEAF9-D976-490F-A90A-83EDAEC6E804}"/>
    <dgm:cxn modelId="{F21FB56B-5C62-2E4F-A045-A238F94136BB}" type="presParOf" srcId="{4D71BEFA-0495-8A4F-A96D-B82A751A9F9E}" destId="{1288D7B1-7DC9-FC46-BA50-F7DA79EC93F3}" srcOrd="0" destOrd="0" presId="urn:microsoft.com/office/officeart/2005/8/layout/vList5"/>
    <dgm:cxn modelId="{50070242-607F-834D-B5C5-99926EB2454F}" type="presParOf" srcId="{1288D7B1-7DC9-FC46-BA50-F7DA79EC93F3}" destId="{9C897803-3779-814E-89D8-655C4EE6ABEC}" srcOrd="0" destOrd="0" presId="urn:microsoft.com/office/officeart/2005/8/layout/vList5"/>
    <dgm:cxn modelId="{5CB40603-2403-204E-8684-BA4BE6DF066A}" type="presParOf" srcId="{4D71BEFA-0495-8A4F-A96D-B82A751A9F9E}" destId="{CE6AF8C1-A492-7A40-9F9F-032AB1E124EE}" srcOrd="1" destOrd="0" presId="urn:microsoft.com/office/officeart/2005/8/layout/vList5"/>
    <dgm:cxn modelId="{A282238A-94C1-CA41-82A2-69F0A9C037FB}" type="presParOf" srcId="{4D71BEFA-0495-8A4F-A96D-B82A751A9F9E}" destId="{312ABF0D-D749-FA45-BD9C-714BAF394E6A}" srcOrd="2" destOrd="0" presId="urn:microsoft.com/office/officeart/2005/8/layout/vList5"/>
    <dgm:cxn modelId="{4DA5BDB9-79E6-E84A-A270-4FF8CB12C8CF}" type="presParOf" srcId="{312ABF0D-D749-FA45-BD9C-714BAF394E6A}" destId="{3D600B6E-44A3-DA4C-AB20-B7E8253A3CF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34C873-AF85-43DC-8D44-9F02FBDD371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8B5FEC08-D022-413E-8858-B072F613C90D}">
      <dgm:prSet custT="1"/>
      <dgm:spPr/>
      <dgm:t>
        <a:bodyPr/>
        <a:lstStyle/>
        <a:p>
          <a:r>
            <a:rPr lang="en-US" sz="4200" dirty="0"/>
            <a:t>I grant myself the serenity to accept the things I cannot change, the courage to change the things I can, and the wisdom to know the difference. </a:t>
          </a:r>
        </a:p>
        <a:p>
          <a:r>
            <a:rPr lang="en-US" sz="4200" dirty="0"/>
            <a:t>                                   </a:t>
          </a:r>
          <a:r>
            <a:rPr lang="en-US" sz="2000" dirty="0" err="1"/>
            <a:t>Ackert</a:t>
          </a:r>
          <a:r>
            <a:rPr lang="en-US" sz="2000" dirty="0"/>
            <a:t>, 2021, p. 32</a:t>
          </a:r>
          <a:endParaRPr lang="en-GB" sz="2000" dirty="0"/>
        </a:p>
      </dgm:t>
    </dgm:pt>
    <dgm:pt modelId="{D919BE2F-BA67-4FB7-AB4E-86166C0B3A1E}" type="parTrans" cxnId="{098EBC59-92F6-4EE2-A1F4-28E59CC9A653}">
      <dgm:prSet/>
      <dgm:spPr/>
      <dgm:t>
        <a:bodyPr/>
        <a:lstStyle/>
        <a:p>
          <a:endParaRPr lang="en-GB"/>
        </a:p>
      </dgm:t>
    </dgm:pt>
    <dgm:pt modelId="{8C04A3D2-A6D6-49E4-87FA-F5FDAF4C0F06}" type="sibTrans" cxnId="{098EBC59-92F6-4EE2-A1F4-28E59CC9A653}">
      <dgm:prSet/>
      <dgm:spPr/>
      <dgm:t>
        <a:bodyPr/>
        <a:lstStyle/>
        <a:p>
          <a:endParaRPr lang="en-GB"/>
        </a:p>
      </dgm:t>
    </dgm:pt>
    <dgm:pt modelId="{B32FF2AD-52C2-45A6-B455-93737163D8CD}" type="pres">
      <dgm:prSet presAssocID="{F734C873-AF85-43DC-8D44-9F02FBDD3719}" presName="diagram" presStyleCnt="0">
        <dgm:presLayoutVars>
          <dgm:dir/>
          <dgm:resizeHandles val="exact"/>
        </dgm:presLayoutVars>
      </dgm:prSet>
      <dgm:spPr/>
    </dgm:pt>
    <dgm:pt modelId="{D375A7BA-55A6-4AD4-9D5C-18FA5B357006}" type="pres">
      <dgm:prSet presAssocID="{8B5FEC08-D022-413E-8858-B072F613C90D}" presName="node" presStyleLbl="node1" presStyleIdx="0" presStyleCnt="1">
        <dgm:presLayoutVars>
          <dgm:bulletEnabled val="1"/>
        </dgm:presLayoutVars>
      </dgm:prSet>
      <dgm:spPr/>
    </dgm:pt>
  </dgm:ptLst>
  <dgm:cxnLst>
    <dgm:cxn modelId="{098EBC59-92F6-4EE2-A1F4-28E59CC9A653}" srcId="{F734C873-AF85-43DC-8D44-9F02FBDD3719}" destId="{8B5FEC08-D022-413E-8858-B072F613C90D}" srcOrd="0" destOrd="0" parTransId="{D919BE2F-BA67-4FB7-AB4E-86166C0B3A1E}" sibTransId="{8C04A3D2-A6D6-49E4-87FA-F5FDAF4C0F06}"/>
    <dgm:cxn modelId="{1B7A2894-B11F-48EC-BF52-A0C23F922573}" type="presOf" srcId="{F734C873-AF85-43DC-8D44-9F02FBDD3719}" destId="{B32FF2AD-52C2-45A6-B455-93737163D8CD}" srcOrd="0" destOrd="0" presId="urn:microsoft.com/office/officeart/2005/8/layout/default"/>
    <dgm:cxn modelId="{AF9B27E9-DB14-43E5-8A49-E2C197001EF3}" type="presOf" srcId="{8B5FEC08-D022-413E-8858-B072F613C90D}" destId="{D375A7BA-55A6-4AD4-9D5C-18FA5B357006}" srcOrd="0" destOrd="0" presId="urn:microsoft.com/office/officeart/2005/8/layout/default"/>
    <dgm:cxn modelId="{66266CA9-F987-4E3D-AB4D-01E532FAA3E9}" type="presParOf" srcId="{B32FF2AD-52C2-45A6-B455-93737163D8CD}" destId="{D375A7BA-55A6-4AD4-9D5C-18FA5B35700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7803-3779-814E-89D8-655C4EE6ABEC}">
      <dsp:nvSpPr>
        <dsp:cNvPr id="0" name=""/>
        <dsp:cNvSpPr/>
      </dsp:nvSpPr>
      <dsp:spPr>
        <a:xfrm>
          <a:off x="3364992" y="53"/>
          <a:ext cx="3785616" cy="21225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Acceptance </a:t>
          </a:r>
        </a:p>
      </dsp:txBody>
      <dsp:txXfrm>
        <a:off x="3468606" y="103667"/>
        <a:ext cx="3578388" cy="1915324"/>
      </dsp:txXfrm>
    </dsp:sp>
    <dsp:sp modelId="{3D600B6E-44A3-DA4C-AB20-B7E8253A3CF5}">
      <dsp:nvSpPr>
        <dsp:cNvPr id="0" name=""/>
        <dsp:cNvSpPr/>
      </dsp:nvSpPr>
      <dsp:spPr>
        <a:xfrm>
          <a:off x="3364992" y="2228732"/>
          <a:ext cx="3785616" cy="21225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Negative Thought Cycle</a:t>
          </a:r>
        </a:p>
      </dsp:txBody>
      <dsp:txXfrm>
        <a:off x="3468606" y="2332346"/>
        <a:ext cx="3578388"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5A7BA-55A6-4AD4-9D5C-18FA5B357006}">
      <dsp:nvSpPr>
        <dsp:cNvPr id="0" name=""/>
        <dsp:cNvSpPr/>
      </dsp:nvSpPr>
      <dsp:spPr>
        <a:xfrm>
          <a:off x="1632793" y="665"/>
          <a:ext cx="7250013" cy="43500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I grant myself the serenity to accept the things I cannot change, the courage to change the things I can, and the wisdom to know the difference. </a:t>
          </a:r>
        </a:p>
        <a:p>
          <a:pPr marL="0" lvl="0" indent="0" algn="ctr" defTabSz="1866900">
            <a:lnSpc>
              <a:spcPct val="90000"/>
            </a:lnSpc>
            <a:spcBef>
              <a:spcPct val="0"/>
            </a:spcBef>
            <a:spcAft>
              <a:spcPct val="35000"/>
            </a:spcAft>
            <a:buNone/>
          </a:pPr>
          <a:r>
            <a:rPr lang="en-US" sz="4200" kern="1200" dirty="0"/>
            <a:t>                                   </a:t>
          </a:r>
          <a:r>
            <a:rPr lang="en-US" sz="2000" kern="1200" dirty="0" err="1"/>
            <a:t>Ackert</a:t>
          </a:r>
          <a:r>
            <a:rPr lang="en-US" sz="2000" kern="1200" dirty="0"/>
            <a:t>, 2021, p. 32</a:t>
          </a:r>
          <a:endParaRPr lang="en-GB" sz="2000" kern="1200" dirty="0"/>
        </a:p>
      </dsp:txBody>
      <dsp:txXfrm>
        <a:off x="1632793" y="665"/>
        <a:ext cx="7250013" cy="4350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2103-0D02-47CE-907A-418826D99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3277F1-2EEE-4CD5-934D-D2930DDF7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ECA3D8-475E-40A8-83E6-DC659F2D6B5B}"/>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EB6344CE-DFF4-48ED-B9F0-9A067EF795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08A4C-C6A8-48AD-AEDC-EA05507E4530}"/>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6981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82C-A6CD-406E-B371-7B13728B88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E84098-51F0-42FE-B823-DB126DB02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F9D54-6373-4831-9DEC-5F78ED634B79}"/>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5EA54775-DB76-4627-850E-2E9EE763E3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E69549-433A-4F3D-866B-034764550962}"/>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47929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39CA9-5AE6-41A7-A089-6FEDFACF28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CA2DDE-B09C-4037-AF61-7C4BA6A15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15EAE-11E3-49E4-8C2A-38EA5DD05637}"/>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CBAE7E07-9554-4983-A695-D703D276FF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A33C3A-6694-4513-AEF3-EEC339CA382D}"/>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03037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0935-E804-410A-86A7-43F497544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973B9E-9FF1-4FE6-9697-ABF741B5AB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B4DCD1-D3C3-4DC3-80A0-BDF0E433215C}"/>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23C9236A-4165-49A6-B619-CF4746E8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2F249-933F-439D-A17A-AE09626156C9}"/>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1237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8421-65E8-4B3F-B7F4-C08E2EBEC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0C6D21-BE23-46F6-AD4F-71A25CCED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E183AC-D4A9-4275-B5D2-86468C8E0862}"/>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38D233FB-CB21-4462-B00D-5747AD64B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4F4C8-CD33-4380-A071-9ED2A7DE860D}"/>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21441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7FBB-B3EE-4EBE-9A59-15FEAD622D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8F024A-2187-45AC-ADAC-B47ECDE20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52AC011-9259-4C98-A493-FEC81FC18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B0DE45-FBA4-4D6C-8BA9-31C6A22B5A80}"/>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6" name="Footer Placeholder 5">
            <a:extLst>
              <a:ext uri="{FF2B5EF4-FFF2-40B4-BE49-F238E27FC236}">
                <a16:creationId xmlns:a16="http://schemas.microsoft.com/office/drawing/2014/main" id="{14714A96-9D61-4ED8-BC05-EBB7F32F98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789246-2A54-45FA-B024-770CB9923980}"/>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303949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F9A8-1D83-4BE4-BD05-6BE4FE7BB8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CBA16-66F7-46A3-91F3-BEFBBBB72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6B2FA3-BC40-4366-ACC1-47B0A24AB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ADB918-DB3A-4467-B087-927F9B46F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BDE5C-D03B-45FD-AF30-2EA5C242EF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5292DA-31D8-4694-8A11-B710B552AC5A}"/>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8" name="Footer Placeholder 7">
            <a:extLst>
              <a:ext uri="{FF2B5EF4-FFF2-40B4-BE49-F238E27FC236}">
                <a16:creationId xmlns:a16="http://schemas.microsoft.com/office/drawing/2014/main" id="{94244775-3BFC-45C3-B8AB-D7F0F0AA8C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D21E0B1-3985-4D72-9902-4C94D9E19EFB}"/>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11506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4F2-0F56-4C06-B60C-6EF96501C9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38485C-7741-424C-BF53-3AEFAAFBE063}"/>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4" name="Footer Placeholder 3">
            <a:extLst>
              <a:ext uri="{FF2B5EF4-FFF2-40B4-BE49-F238E27FC236}">
                <a16:creationId xmlns:a16="http://schemas.microsoft.com/office/drawing/2014/main" id="{124F67B4-61DD-4BC9-8DEE-1242B95640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EF1D07-9B26-4597-B5B5-5810DE24F675}"/>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134044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7FE90-87C2-4212-9315-915285CD00F4}"/>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3" name="Footer Placeholder 2">
            <a:extLst>
              <a:ext uri="{FF2B5EF4-FFF2-40B4-BE49-F238E27FC236}">
                <a16:creationId xmlns:a16="http://schemas.microsoft.com/office/drawing/2014/main" id="{63745C85-A1DC-414E-9994-B6483FC4F0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E7A042-5E01-4995-B151-AFDB9BB4AD9D}"/>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131260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8D41-FBDB-45D8-8341-FE99C8894B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2A6500-2EE0-4D08-B4BD-02198D27D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353134-9D31-4267-983C-24FFFF233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6B503-0378-4659-9475-DFBC22A62E9D}"/>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6" name="Footer Placeholder 5">
            <a:extLst>
              <a:ext uri="{FF2B5EF4-FFF2-40B4-BE49-F238E27FC236}">
                <a16:creationId xmlns:a16="http://schemas.microsoft.com/office/drawing/2014/main" id="{400244E5-725D-43B7-8E07-3A76121C97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6DD6FE-91F2-419D-8177-DC4FCB729999}"/>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190871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E8E2-7A57-4502-BE1E-02406E31B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AA7D1C-FE83-4780-BA88-883DFBF44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C1DE97-C23E-4960-85E6-2803493AD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523E3-CF35-4BF7-BA34-04AA5478A08A}"/>
              </a:ext>
            </a:extLst>
          </p:cNvPr>
          <p:cNvSpPr>
            <a:spLocks noGrp="1"/>
          </p:cNvSpPr>
          <p:nvPr>
            <p:ph type="dt" sz="half" idx="10"/>
          </p:nvPr>
        </p:nvSpPr>
        <p:spPr/>
        <p:txBody>
          <a:bodyPr/>
          <a:lstStyle/>
          <a:p>
            <a:fld id="{C9092D71-2FB6-469D-9FA3-58D32F4997D0}" type="datetimeFigureOut">
              <a:rPr lang="en-GB" smtClean="0"/>
              <a:t>02/09/2021</a:t>
            </a:fld>
            <a:endParaRPr lang="en-GB"/>
          </a:p>
        </p:txBody>
      </p:sp>
      <p:sp>
        <p:nvSpPr>
          <p:cNvPr id="6" name="Footer Placeholder 5">
            <a:extLst>
              <a:ext uri="{FF2B5EF4-FFF2-40B4-BE49-F238E27FC236}">
                <a16:creationId xmlns:a16="http://schemas.microsoft.com/office/drawing/2014/main" id="{45920429-4615-4AF8-8719-ABDB42A79A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A0DD67-66D0-40D0-A7A0-96951EBD3CA2}"/>
              </a:ext>
            </a:extLst>
          </p:cNvPr>
          <p:cNvSpPr>
            <a:spLocks noGrp="1"/>
          </p:cNvSpPr>
          <p:nvPr>
            <p:ph type="sldNum" sz="quarter" idx="12"/>
          </p:nvPr>
        </p:nvSpPr>
        <p:spPr/>
        <p:txBody>
          <a:bodyPr/>
          <a:lstStyle/>
          <a:p>
            <a:fld id="{5FEB3CC4-B773-48FF-8B88-4A0E8DDF42E4}" type="slidenum">
              <a:rPr lang="en-GB" smtClean="0"/>
              <a:t>‹#›</a:t>
            </a:fld>
            <a:endParaRPr lang="en-GB"/>
          </a:p>
        </p:txBody>
      </p:sp>
    </p:spTree>
    <p:extLst>
      <p:ext uri="{BB962C8B-B14F-4D97-AF65-F5344CB8AC3E}">
        <p14:creationId xmlns:p14="http://schemas.microsoft.com/office/powerpoint/2010/main" val="422357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E268-2C25-4239-AFA9-5FC884EF4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E0C23A-18E2-4955-8BFB-CD302C37A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00A03-39B3-4B91-90B3-F1DC52D77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92D71-2FB6-469D-9FA3-58D32F4997D0}" type="datetimeFigureOut">
              <a:rPr lang="en-GB" smtClean="0"/>
              <a:t>02/09/2021</a:t>
            </a:fld>
            <a:endParaRPr lang="en-GB"/>
          </a:p>
        </p:txBody>
      </p:sp>
      <p:sp>
        <p:nvSpPr>
          <p:cNvPr id="5" name="Footer Placeholder 4">
            <a:extLst>
              <a:ext uri="{FF2B5EF4-FFF2-40B4-BE49-F238E27FC236}">
                <a16:creationId xmlns:a16="http://schemas.microsoft.com/office/drawing/2014/main" id="{72155DC7-8696-4D37-8698-AC7509EA2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07BAF8-A4FC-4951-9167-1A49B20381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3CC4-B773-48FF-8B88-4A0E8DDF42E4}" type="slidenum">
              <a:rPr lang="en-GB" smtClean="0"/>
              <a:t>‹#›</a:t>
            </a:fld>
            <a:endParaRPr lang="en-GB"/>
          </a:p>
        </p:txBody>
      </p:sp>
    </p:spTree>
    <p:extLst>
      <p:ext uri="{BB962C8B-B14F-4D97-AF65-F5344CB8AC3E}">
        <p14:creationId xmlns:p14="http://schemas.microsoft.com/office/powerpoint/2010/main" val="235970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464611" y="1361358"/>
            <a:ext cx="4087306" cy="2208107"/>
          </a:xfrm>
        </p:spPr>
        <p:txBody>
          <a:bodyPr anchor="b">
            <a:normAutofit/>
          </a:bodyPr>
          <a:lstStyle/>
          <a:p>
            <a:pPr algn="l"/>
            <a:r>
              <a:rPr lang="en-US" sz="3600" b="1" dirty="0">
                <a:latin typeface="Palatino" pitchFamily="2" charset="77"/>
                <a:ea typeface="Palatino" pitchFamily="2" charset="77"/>
              </a:rPr>
              <a:t>UCOL 1523 </a:t>
            </a:r>
            <a:br>
              <a:rPr lang="en-US" sz="3600" b="1" dirty="0">
                <a:latin typeface="Palatino" pitchFamily="2" charset="77"/>
                <a:ea typeface="Palatino" pitchFamily="2" charset="77"/>
              </a:rPr>
            </a:br>
            <a:r>
              <a:rPr lang="en-US" altLang="en-US" sz="3600" b="1" dirty="0">
                <a:latin typeface="Palatino" pitchFamily="2" charset="77"/>
                <a:ea typeface="Palatino" pitchFamily="2" charset="77"/>
              </a:rPr>
              <a:t>Gateway to Belonging at OU</a:t>
            </a:r>
            <a:endParaRPr lang="en-US" sz="3600" dirty="0">
              <a:latin typeface="Palatino" pitchFamily="2" charset="77"/>
              <a:ea typeface="Palatino" pitchFamily="2" charset="77"/>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7028496" y="3690651"/>
            <a:ext cx="4909504" cy="2208106"/>
          </a:xfrm>
        </p:spPr>
        <p:txBody>
          <a:bodyPr anchor="t">
            <a:normAutofit fontScale="92500" lnSpcReduction="10000"/>
          </a:bodyPr>
          <a:lstStyle/>
          <a:p>
            <a:pPr algn="l">
              <a:spcAft>
                <a:spcPts val="600"/>
              </a:spcAft>
            </a:pPr>
            <a:r>
              <a:rPr lang="en-US" dirty="0">
                <a:latin typeface="Palatino" pitchFamily="2" charset="77"/>
                <a:ea typeface="Palatino" pitchFamily="2" charset="77"/>
              </a:rPr>
              <a:t>Week 2 – August 30 – September 3, 2021</a:t>
            </a:r>
          </a:p>
          <a:p>
            <a:pPr algn="l">
              <a:spcAft>
                <a:spcPts val="600"/>
              </a:spcAft>
            </a:pPr>
            <a:endParaRPr lang="en-US" dirty="0">
              <a:latin typeface="Palatino" pitchFamily="2" charset="77"/>
              <a:ea typeface="Palatino" pitchFamily="2" charset="77"/>
            </a:endParaRPr>
          </a:p>
          <a:p>
            <a:pPr algn="l">
              <a:spcAft>
                <a:spcPts val="600"/>
              </a:spcAft>
            </a:pPr>
            <a:r>
              <a:rPr lang="en-US" b="1" dirty="0">
                <a:latin typeface="Palatino" pitchFamily="2" charset="77"/>
                <a:ea typeface="Palatino" pitchFamily="2" charset="77"/>
              </a:rPr>
              <a:t>Embrace Acceptance </a:t>
            </a:r>
          </a:p>
          <a:p>
            <a:pPr algn="l">
              <a:spcAft>
                <a:spcPts val="600"/>
              </a:spcAft>
            </a:pPr>
            <a:r>
              <a:rPr lang="en-US" b="1" dirty="0">
                <a:latin typeface="Palatino" pitchFamily="2" charset="77"/>
                <a:ea typeface="Palatino" pitchFamily="2" charset="77"/>
              </a:rPr>
              <a:t>Chapter 2</a:t>
            </a:r>
          </a:p>
          <a:p>
            <a:pPr algn="l">
              <a:spcAft>
                <a:spcPts val="600"/>
              </a:spcAft>
            </a:pPr>
            <a:endParaRPr lang="en-US" sz="5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l="23117" r="1923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360107-9ED2-8D43-8DCE-0DA4102F3BDA}"/>
              </a:ext>
            </a:extLst>
          </p:cNvPr>
          <p:cNvSpPr>
            <a:spLocks noGrp="1"/>
          </p:cNvSpPr>
          <p:nvPr>
            <p:ph type="title"/>
          </p:nvPr>
        </p:nvSpPr>
        <p:spPr>
          <a:xfrm>
            <a:off x="0" y="4624956"/>
            <a:ext cx="4788168" cy="1526741"/>
          </a:xfrm>
        </p:spPr>
        <p:txBody>
          <a:bodyPr>
            <a:normAutofit/>
          </a:bodyPr>
          <a:lstStyle/>
          <a:p>
            <a:pPr algn="r"/>
            <a:r>
              <a:rPr lang="en-US" sz="2800" dirty="0">
                <a:solidFill>
                  <a:schemeClr val="bg1"/>
                </a:solidFill>
                <a:latin typeface="Palatino" pitchFamily="2" charset="77"/>
                <a:ea typeface="Palatino" pitchFamily="2" charset="77"/>
              </a:rPr>
              <a:t>Lessons from winemaking</a:t>
            </a:r>
          </a:p>
        </p:txBody>
      </p:sp>
      <p:pic>
        <p:nvPicPr>
          <p:cNvPr id="7" name="Picture 6">
            <a:extLst>
              <a:ext uri="{FF2B5EF4-FFF2-40B4-BE49-F238E27FC236}">
                <a16:creationId xmlns:a16="http://schemas.microsoft.com/office/drawing/2014/main" id="{E62EA520-8759-1E4D-A436-E9B6150CE9CB}"/>
              </a:ext>
            </a:extLst>
          </p:cNvPr>
          <p:cNvPicPr>
            <a:picLocks noChangeAspect="1"/>
          </p:cNvPicPr>
          <p:nvPr/>
        </p:nvPicPr>
        <p:blipFill rotWithShape="1">
          <a:blip r:embed="rId2">
            <a:extLst>
              <a:ext uri="{28A0092B-C50C-407E-A947-70E740481C1C}">
                <a14:useLocalDpi xmlns:a14="http://schemas.microsoft.com/office/drawing/2010/main" val="0"/>
              </a:ext>
            </a:extLst>
          </a:blip>
          <a:srcRect r="2" b="467"/>
          <a:stretch/>
        </p:blipFill>
        <p:spPr>
          <a:xfrm>
            <a:off x="393308" y="352931"/>
            <a:ext cx="5559480" cy="3749040"/>
          </a:xfrm>
          <a:prstGeom prst="rect">
            <a:avLst/>
          </a:prstGeom>
        </p:spPr>
      </p:pic>
      <p:pic>
        <p:nvPicPr>
          <p:cNvPr id="5" name="Content Placeholder 4">
            <a:extLst>
              <a:ext uri="{FF2B5EF4-FFF2-40B4-BE49-F238E27FC236}">
                <a16:creationId xmlns:a16="http://schemas.microsoft.com/office/drawing/2014/main" id="{07887FBC-C9B9-934E-B847-0E668731128C}"/>
              </a:ext>
            </a:extLst>
          </p:cNvPr>
          <p:cNvPicPr>
            <a:picLocks noChangeAspect="1"/>
          </p:cNvPicPr>
          <p:nvPr/>
        </p:nvPicPr>
        <p:blipFill rotWithShape="1">
          <a:blip r:embed="rId3">
            <a:extLst>
              <a:ext uri="{28A0092B-C50C-407E-A947-70E740481C1C}">
                <a14:useLocalDpi xmlns:a14="http://schemas.microsoft.com/office/drawing/2010/main" val="0"/>
              </a:ext>
            </a:extLst>
          </a:blip>
          <a:srcRect t="21221" b="11192"/>
          <a:stretch/>
        </p:blipFill>
        <p:spPr>
          <a:xfrm>
            <a:off x="6251736" y="357013"/>
            <a:ext cx="5546955" cy="3749040"/>
          </a:xfrm>
          <a:prstGeom prst="rect">
            <a:avLst/>
          </a:prstGeom>
        </p:spPr>
      </p:pic>
      <p:cxnSp>
        <p:nvCxnSpPr>
          <p:cNvPr id="43" name="Straight Connector 4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8B8E9AB2-2619-4C86-B65B-310C95B619C4}"/>
              </a:ext>
            </a:extLst>
          </p:cNvPr>
          <p:cNvSpPr>
            <a:spLocks noGrp="1"/>
          </p:cNvSpPr>
          <p:nvPr>
            <p:ph idx="1"/>
          </p:nvPr>
        </p:nvSpPr>
        <p:spPr>
          <a:xfrm>
            <a:off x="4945336" y="4615840"/>
            <a:ext cx="6609921" cy="1526741"/>
          </a:xfrm>
        </p:spPr>
        <p:txBody>
          <a:bodyPr anchor="ctr">
            <a:normAutofit/>
          </a:bodyPr>
          <a:lstStyle/>
          <a:p>
            <a:pPr marL="0" indent="0">
              <a:buNone/>
            </a:pPr>
            <a:endParaRPr lang="en-US" sz="2200" dirty="0">
              <a:solidFill>
                <a:schemeClr val="bg1"/>
              </a:solidFill>
            </a:endParaRPr>
          </a:p>
        </p:txBody>
      </p:sp>
    </p:spTree>
    <p:extLst>
      <p:ext uri="{BB962C8B-B14F-4D97-AF65-F5344CB8AC3E}">
        <p14:creationId xmlns:p14="http://schemas.microsoft.com/office/powerpoint/2010/main" val="73517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250B66E-1F26-684A-80BE-05673DC4160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663" r="29412"/>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1A850-A49A-A549-B859-1253020E9DEA}"/>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latin typeface="Palatino" pitchFamily="2" charset="77"/>
                <a:ea typeface="Palatino" pitchFamily="2" charset="77"/>
              </a:rPr>
              <a:t>Exploring discomfort:</a:t>
            </a:r>
          </a:p>
        </p:txBody>
      </p:sp>
      <p:sp>
        <p:nvSpPr>
          <p:cNvPr id="6" name="Content Placeholder 5">
            <a:extLst>
              <a:ext uri="{FF2B5EF4-FFF2-40B4-BE49-F238E27FC236}">
                <a16:creationId xmlns:a16="http://schemas.microsoft.com/office/drawing/2014/main" id="{5D393B79-C0E9-C04A-A619-4F7F46EC895D}"/>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dirty="0">
                <a:latin typeface="Palatino" pitchFamily="2" charset="77"/>
                <a:ea typeface="Palatino" pitchFamily="2" charset="77"/>
              </a:rPr>
              <a:t>Pick a character everyone in your group’s familiar with</a:t>
            </a:r>
          </a:p>
          <a:p>
            <a:r>
              <a:rPr lang="en-US" sz="2000" dirty="0">
                <a:latin typeface="Palatino" pitchFamily="2" charset="77"/>
                <a:ea typeface="Palatino" pitchFamily="2" charset="77"/>
              </a:rPr>
              <a:t>What caused the character discomfort?</a:t>
            </a:r>
          </a:p>
          <a:p>
            <a:r>
              <a:rPr lang="en-US" sz="2000" dirty="0">
                <a:latin typeface="Palatino" pitchFamily="2" charset="77"/>
                <a:ea typeface="Palatino" pitchFamily="2" charset="77"/>
              </a:rPr>
              <a:t>How did they deal with it?</a:t>
            </a:r>
          </a:p>
          <a:p>
            <a:r>
              <a:rPr lang="en-US" sz="2000" dirty="0">
                <a:latin typeface="Palatino" pitchFamily="2" charset="77"/>
                <a:ea typeface="Palatino" pitchFamily="2" charset="77"/>
              </a:rPr>
              <a:t>How’d that go?</a:t>
            </a:r>
          </a:p>
        </p:txBody>
      </p:sp>
    </p:spTree>
    <p:extLst>
      <p:ext uri="{BB962C8B-B14F-4D97-AF65-F5344CB8AC3E}">
        <p14:creationId xmlns:p14="http://schemas.microsoft.com/office/powerpoint/2010/main" val="224717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595C-9DAA-456D-ACD2-819058B90A26}"/>
              </a:ext>
            </a:extLst>
          </p:cNvPr>
          <p:cNvSpPr>
            <a:spLocks noGrp="1"/>
          </p:cNvSpPr>
          <p:nvPr>
            <p:ph type="title"/>
          </p:nvPr>
        </p:nvSpPr>
        <p:spPr/>
        <p:txBody>
          <a:bodyPr/>
          <a:lstStyle/>
          <a:p>
            <a:pPr algn="ctr"/>
            <a:r>
              <a:rPr lang="en-US" b="1" dirty="0">
                <a:latin typeface="Palatino" pitchFamily="2" charset="77"/>
                <a:ea typeface="Palatino" pitchFamily="2" charset="77"/>
              </a:rPr>
              <a:t>Battling Uncomfortable Feelings</a:t>
            </a:r>
            <a:endParaRPr lang="en-GB" b="1"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35DCA537-9BD4-476C-85DC-9D682D257D80}"/>
              </a:ext>
            </a:extLst>
          </p:cNvPr>
          <p:cNvSpPr>
            <a:spLocks noGrp="1"/>
          </p:cNvSpPr>
          <p:nvPr>
            <p:ph idx="1"/>
          </p:nvPr>
        </p:nvSpPr>
        <p:spPr/>
        <p:txBody>
          <a:bodyPr>
            <a:normAutofit fontScale="92500" lnSpcReduction="10000"/>
          </a:bodyPr>
          <a:lstStyle/>
          <a:p>
            <a:r>
              <a:rPr lang="en-US" dirty="0">
                <a:latin typeface="Palatino" pitchFamily="2" charset="77"/>
                <a:ea typeface="Palatino" pitchFamily="2" charset="77"/>
              </a:rPr>
              <a:t>Discomfort is inevitable.</a:t>
            </a:r>
          </a:p>
          <a:p>
            <a:r>
              <a:rPr lang="en-US" dirty="0">
                <a:latin typeface="Palatino" pitchFamily="2" charset="77"/>
                <a:ea typeface="Palatino" pitchFamily="2" charset="77"/>
              </a:rPr>
              <a:t>Joy, love, comfort and happiness are inevitable.</a:t>
            </a:r>
          </a:p>
          <a:p>
            <a:r>
              <a:rPr lang="en-US" dirty="0">
                <a:latin typeface="Palatino" pitchFamily="2" charset="77"/>
                <a:ea typeface="Palatino" pitchFamily="2" charset="77"/>
              </a:rPr>
              <a:t>Acceptance is not about getting rid of negative feelings. </a:t>
            </a:r>
          </a:p>
          <a:p>
            <a:r>
              <a:rPr lang="en-US" dirty="0">
                <a:latin typeface="Palatino" pitchFamily="2" charset="77"/>
                <a:ea typeface="Palatino" pitchFamily="2" charset="77"/>
              </a:rPr>
              <a:t>Acceptance can help make the emotional experience more tolerable. </a:t>
            </a:r>
          </a:p>
          <a:p>
            <a:r>
              <a:rPr lang="en-US" dirty="0">
                <a:latin typeface="Palatino" pitchFamily="2" charset="77"/>
                <a:ea typeface="Palatino" pitchFamily="2" charset="77"/>
              </a:rPr>
              <a:t>Remember: Understanding that our baseline as humans is not “happy” is the first step to practicing acceptance. </a:t>
            </a:r>
          </a:p>
          <a:p>
            <a:endParaRPr lang="en-US" dirty="0">
              <a:latin typeface="Palatino" pitchFamily="2" charset="77"/>
              <a:ea typeface="Palatino" pitchFamily="2" charset="77"/>
            </a:endParaRPr>
          </a:p>
          <a:p>
            <a:r>
              <a:rPr lang="en-US" dirty="0">
                <a:latin typeface="Palatino" pitchFamily="2" charset="77"/>
                <a:ea typeface="Palatino" pitchFamily="2" charset="77"/>
              </a:rPr>
              <a:t>Emotions are road signs, not roadblocks. </a:t>
            </a:r>
          </a:p>
          <a:p>
            <a:pPr lvl="1"/>
            <a:r>
              <a:rPr lang="en-US" dirty="0">
                <a:latin typeface="Palatino" pitchFamily="2" charset="77"/>
                <a:ea typeface="Palatino" pitchFamily="2" charset="77"/>
              </a:rPr>
              <a:t>Emotions are useful &amp; informative. </a:t>
            </a:r>
          </a:p>
          <a:p>
            <a:pPr lvl="1"/>
            <a:r>
              <a:rPr lang="en-US" dirty="0">
                <a:latin typeface="Palatino" pitchFamily="2" charset="77"/>
                <a:ea typeface="Palatino" pitchFamily="2" charset="77"/>
              </a:rPr>
              <a:t>Approach emotions with curiosity instream of fear. </a:t>
            </a:r>
          </a:p>
          <a:p>
            <a:pPr lvl="1"/>
            <a:endParaRPr lang="en-US" dirty="0"/>
          </a:p>
          <a:p>
            <a:endParaRPr lang="en-GB" dirty="0"/>
          </a:p>
        </p:txBody>
      </p:sp>
    </p:spTree>
    <p:extLst>
      <p:ext uri="{BB962C8B-B14F-4D97-AF65-F5344CB8AC3E}">
        <p14:creationId xmlns:p14="http://schemas.microsoft.com/office/powerpoint/2010/main" val="3675341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4CDC-A118-4C51-873D-1A63D275CE6A}"/>
              </a:ext>
            </a:extLst>
          </p:cNvPr>
          <p:cNvSpPr>
            <a:spLocks noGrp="1"/>
          </p:cNvSpPr>
          <p:nvPr>
            <p:ph type="title"/>
          </p:nvPr>
        </p:nvSpPr>
        <p:spPr/>
        <p:txBody>
          <a:bodyPr/>
          <a:lstStyle/>
          <a:p>
            <a:r>
              <a:rPr lang="en-US" sz="4000" dirty="0">
                <a:latin typeface="Palatino" pitchFamily="2" charset="77"/>
                <a:ea typeface="Palatino" pitchFamily="2" charset="77"/>
              </a:rPr>
              <a:t>Battling Uncomfortable Feelings: </a:t>
            </a:r>
            <a:br>
              <a:rPr lang="en-US" sz="4000" dirty="0">
                <a:latin typeface="Palatino" pitchFamily="2" charset="77"/>
                <a:ea typeface="Palatino" pitchFamily="2" charset="77"/>
              </a:rPr>
            </a:br>
            <a:r>
              <a:rPr lang="en-US" sz="4000" dirty="0">
                <a:latin typeface="Palatino" pitchFamily="2" charset="77"/>
                <a:ea typeface="Palatino" pitchFamily="2" charset="77"/>
              </a:rPr>
              <a:t>Life Stressors</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6507F331-6A94-4631-84CA-F265E9DED7E8}"/>
              </a:ext>
            </a:extLst>
          </p:cNvPr>
          <p:cNvSpPr>
            <a:spLocks noGrp="1"/>
          </p:cNvSpPr>
          <p:nvPr>
            <p:ph idx="1"/>
          </p:nvPr>
        </p:nvSpPr>
        <p:spPr/>
        <p:txBody>
          <a:bodyPr>
            <a:normAutofit fontScale="92500" lnSpcReduction="10000"/>
          </a:bodyPr>
          <a:lstStyle/>
          <a:p>
            <a:r>
              <a:rPr lang="en-US" dirty="0">
                <a:latin typeface="Palatino" pitchFamily="2" charset="77"/>
                <a:ea typeface="Palatino" pitchFamily="2" charset="77"/>
              </a:rPr>
              <a:t>Two Categories of life stressors </a:t>
            </a:r>
          </a:p>
          <a:p>
            <a:pPr lvl="1"/>
            <a:r>
              <a:rPr lang="en-US" dirty="0">
                <a:latin typeface="Palatino" pitchFamily="2" charset="77"/>
                <a:ea typeface="Palatino" pitchFamily="2" charset="77"/>
              </a:rPr>
              <a:t>Inevitable stress</a:t>
            </a:r>
          </a:p>
          <a:p>
            <a:pPr lvl="1"/>
            <a:r>
              <a:rPr lang="en-US" dirty="0">
                <a:latin typeface="Palatino" pitchFamily="2" charset="77"/>
                <a:ea typeface="Palatino" pitchFamily="2" charset="77"/>
              </a:rPr>
              <a:t>Self-imposed stress</a:t>
            </a:r>
          </a:p>
          <a:p>
            <a:r>
              <a:rPr lang="en-US" dirty="0">
                <a:latin typeface="Palatino" pitchFamily="2" charset="77"/>
                <a:ea typeface="Palatino" pitchFamily="2" charset="77"/>
              </a:rPr>
              <a:t>Inevitable stress </a:t>
            </a:r>
          </a:p>
          <a:p>
            <a:pPr lvl="1"/>
            <a:r>
              <a:rPr lang="en-US" dirty="0">
                <a:latin typeface="Palatino" pitchFamily="2" charset="77"/>
                <a:ea typeface="Palatino" pitchFamily="2" charset="77"/>
              </a:rPr>
              <a:t>Things in life we can’t avoid</a:t>
            </a:r>
          </a:p>
          <a:p>
            <a:pPr lvl="2"/>
            <a:r>
              <a:rPr lang="en-US" dirty="0">
                <a:latin typeface="Palatino" pitchFamily="2" charset="77"/>
                <a:ea typeface="Palatino" pitchFamily="2" charset="77"/>
              </a:rPr>
              <a:t>Major life transitions: births, deaths, work, marriage, divorce, illness</a:t>
            </a:r>
          </a:p>
          <a:p>
            <a:pPr lvl="2"/>
            <a:r>
              <a:rPr lang="en-US" dirty="0">
                <a:latin typeface="Palatino" pitchFamily="2" charset="77"/>
                <a:ea typeface="Palatino" pitchFamily="2" charset="77"/>
              </a:rPr>
              <a:t>Minor everyday occurrences: flat tires, traffic, long lines, money problems</a:t>
            </a:r>
          </a:p>
          <a:p>
            <a:r>
              <a:rPr lang="en-US" dirty="0">
                <a:latin typeface="Palatino" pitchFamily="2" charset="77"/>
                <a:ea typeface="Palatino" pitchFamily="2" charset="77"/>
              </a:rPr>
              <a:t>Self-imposed stress</a:t>
            </a:r>
          </a:p>
          <a:p>
            <a:pPr lvl="1"/>
            <a:r>
              <a:rPr lang="en-US" dirty="0">
                <a:latin typeface="Palatino" pitchFamily="2" charset="77"/>
                <a:ea typeface="Palatino" pitchFamily="2" charset="77"/>
              </a:rPr>
              <a:t>Stems from how we respond to inevitable stress</a:t>
            </a:r>
          </a:p>
          <a:p>
            <a:pPr lvl="2"/>
            <a:r>
              <a:rPr lang="en-US" dirty="0">
                <a:latin typeface="Palatino" pitchFamily="2" charset="77"/>
                <a:ea typeface="Palatino" pitchFamily="2" charset="77"/>
              </a:rPr>
              <a:t>We can prolong the stress if we obsess over the issue. </a:t>
            </a:r>
          </a:p>
          <a:p>
            <a:pPr lvl="2"/>
            <a:r>
              <a:rPr lang="en-US" dirty="0">
                <a:latin typeface="Palatino" pitchFamily="2" charset="77"/>
                <a:ea typeface="Palatino" pitchFamily="2" charset="77"/>
              </a:rPr>
              <a:t>We prolong the stress if we repeat negative thoughts about the event or yourself.</a:t>
            </a:r>
          </a:p>
          <a:p>
            <a:pPr lvl="2"/>
            <a:r>
              <a:rPr lang="en-US" dirty="0">
                <a:latin typeface="Palatino" pitchFamily="2" charset="77"/>
                <a:ea typeface="Palatino" pitchFamily="2" charset="77"/>
              </a:rPr>
              <a:t>Practice </a:t>
            </a:r>
            <a:r>
              <a:rPr lang="en-US" b="1" i="1" dirty="0">
                <a:latin typeface="Palatino" pitchFamily="2" charset="77"/>
                <a:ea typeface="Palatino" pitchFamily="2" charset="77"/>
              </a:rPr>
              <a:t>reframing your negative thoughts </a:t>
            </a:r>
            <a:r>
              <a:rPr lang="en-US" dirty="0">
                <a:latin typeface="Palatino" pitchFamily="2" charset="77"/>
                <a:ea typeface="Palatino" pitchFamily="2" charset="77"/>
              </a:rPr>
              <a:t>instead of blaming ourselves with a negative thought.  </a:t>
            </a:r>
          </a:p>
          <a:p>
            <a:endParaRPr lang="en-GB" b="1" dirty="0"/>
          </a:p>
        </p:txBody>
      </p:sp>
    </p:spTree>
    <p:extLst>
      <p:ext uri="{BB962C8B-B14F-4D97-AF65-F5344CB8AC3E}">
        <p14:creationId xmlns:p14="http://schemas.microsoft.com/office/powerpoint/2010/main" val="419362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CCE88-50AF-450E-8099-3E3ED585625F}"/>
              </a:ext>
            </a:extLst>
          </p:cNvPr>
          <p:cNvSpPr>
            <a:spLocks noGrp="1"/>
          </p:cNvSpPr>
          <p:nvPr>
            <p:ph type="title"/>
          </p:nvPr>
        </p:nvSpPr>
        <p:spPr/>
        <p:txBody>
          <a:bodyPr/>
          <a:lstStyle/>
          <a:p>
            <a:r>
              <a:rPr lang="en-US" sz="4400" dirty="0">
                <a:latin typeface="Palatino" pitchFamily="2" charset="77"/>
                <a:ea typeface="Palatino" pitchFamily="2" charset="77"/>
              </a:rPr>
              <a:t>Battling Uncomfortable Feelings: Reframing</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73FEC2E8-1D52-464A-914C-1F199BE2DBD0}"/>
              </a:ext>
            </a:extLst>
          </p:cNvPr>
          <p:cNvSpPr>
            <a:spLocks noGrp="1"/>
          </p:cNvSpPr>
          <p:nvPr>
            <p:ph sz="half" idx="1"/>
          </p:nvPr>
        </p:nvSpPr>
        <p:spPr>
          <a:xfrm>
            <a:off x="838200" y="1825625"/>
            <a:ext cx="5257800" cy="4351338"/>
          </a:xfrm>
        </p:spPr>
        <p:txBody>
          <a:bodyPr>
            <a:normAutofit fontScale="85000" lnSpcReduction="20000"/>
          </a:bodyPr>
          <a:lstStyle/>
          <a:p>
            <a:pPr marL="0" indent="0">
              <a:buNone/>
            </a:pPr>
            <a:r>
              <a:rPr lang="en-US" sz="3000" b="1" dirty="0">
                <a:latin typeface="Palatino" pitchFamily="2" charset="77"/>
                <a:ea typeface="Palatino" pitchFamily="2" charset="77"/>
              </a:rPr>
              <a:t>Steps to Reframing</a:t>
            </a:r>
          </a:p>
          <a:p>
            <a:pPr marL="0" indent="0">
              <a:buNone/>
            </a:pPr>
            <a:endParaRPr lang="en-US" sz="3000" dirty="0">
              <a:latin typeface="Palatino" pitchFamily="2" charset="77"/>
              <a:ea typeface="Palatino" pitchFamily="2" charset="77"/>
            </a:endParaRPr>
          </a:p>
          <a:p>
            <a:pPr lvl="1"/>
            <a:r>
              <a:rPr lang="en-US" sz="2800" dirty="0">
                <a:latin typeface="Palatino" pitchFamily="2" charset="77"/>
                <a:ea typeface="Palatino" pitchFamily="2" charset="77"/>
              </a:rPr>
              <a:t>E</a:t>
            </a:r>
            <a:r>
              <a:rPr lang="en-US" sz="2800" dirty="0">
                <a:solidFill>
                  <a:schemeClr val="tx1"/>
                </a:solidFill>
                <a:latin typeface="Palatino" pitchFamily="2" charset="77"/>
                <a:ea typeface="Palatino" pitchFamily="2" charset="77"/>
              </a:rPr>
              <a:t>xamine the emotions you feel.</a:t>
            </a:r>
          </a:p>
          <a:p>
            <a:pPr lvl="1"/>
            <a:endParaRPr lang="en-US" sz="2800" dirty="0">
              <a:latin typeface="Palatino" pitchFamily="2" charset="77"/>
              <a:ea typeface="Palatino" pitchFamily="2" charset="77"/>
            </a:endParaRPr>
          </a:p>
          <a:p>
            <a:pPr lvl="1"/>
            <a:r>
              <a:rPr lang="en-US" sz="2800" dirty="0">
                <a:latin typeface="Palatino" pitchFamily="2" charset="77"/>
                <a:ea typeface="Palatino" pitchFamily="2" charset="77"/>
              </a:rPr>
              <a:t>Explore the</a:t>
            </a:r>
            <a:r>
              <a:rPr lang="en-US" sz="2800" dirty="0">
                <a:solidFill>
                  <a:schemeClr val="tx1"/>
                </a:solidFill>
                <a:latin typeface="Palatino" pitchFamily="2" charset="77"/>
                <a:ea typeface="Palatino" pitchFamily="2" charset="77"/>
              </a:rPr>
              <a:t> the automatic thoughts  that happen as a result of how you feel.</a:t>
            </a:r>
          </a:p>
          <a:p>
            <a:pPr marL="457200" lvl="1" indent="0">
              <a:buNone/>
            </a:pPr>
            <a:r>
              <a:rPr lang="en-US" sz="2800" dirty="0">
                <a:latin typeface="Palatino" pitchFamily="2" charset="77"/>
                <a:ea typeface="Palatino" pitchFamily="2" charset="77"/>
              </a:rPr>
              <a:t>    </a:t>
            </a:r>
            <a:endParaRPr lang="en-US" sz="2800" dirty="0">
              <a:solidFill>
                <a:schemeClr val="tx1"/>
              </a:solidFill>
              <a:latin typeface="Palatino" pitchFamily="2" charset="77"/>
              <a:ea typeface="Palatino" pitchFamily="2" charset="77"/>
            </a:endParaRPr>
          </a:p>
          <a:p>
            <a:pPr lvl="1"/>
            <a:r>
              <a:rPr lang="en-US" sz="2800" dirty="0">
                <a:latin typeface="Palatino" pitchFamily="2" charset="77"/>
                <a:ea typeface="Palatino" pitchFamily="2" charset="77"/>
              </a:rPr>
              <a:t>R</a:t>
            </a:r>
            <a:r>
              <a:rPr lang="en-US" sz="2800" dirty="0">
                <a:solidFill>
                  <a:schemeClr val="tx1"/>
                </a:solidFill>
                <a:latin typeface="Palatino" pitchFamily="2" charset="77"/>
                <a:ea typeface="Palatino" pitchFamily="2" charset="77"/>
              </a:rPr>
              <a:t>eframe the thought from the negative thought to a more positive thought.</a:t>
            </a:r>
          </a:p>
          <a:p>
            <a:pPr marL="457200" lvl="1" indent="0">
              <a:buNone/>
            </a:pPr>
            <a:r>
              <a:rPr lang="en-US" sz="2800" dirty="0">
                <a:latin typeface="Palatino" pitchFamily="2" charset="77"/>
                <a:ea typeface="Palatino" pitchFamily="2" charset="77"/>
              </a:rPr>
              <a:t>                                    </a:t>
            </a:r>
          </a:p>
          <a:p>
            <a:pPr marL="457200" lvl="1" indent="0">
              <a:buNone/>
            </a:pPr>
            <a:endParaRPr lang="en-US" dirty="0">
              <a:latin typeface="Palatino" pitchFamily="2" charset="77"/>
              <a:ea typeface="Palatino" pitchFamily="2" charset="77"/>
            </a:endParaRPr>
          </a:p>
          <a:p>
            <a:pPr marL="457200" lvl="1" indent="0">
              <a:buNone/>
            </a:pPr>
            <a:r>
              <a:rPr lang="en-US" dirty="0">
                <a:latin typeface="Palatino" pitchFamily="2" charset="77"/>
                <a:ea typeface="Palatino" pitchFamily="2" charset="77"/>
              </a:rPr>
              <a:t>                                             </a:t>
            </a:r>
            <a:r>
              <a:rPr lang="en-US" sz="2000" dirty="0" err="1">
                <a:latin typeface="Palatino" pitchFamily="2" charset="77"/>
                <a:ea typeface="Palatino" pitchFamily="2" charset="77"/>
              </a:rPr>
              <a:t>Ackert</a:t>
            </a:r>
            <a:r>
              <a:rPr lang="en-US" sz="2000" dirty="0">
                <a:latin typeface="Palatino" pitchFamily="2" charset="77"/>
                <a:ea typeface="Palatino" pitchFamily="2" charset="77"/>
              </a:rPr>
              <a:t>, 2021, p. 25</a:t>
            </a:r>
            <a:endParaRPr lang="en-GB" dirty="0">
              <a:latin typeface="Palatino" pitchFamily="2" charset="77"/>
              <a:ea typeface="Palatino" pitchFamily="2" charset="77"/>
            </a:endParaRPr>
          </a:p>
        </p:txBody>
      </p:sp>
      <p:sp>
        <p:nvSpPr>
          <p:cNvPr id="5" name="Content Placeholder 4">
            <a:extLst>
              <a:ext uri="{FF2B5EF4-FFF2-40B4-BE49-F238E27FC236}">
                <a16:creationId xmlns:a16="http://schemas.microsoft.com/office/drawing/2014/main" id="{202B625A-555B-4FE7-B97C-955DDC4C73EE}"/>
              </a:ext>
            </a:extLst>
          </p:cNvPr>
          <p:cNvSpPr>
            <a:spLocks noGrp="1"/>
          </p:cNvSpPr>
          <p:nvPr>
            <p:ph sz="half" idx="2"/>
          </p:nvPr>
        </p:nvSpPr>
        <p:spPr>
          <a:xfrm>
            <a:off x="6414655" y="1825625"/>
            <a:ext cx="4939145" cy="4351338"/>
          </a:xfrm>
        </p:spPr>
        <p:txBody>
          <a:bodyPr>
            <a:normAutofit fontScale="85000" lnSpcReduction="20000"/>
          </a:bodyPr>
          <a:lstStyle/>
          <a:p>
            <a:pPr marL="0" indent="0">
              <a:buNone/>
            </a:pPr>
            <a:r>
              <a:rPr lang="en-US" b="1" dirty="0">
                <a:latin typeface="Palatino" pitchFamily="2" charset="77"/>
                <a:ea typeface="Palatino" pitchFamily="2" charset="77"/>
              </a:rPr>
              <a:t>Rewire Your Brain</a:t>
            </a:r>
          </a:p>
          <a:p>
            <a:endParaRPr lang="en-US" dirty="0">
              <a:latin typeface="Palatino" pitchFamily="2" charset="77"/>
              <a:ea typeface="Palatino" pitchFamily="2" charset="77"/>
            </a:endParaRPr>
          </a:p>
          <a:p>
            <a:r>
              <a:rPr lang="en-US" dirty="0">
                <a:latin typeface="Palatino" pitchFamily="2" charset="77"/>
                <a:ea typeface="Palatino" pitchFamily="2" charset="77"/>
              </a:rPr>
              <a:t>“By challenging urges of non- acceptance about ourselves, we can slowly rewire our brain to be more positive.”</a:t>
            </a:r>
          </a:p>
          <a:p>
            <a:pPr marL="0" indent="0">
              <a:buNone/>
            </a:pPr>
            <a:endParaRPr lang="en-GB" dirty="0">
              <a:latin typeface="Palatino" pitchFamily="2" charset="77"/>
              <a:ea typeface="Palatino" pitchFamily="2" charset="77"/>
            </a:endParaRPr>
          </a:p>
          <a:p>
            <a:r>
              <a:rPr lang="en-US" dirty="0">
                <a:latin typeface="Palatino" pitchFamily="2" charset="77"/>
                <a:ea typeface="Palatino" pitchFamily="2" charset="77"/>
              </a:rPr>
              <a:t>“We can’t control our thoughts, but we must realize that our thoughts don’t have to control us either.” </a:t>
            </a:r>
          </a:p>
          <a:p>
            <a:pPr marL="0" indent="0">
              <a:buNone/>
            </a:pPr>
            <a:r>
              <a:rPr lang="en-US" dirty="0">
                <a:latin typeface="Palatino" pitchFamily="2" charset="77"/>
                <a:ea typeface="Palatino" pitchFamily="2" charset="77"/>
              </a:rPr>
              <a:t>                                         </a:t>
            </a:r>
            <a:r>
              <a:rPr lang="en-US" sz="2000" dirty="0" err="1">
                <a:latin typeface="Palatino" pitchFamily="2" charset="77"/>
                <a:ea typeface="Palatino" pitchFamily="2" charset="77"/>
              </a:rPr>
              <a:t>Ackert</a:t>
            </a:r>
            <a:r>
              <a:rPr lang="en-US" sz="2000" dirty="0">
                <a:latin typeface="Palatino" pitchFamily="2" charset="77"/>
                <a:ea typeface="Palatino" pitchFamily="2" charset="77"/>
              </a:rPr>
              <a:t>, 2021, p. 26 </a:t>
            </a:r>
          </a:p>
          <a:p>
            <a:pPr marL="0" indent="0">
              <a:buNone/>
            </a:pPr>
            <a:endParaRPr lang="en-GB" dirty="0"/>
          </a:p>
        </p:txBody>
      </p:sp>
    </p:spTree>
    <p:extLst>
      <p:ext uri="{BB962C8B-B14F-4D97-AF65-F5344CB8AC3E}">
        <p14:creationId xmlns:p14="http://schemas.microsoft.com/office/powerpoint/2010/main" val="284917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doll&#10;&#10;Description automatically generated">
            <a:extLst>
              <a:ext uri="{FF2B5EF4-FFF2-40B4-BE49-F238E27FC236}">
                <a16:creationId xmlns:a16="http://schemas.microsoft.com/office/drawing/2014/main" id="{422E520D-BD5F-1D47-93C4-4BA585F248D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663" r="29412"/>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BC8E58-39AC-B049-8ED4-8B3DDCB2CD0B}"/>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latin typeface="Palatino" pitchFamily="2" charset="77"/>
                <a:ea typeface="Palatino" pitchFamily="2" charset="77"/>
              </a:rPr>
              <a:t>Exploring Reframing:</a:t>
            </a:r>
          </a:p>
        </p:txBody>
      </p:sp>
      <p:sp>
        <p:nvSpPr>
          <p:cNvPr id="4" name="Content Placeholder 3">
            <a:extLst>
              <a:ext uri="{FF2B5EF4-FFF2-40B4-BE49-F238E27FC236}">
                <a16:creationId xmlns:a16="http://schemas.microsoft.com/office/drawing/2014/main" id="{73AAA686-DC84-0843-B45C-65F0CBC08073}"/>
              </a:ext>
            </a:extLst>
          </p:cNvPr>
          <p:cNvSpPr>
            <a:spLocks noGrp="1"/>
          </p:cNvSpPr>
          <p:nvPr>
            <p:ph sz="half" idx="2"/>
          </p:nvPr>
        </p:nvSpPr>
        <p:spPr>
          <a:xfrm>
            <a:off x="7531610" y="2434201"/>
            <a:ext cx="3822189" cy="3742762"/>
          </a:xfrm>
        </p:spPr>
        <p:txBody>
          <a:bodyPr vert="horz" lIns="91440" tIns="45720" rIns="91440" bIns="45720" rtlCol="0">
            <a:normAutofit/>
          </a:bodyPr>
          <a:lstStyle/>
          <a:p>
            <a:r>
              <a:rPr lang="en-US" sz="2000" dirty="0">
                <a:latin typeface="Palatino" pitchFamily="2" charset="77"/>
                <a:ea typeface="Palatino" pitchFamily="2" charset="77"/>
              </a:rPr>
              <a:t>Did your character reframe their negative thoughts?</a:t>
            </a:r>
          </a:p>
          <a:p>
            <a:r>
              <a:rPr lang="en-US" sz="2000" dirty="0">
                <a:latin typeface="Palatino" pitchFamily="2" charset="77"/>
                <a:ea typeface="Palatino" pitchFamily="2" charset="77"/>
              </a:rPr>
              <a:t>Did it work?</a:t>
            </a:r>
          </a:p>
          <a:p>
            <a:r>
              <a:rPr lang="en-US" sz="2000" dirty="0">
                <a:latin typeface="Palatino" pitchFamily="2" charset="77"/>
                <a:ea typeface="Palatino" pitchFamily="2" charset="77"/>
              </a:rPr>
              <a:t>If they didn’t, how could they within the world of their story? </a:t>
            </a:r>
          </a:p>
          <a:p>
            <a:r>
              <a:rPr lang="en-US" sz="2000" dirty="0">
                <a:latin typeface="Palatino" pitchFamily="2" charset="77"/>
                <a:ea typeface="Palatino" pitchFamily="2" charset="77"/>
              </a:rPr>
              <a:t>How would that change their story?</a:t>
            </a:r>
          </a:p>
        </p:txBody>
      </p:sp>
    </p:spTree>
    <p:extLst>
      <p:ext uri="{BB962C8B-B14F-4D97-AF65-F5344CB8AC3E}">
        <p14:creationId xmlns:p14="http://schemas.microsoft.com/office/powerpoint/2010/main" val="235609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A813C4-D825-405B-B561-820B3AE73F23}"/>
              </a:ext>
            </a:extLst>
          </p:cNvPr>
          <p:cNvSpPr>
            <a:spLocks noGrp="1"/>
          </p:cNvSpPr>
          <p:nvPr>
            <p:ph type="ctrTitle"/>
          </p:nvPr>
        </p:nvSpPr>
        <p:spPr/>
        <p:txBody>
          <a:bodyPr>
            <a:normAutofit/>
          </a:bodyPr>
          <a:lstStyle/>
          <a:p>
            <a:r>
              <a:rPr lang="en-US" sz="4000" b="1" dirty="0">
                <a:latin typeface="Palatino" pitchFamily="2" charset="77"/>
                <a:ea typeface="Palatino" pitchFamily="2" charset="77"/>
              </a:rPr>
              <a:t>Belonging Toolbox: Reframing Negative Thoughts</a:t>
            </a:r>
            <a:endParaRPr lang="en-GB" sz="4000" b="1" dirty="0">
              <a:latin typeface="Palatino" pitchFamily="2" charset="77"/>
              <a:ea typeface="Palatino" pitchFamily="2" charset="77"/>
            </a:endParaRPr>
          </a:p>
        </p:txBody>
      </p:sp>
      <p:sp>
        <p:nvSpPr>
          <p:cNvPr id="6" name="Text Placeholder 5">
            <a:extLst>
              <a:ext uri="{FF2B5EF4-FFF2-40B4-BE49-F238E27FC236}">
                <a16:creationId xmlns:a16="http://schemas.microsoft.com/office/drawing/2014/main" id="{4F5FF42B-FEFF-4D17-812C-EC0BC5A77875}"/>
              </a:ext>
            </a:extLst>
          </p:cNvPr>
          <p:cNvSpPr>
            <a:spLocks noGrp="1"/>
          </p:cNvSpPr>
          <p:nvPr>
            <p:ph type="subTitle" idx="1"/>
          </p:nvPr>
        </p:nvSpPr>
        <p:spPr/>
        <p:txBody>
          <a:bodyPr>
            <a:normAutofit fontScale="92500" lnSpcReduction="20000"/>
          </a:bodyPr>
          <a:lstStyle/>
          <a:p>
            <a:r>
              <a:rPr lang="en-US" sz="4000" dirty="0">
                <a:solidFill>
                  <a:schemeClr val="tx1"/>
                </a:solidFill>
                <a:latin typeface="Palatino" pitchFamily="2" charset="77"/>
                <a:ea typeface="Palatino" pitchFamily="2" charset="77"/>
              </a:rPr>
              <a:t>Activity – Page 27 &amp; 28</a:t>
            </a:r>
          </a:p>
          <a:p>
            <a:r>
              <a:rPr lang="en-US" sz="3200" dirty="0">
                <a:solidFill>
                  <a:schemeClr val="tx1"/>
                </a:solidFill>
                <a:latin typeface="Palatino" pitchFamily="2" charset="77"/>
                <a:ea typeface="Palatino" pitchFamily="2" charset="77"/>
              </a:rPr>
              <a:t>This exercise will help you examine the emotions you feel, the automatic thoughts  that happen as a result and how to reframe them. </a:t>
            </a:r>
            <a:endParaRPr lang="en-GB" sz="4000" dirty="0">
              <a:solidFill>
                <a:schemeClr val="tx1"/>
              </a:solidFill>
              <a:latin typeface="Palatino" pitchFamily="2" charset="77"/>
              <a:ea typeface="Palatino" pitchFamily="2" charset="77"/>
            </a:endParaRPr>
          </a:p>
        </p:txBody>
      </p:sp>
    </p:spTree>
    <p:extLst>
      <p:ext uri="{BB962C8B-B14F-4D97-AF65-F5344CB8AC3E}">
        <p14:creationId xmlns:p14="http://schemas.microsoft.com/office/powerpoint/2010/main" val="254996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C03ED-7CC3-41D1-8359-5A4DD8E0330D}"/>
              </a:ext>
            </a:extLst>
          </p:cNvPr>
          <p:cNvSpPr>
            <a:spLocks noGrp="1"/>
          </p:cNvSpPr>
          <p:nvPr>
            <p:ph type="title"/>
          </p:nvPr>
        </p:nvSpPr>
        <p:spPr/>
        <p:txBody>
          <a:bodyPr/>
          <a:lstStyle/>
          <a:p>
            <a:r>
              <a:rPr lang="en-US" dirty="0">
                <a:latin typeface="Palatino" pitchFamily="2" charset="77"/>
                <a:ea typeface="Palatino" pitchFamily="2" charset="77"/>
              </a:rPr>
              <a:t>Everyday Acceptance</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BEAD2222-7C06-48B9-8EBF-D48670290FFE}"/>
              </a:ext>
            </a:extLst>
          </p:cNvPr>
          <p:cNvSpPr>
            <a:spLocks noGrp="1"/>
          </p:cNvSpPr>
          <p:nvPr>
            <p:ph idx="1"/>
          </p:nvPr>
        </p:nvSpPr>
        <p:spPr/>
        <p:txBody>
          <a:bodyPr>
            <a:normAutofit/>
          </a:bodyPr>
          <a:lstStyle/>
          <a:p>
            <a:pPr marL="0" indent="0">
              <a:buNone/>
            </a:pPr>
            <a:r>
              <a:rPr lang="en-US" dirty="0">
                <a:latin typeface="Palatino" pitchFamily="2" charset="77"/>
                <a:ea typeface="Palatino" pitchFamily="2" charset="77"/>
              </a:rPr>
              <a:t>Acceptance is at the root of all our choices. </a:t>
            </a:r>
          </a:p>
          <a:p>
            <a:r>
              <a:rPr lang="en-US" dirty="0">
                <a:latin typeface="Palatino" pitchFamily="2" charset="77"/>
                <a:ea typeface="Palatino" pitchFamily="2" charset="77"/>
              </a:rPr>
              <a:t>The 1</a:t>
            </a:r>
            <a:r>
              <a:rPr lang="en-US" baseline="30000" dirty="0">
                <a:latin typeface="Palatino" pitchFamily="2" charset="77"/>
                <a:ea typeface="Palatino" pitchFamily="2" charset="77"/>
              </a:rPr>
              <a:t>st</a:t>
            </a:r>
            <a:r>
              <a:rPr lang="en-US" dirty="0">
                <a:latin typeface="Palatino" pitchFamily="2" charset="77"/>
                <a:ea typeface="Palatino" pitchFamily="2" charset="77"/>
              </a:rPr>
              <a:t> question to ask is: “Can I change this situation?”</a:t>
            </a:r>
          </a:p>
          <a:p>
            <a:r>
              <a:rPr lang="en-US" dirty="0">
                <a:latin typeface="Palatino" pitchFamily="2" charset="77"/>
                <a:ea typeface="Palatino" pitchFamily="2" charset="77"/>
              </a:rPr>
              <a:t>The 2</a:t>
            </a:r>
            <a:r>
              <a:rPr lang="en-US" baseline="30000" dirty="0">
                <a:latin typeface="Palatino" pitchFamily="2" charset="77"/>
                <a:ea typeface="Palatino" pitchFamily="2" charset="77"/>
              </a:rPr>
              <a:t>nd</a:t>
            </a:r>
            <a:r>
              <a:rPr lang="en-US" dirty="0">
                <a:latin typeface="Palatino" pitchFamily="2" charset="77"/>
                <a:ea typeface="Palatino" pitchFamily="2" charset="77"/>
              </a:rPr>
              <a:t> question to ask is: “Can I change my attitude about this situation. </a:t>
            </a:r>
          </a:p>
          <a:p>
            <a:pPr lvl="1"/>
            <a:r>
              <a:rPr lang="en-US" dirty="0">
                <a:latin typeface="Palatino" pitchFamily="2" charset="77"/>
                <a:ea typeface="Palatino" pitchFamily="2" charset="77"/>
              </a:rPr>
              <a:t>If you answered yes to both questions, act.</a:t>
            </a:r>
          </a:p>
          <a:p>
            <a:pPr lvl="1"/>
            <a:r>
              <a:rPr lang="en-US" dirty="0">
                <a:latin typeface="Palatino" pitchFamily="2" charset="77"/>
                <a:ea typeface="Palatino" pitchFamily="2" charset="77"/>
              </a:rPr>
              <a:t>If you answer “no” to both question, employ </a:t>
            </a:r>
            <a:r>
              <a:rPr lang="en-US" i="1" dirty="0">
                <a:latin typeface="Palatino" pitchFamily="2" charset="77"/>
                <a:ea typeface="Palatino" pitchFamily="2" charset="77"/>
              </a:rPr>
              <a:t>radical acceptance</a:t>
            </a:r>
            <a:r>
              <a:rPr lang="en-US" dirty="0">
                <a:latin typeface="Palatino" pitchFamily="2" charset="77"/>
                <a:ea typeface="Palatino" pitchFamily="2" charset="77"/>
              </a:rPr>
              <a:t>. </a:t>
            </a:r>
          </a:p>
          <a:p>
            <a:pPr lvl="2"/>
            <a:r>
              <a:rPr lang="en-US" dirty="0">
                <a:latin typeface="Palatino" pitchFamily="2" charset="77"/>
                <a:ea typeface="Palatino" pitchFamily="2" charset="77"/>
              </a:rPr>
              <a:t>Radical acceptance involves dialectical behavior therapy </a:t>
            </a:r>
          </a:p>
          <a:p>
            <a:pPr lvl="2"/>
            <a:r>
              <a:rPr lang="en-US" i="1" dirty="0">
                <a:latin typeface="Palatino" pitchFamily="2" charset="77"/>
                <a:ea typeface="Palatino" pitchFamily="2" charset="77"/>
              </a:rPr>
              <a:t>Radical acceptance: </a:t>
            </a:r>
            <a:r>
              <a:rPr lang="en-GB" dirty="0">
                <a:latin typeface="Palatino" pitchFamily="2" charset="77"/>
                <a:ea typeface="Palatino" pitchFamily="2" charset="77"/>
              </a:rPr>
              <a:t>Means we acknowledge that we cannot do anything and accept our feelings as valid and important, even though they may be uncomfortable.</a:t>
            </a:r>
          </a:p>
          <a:p>
            <a:pPr marL="914400" lvl="2" indent="0">
              <a:buNone/>
            </a:pPr>
            <a:r>
              <a:rPr lang="en-GB" sz="1800" dirty="0">
                <a:latin typeface="Palatino" pitchFamily="2" charset="77"/>
                <a:ea typeface="Palatino" pitchFamily="2" charset="77"/>
              </a:rPr>
              <a:t>                                                                                                                     </a:t>
            </a:r>
            <a:r>
              <a:rPr lang="en-GB" sz="1800" dirty="0" err="1">
                <a:latin typeface="Palatino" pitchFamily="2" charset="77"/>
                <a:ea typeface="Palatino" pitchFamily="2" charset="77"/>
              </a:rPr>
              <a:t>Ackert</a:t>
            </a:r>
            <a:r>
              <a:rPr lang="en-GB" sz="1800" dirty="0">
                <a:latin typeface="Palatino" pitchFamily="2" charset="77"/>
                <a:ea typeface="Palatino" pitchFamily="2" charset="77"/>
              </a:rPr>
              <a:t>, 2021, pp. 29-32</a:t>
            </a:r>
          </a:p>
        </p:txBody>
      </p:sp>
    </p:spTree>
    <p:extLst>
      <p:ext uri="{BB962C8B-B14F-4D97-AF65-F5344CB8AC3E}">
        <p14:creationId xmlns:p14="http://schemas.microsoft.com/office/powerpoint/2010/main" val="655009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2391-19DF-4580-A755-2A2B2CF7387F}"/>
              </a:ext>
            </a:extLst>
          </p:cNvPr>
          <p:cNvSpPr>
            <a:spLocks noGrp="1"/>
          </p:cNvSpPr>
          <p:nvPr>
            <p:ph type="title"/>
          </p:nvPr>
        </p:nvSpPr>
        <p:spPr/>
        <p:txBody>
          <a:bodyPr/>
          <a:lstStyle/>
          <a:p>
            <a:r>
              <a:rPr lang="en-US" dirty="0">
                <a:latin typeface="Palatino" pitchFamily="2" charset="77"/>
                <a:ea typeface="Palatino" pitchFamily="2" charset="77"/>
              </a:rPr>
              <a:t>Belonging Toolbox: Serenity Meditation</a:t>
            </a:r>
            <a:endParaRPr lang="en-GB" dirty="0">
              <a:latin typeface="Palatino" pitchFamily="2" charset="77"/>
              <a:ea typeface="Palatino" pitchFamily="2" charset="77"/>
            </a:endParaRPr>
          </a:p>
        </p:txBody>
      </p:sp>
      <p:graphicFrame>
        <p:nvGraphicFramePr>
          <p:cNvPr id="4" name="Content Placeholder 3">
            <a:extLst>
              <a:ext uri="{FF2B5EF4-FFF2-40B4-BE49-F238E27FC236}">
                <a16:creationId xmlns:a16="http://schemas.microsoft.com/office/drawing/2014/main" id="{4676E4B8-692E-41AA-877F-12D2DCD111A0}"/>
              </a:ext>
            </a:extLst>
          </p:cNvPr>
          <p:cNvGraphicFramePr>
            <a:graphicFrameLocks noGrp="1"/>
          </p:cNvGraphicFramePr>
          <p:nvPr>
            <p:ph idx="1"/>
            <p:extLst>
              <p:ext uri="{D42A27DB-BD31-4B8C-83A1-F6EECF244321}">
                <p14:modId xmlns:p14="http://schemas.microsoft.com/office/powerpoint/2010/main" val="4233891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33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D8E1-E9BA-4F8F-A2AE-E36D2904DCB1}"/>
              </a:ext>
            </a:extLst>
          </p:cNvPr>
          <p:cNvSpPr>
            <a:spLocks noGrp="1"/>
          </p:cNvSpPr>
          <p:nvPr>
            <p:ph type="title"/>
          </p:nvPr>
        </p:nvSpPr>
        <p:spPr/>
        <p:txBody>
          <a:bodyPr/>
          <a:lstStyle/>
          <a:p>
            <a:r>
              <a:rPr lang="en-US" dirty="0">
                <a:latin typeface="Palatino" pitchFamily="2" charset="77"/>
                <a:ea typeface="Palatino" pitchFamily="2" charset="77"/>
              </a:rPr>
              <a:t>Key Takeaways for Chapter 2</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D7452572-7A71-41DB-A47F-5083BE078BC3}"/>
              </a:ext>
            </a:extLst>
          </p:cNvPr>
          <p:cNvSpPr>
            <a:spLocks noGrp="1"/>
          </p:cNvSpPr>
          <p:nvPr>
            <p:ph idx="1"/>
          </p:nvPr>
        </p:nvSpPr>
        <p:spPr/>
        <p:txBody>
          <a:bodyPr>
            <a:normAutofit fontScale="92500" lnSpcReduction="20000"/>
          </a:bodyPr>
          <a:lstStyle/>
          <a:p>
            <a:r>
              <a:rPr lang="en-US" dirty="0">
                <a:latin typeface="Palatino" pitchFamily="2" charset="77"/>
                <a:ea typeface="Palatino" pitchFamily="2" charset="77"/>
              </a:rPr>
              <a:t>Acceptance means acknowledging our emotions and situations for what they are and recognizing what we can and can’t control.</a:t>
            </a:r>
          </a:p>
          <a:p>
            <a:r>
              <a:rPr lang="en-US" dirty="0">
                <a:latin typeface="Palatino" pitchFamily="2" charset="77"/>
                <a:ea typeface="Palatino" pitchFamily="2" charset="77"/>
              </a:rPr>
              <a:t>Acceptance does not always necessarily mean we are okay with or like a situation. </a:t>
            </a:r>
          </a:p>
          <a:p>
            <a:r>
              <a:rPr lang="en-US" dirty="0">
                <a:latin typeface="Palatino" pitchFamily="2" charset="77"/>
                <a:ea typeface="Palatino" pitchFamily="2" charset="77"/>
              </a:rPr>
              <a:t>By practicing acceptance, we can reduce interpersonal conflict, as well as resistance and negativity within ourselves. </a:t>
            </a:r>
          </a:p>
          <a:p>
            <a:r>
              <a:rPr lang="en-US" dirty="0">
                <a:latin typeface="Palatino" pitchFamily="2" charset="77"/>
                <a:ea typeface="Palatino" pitchFamily="2" charset="77"/>
              </a:rPr>
              <a:t>By accepting inevitable stress, we reduce the amount of self-made stress we experience and our overall suffering. </a:t>
            </a:r>
          </a:p>
          <a:p>
            <a:r>
              <a:rPr lang="en-US" dirty="0">
                <a:latin typeface="Palatino" pitchFamily="2" charset="77"/>
                <a:ea typeface="Palatino" pitchFamily="2" charset="77"/>
              </a:rPr>
              <a:t>Nonacceptance results in the perpetration of negative cycles; by challenging these cycles, we can rewire our brains to be more focused on the positive, reduce our emotional reactions, and increase our agency and autonomy. </a:t>
            </a:r>
            <a:endParaRPr lang="en-GB" dirty="0">
              <a:latin typeface="Palatino" pitchFamily="2" charset="77"/>
              <a:ea typeface="Palatino" pitchFamily="2" charset="77"/>
            </a:endParaRPr>
          </a:p>
        </p:txBody>
      </p:sp>
    </p:spTree>
    <p:extLst>
      <p:ext uri="{BB962C8B-B14F-4D97-AF65-F5344CB8AC3E}">
        <p14:creationId xmlns:p14="http://schemas.microsoft.com/office/powerpoint/2010/main" val="138407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BE825-C14A-0845-9D90-8112B7B9C01C}"/>
              </a:ext>
            </a:extLst>
          </p:cNvPr>
          <p:cNvPicPr>
            <a:picLocks noChangeAspect="1"/>
          </p:cNvPicPr>
          <p:nvPr/>
        </p:nvPicPr>
        <p:blipFill>
          <a:blip r:embed="rId2"/>
          <a:stretch>
            <a:fillRect/>
          </a:stretch>
        </p:blipFill>
        <p:spPr>
          <a:xfrm>
            <a:off x="0" y="-1388"/>
            <a:ext cx="12191999" cy="6860776"/>
          </a:xfrm>
          <a:prstGeom prst="rect">
            <a:avLst/>
          </a:prstGeom>
        </p:spPr>
      </p:pic>
    </p:spTree>
    <p:extLst>
      <p:ext uri="{BB962C8B-B14F-4D97-AF65-F5344CB8AC3E}">
        <p14:creationId xmlns:p14="http://schemas.microsoft.com/office/powerpoint/2010/main" val="276027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D469-2BB1-9946-B63E-E9CFAE8CF188}"/>
              </a:ext>
            </a:extLst>
          </p:cNvPr>
          <p:cNvSpPr>
            <a:spLocks noGrp="1"/>
          </p:cNvSpPr>
          <p:nvPr>
            <p:ph type="ctrTitle"/>
          </p:nvPr>
        </p:nvSpPr>
        <p:spPr>
          <a:xfrm>
            <a:off x="283029" y="1240971"/>
            <a:ext cx="11625942" cy="2079581"/>
          </a:xfrm>
        </p:spPr>
        <p:txBody>
          <a:bodyPr>
            <a:normAutofit fontScale="90000"/>
          </a:bodyPr>
          <a:lstStyle/>
          <a:p>
            <a:pPr>
              <a:lnSpc>
                <a:spcPct val="120000"/>
              </a:lnSpc>
            </a:pPr>
            <a:r>
              <a:rPr lang="en-US" altLang="en-US" b="1" dirty="0">
                <a:solidFill>
                  <a:schemeClr val="tx1"/>
                </a:solidFill>
                <a:latin typeface="Palatino" pitchFamily="2" charset="77"/>
                <a:ea typeface="Palatino" pitchFamily="2" charset="77"/>
              </a:rPr>
              <a:t>Thank you for your attention and participation. </a:t>
            </a:r>
            <a:br>
              <a:rPr lang="en-US" altLang="en-US" b="1" dirty="0">
                <a:solidFill>
                  <a:schemeClr val="tx1"/>
                </a:solidFill>
                <a:latin typeface="Palatino" pitchFamily="2" charset="77"/>
                <a:ea typeface="Palatino" pitchFamily="2" charset="77"/>
              </a:rPr>
            </a:br>
            <a:r>
              <a:rPr lang="en-US" altLang="en-US" b="1" dirty="0">
                <a:solidFill>
                  <a:schemeClr val="tx1"/>
                </a:solidFill>
                <a:latin typeface="Palatino" pitchFamily="2" charset="77"/>
                <a:ea typeface="Palatino" pitchFamily="2" charset="77"/>
              </a:rPr>
              <a:t>Class is adjourned!</a:t>
            </a:r>
            <a:endParaRPr lang="en-US" b="1" dirty="0">
              <a:solidFill>
                <a:schemeClr val="tx1"/>
              </a:solidFill>
              <a:latin typeface="Palatino" pitchFamily="2" charset="77"/>
              <a:ea typeface="Palatino" pitchFamily="2" charset="77"/>
            </a:endParaRPr>
          </a:p>
        </p:txBody>
      </p:sp>
      <p:sp>
        <p:nvSpPr>
          <p:cNvPr id="5" name="Subtitle 4">
            <a:extLst>
              <a:ext uri="{FF2B5EF4-FFF2-40B4-BE49-F238E27FC236}">
                <a16:creationId xmlns:a16="http://schemas.microsoft.com/office/drawing/2014/main" id="{D4EB6FAC-EF8B-4DD1-A047-4B7008CD4C6A}"/>
              </a:ext>
            </a:extLst>
          </p:cNvPr>
          <p:cNvSpPr>
            <a:spLocks noGrp="1"/>
          </p:cNvSpPr>
          <p:nvPr>
            <p:ph type="subTitle" idx="1"/>
          </p:nvPr>
        </p:nvSpPr>
        <p:spPr>
          <a:xfrm>
            <a:off x="2386148" y="3722913"/>
            <a:ext cx="9144000" cy="920931"/>
          </a:xfrm>
        </p:spPr>
        <p:txBody>
          <a:bodyPr/>
          <a:lstStyle/>
          <a:p>
            <a:endParaRPr lang="en-US" dirty="0"/>
          </a:p>
          <a:p>
            <a:pPr algn="r"/>
            <a:r>
              <a:rPr lang="en-US" i="1" dirty="0">
                <a:latin typeface="Palatino" pitchFamily="2" charset="77"/>
                <a:ea typeface="Palatino" pitchFamily="2" charset="77"/>
              </a:rPr>
              <a:t>Keep OU Together and see you next time</a:t>
            </a:r>
            <a:r>
              <a:rPr lang="en-US" dirty="0">
                <a:latin typeface="Palatino" pitchFamily="2" charset="77"/>
                <a:ea typeface="Palatino" pitchFamily="2" charset="77"/>
              </a:rPr>
              <a:t>…</a:t>
            </a:r>
          </a:p>
          <a:p>
            <a:endParaRPr lang="en-US" dirty="0"/>
          </a:p>
        </p:txBody>
      </p:sp>
    </p:spTree>
    <p:extLst>
      <p:ext uri="{BB962C8B-B14F-4D97-AF65-F5344CB8AC3E}">
        <p14:creationId xmlns:p14="http://schemas.microsoft.com/office/powerpoint/2010/main" val="217388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3F5B-2BDC-A746-9E9C-79D9CA15B8B7}"/>
              </a:ext>
            </a:extLst>
          </p:cNvPr>
          <p:cNvSpPr>
            <a:spLocks noGrp="1"/>
          </p:cNvSpPr>
          <p:nvPr>
            <p:ph type="title"/>
          </p:nvPr>
        </p:nvSpPr>
        <p:spPr/>
        <p:txBody>
          <a:bodyPr/>
          <a:lstStyle/>
          <a:p>
            <a:pPr algn="ctr"/>
            <a:r>
              <a:rPr lang="en-US" dirty="0">
                <a:latin typeface="Palatino" pitchFamily="2" charset="77"/>
                <a:ea typeface="Palatino" pitchFamily="2" charset="77"/>
              </a:rPr>
              <a:t>Land Acknowledgement</a:t>
            </a:r>
          </a:p>
        </p:txBody>
      </p:sp>
      <p:sp>
        <p:nvSpPr>
          <p:cNvPr id="3" name="Content Placeholder 2">
            <a:extLst>
              <a:ext uri="{FF2B5EF4-FFF2-40B4-BE49-F238E27FC236}">
                <a16:creationId xmlns:a16="http://schemas.microsoft.com/office/drawing/2014/main" id="{A1804967-41BA-C54A-8A68-D02615815A75}"/>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US" dirty="0">
                <a:latin typeface="Palatino" pitchFamily="2" charset="77"/>
                <a:ea typeface="Palatino" pitchFamily="2" charset="77"/>
              </a:rPr>
              <a:t>At the University of Oklahoma, we gather on, teach, learn, and engage with scholarship on land placed by its Creator in the care and protection of the Hasinai (Caddo) and </a:t>
            </a:r>
            <a:r>
              <a:rPr lang="en-US" dirty="0" err="1">
                <a:latin typeface="Palatino" pitchFamily="2" charset="77"/>
                <a:ea typeface="Palatino" pitchFamily="2" charset="77"/>
              </a:rPr>
              <a:t>Kitikiti’sh</a:t>
            </a:r>
            <a:r>
              <a:rPr lang="en-US" dirty="0">
                <a:latin typeface="Palatino" pitchFamily="2" charset="77"/>
                <a:ea typeface="Palatino" pitchFamily="2" charset="77"/>
              </a:rPr>
              <a:t> (Wichita) peoples and originally shared by many Indigenous Nations—including the </a:t>
            </a:r>
            <a:r>
              <a:rPr lang="en-US" dirty="0" err="1">
                <a:latin typeface="Palatino" pitchFamily="2" charset="77"/>
                <a:ea typeface="Palatino" pitchFamily="2" charset="77"/>
              </a:rPr>
              <a:t>Cáuigù</a:t>
            </a:r>
            <a:r>
              <a:rPr lang="en-US" dirty="0">
                <a:latin typeface="Palatino" pitchFamily="2" charset="77"/>
                <a:ea typeface="Palatino" pitchFamily="2" charset="77"/>
              </a:rPr>
              <a:t> (Kiowa), </a:t>
            </a:r>
            <a:r>
              <a:rPr lang="en-US" dirty="0" err="1">
                <a:latin typeface="Palatino" pitchFamily="2" charset="77"/>
                <a:ea typeface="Palatino" pitchFamily="2" charset="77"/>
              </a:rPr>
              <a:t>Nʉmʉnʉʉ</a:t>
            </a:r>
            <a:r>
              <a:rPr lang="en-US" dirty="0">
                <a:latin typeface="Palatino" pitchFamily="2" charset="77"/>
                <a:ea typeface="Palatino" pitchFamily="2" charset="77"/>
              </a:rPr>
              <a:t> (Comanche),  Na </a:t>
            </a:r>
            <a:r>
              <a:rPr lang="en-US" dirty="0" err="1">
                <a:latin typeface="Palatino" pitchFamily="2" charset="77"/>
                <a:ea typeface="Palatino" pitchFamily="2" charset="77"/>
              </a:rPr>
              <a:t>i</a:t>
            </a:r>
            <a:r>
              <a:rPr lang="en-US" dirty="0">
                <a:latin typeface="Palatino" pitchFamily="2" charset="77"/>
                <a:ea typeface="Palatino" pitchFamily="2" charset="77"/>
              </a:rPr>
              <a:t> sha and </a:t>
            </a:r>
            <a:r>
              <a:rPr lang="en-US" dirty="0" err="1">
                <a:latin typeface="Palatino" pitchFamily="2" charset="77"/>
                <a:ea typeface="Palatino" pitchFamily="2" charset="77"/>
              </a:rPr>
              <a:t>Ndee</a:t>
            </a:r>
            <a:r>
              <a:rPr lang="en-US" dirty="0">
                <a:latin typeface="Palatino" pitchFamily="2" charset="77"/>
                <a:ea typeface="Palatino" pitchFamily="2" charset="77"/>
              </a:rPr>
              <a:t> (Apache), and </a:t>
            </a:r>
            <a:r>
              <a:rPr lang="en-US" dirty="0" err="1">
                <a:latin typeface="Palatino" pitchFamily="2" charset="77"/>
                <a:ea typeface="Palatino" pitchFamily="2" charset="77"/>
              </a:rPr>
              <a:t>Wahzhazhe</a:t>
            </a:r>
            <a:r>
              <a:rPr lang="en-US" dirty="0">
                <a:latin typeface="Palatino" pitchFamily="2" charset="77"/>
                <a:ea typeface="Palatino" pitchFamily="2" charset="77"/>
              </a:rPr>
              <a:t> (Osage) —as a place of gathering and exchange. Today, 39 Tribal Nations reside in what is currently known as </a:t>
            </a:r>
            <a:r>
              <a:rPr lang="en-US" dirty="0" err="1">
                <a:latin typeface="Palatino" pitchFamily="2" charset="77"/>
                <a:ea typeface="Palatino" pitchFamily="2" charset="77"/>
              </a:rPr>
              <a:t>Oklahumma</a:t>
            </a:r>
            <a:r>
              <a:rPr lang="en-US" dirty="0">
                <a:latin typeface="Palatino" pitchFamily="2" charset="77"/>
                <a:ea typeface="Palatino" pitchFamily="2" charset="77"/>
              </a:rPr>
              <a:t> (Oklahoma), many as a result of settler colonial policies of removal that were designed to erase Indigenous people. We acknowledge the University of Oklahoma’s historical connection to Indigenous peoples and its responsibility to the 39 sovereign Tribal Nations in this state. We acknowledge our connection to place and honor the land as a relative. </a:t>
            </a:r>
          </a:p>
        </p:txBody>
      </p:sp>
    </p:spTree>
    <p:extLst>
      <p:ext uri="{BB962C8B-B14F-4D97-AF65-F5344CB8AC3E}">
        <p14:creationId xmlns:p14="http://schemas.microsoft.com/office/powerpoint/2010/main" val="115688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61421-0CCE-C645-A0F1-18153230306D}"/>
              </a:ext>
            </a:extLst>
          </p:cNvPr>
          <p:cNvSpPr>
            <a:spLocks noGrp="1"/>
          </p:cNvSpPr>
          <p:nvPr>
            <p:ph type="title"/>
          </p:nvPr>
        </p:nvSpPr>
        <p:spPr>
          <a:xfrm>
            <a:off x="838200" y="556995"/>
            <a:ext cx="10515600" cy="1133693"/>
          </a:xfrm>
        </p:spPr>
        <p:txBody>
          <a:bodyPr>
            <a:normAutofit/>
          </a:bodyPr>
          <a:lstStyle/>
          <a:p>
            <a:r>
              <a:rPr lang="en-US" sz="5200" dirty="0">
                <a:latin typeface="Palatino" pitchFamily="2" charset="77"/>
                <a:ea typeface="Palatino" pitchFamily="2" charset="77"/>
              </a:rPr>
              <a:t>Chapter 1 - Key Terms</a:t>
            </a:r>
          </a:p>
        </p:txBody>
      </p:sp>
      <p:graphicFrame>
        <p:nvGraphicFramePr>
          <p:cNvPr id="14" name="Content Placeholder 2">
            <a:extLst>
              <a:ext uri="{FF2B5EF4-FFF2-40B4-BE49-F238E27FC236}">
                <a16:creationId xmlns:a16="http://schemas.microsoft.com/office/drawing/2014/main" id="{D7C567C5-E8C4-4A2C-A834-7606DFC2E701}"/>
              </a:ext>
            </a:extLst>
          </p:cNvPr>
          <p:cNvGraphicFramePr>
            <a:graphicFrameLocks noGrp="1"/>
          </p:cNvGraphicFramePr>
          <p:nvPr>
            <p:ph idx="1"/>
            <p:extLst>
              <p:ext uri="{D42A27DB-BD31-4B8C-83A1-F6EECF244321}">
                <p14:modId xmlns:p14="http://schemas.microsoft.com/office/powerpoint/2010/main" val="6847599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2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BD3A-E76E-4225-A01A-30FF7F8A6C39}"/>
              </a:ext>
            </a:extLst>
          </p:cNvPr>
          <p:cNvSpPr>
            <a:spLocks noGrp="1"/>
          </p:cNvSpPr>
          <p:nvPr>
            <p:ph type="title"/>
          </p:nvPr>
        </p:nvSpPr>
        <p:spPr/>
        <p:txBody>
          <a:bodyPr/>
          <a:lstStyle/>
          <a:p>
            <a:r>
              <a:rPr lang="en-US" dirty="0">
                <a:latin typeface="Palatino" pitchFamily="2" charset="77"/>
                <a:ea typeface="Palatino" pitchFamily="2" charset="77"/>
              </a:rPr>
              <a:t>Chapter 2 – Learning Objectives </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9809F839-2E7E-4D11-ABAA-80879516424E}"/>
              </a:ext>
            </a:extLst>
          </p:cNvPr>
          <p:cNvSpPr>
            <a:spLocks noGrp="1"/>
          </p:cNvSpPr>
          <p:nvPr>
            <p:ph idx="1"/>
          </p:nvPr>
        </p:nvSpPr>
        <p:spPr/>
        <p:txBody>
          <a:bodyPr/>
          <a:lstStyle/>
          <a:p>
            <a:r>
              <a:rPr lang="en-US" dirty="0">
                <a:latin typeface="Palatino" pitchFamily="2" charset="77"/>
                <a:ea typeface="Palatino" pitchFamily="2" charset="77"/>
              </a:rPr>
              <a:t>Explore what </a:t>
            </a:r>
            <a:r>
              <a:rPr lang="en-US" i="1" dirty="0">
                <a:latin typeface="Palatino" pitchFamily="2" charset="77"/>
                <a:ea typeface="Palatino" pitchFamily="2" charset="77"/>
              </a:rPr>
              <a:t>acceptance</a:t>
            </a:r>
            <a:r>
              <a:rPr lang="en-US" dirty="0">
                <a:latin typeface="Palatino" pitchFamily="2" charset="77"/>
                <a:ea typeface="Palatino" pitchFamily="2" charset="77"/>
              </a:rPr>
              <a:t> means.</a:t>
            </a:r>
          </a:p>
          <a:p>
            <a:r>
              <a:rPr lang="en-US" dirty="0">
                <a:latin typeface="Palatino" pitchFamily="2" charset="77"/>
                <a:ea typeface="Palatino" pitchFamily="2" charset="77"/>
              </a:rPr>
              <a:t>Explore why acceptance is a useful tool on the journey towards belonging. </a:t>
            </a:r>
          </a:p>
          <a:p>
            <a:r>
              <a:rPr lang="en-US" dirty="0">
                <a:latin typeface="Palatino" pitchFamily="2" charset="77"/>
                <a:ea typeface="Palatino" pitchFamily="2" charset="77"/>
              </a:rPr>
              <a:t>Explore how to implement acceptance in our daily life that help.  manage difficult emotions and uncomfortable situations. </a:t>
            </a:r>
          </a:p>
          <a:p>
            <a:r>
              <a:rPr lang="en-US" dirty="0">
                <a:latin typeface="Palatino" pitchFamily="2" charset="77"/>
                <a:ea typeface="Palatino" pitchFamily="2" charset="77"/>
              </a:rPr>
              <a:t>Engage in exercises that help put acceptance into practice.</a:t>
            </a:r>
          </a:p>
          <a:p>
            <a:r>
              <a:rPr lang="en-US" dirty="0">
                <a:latin typeface="Palatino" pitchFamily="2" charset="77"/>
                <a:ea typeface="Palatino" pitchFamily="2" charset="77"/>
              </a:rPr>
              <a:t>Review examples that illustrate how to embrace acceptance. </a:t>
            </a:r>
            <a:endParaRPr lang="en-GB" dirty="0">
              <a:latin typeface="Palatino" pitchFamily="2" charset="77"/>
              <a:ea typeface="Palatino" pitchFamily="2" charset="77"/>
            </a:endParaRPr>
          </a:p>
        </p:txBody>
      </p:sp>
    </p:spTree>
    <p:extLst>
      <p:ext uri="{BB962C8B-B14F-4D97-AF65-F5344CB8AC3E}">
        <p14:creationId xmlns:p14="http://schemas.microsoft.com/office/powerpoint/2010/main" val="84710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1B83-C904-254D-8F8C-2EB6F6333C01}"/>
              </a:ext>
            </a:extLst>
          </p:cNvPr>
          <p:cNvSpPr>
            <a:spLocks noGrp="1"/>
          </p:cNvSpPr>
          <p:nvPr>
            <p:ph type="title"/>
          </p:nvPr>
        </p:nvSpPr>
        <p:spPr>
          <a:xfrm>
            <a:off x="185738" y="3428999"/>
            <a:ext cx="6313150" cy="2000245"/>
          </a:xfrm>
        </p:spPr>
        <p:txBody>
          <a:bodyPr>
            <a:normAutofit/>
          </a:bodyPr>
          <a:lstStyle/>
          <a:p>
            <a:r>
              <a:rPr lang="en-US" dirty="0">
                <a:latin typeface="Palatino" pitchFamily="2" charset="77"/>
                <a:ea typeface="Palatino" pitchFamily="2" charset="77"/>
              </a:rPr>
              <a:t>What is acceptance?</a:t>
            </a:r>
          </a:p>
        </p:txBody>
      </p:sp>
      <p:cxnSp>
        <p:nvCxnSpPr>
          <p:cNvPr id="22" name="Straight Arrow Connector 2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Content Placeholder 4" descr="A person riding a horse&#10;&#10;Description automatically generated with medium confidence">
            <a:extLst>
              <a:ext uri="{FF2B5EF4-FFF2-40B4-BE49-F238E27FC236}">
                <a16:creationId xmlns:a16="http://schemas.microsoft.com/office/drawing/2014/main" id="{EB7D12B7-FB91-E940-88F9-09CA1EA9F3FF}"/>
              </a:ext>
            </a:extLst>
          </p:cNvPr>
          <p:cNvPicPr>
            <a:picLocks noChangeAspect="1"/>
          </p:cNvPicPr>
          <p:nvPr/>
        </p:nvPicPr>
        <p:blipFill rotWithShape="1">
          <a:blip r:embed="rId2">
            <a:extLst>
              <a:ext uri="{28A0092B-C50C-407E-A947-70E740481C1C}">
                <a14:useLocalDpi xmlns:a14="http://schemas.microsoft.com/office/drawing/2010/main" val="0"/>
              </a:ext>
            </a:extLst>
          </a:blip>
          <a:srcRect t="1142" b="81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 name="Content Placeholder 8">
            <a:extLst>
              <a:ext uri="{FF2B5EF4-FFF2-40B4-BE49-F238E27FC236}">
                <a16:creationId xmlns:a16="http://schemas.microsoft.com/office/drawing/2014/main" id="{51444FB7-3AB1-4AD8-9E85-AA061A6370A8}"/>
              </a:ext>
            </a:extLst>
          </p:cNvPr>
          <p:cNvSpPr>
            <a:spLocks noGrp="1"/>
          </p:cNvSpPr>
          <p:nvPr>
            <p:ph idx="1"/>
          </p:nvPr>
        </p:nvSpPr>
        <p:spPr>
          <a:xfrm>
            <a:off x="336617" y="6858000"/>
            <a:ext cx="6002110" cy="3729034"/>
          </a:xfrm>
        </p:spPr>
        <p:txBody>
          <a:bodyPr>
            <a:normAutofit/>
          </a:bodyPr>
          <a:lstStyle/>
          <a:p>
            <a:pPr marL="0" indent="0">
              <a:buNone/>
            </a:pPr>
            <a:endParaRPr lang="en-US" sz="2000" dirty="0"/>
          </a:p>
        </p:txBody>
      </p:sp>
    </p:spTree>
    <p:extLst>
      <p:ext uri="{BB962C8B-B14F-4D97-AF65-F5344CB8AC3E}">
        <p14:creationId xmlns:p14="http://schemas.microsoft.com/office/powerpoint/2010/main" val="172493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BEBE-F8A3-4A1D-B7F0-4C2FD3EABD02}"/>
              </a:ext>
            </a:extLst>
          </p:cNvPr>
          <p:cNvSpPr>
            <a:spLocks noGrp="1"/>
          </p:cNvSpPr>
          <p:nvPr>
            <p:ph type="title"/>
          </p:nvPr>
        </p:nvSpPr>
        <p:spPr/>
        <p:txBody>
          <a:bodyPr/>
          <a:lstStyle/>
          <a:p>
            <a:pPr algn="ctr"/>
            <a:r>
              <a:rPr lang="en-US" b="1" dirty="0">
                <a:latin typeface="Palatino" pitchFamily="2" charset="77"/>
                <a:ea typeface="Palatino" pitchFamily="2" charset="77"/>
              </a:rPr>
              <a:t>What is Acceptance? </a:t>
            </a:r>
            <a:endParaRPr lang="en-GB" b="1"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94E57120-9FFA-4DC4-842B-5E74F6FE6F42}"/>
              </a:ext>
            </a:extLst>
          </p:cNvPr>
          <p:cNvSpPr>
            <a:spLocks noGrp="1"/>
          </p:cNvSpPr>
          <p:nvPr>
            <p:ph idx="1"/>
          </p:nvPr>
        </p:nvSpPr>
        <p:spPr/>
        <p:txBody>
          <a:bodyPr/>
          <a:lstStyle/>
          <a:p>
            <a:r>
              <a:rPr lang="en-US" dirty="0">
                <a:latin typeface="Palatino" pitchFamily="2" charset="77"/>
                <a:ea typeface="Palatino" pitchFamily="2" charset="77"/>
              </a:rPr>
              <a:t>Acceptance is not: </a:t>
            </a:r>
          </a:p>
          <a:p>
            <a:pPr lvl="1"/>
            <a:r>
              <a:rPr lang="en-US" dirty="0">
                <a:latin typeface="Palatino" pitchFamily="2" charset="77"/>
                <a:ea typeface="Palatino" pitchFamily="2" charset="77"/>
              </a:rPr>
              <a:t>Agreeing, cosigning or settling</a:t>
            </a:r>
          </a:p>
          <a:p>
            <a:pPr lvl="1"/>
            <a:r>
              <a:rPr lang="en-US" dirty="0">
                <a:latin typeface="Palatino" pitchFamily="2" charset="77"/>
                <a:ea typeface="Palatino" pitchFamily="2" charset="77"/>
              </a:rPr>
              <a:t>Complacency or staying stuck</a:t>
            </a:r>
          </a:p>
          <a:p>
            <a:pPr lvl="1"/>
            <a:r>
              <a:rPr lang="en-US" dirty="0">
                <a:latin typeface="Palatino" pitchFamily="2" charset="77"/>
                <a:ea typeface="Palatino" pitchFamily="2" charset="77"/>
              </a:rPr>
              <a:t>Settling into a bad situation</a:t>
            </a:r>
          </a:p>
          <a:p>
            <a:pPr lvl="1"/>
            <a:endParaRPr lang="en-US" dirty="0">
              <a:latin typeface="Palatino" pitchFamily="2" charset="77"/>
              <a:ea typeface="Palatino" pitchFamily="2" charset="77"/>
            </a:endParaRPr>
          </a:p>
          <a:p>
            <a:r>
              <a:rPr lang="en-US" dirty="0">
                <a:latin typeface="Palatino" pitchFamily="2" charset="77"/>
                <a:ea typeface="Palatino" pitchFamily="2" charset="77"/>
              </a:rPr>
              <a:t>Acceptance: </a:t>
            </a:r>
          </a:p>
          <a:p>
            <a:pPr lvl="1"/>
            <a:r>
              <a:rPr lang="en-US" dirty="0">
                <a:latin typeface="Palatino" pitchFamily="2" charset="77"/>
                <a:ea typeface="Palatino" pitchFamily="2" charset="77"/>
              </a:rPr>
              <a:t>Signifies a degree of moving forward</a:t>
            </a:r>
          </a:p>
          <a:p>
            <a:pPr lvl="1"/>
            <a:r>
              <a:rPr lang="en-US" dirty="0">
                <a:latin typeface="Palatino" pitchFamily="2" charset="77"/>
                <a:ea typeface="Palatino" pitchFamily="2" charset="77"/>
              </a:rPr>
              <a:t>Acknowledges a situation and then takes a step forward</a:t>
            </a:r>
          </a:p>
          <a:p>
            <a:pPr lvl="1"/>
            <a:r>
              <a:rPr lang="en-US" dirty="0">
                <a:latin typeface="Palatino" pitchFamily="2" charset="77"/>
                <a:ea typeface="Palatino" pitchFamily="2" charset="77"/>
              </a:rPr>
              <a:t>Change your response to something you can’t change</a:t>
            </a:r>
          </a:p>
          <a:p>
            <a:pPr lvl="1"/>
            <a:endParaRPr lang="en-US" dirty="0"/>
          </a:p>
          <a:p>
            <a:pPr lvl="1"/>
            <a:endParaRPr lang="en-US" dirty="0"/>
          </a:p>
          <a:p>
            <a:pPr marL="0" indent="0">
              <a:buNone/>
            </a:pPr>
            <a:endParaRPr lang="en-GB" dirty="0"/>
          </a:p>
        </p:txBody>
      </p:sp>
    </p:spTree>
    <p:extLst>
      <p:ext uri="{BB962C8B-B14F-4D97-AF65-F5344CB8AC3E}">
        <p14:creationId xmlns:p14="http://schemas.microsoft.com/office/powerpoint/2010/main" val="280346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D415-0675-49B3-8C7C-CEAE7D463887}"/>
              </a:ext>
            </a:extLst>
          </p:cNvPr>
          <p:cNvSpPr>
            <a:spLocks noGrp="1"/>
          </p:cNvSpPr>
          <p:nvPr>
            <p:ph type="title"/>
          </p:nvPr>
        </p:nvSpPr>
        <p:spPr/>
        <p:txBody>
          <a:bodyPr/>
          <a:lstStyle/>
          <a:p>
            <a:pPr algn="ctr"/>
            <a:r>
              <a:rPr lang="en-US" b="1" dirty="0">
                <a:latin typeface="Palatino" pitchFamily="2" charset="77"/>
                <a:ea typeface="Palatino" pitchFamily="2" charset="77"/>
              </a:rPr>
              <a:t>Why We Should Embrace Acceptance</a:t>
            </a:r>
            <a:endParaRPr lang="en-GB" b="1"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766F544C-A97B-41F5-8E01-5613EA5DF1C5}"/>
              </a:ext>
            </a:extLst>
          </p:cNvPr>
          <p:cNvSpPr>
            <a:spLocks noGrp="1"/>
          </p:cNvSpPr>
          <p:nvPr>
            <p:ph idx="1"/>
          </p:nvPr>
        </p:nvSpPr>
        <p:spPr/>
        <p:txBody>
          <a:bodyPr>
            <a:normAutofit fontScale="92500" lnSpcReduction="10000"/>
          </a:bodyPr>
          <a:lstStyle/>
          <a:p>
            <a:r>
              <a:rPr lang="en-US" dirty="0">
                <a:latin typeface="Palatino" pitchFamily="2" charset="77"/>
                <a:ea typeface="Palatino" pitchFamily="2" charset="77"/>
              </a:rPr>
              <a:t>Acceptance is, at times, about accepting other people.</a:t>
            </a:r>
          </a:p>
          <a:p>
            <a:r>
              <a:rPr lang="en-US" dirty="0">
                <a:latin typeface="Palatino" pitchFamily="2" charset="77"/>
                <a:ea typeface="Palatino" pitchFamily="2" charset="77"/>
              </a:rPr>
              <a:t>By voicing our opinion to a friend, saying what we think, but explaining we’ll respect their decision gives the person autonomy and respect to chose. </a:t>
            </a:r>
            <a:endParaRPr lang="en-GB" dirty="0">
              <a:latin typeface="Palatino" pitchFamily="2" charset="77"/>
              <a:ea typeface="Palatino" pitchFamily="2" charset="77"/>
            </a:endParaRPr>
          </a:p>
          <a:p>
            <a:r>
              <a:rPr lang="en-US" dirty="0">
                <a:latin typeface="Palatino" pitchFamily="2" charset="77"/>
                <a:ea typeface="Palatino" pitchFamily="2" charset="77"/>
              </a:rPr>
              <a:t>By trying to control others, we set ourselves up for failure. </a:t>
            </a:r>
          </a:p>
          <a:p>
            <a:r>
              <a:rPr lang="en-US" dirty="0">
                <a:latin typeface="Palatino" pitchFamily="2" charset="77"/>
                <a:ea typeface="Palatino" pitchFamily="2" charset="77"/>
              </a:rPr>
              <a:t>You may set up boundaries when a friend or loved one is engaging in behavior you don’t like. </a:t>
            </a:r>
          </a:p>
          <a:p>
            <a:r>
              <a:rPr lang="en-US" dirty="0">
                <a:latin typeface="Palatino" pitchFamily="2" charset="77"/>
                <a:ea typeface="Palatino" pitchFamily="2" charset="77"/>
              </a:rPr>
              <a:t>Remember: You can only control what we say &amp; how we respond. </a:t>
            </a:r>
          </a:p>
          <a:p>
            <a:pPr lvl="1"/>
            <a:r>
              <a:rPr lang="en-US" dirty="0">
                <a:latin typeface="Palatino" pitchFamily="2" charset="77"/>
                <a:ea typeface="Palatino" pitchFamily="2" charset="77"/>
              </a:rPr>
              <a:t>By accepting our lack of control in these situations, we free ourselves of the burden of trying to change something that is out of our hands.  </a:t>
            </a:r>
          </a:p>
          <a:p>
            <a:pPr marL="457200" lvl="1" indent="0">
              <a:buNone/>
            </a:pPr>
            <a:r>
              <a:rPr lang="en-US" dirty="0">
                <a:latin typeface="Palatino" pitchFamily="2" charset="77"/>
                <a:ea typeface="Palatino" pitchFamily="2" charset="77"/>
              </a:rPr>
              <a:t>                                                                                                              </a:t>
            </a:r>
            <a:r>
              <a:rPr lang="en-US" sz="2200" dirty="0" err="1">
                <a:latin typeface="Palatino" pitchFamily="2" charset="77"/>
                <a:ea typeface="Palatino" pitchFamily="2" charset="77"/>
              </a:rPr>
              <a:t>Ackert</a:t>
            </a:r>
            <a:r>
              <a:rPr lang="en-US" sz="2200" dirty="0">
                <a:latin typeface="Palatino" pitchFamily="2" charset="77"/>
                <a:ea typeface="Palatino" pitchFamily="2" charset="77"/>
              </a:rPr>
              <a:t>, 2021, 20-22</a:t>
            </a:r>
          </a:p>
        </p:txBody>
      </p:sp>
    </p:spTree>
    <p:extLst>
      <p:ext uri="{BB962C8B-B14F-4D97-AF65-F5344CB8AC3E}">
        <p14:creationId xmlns:p14="http://schemas.microsoft.com/office/powerpoint/2010/main" val="19900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EB6F-359B-4B59-8F2E-459FAB819887}"/>
              </a:ext>
            </a:extLst>
          </p:cNvPr>
          <p:cNvSpPr>
            <a:spLocks noGrp="1"/>
          </p:cNvSpPr>
          <p:nvPr>
            <p:ph type="title"/>
          </p:nvPr>
        </p:nvSpPr>
        <p:spPr/>
        <p:txBody>
          <a:bodyPr/>
          <a:lstStyle/>
          <a:p>
            <a:r>
              <a:rPr lang="en-US" b="1" dirty="0">
                <a:latin typeface="Palatino" pitchFamily="2" charset="77"/>
                <a:ea typeface="Palatino" pitchFamily="2" charset="77"/>
              </a:rPr>
              <a:t>Why We Should Embrace Acceptance</a:t>
            </a:r>
            <a:endParaRPr lang="en-GB" dirty="0">
              <a:latin typeface="Palatino" pitchFamily="2" charset="77"/>
              <a:ea typeface="Palatino" pitchFamily="2" charset="77"/>
            </a:endParaRPr>
          </a:p>
        </p:txBody>
      </p:sp>
      <p:sp>
        <p:nvSpPr>
          <p:cNvPr id="3" name="Content Placeholder 2">
            <a:extLst>
              <a:ext uri="{FF2B5EF4-FFF2-40B4-BE49-F238E27FC236}">
                <a16:creationId xmlns:a16="http://schemas.microsoft.com/office/drawing/2014/main" id="{A7CE25B5-D23D-4E84-AAD2-B2B49523E173}"/>
              </a:ext>
            </a:extLst>
          </p:cNvPr>
          <p:cNvSpPr>
            <a:spLocks noGrp="1"/>
          </p:cNvSpPr>
          <p:nvPr>
            <p:ph idx="1"/>
          </p:nvPr>
        </p:nvSpPr>
        <p:spPr/>
        <p:txBody>
          <a:bodyPr>
            <a:normAutofit fontScale="92500" lnSpcReduction="20000"/>
          </a:bodyPr>
          <a:lstStyle/>
          <a:p>
            <a:r>
              <a:rPr lang="en-US" dirty="0">
                <a:latin typeface="Palatino" pitchFamily="2" charset="77"/>
                <a:ea typeface="Palatino" pitchFamily="2" charset="77"/>
              </a:rPr>
              <a:t>Acceptance is also about accepting ourselves.</a:t>
            </a:r>
          </a:p>
          <a:p>
            <a:r>
              <a:rPr lang="en-US" dirty="0">
                <a:latin typeface="Palatino" pitchFamily="2" charset="77"/>
                <a:ea typeface="Palatino" pitchFamily="2" charset="77"/>
              </a:rPr>
              <a:t>We cannot force change on ourselves if we are not ready. </a:t>
            </a:r>
          </a:p>
          <a:p>
            <a:r>
              <a:rPr lang="en-US" dirty="0">
                <a:latin typeface="Palatino" pitchFamily="2" charset="77"/>
                <a:ea typeface="Palatino" pitchFamily="2" charset="77"/>
              </a:rPr>
              <a:t>But we can have compassion for ourself and exercise a growth mindset. </a:t>
            </a:r>
          </a:p>
          <a:p>
            <a:r>
              <a:rPr lang="en-US" dirty="0">
                <a:latin typeface="Palatino" pitchFamily="2" charset="77"/>
                <a:ea typeface="Palatino" pitchFamily="2" charset="77"/>
              </a:rPr>
              <a:t>Focus on the language we use with ourselves, keeping acceptance at the forefront of out minds. </a:t>
            </a:r>
          </a:p>
          <a:p>
            <a:pPr lvl="1"/>
            <a:r>
              <a:rPr lang="en-US" dirty="0">
                <a:latin typeface="Palatino" pitchFamily="2" charset="77"/>
                <a:ea typeface="Palatino" pitchFamily="2" charset="77"/>
              </a:rPr>
              <a:t>Some things we say about ourselves make us feel worse and do not motivate us to move forward. </a:t>
            </a:r>
          </a:p>
          <a:p>
            <a:pPr lvl="1"/>
            <a:r>
              <a:rPr lang="en-US" dirty="0">
                <a:latin typeface="Palatino" pitchFamily="2" charset="77"/>
                <a:ea typeface="Palatino" pitchFamily="2" charset="77"/>
              </a:rPr>
              <a:t>Treat yourself with compassion and acceptance and </a:t>
            </a:r>
            <a:r>
              <a:rPr lang="en-US" b="1" i="1" dirty="0">
                <a:latin typeface="Palatino" pitchFamily="2" charset="77"/>
                <a:ea typeface="Palatino" pitchFamily="2" charset="77"/>
              </a:rPr>
              <a:t>refram</a:t>
            </a:r>
            <a:r>
              <a:rPr lang="en-US" i="1" dirty="0">
                <a:latin typeface="Palatino" pitchFamily="2" charset="77"/>
                <a:ea typeface="Palatino" pitchFamily="2" charset="77"/>
              </a:rPr>
              <a:t>e</a:t>
            </a:r>
            <a:r>
              <a:rPr lang="en-US" dirty="0">
                <a:latin typeface="Palatino" pitchFamily="2" charset="77"/>
                <a:ea typeface="Palatino" pitchFamily="2" charset="77"/>
              </a:rPr>
              <a:t> what you say to yourself and consider how you can take small steps to move forward. </a:t>
            </a:r>
          </a:p>
          <a:p>
            <a:pPr lvl="1"/>
            <a:r>
              <a:rPr lang="en-US" b="1" i="1" dirty="0">
                <a:latin typeface="Palatino" pitchFamily="2" charset="77"/>
                <a:ea typeface="Palatino" pitchFamily="2" charset="77"/>
              </a:rPr>
              <a:t>Reframing </a:t>
            </a:r>
            <a:r>
              <a:rPr lang="en-US" dirty="0">
                <a:latin typeface="Palatino" pitchFamily="2" charset="77"/>
                <a:ea typeface="Palatino" pitchFamily="2" charset="77"/>
              </a:rPr>
              <a:t>interrupts the </a:t>
            </a:r>
            <a:r>
              <a:rPr lang="en-US" b="1" i="1" dirty="0">
                <a:latin typeface="Palatino" pitchFamily="2" charset="77"/>
                <a:ea typeface="Palatino" pitchFamily="2" charset="77"/>
              </a:rPr>
              <a:t>negative thought cycle </a:t>
            </a:r>
            <a:r>
              <a:rPr lang="en-US" dirty="0">
                <a:latin typeface="Palatino" pitchFamily="2" charset="77"/>
                <a:ea typeface="Palatino" pitchFamily="2" charset="77"/>
              </a:rPr>
              <a:t>and allows you to move forward. </a:t>
            </a:r>
          </a:p>
          <a:p>
            <a:pPr marL="457200" lvl="1" indent="0">
              <a:buNone/>
            </a:pPr>
            <a:r>
              <a:rPr lang="en-US" sz="2200" dirty="0">
                <a:latin typeface="Palatino" pitchFamily="2" charset="77"/>
                <a:ea typeface="Palatino" pitchFamily="2" charset="77"/>
              </a:rPr>
              <a:t>                                                                                                                       </a:t>
            </a:r>
            <a:r>
              <a:rPr lang="en-US" sz="2200" dirty="0" err="1">
                <a:latin typeface="Palatino" pitchFamily="2" charset="77"/>
                <a:ea typeface="Palatino" pitchFamily="2" charset="77"/>
              </a:rPr>
              <a:t>Ackert</a:t>
            </a:r>
            <a:r>
              <a:rPr lang="en-US" sz="2200" dirty="0">
                <a:latin typeface="Palatino" pitchFamily="2" charset="77"/>
                <a:ea typeface="Palatino" pitchFamily="2" charset="77"/>
              </a:rPr>
              <a:t>, 2021, pp. 22-23</a:t>
            </a:r>
          </a:p>
          <a:p>
            <a:endParaRPr lang="en-GB" dirty="0"/>
          </a:p>
        </p:txBody>
      </p:sp>
    </p:spTree>
    <p:extLst>
      <p:ext uri="{BB962C8B-B14F-4D97-AF65-F5344CB8AC3E}">
        <p14:creationId xmlns:p14="http://schemas.microsoft.com/office/powerpoint/2010/main" val="4198239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1226</Words>
  <Application>Microsoft Macintosh PowerPoint</Application>
  <PresentationFormat>Widescreen</PresentationFormat>
  <Paragraphs>120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Palatino</vt:lpstr>
      <vt:lpstr>Office Theme</vt:lpstr>
      <vt:lpstr>UCOL 1523  Gateway to Belonging at OU</vt:lpstr>
      <vt:lpstr>PowerPoint Presentation</vt:lpstr>
      <vt:lpstr>Land Acknowledgement</vt:lpstr>
      <vt:lpstr>Chapter 1 - Key Terms</vt:lpstr>
      <vt:lpstr>Chapter 2 – Learning Objectives </vt:lpstr>
      <vt:lpstr>What is acceptance?</vt:lpstr>
      <vt:lpstr>What is Acceptance? </vt:lpstr>
      <vt:lpstr>Why We Should Embrace Acceptance</vt:lpstr>
      <vt:lpstr>Why We Should Embrace Acceptance</vt:lpstr>
      <vt:lpstr>Lessons from winemaking</vt:lpstr>
      <vt:lpstr>Exploring discomfort:</vt:lpstr>
      <vt:lpstr>Battling Uncomfortable Feelings</vt:lpstr>
      <vt:lpstr>Battling Uncomfortable Feelings:  Life Stressors</vt:lpstr>
      <vt:lpstr>Battling Uncomfortable Feelings: Reframing</vt:lpstr>
      <vt:lpstr>Exploring Reframing:</vt:lpstr>
      <vt:lpstr>Belonging Toolbox: Reframing Negative Thoughts</vt:lpstr>
      <vt:lpstr>Everyday Acceptance</vt:lpstr>
      <vt:lpstr>Belonging Toolbox: Serenity Meditation</vt:lpstr>
      <vt:lpstr>Key Takeaways for Chapter 2</vt:lpstr>
      <vt:lpstr>Thank you for your attention and participation.  Class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Embrace Acceptance</dc:title>
  <dc:creator>daine@ou.edu</dc:creator>
  <cp:lastModifiedBy>Marshall, Lindsay E.</cp:lastModifiedBy>
  <cp:revision>29</cp:revision>
  <dcterms:created xsi:type="dcterms:W3CDTF">2021-08-15T22:26:49Z</dcterms:created>
  <dcterms:modified xsi:type="dcterms:W3CDTF">2021-09-02T15:41:28Z</dcterms:modified>
</cp:coreProperties>
</file>