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60" r:id="rId2"/>
    <p:sldId id="493" r:id="rId3"/>
    <p:sldId id="581" r:id="rId4"/>
    <p:sldId id="512" r:id="rId5"/>
    <p:sldId id="577" r:id="rId6"/>
    <p:sldId id="579" r:id="rId7"/>
    <p:sldId id="580" r:id="rId8"/>
    <p:sldId id="524" r:id="rId9"/>
    <p:sldId id="525" r:id="rId10"/>
    <p:sldId id="576" r:id="rId11"/>
    <p:sldId id="582" r:id="rId12"/>
    <p:sldId id="269" r:id="rId13"/>
    <p:sldId id="542" r:id="rId14"/>
    <p:sldId id="530" r:id="rId15"/>
    <p:sldId id="531" r:id="rId16"/>
    <p:sldId id="544" r:id="rId17"/>
    <p:sldId id="545" r:id="rId18"/>
    <p:sldId id="532" r:id="rId19"/>
    <p:sldId id="513" r:id="rId20"/>
    <p:sldId id="529" r:id="rId21"/>
    <p:sldId id="551" r:id="rId22"/>
    <p:sldId id="548" r:id="rId23"/>
    <p:sldId id="282" r:id="rId24"/>
    <p:sldId id="533" r:id="rId25"/>
    <p:sldId id="348" r:id="rId26"/>
    <p:sldId id="347" r:id="rId27"/>
    <p:sldId id="351" r:id="rId28"/>
    <p:sldId id="556" r:id="rId29"/>
    <p:sldId id="555" r:id="rId30"/>
    <p:sldId id="315" r:id="rId31"/>
    <p:sldId id="358" r:id="rId32"/>
    <p:sldId id="360" r:id="rId33"/>
    <p:sldId id="359" r:id="rId34"/>
    <p:sldId id="361" r:id="rId35"/>
    <p:sldId id="562" r:id="rId36"/>
    <p:sldId id="265" r:id="rId37"/>
    <p:sldId id="57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77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68"/>
    <p:restoredTop sz="95846"/>
  </p:normalViewPr>
  <p:slideViewPr>
    <p:cSldViewPr snapToGrid="0" snapToObjects="1">
      <p:cViewPr varScale="1">
        <p:scale>
          <a:sx n="107" d="100"/>
          <a:sy n="107" d="100"/>
        </p:scale>
        <p:origin x="52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23C8A1-D774-4D83-969D-C9CCB5B626A6}" type="datetimeFigureOut">
              <a:rPr lang="en-US" smtClean="0"/>
              <a:t>10/6/21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311E01-0EFE-4A8E-8B56-A98BF5684F1F}" type="slidenum">
              <a:rPr lang="en-US" smtClean="0"/>
              <a:t>‹#›</a:t>
            </a:fld>
            <a:endParaRPr lang="en-US" dirty="0"/>
          </a:p>
        </p:txBody>
      </p:sp>
    </p:spTree>
    <p:extLst>
      <p:ext uri="{BB962C8B-B14F-4D97-AF65-F5344CB8AC3E}">
        <p14:creationId xmlns:p14="http://schemas.microsoft.com/office/powerpoint/2010/main" val="2606164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11E01-0EFE-4A8E-8B56-A98BF5684F1F}" type="slidenum">
              <a:rPr lang="en-US" smtClean="0"/>
              <a:t>8</a:t>
            </a:fld>
            <a:endParaRPr lang="en-US" dirty="0"/>
          </a:p>
        </p:txBody>
      </p:sp>
    </p:spTree>
    <p:extLst>
      <p:ext uri="{BB962C8B-B14F-4D97-AF65-F5344CB8AC3E}">
        <p14:creationId xmlns:p14="http://schemas.microsoft.com/office/powerpoint/2010/main" val="3717752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11E01-0EFE-4A8E-8B56-A98BF5684F1F}" type="slidenum">
              <a:rPr lang="en-US" smtClean="0"/>
              <a:t>22</a:t>
            </a:fld>
            <a:endParaRPr lang="en-US" dirty="0"/>
          </a:p>
        </p:txBody>
      </p:sp>
    </p:spTree>
    <p:extLst>
      <p:ext uri="{BB962C8B-B14F-4D97-AF65-F5344CB8AC3E}">
        <p14:creationId xmlns:p14="http://schemas.microsoft.com/office/powerpoint/2010/main" val="747447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11E01-0EFE-4A8E-8B56-A98BF5684F1F}" type="slidenum">
              <a:rPr lang="en-US" smtClean="0"/>
              <a:t>24</a:t>
            </a:fld>
            <a:endParaRPr lang="en-US" dirty="0"/>
          </a:p>
        </p:txBody>
      </p:sp>
    </p:spTree>
    <p:extLst>
      <p:ext uri="{BB962C8B-B14F-4D97-AF65-F5344CB8AC3E}">
        <p14:creationId xmlns:p14="http://schemas.microsoft.com/office/powerpoint/2010/main" val="947228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11E01-0EFE-4A8E-8B56-A98BF5684F1F}" type="slidenum">
              <a:rPr lang="en-US" smtClean="0"/>
              <a:t>29</a:t>
            </a:fld>
            <a:endParaRPr lang="en-US" dirty="0"/>
          </a:p>
        </p:txBody>
      </p:sp>
    </p:spTree>
    <p:extLst>
      <p:ext uri="{BB962C8B-B14F-4D97-AF65-F5344CB8AC3E}">
        <p14:creationId xmlns:p14="http://schemas.microsoft.com/office/powerpoint/2010/main" val="1037009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11E01-0EFE-4A8E-8B56-A98BF5684F1F}" type="slidenum">
              <a:rPr lang="en-US" smtClean="0"/>
              <a:t>10</a:t>
            </a:fld>
            <a:endParaRPr lang="en-US" dirty="0"/>
          </a:p>
        </p:txBody>
      </p:sp>
    </p:spTree>
    <p:extLst>
      <p:ext uri="{BB962C8B-B14F-4D97-AF65-F5344CB8AC3E}">
        <p14:creationId xmlns:p14="http://schemas.microsoft.com/office/powerpoint/2010/main" val="2277171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11E01-0EFE-4A8E-8B56-A98BF5684F1F}" type="slidenum">
              <a:rPr lang="en-US" smtClean="0"/>
              <a:t>14</a:t>
            </a:fld>
            <a:endParaRPr lang="en-US" dirty="0"/>
          </a:p>
        </p:txBody>
      </p:sp>
    </p:spTree>
    <p:extLst>
      <p:ext uri="{BB962C8B-B14F-4D97-AF65-F5344CB8AC3E}">
        <p14:creationId xmlns:p14="http://schemas.microsoft.com/office/powerpoint/2010/main" val="4015752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11E01-0EFE-4A8E-8B56-A98BF5684F1F}" type="slidenum">
              <a:rPr lang="en-US" smtClean="0"/>
              <a:t>15</a:t>
            </a:fld>
            <a:endParaRPr lang="en-US" dirty="0"/>
          </a:p>
        </p:txBody>
      </p:sp>
    </p:spTree>
    <p:extLst>
      <p:ext uri="{BB962C8B-B14F-4D97-AF65-F5344CB8AC3E}">
        <p14:creationId xmlns:p14="http://schemas.microsoft.com/office/powerpoint/2010/main" val="1292881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11E01-0EFE-4A8E-8B56-A98BF5684F1F}" type="slidenum">
              <a:rPr lang="en-US" smtClean="0"/>
              <a:t>16</a:t>
            </a:fld>
            <a:endParaRPr lang="en-US" dirty="0"/>
          </a:p>
        </p:txBody>
      </p:sp>
    </p:spTree>
    <p:extLst>
      <p:ext uri="{BB962C8B-B14F-4D97-AF65-F5344CB8AC3E}">
        <p14:creationId xmlns:p14="http://schemas.microsoft.com/office/powerpoint/2010/main" val="3763955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11E01-0EFE-4A8E-8B56-A98BF5684F1F}" type="slidenum">
              <a:rPr lang="en-US" smtClean="0"/>
              <a:t>17</a:t>
            </a:fld>
            <a:endParaRPr lang="en-US" dirty="0"/>
          </a:p>
        </p:txBody>
      </p:sp>
    </p:spTree>
    <p:extLst>
      <p:ext uri="{BB962C8B-B14F-4D97-AF65-F5344CB8AC3E}">
        <p14:creationId xmlns:p14="http://schemas.microsoft.com/office/powerpoint/2010/main" val="1418573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11E01-0EFE-4A8E-8B56-A98BF5684F1F}" type="slidenum">
              <a:rPr lang="en-US" smtClean="0"/>
              <a:t>18</a:t>
            </a:fld>
            <a:endParaRPr lang="en-US" dirty="0"/>
          </a:p>
        </p:txBody>
      </p:sp>
    </p:spTree>
    <p:extLst>
      <p:ext uri="{BB962C8B-B14F-4D97-AF65-F5344CB8AC3E}">
        <p14:creationId xmlns:p14="http://schemas.microsoft.com/office/powerpoint/2010/main" val="415248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11E01-0EFE-4A8E-8B56-A98BF5684F1F}" type="slidenum">
              <a:rPr lang="en-US" smtClean="0"/>
              <a:t>20</a:t>
            </a:fld>
            <a:endParaRPr lang="en-US" dirty="0"/>
          </a:p>
        </p:txBody>
      </p:sp>
    </p:spTree>
    <p:extLst>
      <p:ext uri="{BB962C8B-B14F-4D97-AF65-F5344CB8AC3E}">
        <p14:creationId xmlns:p14="http://schemas.microsoft.com/office/powerpoint/2010/main" val="4280539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137: Have students do the Facial Feedback and get their thoughts. If wearing masks in class, this would be a great activity to do outside of class to connect to concepts in class. </a:t>
            </a:r>
          </a:p>
        </p:txBody>
      </p:sp>
      <p:sp>
        <p:nvSpPr>
          <p:cNvPr id="4" name="Slide Number Placeholder 3"/>
          <p:cNvSpPr>
            <a:spLocks noGrp="1"/>
          </p:cNvSpPr>
          <p:nvPr>
            <p:ph type="sldNum" sz="quarter" idx="5"/>
          </p:nvPr>
        </p:nvSpPr>
        <p:spPr/>
        <p:txBody>
          <a:bodyPr/>
          <a:lstStyle/>
          <a:p>
            <a:fld id="{6C311E01-0EFE-4A8E-8B56-A98BF5684F1F}" type="slidenum">
              <a:rPr lang="en-US" smtClean="0"/>
              <a:t>21</a:t>
            </a:fld>
            <a:endParaRPr lang="en-US" dirty="0"/>
          </a:p>
        </p:txBody>
      </p:sp>
    </p:spTree>
    <p:extLst>
      <p:ext uri="{BB962C8B-B14F-4D97-AF65-F5344CB8AC3E}">
        <p14:creationId xmlns:p14="http://schemas.microsoft.com/office/powerpoint/2010/main" val="72062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B83A0-AFE9-4D20-BD92-58B22CDC55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FAB5F4-BC5F-4EAE-85B0-9FD3F6489D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F76DD3-29CA-4788-A66B-41083682663D}"/>
              </a:ext>
            </a:extLst>
          </p:cNvPr>
          <p:cNvSpPr>
            <a:spLocks noGrp="1"/>
          </p:cNvSpPr>
          <p:nvPr>
            <p:ph type="dt" sz="half" idx="10"/>
          </p:nvPr>
        </p:nvSpPr>
        <p:spPr/>
        <p:txBody>
          <a:bodyPr/>
          <a:lstStyle/>
          <a:p>
            <a:fld id="{244D2FC4-1189-4944-B692-F21150660BD4}" type="datetimeFigureOut">
              <a:rPr lang="en-US" smtClean="0"/>
              <a:t>10/6/21</a:t>
            </a:fld>
            <a:endParaRPr lang="en-US" dirty="0"/>
          </a:p>
        </p:txBody>
      </p:sp>
      <p:sp>
        <p:nvSpPr>
          <p:cNvPr id="5" name="Footer Placeholder 4">
            <a:extLst>
              <a:ext uri="{FF2B5EF4-FFF2-40B4-BE49-F238E27FC236}">
                <a16:creationId xmlns:a16="http://schemas.microsoft.com/office/drawing/2014/main" id="{D73251D2-16F2-4884-8407-F864D4BE221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56DDC1-020E-4990-A68D-503A7DD69001}"/>
              </a:ext>
            </a:extLst>
          </p:cNvPr>
          <p:cNvSpPr>
            <a:spLocks noGrp="1"/>
          </p:cNvSpPr>
          <p:nvPr>
            <p:ph type="sldNum" sz="quarter" idx="12"/>
          </p:nvPr>
        </p:nvSpPr>
        <p:spPr/>
        <p:txBody>
          <a:bodyPr/>
          <a:lstStyle/>
          <a:p>
            <a:fld id="{A2439073-D90F-4EB9-8DAD-E14CE47916A0}" type="slidenum">
              <a:rPr lang="en-US" smtClean="0"/>
              <a:t>‹#›</a:t>
            </a:fld>
            <a:endParaRPr lang="en-US" dirty="0"/>
          </a:p>
        </p:txBody>
      </p:sp>
    </p:spTree>
    <p:extLst>
      <p:ext uri="{BB962C8B-B14F-4D97-AF65-F5344CB8AC3E}">
        <p14:creationId xmlns:p14="http://schemas.microsoft.com/office/powerpoint/2010/main" val="3538306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F0CA1-0672-4C00-9194-F975D39CB6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12353A-D691-4987-AA8E-DB4D3DE08D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75DA84-6862-4031-B331-6D403A2AA3B6}"/>
              </a:ext>
            </a:extLst>
          </p:cNvPr>
          <p:cNvSpPr>
            <a:spLocks noGrp="1"/>
          </p:cNvSpPr>
          <p:nvPr>
            <p:ph type="dt" sz="half" idx="10"/>
          </p:nvPr>
        </p:nvSpPr>
        <p:spPr/>
        <p:txBody>
          <a:bodyPr/>
          <a:lstStyle/>
          <a:p>
            <a:fld id="{244D2FC4-1189-4944-B692-F21150660BD4}" type="datetimeFigureOut">
              <a:rPr lang="en-US" smtClean="0"/>
              <a:t>10/6/21</a:t>
            </a:fld>
            <a:endParaRPr lang="en-US" dirty="0"/>
          </a:p>
        </p:txBody>
      </p:sp>
      <p:sp>
        <p:nvSpPr>
          <p:cNvPr id="5" name="Footer Placeholder 4">
            <a:extLst>
              <a:ext uri="{FF2B5EF4-FFF2-40B4-BE49-F238E27FC236}">
                <a16:creationId xmlns:a16="http://schemas.microsoft.com/office/drawing/2014/main" id="{DCF2D23C-7A94-4E38-A254-FB734476BC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45E94B-A66B-4351-8331-1FE0BD726D08}"/>
              </a:ext>
            </a:extLst>
          </p:cNvPr>
          <p:cNvSpPr>
            <a:spLocks noGrp="1"/>
          </p:cNvSpPr>
          <p:nvPr>
            <p:ph type="sldNum" sz="quarter" idx="12"/>
          </p:nvPr>
        </p:nvSpPr>
        <p:spPr/>
        <p:txBody>
          <a:bodyPr/>
          <a:lstStyle/>
          <a:p>
            <a:fld id="{A2439073-D90F-4EB9-8DAD-E14CE47916A0}" type="slidenum">
              <a:rPr lang="en-US" smtClean="0"/>
              <a:t>‹#›</a:t>
            </a:fld>
            <a:endParaRPr lang="en-US" dirty="0"/>
          </a:p>
        </p:txBody>
      </p:sp>
    </p:spTree>
    <p:extLst>
      <p:ext uri="{BB962C8B-B14F-4D97-AF65-F5344CB8AC3E}">
        <p14:creationId xmlns:p14="http://schemas.microsoft.com/office/powerpoint/2010/main" val="879149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654BCD-0AB5-42D4-81CC-98738EEF789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7F8535-2328-43AC-879E-D9D472801B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491A27-0E99-4888-84FE-069C263DCBE7}"/>
              </a:ext>
            </a:extLst>
          </p:cNvPr>
          <p:cNvSpPr>
            <a:spLocks noGrp="1"/>
          </p:cNvSpPr>
          <p:nvPr>
            <p:ph type="dt" sz="half" idx="10"/>
          </p:nvPr>
        </p:nvSpPr>
        <p:spPr/>
        <p:txBody>
          <a:bodyPr/>
          <a:lstStyle/>
          <a:p>
            <a:fld id="{244D2FC4-1189-4944-B692-F21150660BD4}" type="datetimeFigureOut">
              <a:rPr lang="en-US" smtClean="0"/>
              <a:t>10/6/21</a:t>
            </a:fld>
            <a:endParaRPr lang="en-US" dirty="0"/>
          </a:p>
        </p:txBody>
      </p:sp>
      <p:sp>
        <p:nvSpPr>
          <p:cNvPr id="5" name="Footer Placeholder 4">
            <a:extLst>
              <a:ext uri="{FF2B5EF4-FFF2-40B4-BE49-F238E27FC236}">
                <a16:creationId xmlns:a16="http://schemas.microsoft.com/office/drawing/2014/main" id="{8892E9A1-78F3-4FC7-807C-24686EAA2A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C76DB4F-AED7-4410-8188-3BC23A1E213F}"/>
              </a:ext>
            </a:extLst>
          </p:cNvPr>
          <p:cNvSpPr>
            <a:spLocks noGrp="1"/>
          </p:cNvSpPr>
          <p:nvPr>
            <p:ph type="sldNum" sz="quarter" idx="12"/>
          </p:nvPr>
        </p:nvSpPr>
        <p:spPr/>
        <p:txBody>
          <a:bodyPr/>
          <a:lstStyle/>
          <a:p>
            <a:fld id="{A2439073-D90F-4EB9-8DAD-E14CE47916A0}" type="slidenum">
              <a:rPr lang="en-US" smtClean="0"/>
              <a:t>‹#›</a:t>
            </a:fld>
            <a:endParaRPr lang="en-US" dirty="0"/>
          </a:p>
        </p:txBody>
      </p:sp>
    </p:spTree>
    <p:extLst>
      <p:ext uri="{BB962C8B-B14F-4D97-AF65-F5344CB8AC3E}">
        <p14:creationId xmlns:p14="http://schemas.microsoft.com/office/powerpoint/2010/main" val="2311861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E52EB92A-C711-374A-8675-660D6C748457}" type="datetimeFigureOut">
              <a:rPr lang="en-US" smtClean="0"/>
              <a:t>10/6/21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572E39-8B93-DF46-989A-CFE46D6122D2}" type="slidenum">
              <a:rPr lang="en-US" smtClean="0"/>
              <a:t>‹#›</a:t>
            </a:fld>
            <a:endParaRPr lang="en-US" dirty="0"/>
          </a:p>
        </p:txBody>
      </p:sp>
      <p:sp>
        <p:nvSpPr>
          <p:cNvPr id="9" name="Text Placeholder 8"/>
          <p:cNvSpPr>
            <a:spLocks noGrp="1"/>
          </p:cNvSpPr>
          <p:nvPr>
            <p:ph type="body" sz="quarter" idx="13" hasCustomPrompt="1"/>
          </p:nvPr>
        </p:nvSpPr>
        <p:spPr>
          <a:xfrm>
            <a:off x="609600" y="1475348"/>
            <a:ext cx="3706315" cy="2693331"/>
          </a:xfrm>
          <a:prstGeom prst="rect">
            <a:avLst/>
          </a:prstGeom>
        </p:spPr>
        <p:txBody>
          <a:bodyPr/>
          <a:lstStyle>
            <a:lvl1pPr marL="0" indent="0">
              <a:buFont typeface="Arial"/>
              <a:buNone/>
              <a:defRPr sz="2400">
                <a:latin typeface="+mn-lt"/>
              </a:defRPr>
            </a:lvl1pPr>
            <a:lvl2pPr>
              <a:defRPr sz="2667" b="0" i="0">
                <a:latin typeface="Helvetica Neue"/>
                <a:cs typeface="Helvetica Neue"/>
              </a:defRPr>
            </a:lvl2pPr>
          </a:lstStyle>
          <a:p>
            <a:pPr lvl="0"/>
            <a:r>
              <a:rPr lang="en-US" dirty="0"/>
              <a:t>click to edit master text styles</a:t>
            </a:r>
          </a:p>
        </p:txBody>
      </p:sp>
      <p:sp>
        <p:nvSpPr>
          <p:cNvPr id="7" name="Text Placeholder 6"/>
          <p:cNvSpPr>
            <a:spLocks noGrp="1"/>
          </p:cNvSpPr>
          <p:nvPr>
            <p:ph type="body" sz="quarter" idx="14" hasCustomPrompt="1"/>
          </p:nvPr>
        </p:nvSpPr>
        <p:spPr>
          <a:xfrm>
            <a:off x="609601" y="4167717"/>
            <a:ext cx="3706284" cy="2108200"/>
          </a:xfrm>
          <a:prstGeom prst="rect">
            <a:avLst/>
          </a:prstGeom>
        </p:spPr>
        <p:txBody>
          <a:bodyPr vert="horz"/>
          <a:lstStyle>
            <a:lvl1pPr>
              <a:defRPr sz="1867">
                <a:latin typeface="+mn-lt"/>
              </a:defRPr>
            </a:lvl1pPr>
            <a:lvl2pPr>
              <a:defRPr sz="1867"/>
            </a:lvl2pPr>
            <a:lvl3pPr>
              <a:defRPr sz="1867"/>
            </a:lvl3pPr>
            <a:lvl4pPr>
              <a:defRPr sz="1867"/>
            </a:lvl4pPr>
            <a:lvl5pPr>
              <a:defRPr sz="1867"/>
            </a:lvl5pPr>
          </a:lstStyle>
          <a:p>
            <a:pPr lvl="0"/>
            <a:r>
              <a:rPr lang="en-US" dirty="0"/>
              <a:t>click to edit master text styles</a:t>
            </a:r>
          </a:p>
        </p:txBody>
      </p:sp>
      <p:sp>
        <p:nvSpPr>
          <p:cNvPr id="8" name="Picture Placeholder 7"/>
          <p:cNvSpPr>
            <a:spLocks noGrp="1"/>
          </p:cNvSpPr>
          <p:nvPr>
            <p:ph type="pic" sz="quarter" idx="15"/>
          </p:nvPr>
        </p:nvSpPr>
        <p:spPr>
          <a:xfrm>
            <a:off x="4315885" y="1475317"/>
            <a:ext cx="7266516" cy="4800600"/>
          </a:xfrm>
          <a:prstGeom prst="rect">
            <a:avLst/>
          </a:prstGeom>
        </p:spPr>
        <p:txBody>
          <a:bodyPr/>
          <a:lstStyle/>
          <a:p>
            <a:r>
              <a:rPr lang="en-US" dirty="0"/>
              <a:t>Click icon to add picture</a:t>
            </a:r>
          </a:p>
        </p:txBody>
      </p:sp>
    </p:spTree>
    <p:extLst>
      <p:ext uri="{BB962C8B-B14F-4D97-AF65-F5344CB8AC3E}">
        <p14:creationId xmlns:p14="http://schemas.microsoft.com/office/powerpoint/2010/main" val="224906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childTnLst>
                </p:cTn>
              </p:par>
            </p:tnLst>
          </p:tmpl>
        </p:tmplLst>
      </p:bldP>
      <p:bldP spid="7" grpId="0" build="p">
        <p:tmplLst>
          <p:tmpl lvl="1">
            <p:tnLst>
              <p:par>
                <p:cTn presetID="1"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E52EB92A-C711-374A-8675-660D6C748457}" type="datetimeFigureOut">
              <a:rPr lang="en-US" smtClean="0"/>
              <a:t>10/6/21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572E39-8B93-DF46-989A-CFE46D6122D2}" type="slidenum">
              <a:rPr lang="en-US" smtClean="0"/>
              <a:t>‹#›</a:t>
            </a:fld>
            <a:endParaRPr lang="en-US" dirty="0"/>
          </a:p>
        </p:txBody>
      </p:sp>
      <p:sp>
        <p:nvSpPr>
          <p:cNvPr id="8" name="Text Placeholder 8"/>
          <p:cNvSpPr>
            <a:spLocks noGrp="1"/>
          </p:cNvSpPr>
          <p:nvPr>
            <p:ph type="body" sz="quarter" idx="13" hasCustomPrompt="1"/>
          </p:nvPr>
        </p:nvSpPr>
        <p:spPr>
          <a:xfrm>
            <a:off x="609600" y="1475350"/>
            <a:ext cx="10972800" cy="1020425"/>
          </a:xfrm>
          <a:prstGeom prst="rect">
            <a:avLst/>
          </a:prstGeom>
        </p:spPr>
        <p:txBody>
          <a:bodyPr/>
          <a:lstStyle>
            <a:lvl1pPr>
              <a:defRPr sz="2400">
                <a:latin typeface="+mn-lt"/>
              </a:defRPr>
            </a:lvl1pPr>
          </a:lstStyle>
          <a:p>
            <a:pPr lvl="0"/>
            <a:r>
              <a:rPr lang="en-US" dirty="0"/>
              <a:t>click to edit master text styles</a:t>
            </a:r>
          </a:p>
        </p:txBody>
      </p:sp>
      <p:sp>
        <p:nvSpPr>
          <p:cNvPr id="7" name="Text Placeholder 6"/>
          <p:cNvSpPr>
            <a:spLocks noGrp="1"/>
          </p:cNvSpPr>
          <p:nvPr>
            <p:ph type="body" sz="quarter" idx="14" hasCustomPrompt="1"/>
          </p:nvPr>
        </p:nvSpPr>
        <p:spPr>
          <a:xfrm>
            <a:off x="609600" y="3022600"/>
            <a:ext cx="2844800" cy="3227917"/>
          </a:xfrm>
          <a:prstGeom prst="rect">
            <a:avLst/>
          </a:prstGeom>
        </p:spPr>
        <p:txBody>
          <a:bodyPr vert="horz"/>
          <a:lstStyle>
            <a:lvl1pPr>
              <a:defRPr sz="1867">
                <a:latin typeface="+mn-lt"/>
              </a:defRPr>
            </a:lvl1pPr>
            <a:lvl2pPr>
              <a:defRPr sz="1600"/>
            </a:lvl2pPr>
            <a:lvl3pPr>
              <a:defRPr sz="1600"/>
            </a:lvl3pPr>
            <a:lvl4pPr>
              <a:defRPr sz="1600"/>
            </a:lvl4pPr>
            <a:lvl5pPr>
              <a:defRPr sz="1600"/>
            </a:lvl5pPr>
          </a:lstStyle>
          <a:p>
            <a:pPr lvl="0"/>
            <a:r>
              <a:rPr lang="en-US" dirty="0"/>
              <a:t>click to edit master text styles</a:t>
            </a:r>
          </a:p>
        </p:txBody>
      </p:sp>
      <p:sp>
        <p:nvSpPr>
          <p:cNvPr id="9" name="Picture Placeholder 8"/>
          <p:cNvSpPr>
            <a:spLocks noGrp="1"/>
          </p:cNvSpPr>
          <p:nvPr>
            <p:ph type="pic" sz="quarter" idx="15"/>
          </p:nvPr>
        </p:nvSpPr>
        <p:spPr>
          <a:xfrm>
            <a:off x="3454400" y="2495775"/>
            <a:ext cx="8128000" cy="3754743"/>
          </a:xfrm>
          <a:prstGeom prst="rect">
            <a:avLst/>
          </a:prstGeom>
        </p:spPr>
        <p:txBody>
          <a:bodyPr/>
          <a:lstStyle/>
          <a:p>
            <a:r>
              <a:rPr lang="en-US" dirty="0"/>
              <a:t>Click icon to add picture</a:t>
            </a:r>
          </a:p>
        </p:txBody>
      </p:sp>
    </p:spTree>
    <p:extLst>
      <p:ext uri="{BB962C8B-B14F-4D97-AF65-F5344CB8AC3E}">
        <p14:creationId xmlns:p14="http://schemas.microsoft.com/office/powerpoint/2010/main" val="310485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Lst>
      </p:bldP>
      <p:bldP spid="7" grpId="0" build="p">
        <p:tmplLst>
          <p:tmpl lvl="1">
            <p:tnLst>
              <p:par>
                <p:cTn presetID="1"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786B0-75E4-442A-B0EA-FF5B794D64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620A6-1042-42C3-95F0-F5FC6304F6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0D37A5-9A54-4433-AEDC-3C1B633B364C}"/>
              </a:ext>
            </a:extLst>
          </p:cNvPr>
          <p:cNvSpPr>
            <a:spLocks noGrp="1"/>
          </p:cNvSpPr>
          <p:nvPr>
            <p:ph type="dt" sz="half" idx="10"/>
          </p:nvPr>
        </p:nvSpPr>
        <p:spPr/>
        <p:txBody>
          <a:bodyPr/>
          <a:lstStyle/>
          <a:p>
            <a:fld id="{244D2FC4-1189-4944-B692-F21150660BD4}" type="datetimeFigureOut">
              <a:rPr lang="en-US" smtClean="0"/>
              <a:t>10/6/21</a:t>
            </a:fld>
            <a:endParaRPr lang="en-US" dirty="0"/>
          </a:p>
        </p:txBody>
      </p:sp>
      <p:sp>
        <p:nvSpPr>
          <p:cNvPr id="5" name="Footer Placeholder 4">
            <a:extLst>
              <a:ext uri="{FF2B5EF4-FFF2-40B4-BE49-F238E27FC236}">
                <a16:creationId xmlns:a16="http://schemas.microsoft.com/office/drawing/2014/main" id="{41AF96B0-3DF9-4597-AA2B-D1C99604240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7828E88-31F6-4A82-8631-D29C5E263575}"/>
              </a:ext>
            </a:extLst>
          </p:cNvPr>
          <p:cNvSpPr>
            <a:spLocks noGrp="1"/>
          </p:cNvSpPr>
          <p:nvPr>
            <p:ph type="sldNum" sz="quarter" idx="12"/>
          </p:nvPr>
        </p:nvSpPr>
        <p:spPr/>
        <p:txBody>
          <a:bodyPr/>
          <a:lstStyle/>
          <a:p>
            <a:fld id="{A2439073-D90F-4EB9-8DAD-E14CE47916A0}" type="slidenum">
              <a:rPr lang="en-US" smtClean="0"/>
              <a:t>‹#›</a:t>
            </a:fld>
            <a:endParaRPr lang="en-US" dirty="0"/>
          </a:p>
        </p:txBody>
      </p:sp>
    </p:spTree>
    <p:extLst>
      <p:ext uri="{BB962C8B-B14F-4D97-AF65-F5344CB8AC3E}">
        <p14:creationId xmlns:p14="http://schemas.microsoft.com/office/powerpoint/2010/main" val="3485486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05451-6929-4107-8F2C-B7B063FDC5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C78C6D-34E2-4B0D-B4EF-75EF5229A4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127508-09FB-41D0-8F61-1BFB811B98BA}"/>
              </a:ext>
            </a:extLst>
          </p:cNvPr>
          <p:cNvSpPr>
            <a:spLocks noGrp="1"/>
          </p:cNvSpPr>
          <p:nvPr>
            <p:ph type="dt" sz="half" idx="10"/>
          </p:nvPr>
        </p:nvSpPr>
        <p:spPr/>
        <p:txBody>
          <a:bodyPr/>
          <a:lstStyle/>
          <a:p>
            <a:fld id="{244D2FC4-1189-4944-B692-F21150660BD4}" type="datetimeFigureOut">
              <a:rPr lang="en-US" smtClean="0"/>
              <a:t>10/6/21</a:t>
            </a:fld>
            <a:endParaRPr lang="en-US" dirty="0"/>
          </a:p>
        </p:txBody>
      </p:sp>
      <p:sp>
        <p:nvSpPr>
          <p:cNvPr id="5" name="Footer Placeholder 4">
            <a:extLst>
              <a:ext uri="{FF2B5EF4-FFF2-40B4-BE49-F238E27FC236}">
                <a16:creationId xmlns:a16="http://schemas.microsoft.com/office/drawing/2014/main" id="{1669D368-40DA-492A-8646-62D340539B6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D2815B8-D2A5-4E55-AAB1-FB04AEACEDB2}"/>
              </a:ext>
            </a:extLst>
          </p:cNvPr>
          <p:cNvSpPr>
            <a:spLocks noGrp="1"/>
          </p:cNvSpPr>
          <p:nvPr>
            <p:ph type="sldNum" sz="quarter" idx="12"/>
          </p:nvPr>
        </p:nvSpPr>
        <p:spPr/>
        <p:txBody>
          <a:bodyPr/>
          <a:lstStyle/>
          <a:p>
            <a:fld id="{A2439073-D90F-4EB9-8DAD-E14CE47916A0}" type="slidenum">
              <a:rPr lang="en-US" smtClean="0"/>
              <a:t>‹#›</a:t>
            </a:fld>
            <a:endParaRPr lang="en-US" dirty="0"/>
          </a:p>
        </p:txBody>
      </p:sp>
    </p:spTree>
    <p:extLst>
      <p:ext uri="{BB962C8B-B14F-4D97-AF65-F5344CB8AC3E}">
        <p14:creationId xmlns:p14="http://schemas.microsoft.com/office/powerpoint/2010/main" val="1477118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87901-6A3A-4330-A525-BF6FDC33D4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437CEE-C263-4210-B380-7777C49244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1C0F2E-04D2-4959-A13D-C6E3262615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0BF51DD-66B2-4192-A012-5B55E31D647E}"/>
              </a:ext>
            </a:extLst>
          </p:cNvPr>
          <p:cNvSpPr>
            <a:spLocks noGrp="1"/>
          </p:cNvSpPr>
          <p:nvPr>
            <p:ph type="dt" sz="half" idx="10"/>
          </p:nvPr>
        </p:nvSpPr>
        <p:spPr/>
        <p:txBody>
          <a:bodyPr/>
          <a:lstStyle/>
          <a:p>
            <a:fld id="{244D2FC4-1189-4944-B692-F21150660BD4}" type="datetimeFigureOut">
              <a:rPr lang="en-US" smtClean="0"/>
              <a:t>10/6/21</a:t>
            </a:fld>
            <a:endParaRPr lang="en-US" dirty="0"/>
          </a:p>
        </p:txBody>
      </p:sp>
      <p:sp>
        <p:nvSpPr>
          <p:cNvPr id="6" name="Footer Placeholder 5">
            <a:extLst>
              <a:ext uri="{FF2B5EF4-FFF2-40B4-BE49-F238E27FC236}">
                <a16:creationId xmlns:a16="http://schemas.microsoft.com/office/drawing/2014/main" id="{56C75791-3D8E-4743-BE5A-CF216C97B83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68F8B47-2C4E-4497-B0F5-8901034BA613}"/>
              </a:ext>
            </a:extLst>
          </p:cNvPr>
          <p:cNvSpPr>
            <a:spLocks noGrp="1"/>
          </p:cNvSpPr>
          <p:nvPr>
            <p:ph type="sldNum" sz="quarter" idx="12"/>
          </p:nvPr>
        </p:nvSpPr>
        <p:spPr/>
        <p:txBody>
          <a:bodyPr/>
          <a:lstStyle/>
          <a:p>
            <a:fld id="{A2439073-D90F-4EB9-8DAD-E14CE47916A0}" type="slidenum">
              <a:rPr lang="en-US" smtClean="0"/>
              <a:t>‹#›</a:t>
            </a:fld>
            <a:endParaRPr lang="en-US" dirty="0"/>
          </a:p>
        </p:txBody>
      </p:sp>
    </p:spTree>
    <p:extLst>
      <p:ext uri="{BB962C8B-B14F-4D97-AF65-F5344CB8AC3E}">
        <p14:creationId xmlns:p14="http://schemas.microsoft.com/office/powerpoint/2010/main" val="1451818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494FD-B907-480C-9A75-42CCCF50250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2D003D-132A-4A49-8D43-8DEEA52088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306D86-3E67-4BFC-B3D6-F905EAFDCB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EED40C-D093-4686-B826-5ED117C562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80CB65-CF06-44F2-B8C0-EC622641FA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84D88E-D956-4B0B-BE72-6AB0F8C98725}"/>
              </a:ext>
            </a:extLst>
          </p:cNvPr>
          <p:cNvSpPr>
            <a:spLocks noGrp="1"/>
          </p:cNvSpPr>
          <p:nvPr>
            <p:ph type="dt" sz="half" idx="10"/>
          </p:nvPr>
        </p:nvSpPr>
        <p:spPr/>
        <p:txBody>
          <a:bodyPr/>
          <a:lstStyle/>
          <a:p>
            <a:fld id="{244D2FC4-1189-4944-B692-F21150660BD4}" type="datetimeFigureOut">
              <a:rPr lang="en-US" smtClean="0"/>
              <a:t>10/6/21</a:t>
            </a:fld>
            <a:endParaRPr lang="en-US" dirty="0"/>
          </a:p>
        </p:txBody>
      </p:sp>
      <p:sp>
        <p:nvSpPr>
          <p:cNvPr id="8" name="Footer Placeholder 7">
            <a:extLst>
              <a:ext uri="{FF2B5EF4-FFF2-40B4-BE49-F238E27FC236}">
                <a16:creationId xmlns:a16="http://schemas.microsoft.com/office/drawing/2014/main" id="{F71876FE-F3E3-4987-9DAE-00540431CDB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1434670-8C4D-46EE-8873-D0EDA9506F1D}"/>
              </a:ext>
            </a:extLst>
          </p:cNvPr>
          <p:cNvSpPr>
            <a:spLocks noGrp="1"/>
          </p:cNvSpPr>
          <p:nvPr>
            <p:ph type="sldNum" sz="quarter" idx="12"/>
          </p:nvPr>
        </p:nvSpPr>
        <p:spPr/>
        <p:txBody>
          <a:bodyPr/>
          <a:lstStyle/>
          <a:p>
            <a:fld id="{A2439073-D90F-4EB9-8DAD-E14CE47916A0}" type="slidenum">
              <a:rPr lang="en-US" smtClean="0"/>
              <a:t>‹#›</a:t>
            </a:fld>
            <a:endParaRPr lang="en-US" dirty="0"/>
          </a:p>
        </p:txBody>
      </p:sp>
    </p:spTree>
    <p:extLst>
      <p:ext uri="{BB962C8B-B14F-4D97-AF65-F5344CB8AC3E}">
        <p14:creationId xmlns:p14="http://schemas.microsoft.com/office/powerpoint/2010/main" val="1504997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33BDB-45AF-43C2-9748-E5160F4A26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2873C7-BE32-4CE8-9ED9-7E6C9AF5E3E3}"/>
              </a:ext>
            </a:extLst>
          </p:cNvPr>
          <p:cNvSpPr>
            <a:spLocks noGrp="1"/>
          </p:cNvSpPr>
          <p:nvPr>
            <p:ph type="dt" sz="half" idx="10"/>
          </p:nvPr>
        </p:nvSpPr>
        <p:spPr/>
        <p:txBody>
          <a:bodyPr/>
          <a:lstStyle/>
          <a:p>
            <a:fld id="{244D2FC4-1189-4944-B692-F21150660BD4}" type="datetimeFigureOut">
              <a:rPr lang="en-US" smtClean="0"/>
              <a:t>10/6/21</a:t>
            </a:fld>
            <a:endParaRPr lang="en-US" dirty="0"/>
          </a:p>
        </p:txBody>
      </p:sp>
      <p:sp>
        <p:nvSpPr>
          <p:cNvPr id="4" name="Footer Placeholder 3">
            <a:extLst>
              <a:ext uri="{FF2B5EF4-FFF2-40B4-BE49-F238E27FC236}">
                <a16:creationId xmlns:a16="http://schemas.microsoft.com/office/drawing/2014/main" id="{BA75D650-D4EB-4B6D-B295-36645DE908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018B687-C8AD-451E-A3CD-B8B5A5B75304}"/>
              </a:ext>
            </a:extLst>
          </p:cNvPr>
          <p:cNvSpPr>
            <a:spLocks noGrp="1"/>
          </p:cNvSpPr>
          <p:nvPr>
            <p:ph type="sldNum" sz="quarter" idx="12"/>
          </p:nvPr>
        </p:nvSpPr>
        <p:spPr/>
        <p:txBody>
          <a:bodyPr/>
          <a:lstStyle/>
          <a:p>
            <a:fld id="{A2439073-D90F-4EB9-8DAD-E14CE47916A0}" type="slidenum">
              <a:rPr lang="en-US" smtClean="0"/>
              <a:t>‹#›</a:t>
            </a:fld>
            <a:endParaRPr lang="en-US" dirty="0"/>
          </a:p>
        </p:txBody>
      </p:sp>
    </p:spTree>
    <p:extLst>
      <p:ext uri="{BB962C8B-B14F-4D97-AF65-F5344CB8AC3E}">
        <p14:creationId xmlns:p14="http://schemas.microsoft.com/office/powerpoint/2010/main" val="2514277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AEB895-C3FB-4E59-8B4C-C0A7E98C06BC}"/>
              </a:ext>
            </a:extLst>
          </p:cNvPr>
          <p:cNvSpPr>
            <a:spLocks noGrp="1"/>
          </p:cNvSpPr>
          <p:nvPr>
            <p:ph type="dt" sz="half" idx="10"/>
          </p:nvPr>
        </p:nvSpPr>
        <p:spPr/>
        <p:txBody>
          <a:bodyPr/>
          <a:lstStyle/>
          <a:p>
            <a:fld id="{244D2FC4-1189-4944-B692-F21150660BD4}" type="datetimeFigureOut">
              <a:rPr lang="en-US" smtClean="0"/>
              <a:t>10/6/21</a:t>
            </a:fld>
            <a:endParaRPr lang="en-US" dirty="0"/>
          </a:p>
        </p:txBody>
      </p:sp>
      <p:sp>
        <p:nvSpPr>
          <p:cNvPr id="3" name="Footer Placeholder 2">
            <a:extLst>
              <a:ext uri="{FF2B5EF4-FFF2-40B4-BE49-F238E27FC236}">
                <a16:creationId xmlns:a16="http://schemas.microsoft.com/office/drawing/2014/main" id="{6ECD3F76-1134-423C-95AC-E44F042BE11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D188E43-60FF-499B-984A-2FEB41F8B096}"/>
              </a:ext>
            </a:extLst>
          </p:cNvPr>
          <p:cNvSpPr>
            <a:spLocks noGrp="1"/>
          </p:cNvSpPr>
          <p:nvPr>
            <p:ph type="sldNum" sz="quarter" idx="12"/>
          </p:nvPr>
        </p:nvSpPr>
        <p:spPr/>
        <p:txBody>
          <a:bodyPr/>
          <a:lstStyle/>
          <a:p>
            <a:fld id="{A2439073-D90F-4EB9-8DAD-E14CE47916A0}" type="slidenum">
              <a:rPr lang="en-US" smtClean="0"/>
              <a:t>‹#›</a:t>
            </a:fld>
            <a:endParaRPr lang="en-US" dirty="0"/>
          </a:p>
        </p:txBody>
      </p:sp>
    </p:spTree>
    <p:extLst>
      <p:ext uri="{BB962C8B-B14F-4D97-AF65-F5344CB8AC3E}">
        <p14:creationId xmlns:p14="http://schemas.microsoft.com/office/powerpoint/2010/main" val="3255649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71CBD-812F-42A4-B6DA-782F50FECF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8CEB27-1AFF-4D8E-A40E-0FD7C82CF3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C4C0A-9398-4236-AF11-4D82919640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20F3A9-EACB-4B87-A3CF-9B2B8273E3DE}"/>
              </a:ext>
            </a:extLst>
          </p:cNvPr>
          <p:cNvSpPr>
            <a:spLocks noGrp="1"/>
          </p:cNvSpPr>
          <p:nvPr>
            <p:ph type="dt" sz="half" idx="10"/>
          </p:nvPr>
        </p:nvSpPr>
        <p:spPr/>
        <p:txBody>
          <a:bodyPr/>
          <a:lstStyle/>
          <a:p>
            <a:fld id="{244D2FC4-1189-4944-B692-F21150660BD4}" type="datetimeFigureOut">
              <a:rPr lang="en-US" smtClean="0"/>
              <a:t>10/6/21</a:t>
            </a:fld>
            <a:endParaRPr lang="en-US" dirty="0"/>
          </a:p>
        </p:txBody>
      </p:sp>
      <p:sp>
        <p:nvSpPr>
          <p:cNvPr id="6" name="Footer Placeholder 5">
            <a:extLst>
              <a:ext uri="{FF2B5EF4-FFF2-40B4-BE49-F238E27FC236}">
                <a16:creationId xmlns:a16="http://schemas.microsoft.com/office/drawing/2014/main" id="{9BF57B15-02B1-4E7A-91FF-72E9EA1A7C5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E9F67CA-CCEB-4CE3-96BF-73449F568EAF}"/>
              </a:ext>
            </a:extLst>
          </p:cNvPr>
          <p:cNvSpPr>
            <a:spLocks noGrp="1"/>
          </p:cNvSpPr>
          <p:nvPr>
            <p:ph type="sldNum" sz="quarter" idx="12"/>
          </p:nvPr>
        </p:nvSpPr>
        <p:spPr/>
        <p:txBody>
          <a:bodyPr/>
          <a:lstStyle/>
          <a:p>
            <a:fld id="{A2439073-D90F-4EB9-8DAD-E14CE47916A0}" type="slidenum">
              <a:rPr lang="en-US" smtClean="0"/>
              <a:t>‹#›</a:t>
            </a:fld>
            <a:endParaRPr lang="en-US" dirty="0"/>
          </a:p>
        </p:txBody>
      </p:sp>
    </p:spTree>
    <p:extLst>
      <p:ext uri="{BB962C8B-B14F-4D97-AF65-F5344CB8AC3E}">
        <p14:creationId xmlns:p14="http://schemas.microsoft.com/office/powerpoint/2010/main" val="1668488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1087A-518F-4057-B7B4-7257CDA14F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5EED02-57C8-457F-9DE3-28122808B7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954FC27-95DD-45BB-ABFF-BD44AE75E5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B49AB3-B3A3-4943-A907-DCC2BC0E3346}"/>
              </a:ext>
            </a:extLst>
          </p:cNvPr>
          <p:cNvSpPr>
            <a:spLocks noGrp="1"/>
          </p:cNvSpPr>
          <p:nvPr>
            <p:ph type="dt" sz="half" idx="10"/>
          </p:nvPr>
        </p:nvSpPr>
        <p:spPr/>
        <p:txBody>
          <a:bodyPr/>
          <a:lstStyle/>
          <a:p>
            <a:fld id="{244D2FC4-1189-4944-B692-F21150660BD4}" type="datetimeFigureOut">
              <a:rPr lang="en-US" smtClean="0"/>
              <a:t>10/6/21</a:t>
            </a:fld>
            <a:endParaRPr lang="en-US" dirty="0"/>
          </a:p>
        </p:txBody>
      </p:sp>
      <p:sp>
        <p:nvSpPr>
          <p:cNvPr id="6" name="Footer Placeholder 5">
            <a:extLst>
              <a:ext uri="{FF2B5EF4-FFF2-40B4-BE49-F238E27FC236}">
                <a16:creationId xmlns:a16="http://schemas.microsoft.com/office/drawing/2014/main" id="{F8A16AFD-9D47-434A-813C-A37E5DE649B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82E240E-489F-412F-A95F-26458C2EEF63}"/>
              </a:ext>
            </a:extLst>
          </p:cNvPr>
          <p:cNvSpPr>
            <a:spLocks noGrp="1"/>
          </p:cNvSpPr>
          <p:nvPr>
            <p:ph type="sldNum" sz="quarter" idx="12"/>
          </p:nvPr>
        </p:nvSpPr>
        <p:spPr/>
        <p:txBody>
          <a:bodyPr/>
          <a:lstStyle/>
          <a:p>
            <a:fld id="{A2439073-D90F-4EB9-8DAD-E14CE47916A0}" type="slidenum">
              <a:rPr lang="en-US" smtClean="0"/>
              <a:t>‹#›</a:t>
            </a:fld>
            <a:endParaRPr lang="en-US" dirty="0"/>
          </a:p>
        </p:txBody>
      </p:sp>
    </p:spTree>
    <p:extLst>
      <p:ext uri="{BB962C8B-B14F-4D97-AF65-F5344CB8AC3E}">
        <p14:creationId xmlns:p14="http://schemas.microsoft.com/office/powerpoint/2010/main" val="1377776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610734-6761-44BE-A1E9-25B42A8CAD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2C9923-ADBF-457B-8BD4-F3E12BFCC2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88E35E-E533-4F23-8241-5A1B431E12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4D2FC4-1189-4944-B692-F21150660BD4}" type="datetimeFigureOut">
              <a:rPr lang="en-US" smtClean="0"/>
              <a:t>10/6/21</a:t>
            </a:fld>
            <a:endParaRPr lang="en-US" dirty="0"/>
          </a:p>
        </p:txBody>
      </p:sp>
      <p:sp>
        <p:nvSpPr>
          <p:cNvPr id="5" name="Footer Placeholder 4">
            <a:extLst>
              <a:ext uri="{FF2B5EF4-FFF2-40B4-BE49-F238E27FC236}">
                <a16:creationId xmlns:a16="http://schemas.microsoft.com/office/drawing/2014/main" id="{96C6A894-6019-4251-8E1D-210AEC8C9A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AB22E94-E822-4F0B-97FB-5BE3FBE21F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439073-D90F-4EB9-8DAD-E14CE47916A0}" type="slidenum">
              <a:rPr lang="en-US" smtClean="0"/>
              <a:t>‹#›</a:t>
            </a:fld>
            <a:endParaRPr lang="en-US" dirty="0"/>
          </a:p>
        </p:txBody>
      </p:sp>
    </p:spTree>
    <p:extLst>
      <p:ext uri="{BB962C8B-B14F-4D97-AF65-F5344CB8AC3E}">
        <p14:creationId xmlns:p14="http://schemas.microsoft.com/office/powerpoint/2010/main" val="780941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6">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group of people posing for a photo&#10;&#10;Description automatically generated">
            <a:extLst>
              <a:ext uri="{FF2B5EF4-FFF2-40B4-BE49-F238E27FC236}">
                <a16:creationId xmlns:a16="http://schemas.microsoft.com/office/drawing/2014/main" id="{B723C027-7AF7-4133-82E5-3789BC920556}"/>
              </a:ext>
            </a:extLst>
          </p:cNvPr>
          <p:cNvPicPr>
            <a:picLocks noChangeAspect="1"/>
          </p:cNvPicPr>
          <p:nvPr/>
        </p:nvPicPr>
        <p:blipFill rotWithShape="1">
          <a:blip r:embed="rId2"/>
          <a:srcRect t="15526" b="204"/>
          <a:stretch/>
        </p:blipFill>
        <p:spPr>
          <a:xfrm>
            <a:off x="2287872" y="198319"/>
            <a:ext cx="7613208" cy="4282442"/>
          </a:xfrm>
          <a:prstGeom prst="rect">
            <a:avLst/>
          </a:prstGeom>
        </p:spPr>
      </p:pic>
      <p:sp>
        <p:nvSpPr>
          <p:cNvPr id="9" name="Title 1">
            <a:extLst>
              <a:ext uri="{FF2B5EF4-FFF2-40B4-BE49-F238E27FC236}">
                <a16:creationId xmlns:a16="http://schemas.microsoft.com/office/drawing/2014/main" id="{51FD6A80-6752-4D35-8B6E-AF8FC7577E93}"/>
              </a:ext>
            </a:extLst>
          </p:cNvPr>
          <p:cNvSpPr txBox="1">
            <a:spLocks/>
          </p:cNvSpPr>
          <p:nvPr/>
        </p:nvSpPr>
        <p:spPr>
          <a:xfrm>
            <a:off x="73794" y="4396055"/>
            <a:ext cx="5049520" cy="192120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300" dirty="0">
                <a:solidFill>
                  <a:srgbClr val="68777C"/>
                </a:solidFill>
                <a:latin typeface="Century Gothic" panose="020B0502020202020204" pitchFamily="34" charset="0"/>
                <a:cs typeface="Aharoni" panose="02010803020104030203" pitchFamily="2" charset="-79"/>
              </a:rPr>
              <a:t>UCOL 1523:</a:t>
            </a:r>
            <a:br>
              <a:rPr lang="en-US" dirty="0">
                <a:solidFill>
                  <a:srgbClr val="68777C"/>
                </a:solidFill>
                <a:latin typeface="Century Gothic" panose="020B0502020202020204" pitchFamily="34" charset="0"/>
                <a:cs typeface="Aharoni" panose="02010803020104030203" pitchFamily="2" charset="-79"/>
              </a:rPr>
            </a:br>
            <a:r>
              <a:rPr lang="en-US" altLang="en-US" sz="4900" b="1" dirty="0">
                <a:solidFill>
                  <a:srgbClr val="68777C"/>
                </a:solidFill>
                <a:latin typeface="Century Gothic" panose="020B0502020202020204" pitchFamily="34" charset="0"/>
                <a:cs typeface="Aharoni" panose="02010803020104030203" pitchFamily="2" charset="-79"/>
              </a:rPr>
              <a:t>GATEWAY TO </a:t>
            </a:r>
            <a:br>
              <a:rPr lang="en-US" altLang="en-US" sz="4900" b="1" dirty="0">
                <a:solidFill>
                  <a:srgbClr val="68777C"/>
                </a:solidFill>
                <a:latin typeface="Century Gothic" panose="020B0502020202020204" pitchFamily="34" charset="0"/>
                <a:cs typeface="Aharoni" panose="02010803020104030203" pitchFamily="2" charset="-79"/>
              </a:rPr>
            </a:br>
            <a:r>
              <a:rPr lang="en-US" altLang="en-US" sz="4900" b="1" dirty="0">
                <a:solidFill>
                  <a:srgbClr val="68777C"/>
                </a:solidFill>
                <a:latin typeface="Century Gothic" panose="020B0502020202020204" pitchFamily="34" charset="0"/>
                <a:cs typeface="Aharoni" panose="02010803020104030203" pitchFamily="2" charset="-79"/>
              </a:rPr>
              <a:t>BELONGING</a:t>
            </a:r>
            <a:endParaRPr lang="en-US" sz="4900" b="1" dirty="0">
              <a:solidFill>
                <a:srgbClr val="68777C"/>
              </a:solidFill>
              <a:latin typeface="Century Gothic" panose="020B0502020202020204" pitchFamily="34" charset="0"/>
            </a:endParaRPr>
          </a:p>
        </p:txBody>
      </p:sp>
      <p:sp>
        <p:nvSpPr>
          <p:cNvPr id="13" name="Subtitle 2">
            <a:extLst>
              <a:ext uri="{FF2B5EF4-FFF2-40B4-BE49-F238E27FC236}">
                <a16:creationId xmlns:a16="http://schemas.microsoft.com/office/drawing/2014/main" id="{4088904B-1EBE-4C50-98C2-F5E38D25DC2F}"/>
              </a:ext>
            </a:extLst>
          </p:cNvPr>
          <p:cNvSpPr txBox="1">
            <a:spLocks/>
          </p:cNvSpPr>
          <p:nvPr/>
        </p:nvSpPr>
        <p:spPr>
          <a:xfrm>
            <a:off x="6620812" y="4480761"/>
            <a:ext cx="4318119" cy="906106"/>
          </a:xfrm>
        </p:spPr>
        <p:txBody>
          <a:bodyPr>
            <a:noAutofit/>
          </a:bodyPr>
          <a:lstStyle>
            <a:lvl1pPr marL="0" indent="0" algn="ctr" defTabSz="457200" rtl="0" eaLnBrk="1" latinLnBrk="0" hangingPunct="1">
              <a:lnSpc>
                <a:spcPct val="90000"/>
              </a:lnSpc>
              <a:spcBef>
                <a:spcPct val="20000"/>
              </a:spcBef>
              <a:buFont typeface="Arial"/>
              <a:buNone/>
              <a:defRPr sz="1800" b="0" i="0" kern="1200">
                <a:solidFill>
                  <a:schemeClr val="tx1"/>
                </a:solidFill>
                <a:latin typeface="Helvetica Neue Light"/>
                <a:ea typeface="+mn-ea"/>
                <a:cs typeface="Helvetica Neue Light"/>
              </a:defRPr>
            </a:lvl1pPr>
            <a:lvl2pPr marL="342900" indent="0" algn="ctr" defTabSz="457200" rtl="0" eaLnBrk="1" latinLnBrk="0" hangingPunct="1">
              <a:spcBef>
                <a:spcPct val="20000"/>
              </a:spcBef>
              <a:buFont typeface="Arial"/>
              <a:buNone/>
              <a:defRPr sz="1500" kern="1200">
                <a:solidFill>
                  <a:schemeClr val="tx1"/>
                </a:solidFill>
                <a:latin typeface="+mn-lt"/>
                <a:ea typeface="+mn-ea"/>
                <a:cs typeface="+mn-cs"/>
              </a:defRPr>
            </a:lvl2pPr>
            <a:lvl3pPr marL="685800" indent="0" algn="ctr" defTabSz="457200" rtl="0" eaLnBrk="1" latinLnBrk="0" hangingPunct="1">
              <a:spcBef>
                <a:spcPct val="20000"/>
              </a:spcBef>
              <a:buFont typeface="Arial"/>
              <a:buNone/>
              <a:defRPr sz="1350" kern="1200">
                <a:solidFill>
                  <a:schemeClr val="tx1"/>
                </a:solidFill>
                <a:latin typeface="+mn-lt"/>
                <a:ea typeface="+mn-ea"/>
                <a:cs typeface="+mn-cs"/>
              </a:defRPr>
            </a:lvl3pPr>
            <a:lvl4pPr marL="1028700" indent="0" algn="ctr" defTabSz="457200" rtl="0" eaLnBrk="1" latinLnBrk="0" hangingPunct="1">
              <a:spcBef>
                <a:spcPct val="20000"/>
              </a:spcBef>
              <a:buFont typeface="Arial"/>
              <a:buNone/>
              <a:defRPr sz="1200" kern="1200">
                <a:solidFill>
                  <a:schemeClr val="tx1"/>
                </a:solidFill>
                <a:latin typeface="+mn-lt"/>
                <a:ea typeface="+mn-ea"/>
                <a:cs typeface="+mn-cs"/>
              </a:defRPr>
            </a:lvl4pPr>
            <a:lvl5pPr marL="1371600" indent="0" algn="ctr" defTabSz="457200" rtl="0" eaLnBrk="1" latinLnBrk="0" hangingPunct="1">
              <a:spcBef>
                <a:spcPct val="20000"/>
              </a:spcBef>
              <a:buFont typeface="Arial"/>
              <a:buNone/>
              <a:defRPr sz="1200" kern="1200">
                <a:solidFill>
                  <a:schemeClr val="tx1"/>
                </a:solidFill>
                <a:latin typeface="+mn-lt"/>
                <a:ea typeface="+mn-ea"/>
                <a:cs typeface="+mn-cs"/>
              </a:defRPr>
            </a:lvl5pPr>
            <a:lvl6pPr marL="1714500" indent="0" algn="ctr" defTabSz="457200" rtl="0" eaLnBrk="1" latinLnBrk="0" hangingPunct="1">
              <a:spcBef>
                <a:spcPct val="20000"/>
              </a:spcBef>
              <a:buFont typeface="Arial"/>
              <a:buNone/>
              <a:defRPr sz="1200" kern="1200">
                <a:solidFill>
                  <a:schemeClr val="tx1"/>
                </a:solidFill>
                <a:latin typeface="+mn-lt"/>
                <a:ea typeface="+mn-ea"/>
                <a:cs typeface="+mn-cs"/>
              </a:defRPr>
            </a:lvl6pPr>
            <a:lvl7pPr marL="2057400" indent="0" algn="ctr" defTabSz="457200" rtl="0" eaLnBrk="1" latinLnBrk="0" hangingPunct="1">
              <a:spcBef>
                <a:spcPct val="20000"/>
              </a:spcBef>
              <a:buFont typeface="Arial"/>
              <a:buNone/>
              <a:defRPr sz="1200" kern="1200">
                <a:solidFill>
                  <a:schemeClr val="tx1"/>
                </a:solidFill>
                <a:latin typeface="+mn-lt"/>
                <a:ea typeface="+mn-ea"/>
                <a:cs typeface="+mn-cs"/>
              </a:defRPr>
            </a:lvl7pPr>
            <a:lvl8pPr marL="2400300" indent="0" algn="ctr" defTabSz="457200" rtl="0" eaLnBrk="1" latinLnBrk="0" hangingPunct="1">
              <a:spcBef>
                <a:spcPct val="20000"/>
              </a:spcBef>
              <a:buFont typeface="Arial"/>
              <a:buNone/>
              <a:defRPr sz="1200" kern="1200">
                <a:solidFill>
                  <a:schemeClr val="tx1"/>
                </a:solidFill>
                <a:latin typeface="+mn-lt"/>
                <a:ea typeface="+mn-ea"/>
                <a:cs typeface="+mn-cs"/>
              </a:defRPr>
            </a:lvl8pPr>
            <a:lvl9pPr marL="2743200" indent="0" algn="ctr" defTabSz="457200" rtl="0" eaLnBrk="1" latinLnBrk="0" hangingPunct="1">
              <a:spcBef>
                <a:spcPct val="20000"/>
              </a:spcBef>
              <a:buFont typeface="Arial"/>
              <a:buNone/>
              <a:defRPr sz="1200" kern="1200">
                <a:solidFill>
                  <a:schemeClr val="tx1"/>
                </a:solidFill>
                <a:latin typeface="+mn-lt"/>
                <a:ea typeface="+mn-ea"/>
                <a:cs typeface="+mn-cs"/>
              </a:defRPr>
            </a:lvl9pPr>
          </a:lstStyle>
          <a:p>
            <a:pPr algn="l">
              <a:lnSpc>
                <a:spcPct val="100000"/>
              </a:lnSpc>
              <a:spcAft>
                <a:spcPts val="450"/>
              </a:spcAft>
            </a:pPr>
            <a:r>
              <a:rPr lang="en-US" dirty="0">
                <a:latin typeface="Century Gothic" panose="020B0502020202020204" pitchFamily="34" charset="0"/>
              </a:rPr>
              <a:t>Week 7 – October – 8, 2021</a:t>
            </a:r>
          </a:p>
          <a:p>
            <a:pPr algn="l">
              <a:lnSpc>
                <a:spcPct val="100000"/>
              </a:lnSpc>
              <a:spcAft>
                <a:spcPts val="450"/>
              </a:spcAft>
            </a:pPr>
            <a:endParaRPr lang="en-US" dirty="0"/>
          </a:p>
          <a:p>
            <a:pPr algn="l">
              <a:lnSpc>
                <a:spcPct val="100000"/>
              </a:lnSpc>
              <a:spcAft>
                <a:spcPts val="450"/>
              </a:spcAft>
            </a:pPr>
            <a:r>
              <a:rPr lang="en-US" sz="3200" b="1" dirty="0">
                <a:solidFill>
                  <a:srgbClr val="45546B"/>
                </a:solidFill>
                <a:latin typeface="Century Gothic" panose="020B0502020202020204" pitchFamily="34" charset="0"/>
                <a:cs typeface="Aharoni" panose="02010803020104030203" pitchFamily="2" charset="-79"/>
              </a:rPr>
              <a:t>Attitudes and Persuasion</a:t>
            </a:r>
          </a:p>
          <a:p>
            <a:pPr algn="l">
              <a:lnSpc>
                <a:spcPct val="100000"/>
              </a:lnSpc>
              <a:spcAft>
                <a:spcPts val="450"/>
              </a:spcAft>
            </a:pPr>
            <a:r>
              <a:rPr lang="en-US" b="1" dirty="0">
                <a:solidFill>
                  <a:srgbClr val="45546B"/>
                </a:solidFill>
                <a:latin typeface="Century Gothic" panose="020B0502020202020204" pitchFamily="34" charset="0"/>
                <a:cs typeface="Aharoni" panose="02010803020104030203" pitchFamily="2" charset="-79"/>
              </a:rPr>
              <a:t>HEINZEN &amp; GOODFRIEND CHAPTER 6</a:t>
            </a:r>
          </a:p>
        </p:txBody>
      </p:sp>
      <p:cxnSp>
        <p:nvCxnSpPr>
          <p:cNvPr id="14" name="Straight Connector 13">
            <a:extLst>
              <a:ext uri="{FF2B5EF4-FFF2-40B4-BE49-F238E27FC236}">
                <a16:creationId xmlns:a16="http://schemas.microsoft.com/office/drawing/2014/main" id="{35D76855-C801-419C-A1FB-6F5D6A30538F}"/>
              </a:ext>
            </a:extLst>
          </p:cNvPr>
          <p:cNvCxnSpPr/>
          <p:nvPr/>
        </p:nvCxnSpPr>
        <p:spPr>
          <a:xfrm>
            <a:off x="5898148" y="4806645"/>
            <a:ext cx="0" cy="1686560"/>
          </a:xfrm>
          <a:prstGeom prst="line">
            <a:avLst/>
          </a:prstGeom>
          <a:ln w="28575">
            <a:solidFill>
              <a:srgbClr val="6877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9411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609601" y="1624858"/>
            <a:ext cx="7756634" cy="4681349"/>
          </a:xfrm>
        </p:spPr>
        <p:txBody>
          <a:bodyPr>
            <a:normAutofit lnSpcReduction="10000"/>
          </a:bodyPr>
          <a:lstStyle/>
          <a:p>
            <a:pPr marL="457200" indent="-457200">
              <a:buFont typeface="Arial" panose="020B0604020202020204" pitchFamily="34" charset="0"/>
              <a:buChar char="•"/>
            </a:pPr>
            <a:r>
              <a:rPr lang="en-US" sz="2800" dirty="0">
                <a:latin typeface="Century Gothic" panose="020B0502020202020204" pitchFamily="34" charset="0"/>
              </a:rPr>
              <a:t>An </a:t>
            </a:r>
            <a:r>
              <a:rPr lang="en-US" sz="2800" b="1" dirty="0">
                <a:solidFill>
                  <a:srgbClr val="45546B"/>
                </a:solidFill>
                <a:latin typeface="Century Gothic" panose="020B0502020202020204" pitchFamily="34" charset="0"/>
              </a:rPr>
              <a:t>attitude </a:t>
            </a:r>
            <a:r>
              <a:rPr lang="en-US" sz="2800" dirty="0">
                <a:latin typeface="Century Gothic" panose="020B0502020202020204" pitchFamily="34" charset="0"/>
              </a:rPr>
              <a:t>is an inner evaluation or judgment of something or someone.  </a:t>
            </a:r>
          </a:p>
          <a:p>
            <a:endParaRPr lang="en-US" sz="2800" dirty="0">
              <a:latin typeface="Century Gothic" panose="020B0502020202020204" pitchFamily="34" charset="0"/>
            </a:endParaRPr>
          </a:p>
          <a:p>
            <a:pPr marL="457200" indent="-457200">
              <a:buFont typeface="Arial" panose="020B0604020202020204" pitchFamily="34" charset="0"/>
              <a:buChar char="•"/>
            </a:pPr>
            <a:r>
              <a:rPr lang="en-US" sz="2800" b="1" dirty="0">
                <a:solidFill>
                  <a:srgbClr val="45546B"/>
                </a:solidFill>
                <a:latin typeface="Century Gothic" panose="020B0502020202020204" pitchFamily="34" charset="0"/>
              </a:rPr>
              <a:t>Attitude object </a:t>
            </a:r>
            <a:r>
              <a:rPr lang="en-US" sz="2800" dirty="0">
                <a:latin typeface="Century Gothic" panose="020B0502020202020204" pitchFamily="34" charset="0"/>
              </a:rPr>
              <a:t>refers to the ”target” of an attitude. These “targets” can be a person, political policy, sports team, television series, painting, or even an abstract idea. </a:t>
            </a:r>
          </a:p>
          <a:p>
            <a:pPr marL="1143000" lvl="1" indent="-457200">
              <a:buFont typeface="Wingdings" pitchFamily="2" charset="2"/>
              <a:buChar char="Ø"/>
            </a:pPr>
            <a:r>
              <a:rPr lang="en-US" sz="2400" dirty="0">
                <a:solidFill>
                  <a:schemeClr val="tx1">
                    <a:lumMod val="50000"/>
                    <a:lumOff val="50000"/>
                  </a:schemeClr>
                </a:solidFill>
                <a:latin typeface="Century Gothic" panose="020B0502020202020204" pitchFamily="34" charset="0"/>
              </a:rPr>
              <a:t>Have you ever left a review for an online purchase? </a:t>
            </a:r>
          </a:p>
          <a:p>
            <a:pPr marL="1143000" lvl="1" indent="-457200">
              <a:buFont typeface="Wingdings" pitchFamily="2" charset="2"/>
              <a:buChar char="Ø"/>
            </a:pPr>
            <a:r>
              <a:rPr lang="en-US" sz="2400" dirty="0">
                <a:solidFill>
                  <a:schemeClr val="tx1">
                    <a:lumMod val="50000"/>
                    <a:lumOff val="50000"/>
                  </a:schemeClr>
                </a:solidFill>
                <a:latin typeface="Century Gothic" panose="020B0502020202020204" pitchFamily="34" charset="0"/>
              </a:rPr>
              <a:t>What other attitude objects “targets” can you think of?</a:t>
            </a:r>
          </a:p>
          <a:p>
            <a:pPr marL="1143000" lvl="1" indent="-457200"/>
            <a:endParaRPr lang="en-US" sz="3067" dirty="0">
              <a:latin typeface="Century Gothic" panose="020B0502020202020204" pitchFamily="34" charset="0"/>
            </a:endParaRPr>
          </a:p>
        </p:txBody>
      </p:sp>
      <p:sp>
        <p:nvSpPr>
          <p:cNvPr id="8" name="Title 1">
            <a:extLst>
              <a:ext uri="{FF2B5EF4-FFF2-40B4-BE49-F238E27FC236}">
                <a16:creationId xmlns:a16="http://schemas.microsoft.com/office/drawing/2014/main" id="{5E59FC6C-6369-4B8F-AD43-FB691CBDE6B9}"/>
              </a:ext>
            </a:extLst>
          </p:cNvPr>
          <p:cNvSpPr>
            <a:spLocks noGrp="1"/>
          </p:cNvSpPr>
          <p:nvPr>
            <p:ph type="title"/>
          </p:nvPr>
        </p:nvSpPr>
        <p:spPr>
          <a:xfrm>
            <a:off x="609600" y="323851"/>
            <a:ext cx="10972800" cy="1143000"/>
          </a:xfrm>
        </p:spPr>
        <p:txBody>
          <a:bodyPr vert="horz" lIns="91440" tIns="45720" rIns="91440" bIns="45720" rtlCol="0" anchor="ctr">
            <a:normAutofit/>
          </a:bodyPr>
          <a:lstStyle/>
          <a:p>
            <a:pPr algn="ctr">
              <a:spcAft>
                <a:spcPts val="600"/>
              </a:spcAft>
            </a:pPr>
            <a:r>
              <a:rPr lang="en-US" sz="4400" b="1" kern="1200" dirty="0">
                <a:solidFill>
                  <a:schemeClr val="tx2"/>
                </a:solidFill>
                <a:latin typeface="Century Gothic" panose="020B0502020202020204" pitchFamily="34" charset="0"/>
              </a:rPr>
              <a:t>WHAT ARE ATTITUDES?</a:t>
            </a:r>
          </a:p>
        </p:txBody>
      </p:sp>
      <p:pic>
        <p:nvPicPr>
          <p:cNvPr id="1026" name="Picture 2">
            <a:extLst>
              <a:ext uri="{FF2B5EF4-FFF2-40B4-BE49-F238E27FC236}">
                <a16:creationId xmlns:a16="http://schemas.microsoft.com/office/drawing/2014/main" id="{BD549622-1BA2-104D-B662-92FCD35D40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8143102" y="1922173"/>
            <a:ext cx="3781168" cy="4086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04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9D1E0-0942-0C45-A8C5-F48827EB6671}"/>
              </a:ext>
            </a:extLst>
          </p:cNvPr>
          <p:cNvSpPr>
            <a:spLocks noGrp="1"/>
          </p:cNvSpPr>
          <p:nvPr>
            <p:ph type="title"/>
          </p:nvPr>
        </p:nvSpPr>
        <p:spPr/>
        <p:txBody>
          <a:bodyPr/>
          <a:lstStyle/>
          <a:p>
            <a:pPr algn="ctr"/>
            <a:r>
              <a:rPr lang="en-US" b="1" dirty="0" err="1">
                <a:solidFill>
                  <a:srgbClr val="0070C0"/>
                </a:solidFill>
                <a:latin typeface="Century Gothic" panose="020B0502020202020204" pitchFamily="34" charset="0"/>
              </a:rPr>
              <a:t>Quickwrite</a:t>
            </a:r>
            <a:r>
              <a:rPr lang="en-US" b="1" dirty="0">
                <a:solidFill>
                  <a:srgbClr val="0070C0"/>
                </a:solidFill>
                <a:latin typeface="Century Gothic" panose="020B0502020202020204" pitchFamily="34" charset="0"/>
              </a:rPr>
              <a:t>:</a:t>
            </a:r>
          </a:p>
        </p:txBody>
      </p:sp>
      <p:sp>
        <p:nvSpPr>
          <p:cNvPr id="3" name="Content Placeholder 2">
            <a:extLst>
              <a:ext uri="{FF2B5EF4-FFF2-40B4-BE49-F238E27FC236}">
                <a16:creationId xmlns:a16="http://schemas.microsoft.com/office/drawing/2014/main" id="{35BA16FE-24EA-BD48-A8AA-D971DFAB7284}"/>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5400" b="1" dirty="0">
                <a:solidFill>
                  <a:srgbClr val="0070C0"/>
                </a:solidFill>
                <a:latin typeface="Century Gothic" panose="020B0502020202020204" pitchFamily="34" charset="0"/>
              </a:rPr>
              <a:t>Cowboy</a:t>
            </a:r>
          </a:p>
        </p:txBody>
      </p:sp>
    </p:spTree>
    <p:extLst>
      <p:ext uri="{BB962C8B-B14F-4D97-AF65-F5344CB8AC3E}">
        <p14:creationId xmlns:p14="http://schemas.microsoft.com/office/powerpoint/2010/main" val="2790610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10230" t="27824" r="10101"/>
          <a:stretch/>
        </p:blipFill>
        <p:spPr>
          <a:xfrm>
            <a:off x="5279872" y="3261306"/>
            <a:ext cx="6912128" cy="3522393"/>
          </a:xfrm>
        </p:spPr>
      </p:pic>
      <p:sp>
        <p:nvSpPr>
          <p:cNvPr id="8" name="Text Placeholder 7"/>
          <p:cNvSpPr>
            <a:spLocks noGrp="1"/>
          </p:cNvSpPr>
          <p:nvPr>
            <p:ph type="body" sz="quarter" idx="14"/>
          </p:nvPr>
        </p:nvSpPr>
        <p:spPr>
          <a:xfrm>
            <a:off x="609599" y="4293297"/>
            <a:ext cx="4791917" cy="1458409"/>
          </a:xfrm>
        </p:spPr>
        <p:txBody>
          <a:bodyPr>
            <a:normAutofit/>
          </a:bodyPr>
          <a:lstStyle/>
          <a:p>
            <a:r>
              <a:rPr lang="en-US" sz="2400" dirty="0">
                <a:solidFill>
                  <a:schemeClr val="tx2"/>
                </a:solidFill>
                <a:latin typeface="Century Gothic" panose="020B0502020202020204" pitchFamily="34" charset="0"/>
              </a:rPr>
              <a:t>Our thoughts and feelings toward a target that are automatic and unconscious.</a:t>
            </a:r>
          </a:p>
        </p:txBody>
      </p:sp>
      <p:sp>
        <p:nvSpPr>
          <p:cNvPr id="7" name="Text Placeholder 6"/>
          <p:cNvSpPr>
            <a:spLocks noGrp="1"/>
          </p:cNvSpPr>
          <p:nvPr>
            <p:ph type="body" sz="quarter" idx="13"/>
          </p:nvPr>
        </p:nvSpPr>
        <p:spPr>
          <a:xfrm>
            <a:off x="609599" y="2082334"/>
            <a:ext cx="5656119" cy="2693331"/>
          </a:xfrm>
        </p:spPr>
        <p:txBody>
          <a:bodyPr>
            <a:normAutofit/>
          </a:bodyPr>
          <a:lstStyle/>
          <a:p>
            <a:r>
              <a:rPr lang="en-US" sz="2800" dirty="0">
                <a:latin typeface="Century Gothic" panose="020B0502020202020204" pitchFamily="34" charset="0"/>
              </a:rPr>
              <a:t>Attitudes based on automatic, unconscious beliefs about an attitude object.</a:t>
            </a:r>
          </a:p>
        </p:txBody>
      </p:sp>
      <p:sp>
        <p:nvSpPr>
          <p:cNvPr id="6" name="Title 5"/>
          <p:cNvSpPr>
            <a:spLocks noGrp="1"/>
          </p:cNvSpPr>
          <p:nvPr>
            <p:ph type="title"/>
          </p:nvPr>
        </p:nvSpPr>
        <p:spPr/>
        <p:txBody>
          <a:bodyPr>
            <a:normAutofit/>
          </a:bodyPr>
          <a:lstStyle/>
          <a:p>
            <a:pPr algn="ctr"/>
            <a:r>
              <a:rPr lang="en-US" b="1" dirty="0">
                <a:solidFill>
                  <a:schemeClr val="tx2"/>
                </a:solidFill>
                <a:latin typeface="Century Gothic" panose="020B0502020202020204" pitchFamily="34" charset="0"/>
              </a:rPr>
              <a:t>WHAT ARE IMPLICIT ATTITUDES?</a:t>
            </a:r>
            <a:endParaRPr lang="en-US" dirty="0"/>
          </a:p>
        </p:txBody>
      </p:sp>
    </p:spTree>
    <p:extLst>
      <p:ext uri="{BB962C8B-B14F-4D97-AF65-F5344CB8AC3E}">
        <p14:creationId xmlns:p14="http://schemas.microsoft.com/office/powerpoint/2010/main" val="147070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7" grpId="0" build="p"/>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b="1" dirty="0">
                <a:solidFill>
                  <a:schemeClr val="tx2"/>
                </a:solidFill>
                <a:latin typeface="Century Gothic" panose="020B0502020202020204" pitchFamily="34" charset="0"/>
              </a:rPr>
              <a:t>WHAT ARE EXPLICIT ATTITUDES?</a:t>
            </a:r>
            <a:endParaRPr lang="en-US" dirty="0"/>
          </a:p>
        </p:txBody>
      </p:sp>
      <p:sp>
        <p:nvSpPr>
          <p:cNvPr id="8" name="Text Placeholder 7"/>
          <p:cNvSpPr>
            <a:spLocks noGrp="1"/>
          </p:cNvSpPr>
          <p:nvPr>
            <p:ph type="body" sz="quarter" idx="14"/>
          </p:nvPr>
        </p:nvSpPr>
        <p:spPr>
          <a:xfrm>
            <a:off x="609600" y="4377637"/>
            <a:ext cx="4211781" cy="1519581"/>
          </a:xfrm>
        </p:spPr>
        <p:txBody>
          <a:bodyPr>
            <a:normAutofit/>
          </a:bodyPr>
          <a:lstStyle/>
          <a:p>
            <a:r>
              <a:rPr lang="en-US" sz="2400" dirty="0">
                <a:solidFill>
                  <a:schemeClr val="tx2"/>
                </a:solidFill>
                <a:latin typeface="Century Gothic" panose="020B0502020202020204" pitchFamily="34" charset="0"/>
              </a:rPr>
              <a:t>Our thoughts and feelings toward a target that are created by our conscious processes.</a:t>
            </a:r>
          </a:p>
        </p:txBody>
      </p:sp>
      <p:sp>
        <p:nvSpPr>
          <p:cNvPr id="7" name="Text Placeholder 6"/>
          <p:cNvSpPr>
            <a:spLocks noGrp="1"/>
          </p:cNvSpPr>
          <p:nvPr>
            <p:ph type="body" sz="quarter" idx="13"/>
          </p:nvPr>
        </p:nvSpPr>
        <p:spPr>
          <a:xfrm>
            <a:off x="609600" y="2082334"/>
            <a:ext cx="5614555" cy="2693331"/>
          </a:xfrm>
        </p:spPr>
        <p:txBody>
          <a:bodyPr>
            <a:normAutofit/>
          </a:bodyPr>
          <a:lstStyle/>
          <a:p>
            <a:r>
              <a:rPr lang="en-US" sz="2800" dirty="0">
                <a:latin typeface="Century Gothic" panose="020B0502020202020204" pitchFamily="34" charset="0"/>
              </a:rPr>
              <a:t>Attitudes that are the product of controlled, conscious beliefs about an attitude object.</a:t>
            </a:r>
          </a:p>
        </p:txBody>
      </p:sp>
      <p:pic>
        <p:nvPicPr>
          <p:cNvPr id="10" name="Picture Placeholder 9"/>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11309" t="26835" r="7679" b="-1848"/>
          <a:stretch/>
        </p:blipFill>
        <p:spPr>
          <a:xfrm>
            <a:off x="5236535" y="3095488"/>
            <a:ext cx="6955465" cy="3622640"/>
          </a:xfrm>
        </p:spPr>
      </p:pic>
    </p:spTree>
    <p:extLst>
      <p:ext uri="{BB962C8B-B14F-4D97-AF65-F5344CB8AC3E}">
        <p14:creationId xmlns:p14="http://schemas.microsoft.com/office/powerpoint/2010/main" val="302960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build="p"/>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29490" y="1669774"/>
            <a:ext cx="6872457" cy="4864375"/>
          </a:xfrm>
        </p:spPr>
        <p:txBody>
          <a:bodyPr>
            <a:noAutofit/>
          </a:bodyPr>
          <a:lstStyle/>
          <a:p>
            <a:pPr>
              <a:lnSpc>
                <a:spcPct val="150000"/>
              </a:lnSpc>
            </a:pPr>
            <a:r>
              <a:rPr lang="en-US" dirty="0">
                <a:latin typeface="Century Gothic" panose="020B0502020202020204" pitchFamily="34" charset="0"/>
              </a:rPr>
              <a:t>The </a:t>
            </a:r>
            <a:r>
              <a:rPr lang="en-US" sz="2400" dirty="0">
                <a:latin typeface="Century Gothic" panose="020B0502020202020204" pitchFamily="34" charset="0"/>
                <a:cs typeface="+mn-cs"/>
              </a:rPr>
              <a:t>ABCs of attitude formation come from </a:t>
            </a:r>
            <a:r>
              <a:rPr lang="en-US" dirty="0">
                <a:latin typeface="Century Gothic" panose="020B0502020202020204" pitchFamily="34" charset="0"/>
              </a:rPr>
              <a:t>three different sources:</a:t>
            </a:r>
          </a:p>
          <a:p>
            <a:pPr marL="457200" indent="-457200" algn="l">
              <a:lnSpc>
                <a:spcPct val="150000"/>
              </a:lnSpc>
              <a:buFont typeface="Arial" panose="020B0604020202020204" pitchFamily="34" charset="0"/>
              <a:buChar char="•"/>
            </a:pPr>
            <a:r>
              <a:rPr lang="en-US" b="1" dirty="0">
                <a:latin typeface="Century Gothic" panose="020B0502020202020204" pitchFamily="34" charset="0"/>
              </a:rPr>
              <a:t>A</a:t>
            </a:r>
            <a:r>
              <a:rPr lang="en-US" dirty="0">
                <a:latin typeface="Century Gothic" panose="020B0502020202020204" pitchFamily="34" charset="0"/>
              </a:rPr>
              <a:t>ffect (emotional, gut reactions to things)</a:t>
            </a:r>
          </a:p>
          <a:p>
            <a:pPr marL="457200" indent="-457200" algn="l">
              <a:lnSpc>
                <a:spcPct val="150000"/>
              </a:lnSpc>
              <a:buFont typeface="Arial" panose="020B0604020202020204" pitchFamily="34" charset="0"/>
              <a:buChar char="•"/>
            </a:pPr>
            <a:r>
              <a:rPr lang="en-US" b="1" dirty="0">
                <a:latin typeface="Century Gothic" panose="020B0502020202020204" pitchFamily="34" charset="0"/>
              </a:rPr>
              <a:t>B</a:t>
            </a:r>
            <a:r>
              <a:rPr lang="en-US" dirty="0">
                <a:latin typeface="Century Gothic" panose="020B0502020202020204" pitchFamily="34" charset="0"/>
              </a:rPr>
              <a:t>ehavior (like habits)</a:t>
            </a:r>
          </a:p>
          <a:p>
            <a:pPr marL="457200" indent="-457200" algn="l">
              <a:lnSpc>
                <a:spcPct val="150000"/>
              </a:lnSpc>
              <a:buFont typeface="Arial" panose="020B0604020202020204" pitchFamily="34" charset="0"/>
              <a:buChar char="•"/>
            </a:pPr>
            <a:r>
              <a:rPr lang="en-US" b="1" dirty="0">
                <a:latin typeface="Century Gothic" panose="020B0502020202020204" pitchFamily="34" charset="0"/>
              </a:rPr>
              <a:t>C</a:t>
            </a:r>
            <a:r>
              <a:rPr lang="en-US" dirty="0">
                <a:latin typeface="Century Gothic" panose="020B0502020202020204" pitchFamily="34" charset="0"/>
              </a:rPr>
              <a:t>ognition (thoughtful, logical reactions to things)</a:t>
            </a:r>
            <a:endParaRPr lang="en-US" sz="1400" dirty="0">
              <a:latin typeface="Century Gothic" panose="020B0502020202020204" pitchFamily="34" charset="0"/>
            </a:endParaRPr>
          </a:p>
          <a:p>
            <a:pPr algn="l">
              <a:lnSpc>
                <a:spcPct val="150000"/>
              </a:lnSpc>
            </a:pPr>
            <a:r>
              <a:rPr lang="en-US" dirty="0">
                <a:latin typeface="Century Gothic" panose="020B0502020202020204" pitchFamily="34" charset="0"/>
              </a:rPr>
              <a:t>The problem is that A, B, and C don’t always align/come to the same conclusions. </a:t>
            </a:r>
          </a:p>
        </p:txBody>
      </p:sp>
      <p:sp>
        <p:nvSpPr>
          <p:cNvPr id="8" name="Title 1">
            <a:extLst>
              <a:ext uri="{FF2B5EF4-FFF2-40B4-BE49-F238E27FC236}">
                <a16:creationId xmlns:a16="http://schemas.microsoft.com/office/drawing/2014/main" id="{5E59FC6C-6369-4B8F-AD43-FB691CBDE6B9}"/>
              </a:ext>
            </a:extLst>
          </p:cNvPr>
          <p:cNvSpPr>
            <a:spLocks noGrp="1"/>
          </p:cNvSpPr>
          <p:nvPr>
            <p:ph type="title"/>
          </p:nvPr>
        </p:nvSpPr>
        <p:spPr>
          <a:xfrm>
            <a:off x="429491" y="323851"/>
            <a:ext cx="11333018" cy="1143000"/>
          </a:xfrm>
        </p:spPr>
        <p:txBody>
          <a:bodyPr vert="horz" lIns="91440" tIns="45720" rIns="91440" bIns="45720" rtlCol="0" anchor="ctr">
            <a:normAutofit/>
          </a:bodyPr>
          <a:lstStyle/>
          <a:p>
            <a:pPr algn="ctr"/>
            <a:r>
              <a:rPr lang="en-US" sz="3200" b="1" dirty="0">
                <a:solidFill>
                  <a:srgbClr val="68777C"/>
                </a:solidFill>
                <a:latin typeface="Century Gothic" panose="020B0502020202020204" pitchFamily="34" charset="0"/>
                <a:cs typeface="Calibri" panose="020F0502020204030204" pitchFamily="34" charset="0"/>
              </a:rPr>
              <a:t>WHERE DO THEY COME FROM?</a:t>
            </a:r>
          </a:p>
        </p:txBody>
      </p:sp>
      <p:pic>
        <p:nvPicPr>
          <p:cNvPr id="4" name="Picture 2">
            <a:extLst>
              <a:ext uri="{FF2B5EF4-FFF2-40B4-BE49-F238E27FC236}">
                <a16:creationId xmlns:a16="http://schemas.microsoft.com/office/drawing/2014/main" id="{84E4CB80-9578-4BDD-A176-F5310B11FC55}"/>
              </a:ext>
            </a:extLst>
          </p:cNvPr>
          <p:cNvPicPr preferRelativeResize="0">
            <a:picLocks noChangeArrowheads="1"/>
          </p:cNvPicPr>
          <p:nvPr/>
        </p:nvPicPr>
        <p:blipFill>
          <a:blip r:embed="rId3">
            <a:duotone>
              <a:schemeClr val="accent1">
                <a:shade val="45000"/>
                <a:satMod val="135000"/>
              </a:schemeClr>
              <a:prstClr val="white"/>
            </a:duotone>
            <a:alphaModFix amt="79000"/>
            <a:extLst>
              <a:ext uri="{BEBA8EAE-BF5A-486C-A8C5-ECC9F3942E4B}">
                <a14:imgProps xmlns:a14="http://schemas.microsoft.com/office/drawing/2010/main">
                  <a14:imgLayer r:embed="rId4">
                    <a14:imgEffect>
                      <a14:sharpenSoften amount="3000"/>
                    </a14:imgEffect>
                    <a14:imgEffect>
                      <a14:colorTemperature colorTemp="4415"/>
                    </a14:imgEffect>
                    <a14:imgEffect>
                      <a14:saturation sat="38000"/>
                    </a14:imgEffect>
                    <a14:imgEffect>
                      <a14:brightnessContrast contrast="-24000"/>
                    </a14:imgEffect>
                  </a14:imgLayer>
                </a14:imgProps>
              </a:ext>
              <a:ext uri="{28A0092B-C50C-407E-A947-70E740481C1C}">
                <a14:useLocalDpi xmlns:a14="http://schemas.microsoft.com/office/drawing/2010/main" val="0"/>
              </a:ext>
            </a:extLst>
          </a:blip>
          <a:srcRect t="6701" b="6701"/>
          <a:stretch/>
        </p:blipFill>
        <p:spPr bwMode="auto">
          <a:xfrm>
            <a:off x="8679243" y="1946473"/>
            <a:ext cx="3234461" cy="2965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408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040190" y="1250206"/>
            <a:ext cx="10111619" cy="5283943"/>
          </a:xfrm>
        </p:spPr>
        <p:txBody>
          <a:bodyPr>
            <a:normAutofit/>
          </a:bodyPr>
          <a:lstStyle/>
          <a:p>
            <a:pPr marL="457200" indent="-457200">
              <a:lnSpc>
                <a:spcPct val="150000"/>
              </a:lnSpc>
              <a:spcBef>
                <a:spcPts val="0"/>
              </a:spcBef>
              <a:buFont typeface="Arial" panose="020B0604020202020204" pitchFamily="34" charset="0"/>
              <a:buChar char="•"/>
            </a:pPr>
            <a:r>
              <a:rPr lang="en-US" sz="3200" b="1" dirty="0">
                <a:latin typeface="Century Gothic" panose="020B0502020202020204" pitchFamily="34" charset="0"/>
                <a:cs typeface="Calibri" panose="020F0502020204030204" pitchFamily="34" charset="0"/>
              </a:rPr>
              <a:t>Attitudes</a:t>
            </a:r>
            <a:r>
              <a:rPr lang="en-US" sz="3200" dirty="0">
                <a:latin typeface="Century Gothic" panose="020B0502020202020204" pitchFamily="34" charset="0"/>
                <a:cs typeface="Calibri" panose="020F0502020204030204" pitchFamily="34" charset="0"/>
              </a:rPr>
              <a:t> are inner evaluations or judgments of something or someone, either in a positive or negative direction. </a:t>
            </a:r>
          </a:p>
          <a:p>
            <a:pPr marL="457200" indent="-457200">
              <a:lnSpc>
                <a:spcPct val="150000"/>
              </a:lnSpc>
              <a:spcBef>
                <a:spcPts val="0"/>
              </a:spcBef>
              <a:buFont typeface="Arial" panose="020B0604020202020204" pitchFamily="34" charset="0"/>
              <a:buChar char="•"/>
            </a:pPr>
            <a:r>
              <a:rPr lang="en-US" sz="3200" b="1" dirty="0">
                <a:latin typeface="Century Gothic" panose="020B0502020202020204" pitchFamily="34" charset="0"/>
                <a:cs typeface="Calibri" panose="020F0502020204030204" pitchFamily="34" charset="0"/>
              </a:rPr>
              <a:t>Implicit </a:t>
            </a:r>
            <a:r>
              <a:rPr lang="en-US" sz="3200" dirty="0">
                <a:latin typeface="Century Gothic" panose="020B0502020202020204" pitchFamily="34" charset="0"/>
                <a:cs typeface="Calibri" panose="020F0502020204030204" pitchFamily="34" charset="0"/>
              </a:rPr>
              <a:t>attitudes are automatic, unconscious reactions toward an attitude object, while</a:t>
            </a:r>
          </a:p>
          <a:p>
            <a:pPr marL="457200" indent="-457200">
              <a:lnSpc>
                <a:spcPct val="150000"/>
              </a:lnSpc>
              <a:spcBef>
                <a:spcPts val="0"/>
              </a:spcBef>
              <a:buFont typeface="Arial" panose="020B0604020202020204" pitchFamily="34" charset="0"/>
              <a:buChar char="•"/>
            </a:pPr>
            <a:r>
              <a:rPr lang="en-US" sz="3200" b="1" dirty="0">
                <a:latin typeface="Century Gothic" panose="020B0502020202020204" pitchFamily="34" charset="0"/>
                <a:cs typeface="Calibri" panose="020F0502020204030204" pitchFamily="34" charset="0"/>
              </a:rPr>
              <a:t>Explicit</a:t>
            </a:r>
            <a:r>
              <a:rPr lang="en-US" sz="3200" dirty="0">
                <a:latin typeface="Century Gothic" panose="020B0502020202020204" pitchFamily="34" charset="0"/>
                <a:cs typeface="Calibri" panose="020F0502020204030204" pitchFamily="34" charset="0"/>
              </a:rPr>
              <a:t> attitudes are controlled, conscious, reasoned evaluations. </a:t>
            </a:r>
          </a:p>
        </p:txBody>
      </p:sp>
      <p:sp>
        <p:nvSpPr>
          <p:cNvPr id="6" name="Title 1">
            <a:extLst>
              <a:ext uri="{FF2B5EF4-FFF2-40B4-BE49-F238E27FC236}">
                <a16:creationId xmlns:a16="http://schemas.microsoft.com/office/drawing/2014/main" id="{A7351FBA-5161-974C-A755-DD5256C71B13}"/>
              </a:ext>
            </a:extLst>
          </p:cNvPr>
          <p:cNvSpPr txBox="1">
            <a:spLocks/>
          </p:cNvSpPr>
          <p:nvPr/>
        </p:nvSpPr>
        <p:spPr>
          <a:xfrm>
            <a:off x="429491" y="323851"/>
            <a:ext cx="11333018"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68777C"/>
                </a:solidFill>
                <a:latin typeface="Century Gothic" panose="020B0502020202020204" pitchFamily="34" charset="0"/>
                <a:cs typeface="Calibri" panose="020F0502020204030204" pitchFamily="34" charset="0"/>
              </a:rPr>
              <a:t>WHAT ARE ATTITUDES AND WHERE DO THEY COME FROM?</a:t>
            </a:r>
          </a:p>
        </p:txBody>
      </p:sp>
    </p:spTree>
    <p:extLst>
      <p:ext uri="{BB962C8B-B14F-4D97-AF65-F5344CB8AC3E}">
        <p14:creationId xmlns:p14="http://schemas.microsoft.com/office/powerpoint/2010/main" val="2891728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12106" t="33323" r="9189" b="5163"/>
          <a:stretch/>
        </p:blipFill>
        <p:spPr>
          <a:xfrm>
            <a:off x="3130297" y="2211533"/>
            <a:ext cx="8899657" cy="3914291"/>
          </a:xfrm>
        </p:spPr>
      </p:pic>
      <p:sp>
        <p:nvSpPr>
          <p:cNvPr id="4" name="Text Placeholder 3"/>
          <p:cNvSpPr>
            <a:spLocks noGrp="1"/>
          </p:cNvSpPr>
          <p:nvPr>
            <p:ph type="body" sz="quarter" idx="14"/>
          </p:nvPr>
        </p:nvSpPr>
        <p:spPr>
          <a:xfrm>
            <a:off x="537259" y="3492075"/>
            <a:ext cx="2520696" cy="2633749"/>
          </a:xfrm>
        </p:spPr>
        <p:txBody>
          <a:bodyPr>
            <a:normAutofit/>
          </a:bodyPr>
          <a:lstStyle/>
          <a:p>
            <a:r>
              <a:rPr lang="en-US" sz="2400" dirty="0">
                <a:solidFill>
                  <a:schemeClr val="tx2"/>
                </a:solidFill>
                <a:latin typeface="Century Gothic" panose="020B0502020202020204" pitchFamily="34" charset="0"/>
              </a:rPr>
              <a:t>Learning attitudes and behaviors through observation and social interactions. </a:t>
            </a:r>
          </a:p>
        </p:txBody>
      </p:sp>
      <p:sp>
        <p:nvSpPr>
          <p:cNvPr id="3" name="Text Placeholder 2"/>
          <p:cNvSpPr>
            <a:spLocks noGrp="1"/>
          </p:cNvSpPr>
          <p:nvPr>
            <p:ph type="body" sz="quarter" idx="13"/>
          </p:nvPr>
        </p:nvSpPr>
        <p:spPr>
          <a:xfrm>
            <a:off x="609600" y="1475348"/>
            <a:ext cx="10671859" cy="2693331"/>
          </a:xfrm>
        </p:spPr>
        <p:txBody>
          <a:bodyPr>
            <a:normAutofit/>
          </a:bodyPr>
          <a:lstStyle/>
          <a:p>
            <a:r>
              <a:rPr lang="en-US" sz="2800" dirty="0">
                <a:latin typeface="Century Gothic" panose="020B0502020202020204" pitchFamily="34" charset="0"/>
              </a:rPr>
              <a:t>The idea that individuals observe what others do and copy them, particularly when those behaviors lead to success or rewards.</a:t>
            </a:r>
          </a:p>
        </p:txBody>
      </p:sp>
      <p:sp>
        <p:nvSpPr>
          <p:cNvPr id="2" name="Title 1"/>
          <p:cNvSpPr>
            <a:spLocks noGrp="1"/>
          </p:cNvSpPr>
          <p:nvPr>
            <p:ph type="title"/>
          </p:nvPr>
        </p:nvSpPr>
        <p:spPr/>
        <p:txBody>
          <a:bodyPr/>
          <a:lstStyle/>
          <a:p>
            <a:r>
              <a:rPr lang="en-US" b="1" dirty="0">
                <a:solidFill>
                  <a:srgbClr val="68777C"/>
                </a:solidFill>
                <a:latin typeface="Century Gothic" panose="020B0502020202020204" pitchFamily="34" charset="0"/>
                <a:cs typeface="Calibri" panose="020F0502020204030204" pitchFamily="34" charset="0"/>
              </a:rPr>
              <a:t>social learning theory</a:t>
            </a:r>
            <a:endParaRPr lang="en-US" dirty="0"/>
          </a:p>
        </p:txBody>
      </p:sp>
    </p:spTree>
    <p:extLst>
      <p:ext uri="{BB962C8B-B14F-4D97-AF65-F5344CB8AC3E}">
        <p14:creationId xmlns:p14="http://schemas.microsoft.com/office/powerpoint/2010/main" val="189760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build="p"/>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866E1BB-905B-B14A-B1F0-948232746C9B}"/>
              </a:ext>
            </a:extLst>
          </p:cNvPr>
          <p:cNvSpPr txBox="1">
            <a:spLocks/>
          </p:cNvSpPr>
          <p:nvPr/>
        </p:nvSpPr>
        <p:spPr>
          <a:xfrm>
            <a:off x="766807" y="629266"/>
            <a:ext cx="2683055" cy="16223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2800" b="1" kern="1200" dirty="0">
                <a:solidFill>
                  <a:schemeClr val="tx2"/>
                </a:solidFill>
                <a:latin typeface="Century Gothic" panose="020B0502020202020204" pitchFamily="34" charset="0"/>
              </a:rPr>
              <a:t>WHERE DO </a:t>
            </a:r>
            <a:r>
              <a:rPr lang="en-US" sz="2800" b="1" dirty="0">
                <a:solidFill>
                  <a:schemeClr val="tx2"/>
                </a:solidFill>
                <a:latin typeface="Century Gothic" panose="020B0502020202020204" pitchFamily="34" charset="0"/>
              </a:rPr>
              <a:t>ATTITUDES</a:t>
            </a:r>
            <a:r>
              <a:rPr lang="en-US" sz="2800" b="1" kern="1200" dirty="0">
                <a:solidFill>
                  <a:schemeClr val="tx2"/>
                </a:solidFill>
                <a:latin typeface="Century Gothic" panose="020B0502020202020204" pitchFamily="34" charset="0"/>
              </a:rPr>
              <a:t> COME FROM?</a:t>
            </a:r>
          </a:p>
        </p:txBody>
      </p:sp>
      <p:sp>
        <p:nvSpPr>
          <p:cNvPr id="3" name="Text Placeholder 2"/>
          <p:cNvSpPr>
            <a:spLocks noGrp="1"/>
          </p:cNvSpPr>
          <p:nvPr>
            <p:ph type="body" sz="quarter" idx="13"/>
          </p:nvPr>
        </p:nvSpPr>
        <p:spPr>
          <a:xfrm>
            <a:off x="0" y="2443315"/>
            <a:ext cx="4040125" cy="3785419"/>
          </a:xfrm>
        </p:spPr>
        <p:txBody>
          <a:bodyPr vert="horz" lIns="91440" tIns="45720" rIns="91440" bIns="45720" rtlCol="0">
            <a:normAutofit/>
          </a:bodyPr>
          <a:lstStyle/>
          <a:p>
            <a:pPr marL="800100" indent="-342900">
              <a:buFont typeface="Wingdings" pitchFamily="2" charset="2"/>
              <a:buChar char="Ø"/>
            </a:pPr>
            <a:r>
              <a:rPr lang="en-US" sz="2133" dirty="0">
                <a:latin typeface="Century Gothic" panose="020B0502020202020204" pitchFamily="34" charset="0"/>
                <a:cs typeface="+mn-cs"/>
              </a:rPr>
              <a:t>Do your attitudes come from nature (your inherited biology, genes, hormones, etc.)? </a:t>
            </a:r>
          </a:p>
          <a:p>
            <a:pPr marL="800100" indent="-342900">
              <a:buFont typeface="Wingdings" pitchFamily="2" charset="2"/>
              <a:buChar char="Ø"/>
            </a:pPr>
            <a:r>
              <a:rPr lang="en-US" sz="2133" dirty="0">
                <a:latin typeface="Century Gothic" panose="020B0502020202020204" pitchFamily="34" charset="0"/>
                <a:cs typeface="+mn-cs"/>
              </a:rPr>
              <a:t>Or do attitudes come from nurture (your social environment, how you were raised, and your life experiences)? </a:t>
            </a:r>
          </a:p>
          <a:p>
            <a:pPr indent="-228600">
              <a:buFont typeface="Arial" panose="020B0604020202020204" pitchFamily="34" charset="0"/>
              <a:buChar char="•"/>
            </a:pPr>
            <a:endParaRPr lang="en-US" sz="2000" dirty="0"/>
          </a:p>
          <a:p>
            <a:pPr lvl="1"/>
            <a:endParaRPr lang="en-US" sz="2000" dirty="0">
              <a:latin typeface="+mn-lt"/>
              <a:cs typeface="+mn-cs"/>
            </a:endParaRPr>
          </a:p>
        </p:txBody>
      </p:sp>
      <p:pic>
        <p:nvPicPr>
          <p:cNvPr id="1026" name="Picture 2" descr="Nature vs Nurture: Building a High-Performing Sales Team">
            <a:extLst>
              <a:ext uri="{FF2B5EF4-FFF2-40B4-BE49-F238E27FC236}">
                <a16:creationId xmlns:a16="http://schemas.microsoft.com/office/drawing/2014/main" id="{DB744534-E957-EF42-B732-136D8965E1B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05862" y="1606529"/>
            <a:ext cx="6019331" cy="3641695"/>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461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758536" y="1298865"/>
            <a:ext cx="10823864" cy="5559136"/>
          </a:xfrm>
        </p:spPr>
        <p:txBody>
          <a:bodyPr>
            <a:normAutofit fontScale="92500" lnSpcReduction="10000"/>
          </a:bodyPr>
          <a:lstStyle/>
          <a:p>
            <a:pPr marL="457200" indent="-457200">
              <a:buFont typeface="Arial" panose="020B0604020202020204" pitchFamily="34" charset="0"/>
              <a:buChar char="•"/>
            </a:pPr>
            <a:r>
              <a:rPr lang="en-US" sz="3200" b="1" dirty="0">
                <a:latin typeface="Century Gothic" panose="020B0502020202020204" pitchFamily="34" charset="0"/>
                <a:cs typeface="Calibri" panose="020F0502020204030204" pitchFamily="34" charset="0"/>
              </a:rPr>
              <a:t>Attitudes</a:t>
            </a:r>
            <a:r>
              <a:rPr lang="en-US" sz="3200" dirty="0">
                <a:latin typeface="Century Gothic" panose="020B0502020202020204" pitchFamily="34" charset="0"/>
                <a:cs typeface="Calibri" panose="020F0502020204030204" pitchFamily="34" charset="0"/>
              </a:rPr>
              <a:t> are formed by the interaction of nature (biological influences) and nurture (experiences formed through social learning). </a:t>
            </a:r>
          </a:p>
          <a:p>
            <a:pPr marL="457200" indent="-457200">
              <a:buFont typeface="Wingdings" pitchFamily="2" charset="2"/>
              <a:buChar char="Ø"/>
            </a:pPr>
            <a:r>
              <a:rPr lang="en-US" sz="3200" dirty="0">
                <a:solidFill>
                  <a:schemeClr val="tx1">
                    <a:lumMod val="65000"/>
                    <a:lumOff val="35000"/>
                  </a:schemeClr>
                </a:solidFill>
                <a:latin typeface="Century Gothic" panose="020B0502020202020204" pitchFamily="34" charset="0"/>
                <a:cs typeface="Calibri" panose="020F0502020204030204" pitchFamily="34" charset="0"/>
              </a:rPr>
              <a:t>Select two of the following attitude objects and describe how both </a:t>
            </a:r>
            <a:r>
              <a:rPr lang="en-US" sz="3200" b="1" dirty="0">
                <a:solidFill>
                  <a:schemeClr val="tx1">
                    <a:lumMod val="65000"/>
                    <a:lumOff val="35000"/>
                  </a:schemeClr>
                </a:solidFill>
                <a:latin typeface="Century Gothic" panose="020B0502020202020204" pitchFamily="34" charset="0"/>
                <a:cs typeface="Calibri" panose="020F0502020204030204" pitchFamily="34" charset="0"/>
              </a:rPr>
              <a:t>nature</a:t>
            </a:r>
            <a:r>
              <a:rPr lang="en-US" sz="3200" dirty="0">
                <a:solidFill>
                  <a:schemeClr val="tx1">
                    <a:lumMod val="65000"/>
                    <a:lumOff val="35000"/>
                  </a:schemeClr>
                </a:solidFill>
                <a:latin typeface="Century Gothic" panose="020B0502020202020204" pitchFamily="34" charset="0"/>
                <a:cs typeface="Calibri" panose="020F0502020204030204" pitchFamily="34" charset="0"/>
              </a:rPr>
              <a:t> and </a:t>
            </a:r>
            <a:r>
              <a:rPr lang="en-US" sz="3200" b="1" dirty="0">
                <a:solidFill>
                  <a:schemeClr val="tx1">
                    <a:lumMod val="65000"/>
                    <a:lumOff val="35000"/>
                  </a:schemeClr>
                </a:solidFill>
                <a:latin typeface="Century Gothic" panose="020B0502020202020204" pitchFamily="34" charset="0"/>
                <a:cs typeface="Calibri" panose="020F0502020204030204" pitchFamily="34" charset="0"/>
              </a:rPr>
              <a:t>nurture</a:t>
            </a:r>
            <a:r>
              <a:rPr lang="en-US" sz="3200" dirty="0">
                <a:solidFill>
                  <a:schemeClr val="tx1">
                    <a:lumMod val="65000"/>
                    <a:lumOff val="35000"/>
                  </a:schemeClr>
                </a:solidFill>
                <a:latin typeface="Century Gothic" panose="020B0502020202020204" pitchFamily="34" charset="0"/>
                <a:cs typeface="Calibri" panose="020F0502020204030204" pitchFamily="34" charset="0"/>
              </a:rPr>
              <a:t> might influences its development? </a:t>
            </a:r>
            <a:endParaRPr lang="en-US" sz="3067" dirty="0">
              <a:latin typeface="Calibri" panose="020F0502020204030204" pitchFamily="34" charset="0"/>
              <a:cs typeface="Calibri" panose="020F0502020204030204" pitchFamily="34" charset="0"/>
            </a:endParaRPr>
          </a:p>
          <a:p>
            <a:pPr marL="1143000" lvl="1" indent="-457200">
              <a:buFont typeface="Courier New" panose="02070309020205020404" pitchFamily="49" charset="0"/>
              <a:buChar char="o"/>
            </a:pPr>
            <a:r>
              <a:rPr lang="en-US" sz="3000" dirty="0">
                <a:solidFill>
                  <a:schemeClr val="tx1">
                    <a:lumMod val="65000"/>
                    <a:lumOff val="35000"/>
                  </a:schemeClr>
                </a:solidFill>
                <a:latin typeface="Century Gothic" panose="020B0502020202020204" pitchFamily="34" charset="0"/>
                <a:cs typeface="Calibri" panose="020F0502020204030204" pitchFamily="34" charset="0"/>
              </a:rPr>
              <a:t>Binge drinking</a:t>
            </a:r>
          </a:p>
          <a:p>
            <a:pPr marL="1143000" lvl="1" indent="-457200">
              <a:buFont typeface="Courier New" panose="02070309020205020404" pitchFamily="49" charset="0"/>
              <a:buChar char="o"/>
            </a:pPr>
            <a:r>
              <a:rPr lang="en-US" sz="3000" dirty="0">
                <a:solidFill>
                  <a:schemeClr val="tx1">
                    <a:lumMod val="65000"/>
                    <a:lumOff val="35000"/>
                  </a:schemeClr>
                </a:solidFill>
                <a:latin typeface="Century Gothic" panose="020B0502020202020204" pitchFamily="34" charset="0"/>
                <a:cs typeface="Calibri" panose="020F0502020204030204" pitchFamily="34" charset="0"/>
              </a:rPr>
              <a:t>Studying statistics</a:t>
            </a:r>
          </a:p>
          <a:p>
            <a:pPr marL="1143000" lvl="1" indent="-457200">
              <a:buFont typeface="Courier New" panose="02070309020205020404" pitchFamily="49" charset="0"/>
              <a:buChar char="o"/>
            </a:pPr>
            <a:r>
              <a:rPr lang="en-US" sz="3000" dirty="0">
                <a:solidFill>
                  <a:schemeClr val="tx1">
                    <a:lumMod val="65000"/>
                    <a:lumOff val="35000"/>
                  </a:schemeClr>
                </a:solidFill>
                <a:latin typeface="Century Gothic" panose="020B0502020202020204" pitchFamily="34" charset="0"/>
                <a:cs typeface="Calibri" panose="020F0502020204030204" pitchFamily="34" charset="0"/>
              </a:rPr>
              <a:t>Flying in an airplane</a:t>
            </a:r>
          </a:p>
          <a:p>
            <a:pPr marL="1143000" lvl="1" indent="-457200">
              <a:buFont typeface="Courier New" panose="02070309020205020404" pitchFamily="49" charset="0"/>
              <a:buChar char="o"/>
            </a:pPr>
            <a:r>
              <a:rPr lang="en-US" sz="3000" dirty="0">
                <a:solidFill>
                  <a:schemeClr val="tx1">
                    <a:lumMod val="65000"/>
                    <a:lumOff val="35000"/>
                  </a:schemeClr>
                </a:solidFill>
                <a:latin typeface="Century Gothic" panose="020B0502020202020204" pitchFamily="34" charset="0"/>
                <a:cs typeface="Calibri" panose="020F0502020204030204" pitchFamily="34" charset="0"/>
              </a:rPr>
              <a:t>Participating in extreme sports</a:t>
            </a:r>
          </a:p>
          <a:p>
            <a:pPr marL="1143000" lvl="1" indent="-457200">
              <a:buFont typeface="Courier New" panose="02070309020205020404" pitchFamily="49" charset="0"/>
              <a:buChar char="o"/>
            </a:pPr>
            <a:r>
              <a:rPr lang="en-US" sz="3000" dirty="0">
                <a:solidFill>
                  <a:schemeClr val="tx1">
                    <a:lumMod val="65000"/>
                    <a:lumOff val="35000"/>
                  </a:schemeClr>
                </a:solidFill>
                <a:latin typeface="Century Gothic" panose="020B0502020202020204" pitchFamily="34" charset="0"/>
                <a:cs typeface="Calibri" panose="020F0502020204030204" pitchFamily="34" charset="0"/>
              </a:rPr>
              <a:t>Desire to have children</a:t>
            </a:r>
          </a:p>
          <a:p>
            <a:pPr marL="1143000" lvl="1" indent="-457200">
              <a:buFont typeface="Courier New" panose="02070309020205020404" pitchFamily="49" charset="0"/>
              <a:buChar char="o"/>
            </a:pPr>
            <a:r>
              <a:rPr lang="en-US" sz="3000" dirty="0">
                <a:solidFill>
                  <a:schemeClr val="tx1">
                    <a:lumMod val="65000"/>
                    <a:lumOff val="35000"/>
                  </a:schemeClr>
                </a:solidFill>
                <a:latin typeface="Century Gothic" panose="020B0502020202020204" pitchFamily="34" charset="0"/>
                <a:cs typeface="Calibri" panose="020F0502020204030204" pitchFamily="34" charset="0"/>
              </a:rPr>
              <a:t>How might this understanding influence your own involvement in groups, clubs, activities, and classes?</a:t>
            </a:r>
          </a:p>
        </p:txBody>
      </p:sp>
      <p:sp>
        <p:nvSpPr>
          <p:cNvPr id="6" name="Title 1">
            <a:extLst>
              <a:ext uri="{FF2B5EF4-FFF2-40B4-BE49-F238E27FC236}">
                <a16:creationId xmlns:a16="http://schemas.microsoft.com/office/drawing/2014/main" id="{B7793B4A-844A-534B-952C-CF9CBA66AB80}"/>
              </a:ext>
            </a:extLst>
          </p:cNvPr>
          <p:cNvSpPr>
            <a:spLocks noGrp="1"/>
          </p:cNvSpPr>
          <p:nvPr>
            <p:ph type="title"/>
          </p:nvPr>
        </p:nvSpPr>
        <p:spPr>
          <a:xfrm>
            <a:off x="429491" y="323851"/>
            <a:ext cx="11333018" cy="1143000"/>
          </a:xfrm>
        </p:spPr>
        <p:txBody>
          <a:bodyPr vert="horz" lIns="91440" tIns="45720" rIns="91440" bIns="45720" rtlCol="0" anchor="ctr">
            <a:normAutofit/>
          </a:bodyPr>
          <a:lstStyle/>
          <a:p>
            <a:pPr algn="ctr"/>
            <a:r>
              <a:rPr lang="en-US" sz="3200" b="1" dirty="0">
                <a:solidFill>
                  <a:srgbClr val="68777C"/>
                </a:solidFill>
                <a:latin typeface="Century Gothic" panose="020B0502020202020204" pitchFamily="34" charset="0"/>
                <a:cs typeface="Calibri" panose="020F0502020204030204" pitchFamily="34" charset="0"/>
              </a:rPr>
              <a:t>WHAT ARE ATTITUDES AND WHERE DO THEY COME FROM?</a:t>
            </a:r>
          </a:p>
        </p:txBody>
      </p:sp>
    </p:spTree>
    <p:extLst>
      <p:ext uri="{BB962C8B-B14F-4D97-AF65-F5344CB8AC3E}">
        <p14:creationId xmlns:p14="http://schemas.microsoft.com/office/powerpoint/2010/main" val="461896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E59FC6C-6369-4B8F-AD43-FB691CBDE6B9}"/>
              </a:ext>
            </a:extLst>
          </p:cNvPr>
          <p:cNvSpPr>
            <a:spLocks noGrp="1"/>
          </p:cNvSpPr>
          <p:nvPr>
            <p:ph type="title"/>
          </p:nvPr>
        </p:nvSpPr>
        <p:spPr>
          <a:xfrm>
            <a:off x="2887133" y="1786465"/>
            <a:ext cx="7027334" cy="3640668"/>
          </a:xfrm>
          <a:ln>
            <a:solidFill>
              <a:srgbClr val="68777C"/>
            </a:solidFill>
          </a:ln>
        </p:spPr>
        <p:txBody>
          <a:bodyPr vert="horz" lIns="91440" tIns="45720" rIns="91440" bIns="45720" rtlCol="0" anchor="ctr">
            <a:normAutofit fontScale="90000"/>
          </a:bodyPr>
          <a:lstStyle/>
          <a:p>
            <a:pPr algn="ctr"/>
            <a:br>
              <a:rPr lang="en-US" b="1" dirty="0">
                <a:solidFill>
                  <a:srgbClr val="68777C"/>
                </a:solidFill>
                <a:latin typeface="Century Gothic" panose="020B0502020202020204" pitchFamily="34" charset="0"/>
                <a:cs typeface="Calibri" panose="020F0502020204030204" pitchFamily="34" charset="0"/>
              </a:rPr>
            </a:br>
            <a:r>
              <a:rPr lang="en-US" b="1" dirty="0">
                <a:solidFill>
                  <a:srgbClr val="68777C"/>
                </a:solidFill>
                <a:latin typeface="Century Gothic" panose="020B0502020202020204" pitchFamily="34" charset="0"/>
                <a:cs typeface="Calibri" panose="020F0502020204030204" pitchFamily="34" charset="0"/>
              </a:rPr>
              <a:t>Describe </a:t>
            </a:r>
            <a:r>
              <a:rPr lang="en-US" dirty="0">
                <a:solidFill>
                  <a:srgbClr val="68777C"/>
                </a:solidFill>
                <a:latin typeface="Century Gothic" panose="020B0502020202020204" pitchFamily="34" charset="0"/>
                <a:cs typeface="Calibri" panose="020F0502020204030204" pitchFamily="34" charset="0"/>
              </a:rPr>
              <a:t>difficulties </a:t>
            </a:r>
            <a:br>
              <a:rPr lang="en-US" dirty="0">
                <a:solidFill>
                  <a:srgbClr val="68777C"/>
                </a:solidFill>
                <a:latin typeface="Century Gothic" panose="020B0502020202020204" pitchFamily="34" charset="0"/>
                <a:cs typeface="Calibri" panose="020F0502020204030204" pitchFamily="34" charset="0"/>
              </a:rPr>
            </a:br>
            <a:r>
              <a:rPr lang="en-US" dirty="0">
                <a:solidFill>
                  <a:srgbClr val="68777C"/>
                </a:solidFill>
                <a:latin typeface="Century Gothic" panose="020B0502020202020204" pitchFamily="34" charset="0"/>
                <a:cs typeface="Calibri" panose="020F0502020204030204" pitchFamily="34" charset="0"/>
              </a:rPr>
              <a:t>in </a:t>
            </a:r>
            <a:r>
              <a:rPr lang="en-US" b="1" dirty="0">
                <a:solidFill>
                  <a:srgbClr val="68777C"/>
                </a:solidFill>
                <a:latin typeface="Century Gothic" panose="020B0502020202020204" pitchFamily="34" charset="0"/>
                <a:cs typeface="Calibri" panose="020F0502020204030204" pitchFamily="34" charset="0"/>
              </a:rPr>
              <a:t>measuring</a:t>
            </a:r>
            <a:r>
              <a:rPr lang="en-US" dirty="0">
                <a:solidFill>
                  <a:srgbClr val="68777C"/>
                </a:solidFill>
                <a:latin typeface="Century Gothic" panose="020B0502020202020204" pitchFamily="34" charset="0"/>
                <a:cs typeface="Calibri" panose="020F0502020204030204" pitchFamily="34" charset="0"/>
              </a:rPr>
              <a:t> attitudes and theories regarding whether they really </a:t>
            </a:r>
            <a:r>
              <a:rPr lang="en-US" b="1" dirty="0">
                <a:solidFill>
                  <a:srgbClr val="68777C"/>
                </a:solidFill>
                <a:latin typeface="Century Gothic" panose="020B0502020202020204" pitchFamily="34" charset="0"/>
                <a:cs typeface="Calibri" panose="020F0502020204030204" pitchFamily="34" charset="0"/>
              </a:rPr>
              <a:t>predict</a:t>
            </a:r>
            <a:r>
              <a:rPr lang="en-US" dirty="0">
                <a:solidFill>
                  <a:srgbClr val="68777C"/>
                </a:solidFill>
                <a:latin typeface="Century Gothic" panose="020B0502020202020204" pitchFamily="34" charset="0"/>
                <a:cs typeface="Calibri" panose="020F0502020204030204" pitchFamily="34" charset="0"/>
              </a:rPr>
              <a:t> human behavior. </a:t>
            </a:r>
            <a:endParaRPr lang="en-US" b="1" dirty="0">
              <a:solidFill>
                <a:srgbClr val="68777C"/>
              </a:solidFill>
              <a:latin typeface="Century Gothic" panose="020B050202020202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B92DB0E8-73AE-4B4A-9601-F68060FB589D}"/>
              </a:ext>
            </a:extLst>
          </p:cNvPr>
          <p:cNvSpPr/>
          <p:nvPr/>
        </p:nvSpPr>
        <p:spPr>
          <a:xfrm>
            <a:off x="3301999" y="1117600"/>
            <a:ext cx="1261534" cy="1202267"/>
          </a:xfrm>
          <a:prstGeom prst="rect">
            <a:avLst/>
          </a:prstGeom>
          <a:solidFill>
            <a:srgbClr val="B80000"/>
          </a:solidFill>
          <a:ln>
            <a:solidFill>
              <a:srgbClr val="6877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14" name="TextBox 13">
            <a:extLst>
              <a:ext uri="{FF2B5EF4-FFF2-40B4-BE49-F238E27FC236}">
                <a16:creationId xmlns:a16="http://schemas.microsoft.com/office/drawing/2014/main" id="{63A695AA-F576-42A8-B944-D8D54FDF248A}"/>
              </a:ext>
            </a:extLst>
          </p:cNvPr>
          <p:cNvSpPr txBox="1"/>
          <p:nvPr/>
        </p:nvSpPr>
        <p:spPr>
          <a:xfrm>
            <a:off x="3454399" y="1144951"/>
            <a:ext cx="1524000" cy="1077218"/>
          </a:xfrm>
          <a:prstGeom prst="rect">
            <a:avLst/>
          </a:prstGeom>
          <a:noFill/>
        </p:spPr>
        <p:txBody>
          <a:bodyPr wrap="square" rtlCol="0">
            <a:spAutoFit/>
          </a:bodyPr>
          <a:lstStyle/>
          <a:p>
            <a:r>
              <a:rPr lang="en-US" sz="3200" dirty="0">
                <a:solidFill>
                  <a:schemeClr val="bg1"/>
                </a:solidFill>
                <a:latin typeface="Century Gothic" panose="020B0502020202020204" pitchFamily="34" charset="0"/>
              </a:rPr>
              <a:t>LO M7.2</a:t>
            </a:r>
          </a:p>
        </p:txBody>
      </p:sp>
    </p:spTree>
    <p:extLst>
      <p:ext uri="{BB962C8B-B14F-4D97-AF65-F5344CB8AC3E}">
        <p14:creationId xmlns:p14="http://schemas.microsoft.com/office/powerpoint/2010/main" val="848785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6BE825-C14A-0845-9D90-8112B7B9C01C}"/>
              </a:ext>
            </a:extLst>
          </p:cNvPr>
          <p:cNvPicPr>
            <a:picLocks noChangeAspect="1"/>
          </p:cNvPicPr>
          <p:nvPr/>
        </p:nvPicPr>
        <p:blipFill>
          <a:blip r:embed="rId2"/>
          <a:stretch>
            <a:fillRect/>
          </a:stretch>
        </p:blipFill>
        <p:spPr>
          <a:xfrm>
            <a:off x="0" y="-1388"/>
            <a:ext cx="12191999" cy="6860776"/>
          </a:xfrm>
          <a:prstGeom prst="rect">
            <a:avLst/>
          </a:prstGeom>
        </p:spPr>
      </p:pic>
    </p:spTree>
    <p:extLst>
      <p:ext uri="{BB962C8B-B14F-4D97-AF65-F5344CB8AC3E}">
        <p14:creationId xmlns:p14="http://schemas.microsoft.com/office/powerpoint/2010/main" val="2760278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39" name="Freeform: Shape 138">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37" name="Rectangle 136">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2" name="Picture 4" descr="Le feedback, un outil d'engagement pour les managers - WeLoop">
            <a:extLst>
              <a:ext uri="{FF2B5EF4-FFF2-40B4-BE49-F238E27FC236}">
                <a16:creationId xmlns:a16="http://schemas.microsoft.com/office/drawing/2014/main" id="{05D703D2-D234-B040-A0D3-8F575A3BC3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2305" y="1793138"/>
            <a:ext cx="5452871" cy="3271723"/>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subTitle" idx="1"/>
          </p:nvPr>
        </p:nvSpPr>
        <p:spPr>
          <a:xfrm>
            <a:off x="1094096" y="3842932"/>
            <a:ext cx="4167115" cy="2163551"/>
          </a:xfrm>
        </p:spPr>
        <p:txBody>
          <a:bodyPr anchor="t">
            <a:normAutofit/>
          </a:bodyPr>
          <a:lstStyle/>
          <a:p>
            <a:pPr algn="l"/>
            <a:r>
              <a:rPr lang="en-US" dirty="0">
                <a:latin typeface="Century Gothic" panose="020B0502020202020204" pitchFamily="34" charset="0"/>
                <a:cs typeface="Calibri" panose="020F0502020204030204" pitchFamily="34" charset="0"/>
              </a:rPr>
              <a:t>Which came first – the attitude or the behavior?</a:t>
            </a:r>
          </a:p>
          <a:p>
            <a:pPr algn="l"/>
            <a:r>
              <a:rPr lang="en-US" dirty="0">
                <a:latin typeface="Century Gothic" panose="020B0502020202020204" pitchFamily="34" charset="0"/>
                <a:cs typeface="Calibri" panose="020F0502020204030204" pitchFamily="34" charset="0"/>
              </a:rPr>
              <a:t>Discuss.</a:t>
            </a:r>
          </a:p>
        </p:txBody>
      </p:sp>
      <p:sp>
        <p:nvSpPr>
          <p:cNvPr id="8" name="Title 1">
            <a:extLst>
              <a:ext uri="{FF2B5EF4-FFF2-40B4-BE49-F238E27FC236}">
                <a16:creationId xmlns:a16="http://schemas.microsoft.com/office/drawing/2014/main" id="{5E59FC6C-6369-4B8F-AD43-FB691CBDE6B9}"/>
              </a:ext>
            </a:extLst>
          </p:cNvPr>
          <p:cNvSpPr>
            <a:spLocks noGrp="1"/>
          </p:cNvSpPr>
          <p:nvPr>
            <p:ph type="ctrTitle"/>
          </p:nvPr>
        </p:nvSpPr>
        <p:spPr>
          <a:xfrm>
            <a:off x="1094095" y="851517"/>
            <a:ext cx="5238466" cy="2991416"/>
          </a:xfrm>
        </p:spPr>
        <p:txBody>
          <a:bodyPr vert="horz" lIns="91440" tIns="45720" rIns="91440" bIns="45720" rtlCol="0" anchor="b">
            <a:normAutofit/>
          </a:bodyPr>
          <a:lstStyle/>
          <a:p>
            <a:pPr algn="l"/>
            <a:r>
              <a:rPr lang="en-US" sz="5100" b="1" dirty="0">
                <a:solidFill>
                  <a:srgbClr val="68777C"/>
                </a:solidFill>
                <a:latin typeface="Century Gothic" panose="020B0502020202020204" pitchFamily="34" charset="0"/>
                <a:cs typeface="Calibri" panose="020F0502020204030204" pitchFamily="34" charset="0"/>
              </a:rPr>
              <a:t>DO ATTITUDES PREDICT BEHAVIOR?</a:t>
            </a:r>
          </a:p>
        </p:txBody>
      </p:sp>
    </p:spTree>
    <p:extLst>
      <p:ext uri="{BB962C8B-B14F-4D97-AF65-F5344CB8AC3E}">
        <p14:creationId xmlns:p14="http://schemas.microsoft.com/office/powerpoint/2010/main" val="158145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040190" y="1267691"/>
            <a:ext cx="10972800" cy="5266458"/>
          </a:xfrm>
        </p:spPr>
        <p:txBody>
          <a:bodyPr>
            <a:normAutofit fontScale="92500"/>
          </a:bodyPr>
          <a:lstStyle/>
          <a:p>
            <a:pPr algn="l"/>
            <a:r>
              <a:rPr lang="en-US" sz="2800" dirty="0">
                <a:latin typeface="Century Gothic" panose="020B0502020202020204" pitchFamily="34" charset="0"/>
              </a:rPr>
              <a:t>Self-Perception Theory:</a:t>
            </a:r>
          </a:p>
          <a:p>
            <a:pPr marL="457200" indent="-457200" algn="l">
              <a:buFont typeface="Arial" panose="020B0604020202020204" pitchFamily="34" charset="0"/>
              <a:buChar char="•"/>
            </a:pPr>
            <a:r>
              <a:rPr lang="en-US" sz="2800" dirty="0">
                <a:latin typeface="Century Gothic" panose="020B0502020202020204" pitchFamily="34" charset="0"/>
              </a:rPr>
              <a:t>Which came first: The Attitude or the Behavior?</a:t>
            </a:r>
          </a:p>
          <a:p>
            <a:pPr marL="457200" indent="-457200" algn="l">
              <a:buFont typeface="Arial" panose="020B0604020202020204" pitchFamily="34" charset="0"/>
              <a:buChar char="•"/>
            </a:pPr>
            <a:r>
              <a:rPr lang="en-US" sz="2800" dirty="0">
                <a:latin typeface="Century Gothic" panose="020B0502020202020204" pitchFamily="34" charset="0"/>
              </a:rPr>
              <a:t>The assumption was always that </a:t>
            </a:r>
            <a:r>
              <a:rPr lang="en-US" sz="2800" b="1" dirty="0">
                <a:latin typeface="Century Gothic" panose="020B0502020202020204" pitchFamily="34" charset="0"/>
              </a:rPr>
              <a:t>attitudes</a:t>
            </a:r>
            <a:r>
              <a:rPr lang="en-US" sz="2800" dirty="0">
                <a:latin typeface="Century Gothic" panose="020B0502020202020204" pitchFamily="34" charset="0"/>
              </a:rPr>
              <a:t> came first and would </a:t>
            </a:r>
            <a:r>
              <a:rPr lang="en-US" sz="2800" b="1" dirty="0">
                <a:latin typeface="Century Gothic" panose="020B0502020202020204" pitchFamily="34" charset="0"/>
              </a:rPr>
              <a:t>predict</a:t>
            </a:r>
            <a:r>
              <a:rPr lang="en-US" sz="2800" dirty="0">
                <a:latin typeface="Century Gothic" panose="020B0502020202020204" pitchFamily="34" charset="0"/>
              </a:rPr>
              <a:t> behavior. </a:t>
            </a:r>
          </a:p>
          <a:p>
            <a:pPr marL="457200" indent="-457200" algn="l">
              <a:buFont typeface="Arial" panose="020B0604020202020204" pitchFamily="34" charset="0"/>
              <a:buChar char="•"/>
            </a:pPr>
            <a:r>
              <a:rPr lang="en-US" sz="2800" dirty="0">
                <a:latin typeface="Century Gothic" panose="020B0502020202020204" pitchFamily="34" charset="0"/>
              </a:rPr>
              <a:t>You decide which candidate you like, then you vote.</a:t>
            </a:r>
          </a:p>
          <a:p>
            <a:pPr marL="457200" indent="-457200" algn="l">
              <a:buFont typeface="Arial" panose="020B0604020202020204" pitchFamily="34" charset="0"/>
              <a:buChar char="•"/>
            </a:pPr>
            <a:r>
              <a:rPr lang="en-US" sz="2800" dirty="0">
                <a:latin typeface="Century Gothic" panose="020B0502020202020204" pitchFamily="34" charset="0"/>
              </a:rPr>
              <a:t>You decide which soap you like, then you buy it. </a:t>
            </a:r>
          </a:p>
          <a:p>
            <a:pPr algn="l"/>
            <a:endParaRPr lang="en-US" sz="2800" dirty="0">
              <a:latin typeface="Century Gothic" panose="020B0502020202020204" pitchFamily="34" charset="0"/>
            </a:endParaRPr>
          </a:p>
          <a:p>
            <a:pPr marL="1143000" lvl="1" indent="-457200">
              <a:buFont typeface="Wingdings" pitchFamily="2" charset="2"/>
              <a:buChar char="Ø"/>
            </a:pPr>
            <a:r>
              <a:rPr lang="en-US" sz="3067" dirty="0">
                <a:solidFill>
                  <a:schemeClr val="tx1">
                    <a:lumMod val="50000"/>
                    <a:lumOff val="50000"/>
                  </a:schemeClr>
                </a:solidFill>
                <a:latin typeface="Century Gothic" panose="020B0502020202020204" pitchFamily="34" charset="0"/>
              </a:rPr>
              <a:t>When have your attitudes predicted your behavior?</a:t>
            </a:r>
          </a:p>
          <a:p>
            <a:pPr marL="1143000" lvl="1" indent="-457200">
              <a:buFont typeface="Wingdings" pitchFamily="2" charset="2"/>
              <a:buChar char="Ø"/>
            </a:pPr>
            <a:r>
              <a:rPr lang="en-US" sz="3067" dirty="0">
                <a:solidFill>
                  <a:schemeClr val="tx1">
                    <a:lumMod val="50000"/>
                    <a:lumOff val="50000"/>
                  </a:schemeClr>
                </a:solidFill>
                <a:latin typeface="Century Gothic" panose="020B0502020202020204" pitchFamily="34" charset="0"/>
              </a:rPr>
              <a:t>Can you think of times when advice tells you to flip it— that is the behavior comes first?</a:t>
            </a:r>
          </a:p>
          <a:p>
            <a:pPr marL="1143000" lvl="1" indent="-457200">
              <a:buFont typeface="Wingdings" pitchFamily="2" charset="2"/>
              <a:buChar char="Ø"/>
            </a:pPr>
            <a:r>
              <a:rPr lang="en-US" sz="3067" dirty="0">
                <a:solidFill>
                  <a:schemeClr val="tx1">
                    <a:lumMod val="50000"/>
                    <a:lumOff val="50000"/>
                  </a:schemeClr>
                </a:solidFill>
                <a:latin typeface="Century Gothic" panose="020B0502020202020204" pitchFamily="34" charset="0"/>
              </a:rPr>
              <a:t>Have you heard the phrase, “Fake it ‘til you make it?” </a:t>
            </a:r>
          </a:p>
          <a:p>
            <a:pPr lvl="1" indent="0">
              <a:buNone/>
            </a:pPr>
            <a:endParaRPr lang="en-US" sz="3067" dirty="0">
              <a:solidFill>
                <a:schemeClr val="tx1">
                  <a:lumMod val="50000"/>
                  <a:lumOff val="50000"/>
                </a:schemeClr>
              </a:solidFill>
              <a:latin typeface="Century Gothic" panose="020B0502020202020204" pitchFamily="34" charset="0"/>
            </a:endParaRPr>
          </a:p>
          <a:p>
            <a:pPr algn="l"/>
            <a:endParaRPr lang="en-US" sz="2800" dirty="0"/>
          </a:p>
        </p:txBody>
      </p:sp>
      <p:sp>
        <p:nvSpPr>
          <p:cNvPr id="8" name="Title 1">
            <a:extLst>
              <a:ext uri="{FF2B5EF4-FFF2-40B4-BE49-F238E27FC236}">
                <a16:creationId xmlns:a16="http://schemas.microsoft.com/office/drawing/2014/main" id="{5E59FC6C-6369-4B8F-AD43-FB691CBDE6B9}"/>
              </a:ext>
            </a:extLst>
          </p:cNvPr>
          <p:cNvSpPr>
            <a:spLocks noGrp="1"/>
          </p:cNvSpPr>
          <p:nvPr>
            <p:ph type="title"/>
          </p:nvPr>
        </p:nvSpPr>
        <p:spPr>
          <a:xfrm>
            <a:off x="609600" y="323851"/>
            <a:ext cx="10972800" cy="1143000"/>
          </a:xfrm>
        </p:spPr>
        <p:txBody>
          <a:bodyPr vert="horz" lIns="91440" tIns="45720" rIns="91440" bIns="45720" rtlCol="0" anchor="ctr">
            <a:normAutofit/>
          </a:bodyPr>
          <a:lstStyle/>
          <a:p>
            <a:pPr algn="ctr"/>
            <a:r>
              <a:rPr lang="en-US" sz="3600" b="1" dirty="0">
                <a:solidFill>
                  <a:srgbClr val="68777C"/>
                </a:solidFill>
                <a:latin typeface="Century Gothic" panose="020B0502020202020204" pitchFamily="34" charset="0"/>
                <a:cs typeface="Calibri" panose="020F0502020204030204" pitchFamily="34" charset="0"/>
              </a:rPr>
              <a:t>DO ATTITUDES PREDICT BEHAVIOR?</a:t>
            </a:r>
          </a:p>
        </p:txBody>
      </p:sp>
    </p:spTree>
    <p:extLst>
      <p:ext uri="{BB962C8B-B14F-4D97-AF65-F5344CB8AC3E}">
        <p14:creationId xmlns:p14="http://schemas.microsoft.com/office/powerpoint/2010/main" val="339604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E59FC6C-6369-4B8F-AD43-FB691CBDE6B9}"/>
              </a:ext>
            </a:extLst>
          </p:cNvPr>
          <p:cNvSpPr>
            <a:spLocks noGrp="1"/>
          </p:cNvSpPr>
          <p:nvPr>
            <p:ph type="title"/>
          </p:nvPr>
        </p:nvSpPr>
        <p:spPr>
          <a:xfrm>
            <a:off x="609600" y="289984"/>
            <a:ext cx="10972800" cy="1143000"/>
          </a:xfrm>
        </p:spPr>
        <p:txBody>
          <a:bodyPr vert="horz" lIns="91440" tIns="45720" rIns="91440" bIns="45720" rtlCol="0" anchor="ctr">
            <a:normAutofit/>
          </a:bodyPr>
          <a:lstStyle/>
          <a:p>
            <a:pPr algn="ctr"/>
            <a:r>
              <a:rPr lang="en-US" sz="3600" b="1" dirty="0">
                <a:solidFill>
                  <a:srgbClr val="68777C"/>
                </a:solidFill>
                <a:latin typeface="Century Gothic" panose="020B0502020202020204" pitchFamily="34" charset="0"/>
                <a:cs typeface="Calibri" panose="020F0502020204030204" pitchFamily="34" charset="0"/>
              </a:rPr>
              <a:t>DO ATTITUDES PREDICT BEHAVIOR?</a:t>
            </a:r>
          </a:p>
        </p:txBody>
      </p:sp>
      <p:sp>
        <p:nvSpPr>
          <p:cNvPr id="11" name="Text Placeholder 2">
            <a:extLst>
              <a:ext uri="{FF2B5EF4-FFF2-40B4-BE49-F238E27FC236}">
                <a16:creationId xmlns:a16="http://schemas.microsoft.com/office/drawing/2014/main" id="{94C7D058-88A9-4AE3-A2A3-53FC0B98CFEE}"/>
              </a:ext>
            </a:extLst>
          </p:cNvPr>
          <p:cNvSpPr>
            <a:spLocks noGrp="1"/>
          </p:cNvSpPr>
          <p:nvPr>
            <p:ph type="body" sz="quarter" idx="13"/>
          </p:nvPr>
        </p:nvSpPr>
        <p:spPr>
          <a:xfrm>
            <a:off x="609600" y="1580322"/>
            <a:ext cx="10049691" cy="4504712"/>
          </a:xfrm>
        </p:spPr>
        <p:txBody>
          <a:bodyPr>
            <a:normAutofit/>
          </a:bodyPr>
          <a:lstStyle/>
          <a:p>
            <a:pPr algn="l"/>
            <a:r>
              <a:rPr lang="en-US" sz="2800" dirty="0">
                <a:latin typeface="Century Gothic" panose="020B0502020202020204" pitchFamily="34" charset="0"/>
                <a:cs typeface="Calibri" panose="020F0502020204030204" pitchFamily="34" charset="0"/>
              </a:rPr>
              <a:t>The direct, explicit approach to measuring attitudes can be summed up in two words: </a:t>
            </a:r>
            <a:r>
              <a:rPr lang="en-US" sz="2800" i="1" dirty="0">
                <a:latin typeface="Century Gothic" panose="020B0502020202020204" pitchFamily="34" charset="0"/>
                <a:cs typeface="Calibri" panose="020F0502020204030204" pitchFamily="34" charset="0"/>
              </a:rPr>
              <a:t>”Just ask.” </a:t>
            </a:r>
            <a:br>
              <a:rPr lang="en-US" sz="2800" i="1" dirty="0">
                <a:latin typeface="Century Gothic" panose="020B0502020202020204" pitchFamily="34" charset="0"/>
                <a:cs typeface="Calibri" panose="020F0502020204030204" pitchFamily="34" charset="0"/>
              </a:rPr>
            </a:br>
            <a:endParaRPr lang="en-US" sz="2800" i="1" dirty="0">
              <a:latin typeface="Century Gothic" panose="020B0502020202020204" pitchFamily="34" charset="0"/>
              <a:cs typeface="Calibri" panose="020F0502020204030204" pitchFamily="34" charset="0"/>
            </a:endParaRPr>
          </a:p>
          <a:p>
            <a:pPr marL="457200" indent="-457200" algn="l">
              <a:buFont typeface="Arial" panose="020B0604020202020204" pitchFamily="34" charset="0"/>
              <a:buChar char="•"/>
            </a:pPr>
            <a:r>
              <a:rPr lang="en-US" sz="2800" dirty="0">
                <a:latin typeface="Century Gothic" panose="020B0502020202020204" pitchFamily="34" charset="0"/>
                <a:cs typeface="Calibri" panose="020F0502020204030204" pitchFamily="34" charset="0"/>
              </a:rPr>
              <a:t>Remember that </a:t>
            </a:r>
            <a:r>
              <a:rPr lang="en-US" sz="2800" b="1" dirty="0">
                <a:latin typeface="Century Gothic" panose="020B0502020202020204" pitchFamily="34" charset="0"/>
                <a:cs typeface="Calibri" panose="020F0502020204030204" pitchFamily="34" charset="0"/>
              </a:rPr>
              <a:t>explicit attitudes </a:t>
            </a:r>
            <a:r>
              <a:rPr lang="en-US" sz="2800" dirty="0">
                <a:latin typeface="Century Gothic" panose="020B0502020202020204" pitchFamily="34" charset="0"/>
                <a:cs typeface="Calibri" panose="020F0502020204030204" pitchFamily="34" charset="0"/>
              </a:rPr>
              <a:t>are the:</a:t>
            </a:r>
          </a:p>
          <a:p>
            <a:pPr marL="1028700" lvl="1" indent="-342900"/>
            <a:r>
              <a:rPr lang="en-US" sz="3067" dirty="0">
                <a:latin typeface="Century Gothic" panose="020B0502020202020204" pitchFamily="34" charset="0"/>
                <a:cs typeface="Calibri" panose="020F0502020204030204" pitchFamily="34" charset="0"/>
              </a:rPr>
              <a:t>ones we are aware of</a:t>
            </a:r>
          </a:p>
          <a:p>
            <a:pPr marL="1028700" lvl="1" indent="-342900"/>
            <a:r>
              <a:rPr lang="en-US" sz="3067" dirty="0">
                <a:latin typeface="Century Gothic" panose="020B0502020202020204" pitchFamily="34" charset="0"/>
                <a:cs typeface="Calibri" panose="020F0502020204030204" pitchFamily="34" charset="0"/>
              </a:rPr>
              <a:t>ones that are available to our conscious minds</a:t>
            </a:r>
          </a:p>
          <a:p>
            <a:pPr marL="1028700" lvl="1" indent="-342900"/>
            <a:r>
              <a:rPr lang="en-US" sz="3067" dirty="0">
                <a:latin typeface="Century Gothic" panose="020B0502020202020204" pitchFamily="34" charset="0"/>
                <a:cs typeface="Calibri" panose="020F0502020204030204" pitchFamily="34" charset="0"/>
              </a:rPr>
              <a:t>ones based on reasoned decisions</a:t>
            </a:r>
          </a:p>
          <a:p>
            <a:pPr marL="342900" indent="-342900">
              <a:buFont typeface="Arial" panose="020B0604020202020204" pitchFamily="34" charset="0"/>
              <a:buChar char="•"/>
            </a:pPr>
            <a:r>
              <a:rPr lang="en-US" sz="2800" dirty="0">
                <a:latin typeface="Century Gothic" panose="020B0502020202020204" pitchFamily="34" charset="0"/>
                <a:cs typeface="Calibri" panose="020F0502020204030204" pitchFamily="34" charset="0"/>
              </a:rPr>
              <a:t>Great if people are aware of what they think and willing to be honest.</a:t>
            </a:r>
          </a:p>
        </p:txBody>
      </p:sp>
    </p:spTree>
    <p:extLst>
      <p:ext uri="{BB962C8B-B14F-4D97-AF65-F5344CB8AC3E}">
        <p14:creationId xmlns:p14="http://schemas.microsoft.com/office/powerpoint/2010/main" val="3091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6683" t="4295" r="1877" b="3755"/>
          <a:stretch/>
        </p:blipFill>
        <p:spPr>
          <a:xfrm>
            <a:off x="5024124" y="2481244"/>
            <a:ext cx="7261393" cy="4107334"/>
          </a:xfrm>
        </p:spPr>
      </p:pic>
      <p:sp>
        <p:nvSpPr>
          <p:cNvPr id="2" name="Title 1"/>
          <p:cNvSpPr>
            <a:spLocks noGrp="1"/>
          </p:cNvSpPr>
          <p:nvPr>
            <p:ph type="title"/>
          </p:nvPr>
        </p:nvSpPr>
        <p:spPr>
          <a:xfrm>
            <a:off x="251791" y="365125"/>
            <a:ext cx="11449879" cy="1325563"/>
          </a:xfrm>
        </p:spPr>
        <p:txBody>
          <a:bodyPr/>
          <a:lstStyle/>
          <a:p>
            <a:pPr algn="ctr"/>
            <a:r>
              <a:rPr lang="en-US" b="1" dirty="0">
                <a:solidFill>
                  <a:srgbClr val="68777C"/>
                </a:solidFill>
                <a:latin typeface="Century Gothic" panose="020B0502020202020204" pitchFamily="34" charset="0"/>
                <a:cs typeface="Calibri" panose="020F0502020204030204" pitchFamily="34" charset="0"/>
              </a:rPr>
              <a:t>Research on Attitudes with Bogus Pipeline</a:t>
            </a:r>
            <a:endParaRPr lang="en-US" dirty="0"/>
          </a:p>
        </p:txBody>
      </p:sp>
      <p:sp>
        <p:nvSpPr>
          <p:cNvPr id="3" name="Text Placeholder 2"/>
          <p:cNvSpPr>
            <a:spLocks noGrp="1"/>
          </p:cNvSpPr>
          <p:nvPr>
            <p:ph type="body" sz="quarter" idx="13"/>
          </p:nvPr>
        </p:nvSpPr>
        <p:spPr>
          <a:xfrm>
            <a:off x="609601" y="1841580"/>
            <a:ext cx="4263735" cy="2693331"/>
          </a:xfrm>
        </p:spPr>
        <p:txBody>
          <a:bodyPr>
            <a:normAutofit/>
          </a:bodyPr>
          <a:lstStyle/>
          <a:p>
            <a:r>
              <a:rPr lang="en-US" sz="2800" dirty="0">
                <a:latin typeface="Century Gothic" panose="020B0502020202020204" pitchFamily="34" charset="0"/>
              </a:rPr>
              <a:t>A fake lie detector machine used to circumvent social desirability bias.</a:t>
            </a:r>
          </a:p>
        </p:txBody>
      </p:sp>
      <p:sp>
        <p:nvSpPr>
          <p:cNvPr id="4" name="Text Placeholder 3"/>
          <p:cNvSpPr>
            <a:spLocks noGrp="1"/>
          </p:cNvSpPr>
          <p:nvPr>
            <p:ph type="body" sz="quarter" idx="14"/>
          </p:nvPr>
        </p:nvSpPr>
        <p:spPr>
          <a:xfrm>
            <a:off x="609601" y="4314035"/>
            <a:ext cx="3796143" cy="2137233"/>
          </a:xfrm>
        </p:spPr>
        <p:txBody>
          <a:bodyPr>
            <a:normAutofit/>
          </a:bodyPr>
          <a:lstStyle/>
          <a:p>
            <a:r>
              <a:rPr lang="en-US" sz="2400" dirty="0">
                <a:solidFill>
                  <a:schemeClr val="tx2"/>
                </a:solidFill>
                <a:latin typeface="Century Gothic" panose="020B0502020202020204" pitchFamily="34" charset="0"/>
              </a:rPr>
              <a:t>A method of deception that encourages participants to provide honest self-reports.</a:t>
            </a:r>
          </a:p>
        </p:txBody>
      </p:sp>
    </p:spTree>
    <p:extLst>
      <p:ext uri="{BB962C8B-B14F-4D97-AF65-F5344CB8AC3E}">
        <p14:creationId xmlns:p14="http://schemas.microsoft.com/office/powerpoint/2010/main" val="351624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040190" y="1574057"/>
            <a:ext cx="10111619" cy="4960092"/>
          </a:xfrm>
        </p:spPr>
        <p:txBody>
          <a:bodyPr>
            <a:normAutofit/>
          </a:bodyPr>
          <a:lstStyle/>
          <a:p>
            <a:pPr algn="l"/>
            <a:r>
              <a:rPr lang="en-US" sz="2800" dirty="0">
                <a:latin typeface="Century Gothic" panose="020B0502020202020204" pitchFamily="34" charset="0"/>
              </a:rPr>
              <a:t>The Implicit Association Test (IAT) </a:t>
            </a:r>
          </a:p>
          <a:p>
            <a:pPr marL="457200" indent="-457200" algn="l">
              <a:buFont typeface="Arial" panose="020B0604020202020204" pitchFamily="34" charset="0"/>
              <a:buChar char="•"/>
            </a:pPr>
            <a:r>
              <a:rPr lang="en-US" sz="2800" dirty="0">
                <a:latin typeface="Century Gothic" panose="020B0502020202020204" pitchFamily="34" charset="0"/>
              </a:rPr>
              <a:t>The test was developed to measure our automatic, unconscious, implicit associations, and attitudes. </a:t>
            </a:r>
          </a:p>
          <a:p>
            <a:pPr marL="457200" indent="-457200" algn="l">
              <a:buFont typeface="Arial" panose="020B0604020202020204" pitchFamily="34" charset="0"/>
              <a:buChar char="•"/>
            </a:pPr>
            <a:r>
              <a:rPr lang="en-US" sz="2800" dirty="0">
                <a:latin typeface="Century Gothic" panose="020B0502020202020204" pitchFamily="34" charset="0"/>
              </a:rPr>
              <a:t>It might not be our “fault” if we have these associations.</a:t>
            </a:r>
          </a:p>
          <a:p>
            <a:pPr marL="457200" indent="-457200" algn="l">
              <a:buFont typeface="Arial" panose="020B0604020202020204" pitchFamily="34" charset="0"/>
              <a:buChar char="•"/>
            </a:pPr>
            <a:r>
              <a:rPr lang="en-US" sz="2800" dirty="0">
                <a:latin typeface="Century Gothic" panose="020B0502020202020204" pitchFamily="34" charset="0"/>
              </a:rPr>
              <a:t>We might have picked them up from a biased culture.</a:t>
            </a:r>
          </a:p>
          <a:p>
            <a:pPr marL="457200" indent="-457200" algn="l">
              <a:buFont typeface="Arial" panose="020B0604020202020204" pitchFamily="34" charset="0"/>
              <a:buChar char="•"/>
            </a:pPr>
            <a:r>
              <a:rPr lang="en-US" sz="2800" dirty="0">
                <a:latin typeface="Century Gothic" panose="020B0502020202020204" pitchFamily="34" charset="0"/>
              </a:rPr>
              <a:t>Just </a:t>
            </a:r>
            <a:r>
              <a:rPr lang="en-US" sz="2800" i="1" dirty="0">
                <a:latin typeface="Century Gothic" panose="020B0502020202020204" pitchFamily="34" charset="0"/>
              </a:rPr>
              <a:t>having </a:t>
            </a:r>
            <a:r>
              <a:rPr lang="en-US" sz="2800" dirty="0">
                <a:latin typeface="Century Gothic" panose="020B0502020202020204" pitchFamily="34" charset="0"/>
              </a:rPr>
              <a:t>a mental association doesn’t mean you agree with it or act on it.</a:t>
            </a:r>
          </a:p>
          <a:p>
            <a:pPr marL="457200" indent="-457200" algn="l">
              <a:buFont typeface="Arial" panose="020B0604020202020204" pitchFamily="34" charset="0"/>
              <a:buChar char="•"/>
            </a:pPr>
            <a:r>
              <a:rPr lang="en-US" sz="2800" dirty="0">
                <a:latin typeface="Century Gothic" panose="020B0502020202020204" pitchFamily="34" charset="0"/>
              </a:rPr>
              <a:t>It just means you’re aware of a cultural stereotype or bias. </a:t>
            </a:r>
            <a:endParaRPr lang="en-US" sz="2800" dirty="0"/>
          </a:p>
          <a:p>
            <a:pPr algn="l"/>
            <a:endParaRPr lang="en-US" sz="2800" dirty="0"/>
          </a:p>
          <a:p>
            <a:pPr algn="l"/>
            <a:endParaRPr lang="en-US" sz="2800" dirty="0"/>
          </a:p>
        </p:txBody>
      </p:sp>
      <p:sp>
        <p:nvSpPr>
          <p:cNvPr id="8" name="Title 1">
            <a:extLst>
              <a:ext uri="{FF2B5EF4-FFF2-40B4-BE49-F238E27FC236}">
                <a16:creationId xmlns:a16="http://schemas.microsoft.com/office/drawing/2014/main" id="{5E59FC6C-6369-4B8F-AD43-FB691CBDE6B9}"/>
              </a:ext>
            </a:extLst>
          </p:cNvPr>
          <p:cNvSpPr>
            <a:spLocks noGrp="1"/>
          </p:cNvSpPr>
          <p:nvPr>
            <p:ph type="title"/>
          </p:nvPr>
        </p:nvSpPr>
        <p:spPr>
          <a:xfrm>
            <a:off x="609600" y="323851"/>
            <a:ext cx="10972800" cy="1143000"/>
          </a:xfrm>
        </p:spPr>
        <p:txBody>
          <a:bodyPr vert="horz" lIns="91440" tIns="45720" rIns="91440" bIns="45720" rtlCol="0" anchor="ctr">
            <a:normAutofit/>
          </a:bodyPr>
          <a:lstStyle/>
          <a:p>
            <a:pPr algn="ctr"/>
            <a:r>
              <a:rPr lang="en-US" sz="3600" b="1" dirty="0">
                <a:solidFill>
                  <a:srgbClr val="68777C"/>
                </a:solidFill>
                <a:latin typeface="Century Gothic" panose="020B0502020202020204" pitchFamily="34" charset="0"/>
                <a:cs typeface="Calibri" panose="020F0502020204030204" pitchFamily="34" charset="0"/>
              </a:rPr>
              <a:t>DO ATTITUDES PREDICT BEHAVIOR?</a:t>
            </a:r>
          </a:p>
        </p:txBody>
      </p:sp>
    </p:spTree>
    <p:extLst>
      <p:ext uri="{BB962C8B-B14F-4D97-AF65-F5344CB8AC3E}">
        <p14:creationId xmlns:p14="http://schemas.microsoft.com/office/powerpoint/2010/main" val="782930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17901" t="26579" r="15636" b="1"/>
          <a:stretch/>
        </p:blipFill>
        <p:spPr>
          <a:xfrm>
            <a:off x="6096000" y="3022600"/>
            <a:ext cx="5906771" cy="3670357"/>
          </a:xfrm>
        </p:spPr>
      </p:pic>
      <p:sp>
        <p:nvSpPr>
          <p:cNvPr id="8" name="Text Placeholder 7"/>
          <p:cNvSpPr>
            <a:spLocks noGrp="1"/>
          </p:cNvSpPr>
          <p:nvPr>
            <p:ph type="body" sz="quarter" idx="14"/>
          </p:nvPr>
        </p:nvSpPr>
        <p:spPr>
          <a:xfrm>
            <a:off x="609599" y="3022600"/>
            <a:ext cx="4835237" cy="3227917"/>
          </a:xfrm>
        </p:spPr>
        <p:txBody>
          <a:bodyPr>
            <a:noAutofit/>
          </a:bodyPr>
          <a:lstStyle/>
          <a:p>
            <a:r>
              <a:rPr lang="en-US" sz="2400" dirty="0">
                <a:solidFill>
                  <a:schemeClr val="tx2"/>
                </a:solidFill>
                <a:latin typeface="Century Gothic" panose="020B0502020202020204" pitchFamily="34" charset="0"/>
              </a:rPr>
              <a:t>The prediction that your facial expressions can influence your mood, like feeling more positive when we bite a pencil because that induces a smile.</a:t>
            </a:r>
            <a:br>
              <a:rPr lang="en-US" sz="2400" dirty="0">
                <a:solidFill>
                  <a:schemeClr val="tx2"/>
                </a:solidFill>
                <a:latin typeface="Century Gothic" panose="020B0502020202020204" pitchFamily="34" charset="0"/>
              </a:rPr>
            </a:br>
            <a:endParaRPr lang="en-US" sz="2400" dirty="0">
              <a:solidFill>
                <a:schemeClr val="tx2"/>
              </a:solidFill>
              <a:latin typeface="Century Gothic" panose="020B0502020202020204" pitchFamily="34" charset="0"/>
            </a:endParaRPr>
          </a:p>
          <a:p>
            <a:pPr lvl="1">
              <a:buFont typeface="Wingdings" pitchFamily="2" charset="2"/>
              <a:buChar char="Ø"/>
            </a:pPr>
            <a:r>
              <a:rPr lang="en-US" sz="2400" dirty="0">
                <a:solidFill>
                  <a:schemeClr val="tx2"/>
                </a:solidFill>
                <a:latin typeface="Century Gothic" panose="020B0502020202020204" pitchFamily="34" charset="0"/>
              </a:rPr>
              <a:t>Do you think that smiling helps to put you in a better mood?</a:t>
            </a:r>
          </a:p>
        </p:txBody>
      </p:sp>
      <p:sp>
        <p:nvSpPr>
          <p:cNvPr id="7" name="Text Placeholder 6"/>
          <p:cNvSpPr>
            <a:spLocks noGrp="1"/>
          </p:cNvSpPr>
          <p:nvPr>
            <p:ph type="body" sz="quarter" idx="13"/>
          </p:nvPr>
        </p:nvSpPr>
        <p:spPr>
          <a:xfrm>
            <a:off x="609600" y="1475350"/>
            <a:ext cx="6809509" cy="1020425"/>
          </a:xfrm>
        </p:spPr>
        <p:txBody>
          <a:bodyPr>
            <a:noAutofit/>
          </a:bodyPr>
          <a:lstStyle/>
          <a:p>
            <a:pPr marL="0" indent="0">
              <a:buNone/>
            </a:pPr>
            <a:r>
              <a:rPr lang="en-US" sz="2800" dirty="0">
                <a:latin typeface="Century Gothic" panose="020B0502020202020204" pitchFamily="34" charset="0"/>
              </a:rPr>
              <a:t>The idea that individuals infer their own emotions based on the facial expression they are making.</a:t>
            </a:r>
          </a:p>
        </p:txBody>
      </p:sp>
      <p:sp>
        <p:nvSpPr>
          <p:cNvPr id="6" name="Title 5"/>
          <p:cNvSpPr>
            <a:spLocks noGrp="1"/>
          </p:cNvSpPr>
          <p:nvPr>
            <p:ph type="title"/>
          </p:nvPr>
        </p:nvSpPr>
        <p:spPr>
          <a:xfrm>
            <a:off x="503583" y="149787"/>
            <a:ext cx="11499188" cy="1325563"/>
          </a:xfrm>
        </p:spPr>
        <p:txBody>
          <a:bodyPr/>
          <a:lstStyle/>
          <a:p>
            <a:r>
              <a:rPr lang="en-US" b="1" dirty="0">
                <a:solidFill>
                  <a:srgbClr val="68777C"/>
                </a:solidFill>
                <a:latin typeface="Century Gothic" panose="020B0502020202020204" pitchFamily="34" charset="0"/>
                <a:cs typeface="Calibri" panose="020F0502020204030204" pitchFamily="34" charset="0"/>
              </a:rPr>
              <a:t>Research on </a:t>
            </a:r>
            <a:r>
              <a:rPr lang="en-US" b="1" dirty="0">
                <a:solidFill>
                  <a:schemeClr val="tx1">
                    <a:lumMod val="50000"/>
                    <a:lumOff val="50000"/>
                  </a:schemeClr>
                </a:solidFill>
                <a:latin typeface="Century Gothic" panose="020B0502020202020204" pitchFamily="34" charset="0"/>
              </a:rPr>
              <a:t>Facial Feedback Hypothesis</a:t>
            </a:r>
          </a:p>
        </p:txBody>
      </p:sp>
    </p:spTree>
    <p:extLst>
      <p:ext uri="{BB962C8B-B14F-4D97-AF65-F5344CB8AC3E}">
        <p14:creationId xmlns:p14="http://schemas.microsoft.com/office/powerpoint/2010/main" val="97017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7" grpId="0" build="p"/>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45878"/>
          <a:stretch/>
        </p:blipFill>
        <p:spPr>
          <a:xfrm>
            <a:off x="6480641" y="1198015"/>
            <a:ext cx="5304933" cy="5513519"/>
          </a:xfrm>
        </p:spPr>
      </p:pic>
      <p:sp>
        <p:nvSpPr>
          <p:cNvPr id="8" name="Text Placeholder 7"/>
          <p:cNvSpPr>
            <a:spLocks noGrp="1"/>
          </p:cNvSpPr>
          <p:nvPr>
            <p:ph type="body" sz="quarter" idx="14"/>
          </p:nvPr>
        </p:nvSpPr>
        <p:spPr>
          <a:xfrm>
            <a:off x="609599" y="4336648"/>
            <a:ext cx="4928756" cy="1913869"/>
          </a:xfrm>
        </p:spPr>
        <p:txBody>
          <a:bodyPr>
            <a:noAutofit/>
          </a:bodyPr>
          <a:lstStyle/>
          <a:p>
            <a:r>
              <a:rPr lang="en-US" sz="2400" dirty="0">
                <a:solidFill>
                  <a:schemeClr val="tx2"/>
                </a:solidFill>
                <a:latin typeface="Century Gothic" panose="020B0502020202020204" pitchFamily="34" charset="0"/>
              </a:rPr>
              <a:t>The positive inner dialogue we have about ourselves so we can feel good about who we are and what we are worth.</a:t>
            </a:r>
          </a:p>
        </p:txBody>
      </p:sp>
      <p:sp>
        <p:nvSpPr>
          <p:cNvPr id="7" name="Text Placeholder 6"/>
          <p:cNvSpPr>
            <a:spLocks noGrp="1"/>
          </p:cNvSpPr>
          <p:nvPr>
            <p:ph type="body" sz="quarter" idx="13"/>
          </p:nvPr>
        </p:nvSpPr>
        <p:spPr>
          <a:xfrm>
            <a:off x="609601" y="1475350"/>
            <a:ext cx="6061363" cy="1020425"/>
          </a:xfrm>
        </p:spPr>
        <p:txBody>
          <a:bodyPr>
            <a:noAutofit/>
          </a:bodyPr>
          <a:lstStyle/>
          <a:p>
            <a:pPr marL="0" indent="0">
              <a:buNone/>
            </a:pPr>
            <a:r>
              <a:rPr lang="en-US" sz="2800" dirty="0">
                <a:latin typeface="Century Gothic" panose="020B0502020202020204" pitchFamily="34" charset="0"/>
              </a:rPr>
              <a:t>The idea that individuals try to preserve their sense of worth and integrity; they focus their thoughts and attitudes on what makes them feel good about themselves.</a:t>
            </a:r>
          </a:p>
        </p:txBody>
      </p:sp>
      <p:sp>
        <p:nvSpPr>
          <p:cNvPr id="6" name="Title 5"/>
          <p:cNvSpPr>
            <a:spLocks noGrp="1"/>
          </p:cNvSpPr>
          <p:nvPr>
            <p:ph type="title"/>
          </p:nvPr>
        </p:nvSpPr>
        <p:spPr/>
        <p:txBody>
          <a:bodyPr/>
          <a:lstStyle/>
          <a:p>
            <a:r>
              <a:rPr lang="en-US" b="1" dirty="0">
                <a:solidFill>
                  <a:schemeClr val="tx1">
                    <a:lumMod val="50000"/>
                    <a:lumOff val="50000"/>
                  </a:schemeClr>
                </a:solidFill>
                <a:latin typeface="Century Gothic" panose="020B0502020202020204" pitchFamily="34" charset="0"/>
              </a:rPr>
              <a:t>self-affirmation theory</a:t>
            </a:r>
          </a:p>
        </p:txBody>
      </p:sp>
    </p:spTree>
    <p:extLst>
      <p:ext uri="{BB962C8B-B14F-4D97-AF65-F5344CB8AC3E}">
        <p14:creationId xmlns:p14="http://schemas.microsoft.com/office/powerpoint/2010/main" val="273627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7" grpId="0" build="p"/>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5"/>
          </p:nvPr>
        </p:nvPicPr>
        <p:blipFill>
          <a:blip r:embed="rId2">
            <a:extLst>
              <a:ext uri="{28A0092B-C50C-407E-A947-70E740481C1C}">
                <a14:useLocalDpi xmlns:a14="http://schemas.microsoft.com/office/drawing/2010/main" val="0"/>
              </a:ext>
            </a:extLst>
          </a:blip>
          <a:stretch>
            <a:fillRect/>
          </a:stretch>
        </p:blipFill>
        <p:spPr>
          <a:xfrm>
            <a:off x="3718645" y="2288060"/>
            <a:ext cx="8473355" cy="4766260"/>
          </a:xfrm>
        </p:spPr>
      </p:pic>
      <p:sp>
        <p:nvSpPr>
          <p:cNvPr id="8" name="Text Placeholder 7"/>
          <p:cNvSpPr>
            <a:spLocks noGrp="1"/>
          </p:cNvSpPr>
          <p:nvPr>
            <p:ph type="body" sz="quarter" idx="14"/>
          </p:nvPr>
        </p:nvSpPr>
        <p:spPr>
          <a:xfrm>
            <a:off x="609601" y="3650865"/>
            <a:ext cx="3567547" cy="3227917"/>
          </a:xfrm>
        </p:spPr>
        <p:txBody>
          <a:bodyPr>
            <a:normAutofit/>
          </a:bodyPr>
          <a:lstStyle/>
          <a:p>
            <a:r>
              <a:rPr lang="en-US" sz="2400" dirty="0">
                <a:solidFill>
                  <a:schemeClr val="tx2"/>
                </a:solidFill>
                <a:latin typeface="Century Gothic" panose="020B0502020202020204" pitchFamily="34" charset="0"/>
              </a:rPr>
              <a:t>The amount of control we believe we have that contributes to whether or not we actually perform the behavior.</a:t>
            </a:r>
          </a:p>
        </p:txBody>
      </p:sp>
      <p:sp>
        <p:nvSpPr>
          <p:cNvPr id="7" name="Text Placeholder 6"/>
          <p:cNvSpPr>
            <a:spLocks noGrp="1"/>
          </p:cNvSpPr>
          <p:nvPr>
            <p:ph type="body" sz="quarter" idx="13"/>
          </p:nvPr>
        </p:nvSpPr>
        <p:spPr>
          <a:xfrm>
            <a:off x="609601" y="1475350"/>
            <a:ext cx="8129154" cy="1020425"/>
          </a:xfrm>
        </p:spPr>
        <p:txBody>
          <a:bodyPr>
            <a:noAutofit/>
          </a:bodyPr>
          <a:lstStyle/>
          <a:p>
            <a:pPr marL="0" indent="0">
              <a:buNone/>
            </a:pPr>
            <a:r>
              <a:rPr lang="en-US" sz="2800" dirty="0">
                <a:latin typeface="Century Gothic" panose="020B0502020202020204" pitchFamily="34" charset="0"/>
              </a:rPr>
              <a:t>The amount of control individuals believe they have over themselves and their environment, which, in combination with attitudes and social norms, predicts intended behavior.</a:t>
            </a:r>
          </a:p>
        </p:txBody>
      </p:sp>
      <p:sp>
        <p:nvSpPr>
          <p:cNvPr id="6" name="Title 5"/>
          <p:cNvSpPr>
            <a:spLocks noGrp="1"/>
          </p:cNvSpPr>
          <p:nvPr>
            <p:ph type="title"/>
          </p:nvPr>
        </p:nvSpPr>
        <p:spPr/>
        <p:txBody>
          <a:bodyPr/>
          <a:lstStyle/>
          <a:p>
            <a:r>
              <a:rPr lang="en-US" b="1" dirty="0">
                <a:solidFill>
                  <a:schemeClr val="tx1">
                    <a:lumMod val="50000"/>
                    <a:lumOff val="50000"/>
                  </a:schemeClr>
                </a:solidFill>
                <a:latin typeface="Century Gothic" panose="020B0502020202020204" pitchFamily="34" charset="0"/>
              </a:rPr>
              <a:t>perceived control</a:t>
            </a:r>
          </a:p>
        </p:txBody>
      </p:sp>
    </p:spTree>
    <p:extLst>
      <p:ext uri="{BB962C8B-B14F-4D97-AF65-F5344CB8AC3E}">
        <p14:creationId xmlns:p14="http://schemas.microsoft.com/office/powerpoint/2010/main" val="227265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7" grpId="0" build="p"/>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E59FC6C-6369-4B8F-AD43-FB691CBDE6B9}"/>
              </a:ext>
            </a:extLst>
          </p:cNvPr>
          <p:cNvSpPr>
            <a:spLocks noGrp="1"/>
          </p:cNvSpPr>
          <p:nvPr>
            <p:ph type="title"/>
          </p:nvPr>
        </p:nvSpPr>
        <p:spPr>
          <a:xfrm>
            <a:off x="2887133" y="1786465"/>
            <a:ext cx="7027334" cy="3640668"/>
          </a:xfrm>
          <a:ln>
            <a:solidFill>
              <a:srgbClr val="68777C"/>
            </a:solidFill>
          </a:ln>
        </p:spPr>
        <p:txBody>
          <a:bodyPr vert="horz" lIns="91440" tIns="45720" rIns="91440" bIns="45720" rtlCol="0" anchor="ctr">
            <a:normAutofit/>
          </a:bodyPr>
          <a:lstStyle/>
          <a:p>
            <a:pPr algn="ctr"/>
            <a:br>
              <a:rPr lang="en-US" b="1" dirty="0">
                <a:solidFill>
                  <a:srgbClr val="68777C"/>
                </a:solidFill>
                <a:latin typeface="Century Gothic" panose="020B0502020202020204" pitchFamily="34" charset="0"/>
                <a:cs typeface="Calibri" panose="020F0502020204030204" pitchFamily="34" charset="0"/>
              </a:rPr>
            </a:br>
            <a:r>
              <a:rPr lang="en-US" b="1" dirty="0">
                <a:solidFill>
                  <a:srgbClr val="68777C"/>
                </a:solidFill>
                <a:latin typeface="Century Gothic" panose="020B0502020202020204" pitchFamily="34" charset="0"/>
                <a:cs typeface="Calibri" panose="020F0502020204030204" pitchFamily="34" charset="0"/>
              </a:rPr>
              <a:t>Analyze </a:t>
            </a:r>
            <a:r>
              <a:rPr lang="en-US" dirty="0">
                <a:solidFill>
                  <a:srgbClr val="68777C"/>
                </a:solidFill>
                <a:latin typeface="Century Gothic" panose="020B0502020202020204" pitchFamily="34" charset="0"/>
                <a:cs typeface="Calibri" panose="020F0502020204030204" pitchFamily="34" charset="0"/>
              </a:rPr>
              <a:t>how paths to persuasion can change attitudes. </a:t>
            </a:r>
            <a:endParaRPr lang="en-US" b="1" dirty="0">
              <a:solidFill>
                <a:srgbClr val="68777C"/>
              </a:solidFill>
              <a:latin typeface="Century Gothic" panose="020B050202020202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B92DB0E8-73AE-4B4A-9601-F68060FB589D}"/>
              </a:ext>
            </a:extLst>
          </p:cNvPr>
          <p:cNvSpPr/>
          <p:nvPr/>
        </p:nvSpPr>
        <p:spPr>
          <a:xfrm>
            <a:off x="3301999" y="1117600"/>
            <a:ext cx="1261534" cy="1202267"/>
          </a:xfrm>
          <a:prstGeom prst="rect">
            <a:avLst/>
          </a:prstGeom>
          <a:solidFill>
            <a:srgbClr val="B80000"/>
          </a:solidFill>
          <a:ln>
            <a:solidFill>
              <a:srgbClr val="6877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14" name="TextBox 13">
            <a:extLst>
              <a:ext uri="{FF2B5EF4-FFF2-40B4-BE49-F238E27FC236}">
                <a16:creationId xmlns:a16="http://schemas.microsoft.com/office/drawing/2014/main" id="{63A695AA-F576-42A8-B944-D8D54FDF248A}"/>
              </a:ext>
            </a:extLst>
          </p:cNvPr>
          <p:cNvSpPr txBox="1"/>
          <p:nvPr/>
        </p:nvSpPr>
        <p:spPr>
          <a:xfrm>
            <a:off x="3454399" y="1144951"/>
            <a:ext cx="1382644" cy="1077218"/>
          </a:xfrm>
          <a:prstGeom prst="rect">
            <a:avLst/>
          </a:prstGeom>
          <a:noFill/>
        </p:spPr>
        <p:txBody>
          <a:bodyPr wrap="square" rtlCol="0">
            <a:spAutoFit/>
          </a:bodyPr>
          <a:lstStyle/>
          <a:p>
            <a:r>
              <a:rPr lang="en-US" sz="3200" dirty="0">
                <a:solidFill>
                  <a:schemeClr val="bg1"/>
                </a:solidFill>
                <a:latin typeface="Century Gothic" panose="020B0502020202020204" pitchFamily="34" charset="0"/>
              </a:rPr>
              <a:t>LO M7.3</a:t>
            </a:r>
          </a:p>
        </p:txBody>
      </p:sp>
    </p:spTree>
    <p:extLst>
      <p:ext uri="{BB962C8B-B14F-4D97-AF65-F5344CB8AC3E}">
        <p14:creationId xmlns:p14="http://schemas.microsoft.com/office/powerpoint/2010/main" val="3573187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E59FC6C-6369-4B8F-AD43-FB691CBDE6B9}"/>
              </a:ext>
            </a:extLst>
          </p:cNvPr>
          <p:cNvSpPr>
            <a:spLocks noGrp="1"/>
          </p:cNvSpPr>
          <p:nvPr>
            <p:ph type="ctrTitle"/>
          </p:nvPr>
        </p:nvSpPr>
        <p:spPr>
          <a:xfrm>
            <a:off x="405166" y="209930"/>
            <a:ext cx="5238466" cy="1857861"/>
          </a:xfrm>
        </p:spPr>
        <p:txBody>
          <a:bodyPr vert="horz" lIns="91440" tIns="45720" rIns="91440" bIns="45720" rtlCol="0" anchor="b">
            <a:normAutofit/>
          </a:bodyPr>
          <a:lstStyle/>
          <a:p>
            <a:pPr algn="l"/>
            <a:r>
              <a:rPr lang="en-US" sz="4000" b="1" dirty="0">
                <a:solidFill>
                  <a:srgbClr val="68777C"/>
                </a:solidFill>
                <a:latin typeface="Century Gothic" panose="020B0502020202020204" pitchFamily="34" charset="0"/>
                <a:cs typeface="Calibri" panose="020F0502020204030204" pitchFamily="34" charset="0"/>
              </a:rPr>
              <a:t>HOW DO ATTITUDES CHANGE?</a:t>
            </a:r>
          </a:p>
        </p:txBody>
      </p:sp>
      <p:sp>
        <p:nvSpPr>
          <p:cNvPr id="3" name="Text Placeholder 2"/>
          <p:cNvSpPr>
            <a:spLocks noGrp="1"/>
          </p:cNvSpPr>
          <p:nvPr>
            <p:ph type="subTitle" idx="1"/>
          </p:nvPr>
        </p:nvSpPr>
        <p:spPr>
          <a:xfrm>
            <a:off x="322039" y="2565839"/>
            <a:ext cx="4856045" cy="2634098"/>
          </a:xfrm>
        </p:spPr>
        <p:txBody>
          <a:bodyPr anchor="t">
            <a:normAutofit/>
          </a:bodyPr>
          <a:lstStyle/>
          <a:p>
            <a:pPr algn="l">
              <a:lnSpc>
                <a:spcPct val="150000"/>
              </a:lnSpc>
            </a:pPr>
            <a:r>
              <a:rPr lang="en-US" sz="2800" dirty="0">
                <a:latin typeface="Century Gothic" panose="020B0502020202020204" pitchFamily="34" charset="0"/>
                <a:cs typeface="Calibri" panose="020F0502020204030204" pitchFamily="34" charset="0"/>
              </a:rPr>
              <a:t>How are you potentially persuaded to be part of a group that you initially did not like?</a:t>
            </a:r>
          </a:p>
        </p:txBody>
      </p:sp>
      <p:pic>
        <p:nvPicPr>
          <p:cNvPr id="3078" name="Picture 6">
            <a:extLst>
              <a:ext uri="{FF2B5EF4-FFF2-40B4-BE49-F238E27FC236}">
                <a16:creationId xmlns:a16="http://schemas.microsoft.com/office/drawing/2014/main" id="{937DE639-5625-5546-8A44-F332C0F9D4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4338" y="1862127"/>
            <a:ext cx="6525623" cy="3670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00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E3F5B-2BDC-A746-9E9C-79D9CA15B8B7}"/>
              </a:ext>
            </a:extLst>
          </p:cNvPr>
          <p:cNvSpPr>
            <a:spLocks noGrp="1"/>
          </p:cNvSpPr>
          <p:nvPr>
            <p:ph type="title"/>
          </p:nvPr>
        </p:nvSpPr>
        <p:spPr/>
        <p:txBody>
          <a:bodyPr/>
          <a:lstStyle/>
          <a:p>
            <a:pPr algn="ctr"/>
            <a:r>
              <a:rPr lang="en-US" dirty="0">
                <a:latin typeface="Palatino" pitchFamily="2" charset="77"/>
                <a:ea typeface="Palatino" pitchFamily="2" charset="77"/>
              </a:rPr>
              <a:t>Land Acknowledgement</a:t>
            </a:r>
          </a:p>
        </p:txBody>
      </p:sp>
      <p:sp>
        <p:nvSpPr>
          <p:cNvPr id="3" name="Content Placeholder 2">
            <a:extLst>
              <a:ext uri="{FF2B5EF4-FFF2-40B4-BE49-F238E27FC236}">
                <a16:creationId xmlns:a16="http://schemas.microsoft.com/office/drawing/2014/main" id="{A1804967-41BA-C54A-8A68-D02615815A75}"/>
              </a:ext>
            </a:extLst>
          </p:cNvPr>
          <p:cNvSpPr>
            <a:spLocks noGrp="1"/>
          </p:cNvSpPr>
          <p:nvPr>
            <p:ph idx="1"/>
          </p:nvPr>
        </p:nvSpPr>
        <p:spPr>
          <a:xfrm>
            <a:off x="838200" y="1800497"/>
            <a:ext cx="10515600" cy="4351338"/>
          </a:xfrm>
        </p:spPr>
        <p:txBody>
          <a:bodyPr>
            <a:normAutofit fontScale="92500" lnSpcReduction="10000"/>
          </a:bodyPr>
          <a:lstStyle/>
          <a:p>
            <a:pPr marL="0" indent="0">
              <a:buNone/>
            </a:pPr>
            <a:r>
              <a:rPr lang="en-US" dirty="0">
                <a:latin typeface="Palatino" pitchFamily="2" charset="77"/>
                <a:ea typeface="Palatino" pitchFamily="2" charset="77"/>
              </a:rPr>
              <a:t>At the University of Oklahoma, we gather on, teach, learn, and engage with scholarship on land placed by its Creator in the care and protection of the Hasinai (Caddo) and </a:t>
            </a:r>
            <a:r>
              <a:rPr lang="en-US" dirty="0" err="1">
                <a:latin typeface="Palatino" pitchFamily="2" charset="77"/>
                <a:ea typeface="Palatino" pitchFamily="2" charset="77"/>
              </a:rPr>
              <a:t>Kitikiti’sh</a:t>
            </a:r>
            <a:r>
              <a:rPr lang="en-US" dirty="0">
                <a:latin typeface="Palatino" pitchFamily="2" charset="77"/>
                <a:ea typeface="Palatino" pitchFamily="2" charset="77"/>
              </a:rPr>
              <a:t> (Wichita) peoples and originally shared by many Indigenous Nations—including the </a:t>
            </a:r>
            <a:r>
              <a:rPr lang="en-US" dirty="0" err="1">
                <a:latin typeface="Palatino" pitchFamily="2" charset="77"/>
                <a:ea typeface="Palatino" pitchFamily="2" charset="77"/>
              </a:rPr>
              <a:t>Cáuigù</a:t>
            </a:r>
            <a:r>
              <a:rPr lang="en-US" dirty="0">
                <a:latin typeface="Palatino" pitchFamily="2" charset="77"/>
                <a:ea typeface="Palatino" pitchFamily="2" charset="77"/>
              </a:rPr>
              <a:t> (Kiowa), </a:t>
            </a:r>
            <a:r>
              <a:rPr lang="en-US" dirty="0" err="1">
                <a:latin typeface="Palatino" pitchFamily="2" charset="77"/>
                <a:ea typeface="Palatino" pitchFamily="2" charset="77"/>
              </a:rPr>
              <a:t>Nʉmʉnʉʉ</a:t>
            </a:r>
            <a:r>
              <a:rPr lang="en-US" dirty="0">
                <a:latin typeface="Palatino" pitchFamily="2" charset="77"/>
                <a:ea typeface="Palatino" pitchFamily="2" charset="77"/>
              </a:rPr>
              <a:t> (Comanche),  Na </a:t>
            </a:r>
            <a:r>
              <a:rPr lang="en-US" dirty="0" err="1">
                <a:latin typeface="Palatino" pitchFamily="2" charset="77"/>
                <a:ea typeface="Palatino" pitchFamily="2" charset="77"/>
              </a:rPr>
              <a:t>i</a:t>
            </a:r>
            <a:r>
              <a:rPr lang="en-US" dirty="0">
                <a:latin typeface="Palatino" pitchFamily="2" charset="77"/>
                <a:ea typeface="Palatino" pitchFamily="2" charset="77"/>
              </a:rPr>
              <a:t> sha and </a:t>
            </a:r>
            <a:r>
              <a:rPr lang="en-US" dirty="0" err="1">
                <a:latin typeface="Palatino" pitchFamily="2" charset="77"/>
                <a:ea typeface="Palatino" pitchFamily="2" charset="77"/>
              </a:rPr>
              <a:t>Ndee</a:t>
            </a:r>
            <a:r>
              <a:rPr lang="en-US" dirty="0">
                <a:latin typeface="Palatino" pitchFamily="2" charset="77"/>
                <a:ea typeface="Palatino" pitchFamily="2" charset="77"/>
              </a:rPr>
              <a:t> (Apache), and </a:t>
            </a:r>
            <a:r>
              <a:rPr lang="en-US" dirty="0" err="1">
                <a:latin typeface="Palatino" pitchFamily="2" charset="77"/>
                <a:ea typeface="Palatino" pitchFamily="2" charset="77"/>
              </a:rPr>
              <a:t>Wahzhazhe</a:t>
            </a:r>
            <a:r>
              <a:rPr lang="en-US" dirty="0">
                <a:latin typeface="Palatino" pitchFamily="2" charset="77"/>
                <a:ea typeface="Palatino" pitchFamily="2" charset="77"/>
              </a:rPr>
              <a:t> (Osage) —as a place of gathering and exchange. Today, 39 Tribal Nations reside in what is currently known as </a:t>
            </a:r>
            <a:r>
              <a:rPr lang="en-US" dirty="0" err="1">
                <a:latin typeface="Palatino" pitchFamily="2" charset="77"/>
                <a:ea typeface="Palatino" pitchFamily="2" charset="77"/>
              </a:rPr>
              <a:t>Oklahumma</a:t>
            </a:r>
            <a:r>
              <a:rPr lang="en-US" dirty="0">
                <a:latin typeface="Palatino" pitchFamily="2" charset="77"/>
                <a:ea typeface="Palatino" pitchFamily="2" charset="77"/>
              </a:rPr>
              <a:t> (Oklahoma), many as a result of settler colonial policies of removal that were designed to erase Indigenous people. We acknowledge the University of Oklahoma’s historical connection to Indigenous peoples and its responsibility to the 39 sovereign Tribal Nations in this state. We acknowledge our connection to place and honor the land as a relative. </a:t>
            </a:r>
          </a:p>
        </p:txBody>
      </p:sp>
    </p:spTree>
    <p:extLst>
      <p:ext uri="{BB962C8B-B14F-4D97-AF65-F5344CB8AC3E}">
        <p14:creationId xmlns:p14="http://schemas.microsoft.com/office/powerpoint/2010/main" val="11568875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6121" t="3678" r="6449" b="2780"/>
          <a:stretch/>
        </p:blipFill>
        <p:spPr>
          <a:xfrm>
            <a:off x="4559520" y="1845188"/>
            <a:ext cx="7202623" cy="4334737"/>
          </a:xfrm>
        </p:spPr>
      </p:pic>
      <p:sp>
        <p:nvSpPr>
          <p:cNvPr id="4" name="Text Placeholder 3"/>
          <p:cNvSpPr>
            <a:spLocks noGrp="1"/>
          </p:cNvSpPr>
          <p:nvPr>
            <p:ph type="body" sz="quarter" idx="14"/>
          </p:nvPr>
        </p:nvSpPr>
        <p:spPr>
          <a:xfrm>
            <a:off x="609601" y="4012557"/>
            <a:ext cx="3248628" cy="2263360"/>
          </a:xfrm>
        </p:spPr>
        <p:txBody>
          <a:bodyPr>
            <a:normAutofit/>
          </a:bodyPr>
          <a:lstStyle/>
          <a:p>
            <a:r>
              <a:rPr lang="en-US" sz="2400" dirty="0">
                <a:solidFill>
                  <a:schemeClr val="tx2"/>
                </a:solidFill>
                <a:latin typeface="Century Gothic" panose="020B0502020202020204" pitchFamily="34" charset="0"/>
              </a:rPr>
              <a:t>The excuses we make to feel good about our questionable behaviors.</a:t>
            </a:r>
          </a:p>
        </p:txBody>
      </p:sp>
      <p:sp>
        <p:nvSpPr>
          <p:cNvPr id="3" name="Text Placeholder 2"/>
          <p:cNvSpPr>
            <a:spLocks noGrp="1"/>
          </p:cNvSpPr>
          <p:nvPr>
            <p:ph type="body" sz="quarter" idx="13"/>
          </p:nvPr>
        </p:nvSpPr>
        <p:spPr>
          <a:xfrm>
            <a:off x="715618" y="1475348"/>
            <a:ext cx="3248628" cy="2115991"/>
          </a:xfrm>
        </p:spPr>
        <p:txBody>
          <a:bodyPr/>
          <a:lstStyle/>
          <a:p>
            <a:r>
              <a:rPr lang="en-US" dirty="0">
                <a:latin typeface="Century Gothic" panose="020B0502020202020204" pitchFamily="34" charset="0"/>
              </a:rPr>
              <a:t>The desire to explain one’s actions in a way that preserves or enhances a positive view of the self.</a:t>
            </a:r>
          </a:p>
        </p:txBody>
      </p:sp>
      <p:sp>
        <p:nvSpPr>
          <p:cNvPr id="2" name="Title 1"/>
          <p:cNvSpPr>
            <a:spLocks noGrp="1"/>
          </p:cNvSpPr>
          <p:nvPr>
            <p:ph type="title"/>
          </p:nvPr>
        </p:nvSpPr>
        <p:spPr>
          <a:xfrm>
            <a:off x="838200" y="149785"/>
            <a:ext cx="10515600" cy="1325563"/>
          </a:xfrm>
        </p:spPr>
        <p:txBody>
          <a:bodyPr/>
          <a:lstStyle/>
          <a:p>
            <a:pPr algn="ctr"/>
            <a:r>
              <a:rPr lang="en-US" b="1" dirty="0">
                <a:solidFill>
                  <a:schemeClr val="tx1">
                    <a:lumMod val="65000"/>
                    <a:lumOff val="35000"/>
                  </a:schemeClr>
                </a:solidFill>
                <a:latin typeface="Century Gothic" panose="020B0502020202020204" pitchFamily="34" charset="0"/>
              </a:rPr>
              <a:t>Attitude Change and Self-Justification</a:t>
            </a:r>
          </a:p>
        </p:txBody>
      </p:sp>
    </p:spTree>
    <p:extLst>
      <p:ext uri="{BB962C8B-B14F-4D97-AF65-F5344CB8AC3E}">
        <p14:creationId xmlns:p14="http://schemas.microsoft.com/office/powerpoint/2010/main" val="408488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build="p"/>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33919" t="24052" r="2988" b="7706"/>
          <a:stretch/>
        </p:blipFill>
        <p:spPr>
          <a:xfrm>
            <a:off x="7644753" y="4009208"/>
            <a:ext cx="4294402" cy="2612744"/>
          </a:xfrm>
        </p:spPr>
      </p:pic>
      <p:sp>
        <p:nvSpPr>
          <p:cNvPr id="4" name="Text Placeholder 3"/>
          <p:cNvSpPr>
            <a:spLocks noGrp="1"/>
          </p:cNvSpPr>
          <p:nvPr>
            <p:ph type="body" sz="quarter" idx="14"/>
          </p:nvPr>
        </p:nvSpPr>
        <p:spPr>
          <a:xfrm>
            <a:off x="609599" y="4815068"/>
            <a:ext cx="5635337" cy="1435449"/>
          </a:xfrm>
        </p:spPr>
        <p:txBody>
          <a:bodyPr>
            <a:noAutofit/>
          </a:bodyPr>
          <a:lstStyle/>
          <a:p>
            <a:r>
              <a:rPr lang="en-US" sz="2400" dirty="0">
                <a:solidFill>
                  <a:schemeClr val="tx2"/>
                </a:solidFill>
                <a:latin typeface="Century Gothic" panose="020B0502020202020204" pitchFamily="34" charset="0"/>
              </a:rPr>
              <a:t>No longer honoring an agreement and offering a worse deal, with the knowledge that the deal will probably be accepted.</a:t>
            </a:r>
          </a:p>
        </p:txBody>
      </p:sp>
      <p:sp>
        <p:nvSpPr>
          <p:cNvPr id="3" name="Text Placeholder 2"/>
          <p:cNvSpPr>
            <a:spLocks noGrp="1"/>
          </p:cNvSpPr>
          <p:nvPr>
            <p:ph type="body" sz="quarter" idx="13"/>
          </p:nvPr>
        </p:nvSpPr>
        <p:spPr>
          <a:xfrm>
            <a:off x="609600" y="1475350"/>
            <a:ext cx="9324109" cy="1020425"/>
          </a:xfrm>
        </p:spPr>
        <p:txBody>
          <a:bodyPr>
            <a:noAutofit/>
          </a:bodyPr>
          <a:lstStyle/>
          <a:p>
            <a:r>
              <a:rPr lang="en-US" sz="2800" dirty="0">
                <a:latin typeface="Century Gothic" panose="020B0502020202020204" pitchFamily="34" charset="0"/>
              </a:rPr>
              <a:t>A persuasion technique where an incentive is offered at the beginning of a deal, such as a low price, but then is later removed due to the terms of the agreement being changed. Despite the change, cognitive and emotional commitment to the item from the original deal often leads to acceptance of the new, less attractive deal.</a:t>
            </a:r>
          </a:p>
        </p:txBody>
      </p:sp>
      <p:sp>
        <p:nvSpPr>
          <p:cNvPr id="2" name="Title 1"/>
          <p:cNvSpPr>
            <a:spLocks noGrp="1"/>
          </p:cNvSpPr>
          <p:nvPr>
            <p:ph type="title"/>
          </p:nvPr>
        </p:nvSpPr>
        <p:spPr>
          <a:xfrm>
            <a:off x="252318" y="130599"/>
            <a:ext cx="11687364" cy="1325563"/>
          </a:xfrm>
        </p:spPr>
        <p:txBody>
          <a:bodyPr/>
          <a:lstStyle/>
          <a:p>
            <a:pPr algn="ctr"/>
            <a:r>
              <a:rPr lang="en-US" b="1" dirty="0">
                <a:solidFill>
                  <a:schemeClr val="tx1">
                    <a:lumMod val="65000"/>
                    <a:lumOff val="35000"/>
                  </a:schemeClr>
                </a:solidFill>
                <a:latin typeface="Century Gothic" panose="020B0502020202020204" pitchFamily="34" charset="0"/>
              </a:rPr>
              <a:t>Attitude Change from Lowball Techniques</a:t>
            </a:r>
          </a:p>
        </p:txBody>
      </p:sp>
    </p:spTree>
    <p:extLst>
      <p:ext uri="{BB962C8B-B14F-4D97-AF65-F5344CB8AC3E}">
        <p14:creationId xmlns:p14="http://schemas.microsoft.com/office/powerpoint/2010/main" val="185525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build="p"/>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5436" t="25998" r="8161" b="2170"/>
          <a:stretch/>
        </p:blipFill>
        <p:spPr>
          <a:xfrm>
            <a:off x="3165157" y="2536025"/>
            <a:ext cx="9026843" cy="4221272"/>
          </a:xfrm>
        </p:spPr>
      </p:pic>
      <p:sp>
        <p:nvSpPr>
          <p:cNvPr id="4" name="Text Placeholder 3"/>
          <p:cNvSpPr>
            <a:spLocks noGrp="1"/>
          </p:cNvSpPr>
          <p:nvPr>
            <p:ph type="body" sz="quarter" idx="14"/>
          </p:nvPr>
        </p:nvSpPr>
        <p:spPr>
          <a:xfrm>
            <a:off x="467590" y="3034145"/>
            <a:ext cx="2826327" cy="3241773"/>
          </a:xfrm>
        </p:spPr>
        <p:txBody>
          <a:bodyPr>
            <a:noAutofit/>
          </a:bodyPr>
          <a:lstStyle/>
          <a:p>
            <a:r>
              <a:rPr lang="en-US" sz="2400" dirty="0">
                <a:solidFill>
                  <a:schemeClr val="tx2"/>
                </a:solidFill>
                <a:latin typeface="Century Gothic" panose="020B0502020202020204" pitchFamily="34" charset="0"/>
              </a:rPr>
              <a:t>When someone is helpful, or engages in a kind behavior to another person, the receiver feels indebted to repay that act in kind. </a:t>
            </a:r>
          </a:p>
        </p:txBody>
      </p:sp>
      <p:sp>
        <p:nvSpPr>
          <p:cNvPr id="3" name="Text Placeholder 2"/>
          <p:cNvSpPr>
            <a:spLocks noGrp="1"/>
          </p:cNvSpPr>
          <p:nvPr>
            <p:ph type="body" sz="quarter" idx="13"/>
          </p:nvPr>
        </p:nvSpPr>
        <p:spPr>
          <a:xfrm>
            <a:off x="505084" y="1687479"/>
            <a:ext cx="10972800" cy="2693331"/>
          </a:xfrm>
        </p:spPr>
        <p:txBody>
          <a:bodyPr>
            <a:normAutofit/>
          </a:bodyPr>
          <a:lstStyle/>
          <a:p>
            <a:r>
              <a:rPr lang="en-US" sz="2800" dirty="0">
                <a:latin typeface="Century Gothic" panose="020B0502020202020204" pitchFamily="34" charset="0"/>
              </a:rPr>
              <a:t>The idea that individuals respond in kind to courtesies and concessions from others.</a:t>
            </a:r>
          </a:p>
        </p:txBody>
      </p:sp>
      <p:sp>
        <p:nvSpPr>
          <p:cNvPr id="2" name="Title 1"/>
          <p:cNvSpPr>
            <a:spLocks noGrp="1"/>
          </p:cNvSpPr>
          <p:nvPr>
            <p:ph type="title"/>
          </p:nvPr>
        </p:nvSpPr>
        <p:spPr>
          <a:xfrm>
            <a:off x="168964" y="286970"/>
            <a:ext cx="11850757" cy="1325563"/>
          </a:xfrm>
        </p:spPr>
        <p:txBody>
          <a:bodyPr/>
          <a:lstStyle/>
          <a:p>
            <a:pPr algn="ctr"/>
            <a:r>
              <a:rPr lang="en-US" b="1" dirty="0">
                <a:solidFill>
                  <a:schemeClr val="tx1">
                    <a:lumMod val="65000"/>
                    <a:lumOff val="35000"/>
                  </a:schemeClr>
                </a:solidFill>
                <a:latin typeface="Century Gothic" panose="020B0502020202020204" pitchFamily="34" charset="0"/>
              </a:rPr>
              <a:t>Attitude Change from Norms of Reciprocity</a:t>
            </a:r>
          </a:p>
        </p:txBody>
      </p:sp>
    </p:spTree>
    <p:extLst>
      <p:ext uri="{BB962C8B-B14F-4D97-AF65-F5344CB8AC3E}">
        <p14:creationId xmlns:p14="http://schemas.microsoft.com/office/powerpoint/2010/main" val="101637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build="p"/>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12171" t="20723" r="5764" b="6635"/>
          <a:stretch/>
        </p:blipFill>
        <p:spPr>
          <a:xfrm>
            <a:off x="2896820" y="2290771"/>
            <a:ext cx="8685581" cy="4324671"/>
          </a:xfrm>
        </p:spPr>
      </p:pic>
      <p:sp>
        <p:nvSpPr>
          <p:cNvPr id="4" name="Text Placeholder 3"/>
          <p:cNvSpPr>
            <a:spLocks noGrp="1"/>
          </p:cNvSpPr>
          <p:nvPr>
            <p:ph type="body" sz="quarter" idx="14"/>
          </p:nvPr>
        </p:nvSpPr>
        <p:spPr>
          <a:xfrm>
            <a:off x="409930" y="2982216"/>
            <a:ext cx="2486890" cy="2941779"/>
          </a:xfrm>
        </p:spPr>
        <p:txBody>
          <a:bodyPr>
            <a:noAutofit/>
          </a:bodyPr>
          <a:lstStyle/>
          <a:p>
            <a:r>
              <a:rPr lang="en-US" sz="2400" dirty="0">
                <a:solidFill>
                  <a:schemeClr val="tx2"/>
                </a:solidFill>
                <a:latin typeface="Century Gothic" panose="020B0502020202020204" pitchFamily="34" charset="0"/>
              </a:rPr>
              <a:t>Asking for small favors at first, knowing that you are working your way up to ask for a big favor. </a:t>
            </a:r>
          </a:p>
        </p:txBody>
      </p:sp>
      <p:sp>
        <p:nvSpPr>
          <p:cNvPr id="3" name="Text Placeholder 2"/>
          <p:cNvSpPr>
            <a:spLocks noGrp="1"/>
          </p:cNvSpPr>
          <p:nvPr>
            <p:ph type="body" sz="quarter" idx="13"/>
          </p:nvPr>
        </p:nvSpPr>
        <p:spPr>
          <a:xfrm>
            <a:off x="609600" y="1475348"/>
            <a:ext cx="9977377" cy="2693331"/>
          </a:xfrm>
        </p:spPr>
        <p:txBody>
          <a:bodyPr>
            <a:normAutofit/>
          </a:bodyPr>
          <a:lstStyle/>
          <a:p>
            <a:r>
              <a:rPr lang="en-US" sz="2800" dirty="0">
                <a:latin typeface="Century Gothic" panose="020B0502020202020204" pitchFamily="34" charset="0"/>
              </a:rPr>
              <a:t>A persuasion technique that occurs when agreeing to a small, initial request makes an individual more likely to later agree to a much larger request.</a:t>
            </a:r>
          </a:p>
        </p:txBody>
      </p:sp>
      <p:sp>
        <p:nvSpPr>
          <p:cNvPr id="2" name="Title 1"/>
          <p:cNvSpPr>
            <a:spLocks noGrp="1"/>
          </p:cNvSpPr>
          <p:nvPr>
            <p:ph type="title"/>
          </p:nvPr>
        </p:nvSpPr>
        <p:spPr>
          <a:xfrm>
            <a:off x="409930" y="365125"/>
            <a:ext cx="10943870" cy="1325563"/>
          </a:xfrm>
        </p:spPr>
        <p:txBody>
          <a:bodyPr/>
          <a:lstStyle/>
          <a:p>
            <a:pPr algn="ctr"/>
            <a:r>
              <a:rPr lang="en-US" b="1" dirty="0">
                <a:solidFill>
                  <a:schemeClr val="tx1">
                    <a:lumMod val="65000"/>
                    <a:lumOff val="35000"/>
                  </a:schemeClr>
                </a:solidFill>
                <a:latin typeface="Century Gothic" panose="020B0502020202020204" pitchFamily="34" charset="0"/>
              </a:rPr>
              <a:t>Attitude Change from Foot-in-the-Door</a:t>
            </a:r>
          </a:p>
        </p:txBody>
      </p:sp>
    </p:spTree>
    <p:extLst>
      <p:ext uri="{BB962C8B-B14F-4D97-AF65-F5344CB8AC3E}">
        <p14:creationId xmlns:p14="http://schemas.microsoft.com/office/powerpoint/2010/main" val="326131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build="p"/>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4527" t="35170" r="8280" b="4114"/>
          <a:stretch/>
        </p:blipFill>
        <p:spPr>
          <a:xfrm>
            <a:off x="4729965" y="3479040"/>
            <a:ext cx="7273638" cy="2849024"/>
          </a:xfrm>
        </p:spPr>
      </p:pic>
      <p:sp>
        <p:nvSpPr>
          <p:cNvPr id="4" name="Text Placeholder 3"/>
          <p:cNvSpPr>
            <a:spLocks noGrp="1"/>
          </p:cNvSpPr>
          <p:nvPr>
            <p:ph type="body" sz="quarter" idx="14"/>
          </p:nvPr>
        </p:nvSpPr>
        <p:spPr>
          <a:xfrm>
            <a:off x="536863" y="2919653"/>
            <a:ext cx="3775365" cy="3938347"/>
          </a:xfrm>
        </p:spPr>
        <p:txBody>
          <a:bodyPr>
            <a:noAutofit/>
          </a:bodyPr>
          <a:lstStyle/>
          <a:p>
            <a:r>
              <a:rPr lang="en-US" sz="2400" dirty="0">
                <a:solidFill>
                  <a:schemeClr val="tx2"/>
                </a:solidFill>
                <a:latin typeface="Century Gothic" panose="020B0502020202020204" pitchFamily="34" charset="0"/>
              </a:rPr>
              <a:t>Asking for a big favor you know will get rejected so you can follow it with asking for the favor you really wanted, which is very small in comparison.</a:t>
            </a:r>
          </a:p>
          <a:p>
            <a:endParaRPr lang="en-US" sz="2400" dirty="0">
              <a:solidFill>
                <a:schemeClr val="tx2"/>
              </a:solidFill>
              <a:latin typeface="Century Gothic" panose="020B0502020202020204" pitchFamily="34" charset="0"/>
            </a:endParaRPr>
          </a:p>
          <a:p>
            <a:r>
              <a:rPr lang="en-US" sz="2400" dirty="0">
                <a:solidFill>
                  <a:schemeClr val="tx2"/>
                </a:solidFill>
                <a:latin typeface="Century Gothic" panose="020B0502020202020204" pitchFamily="34" charset="0"/>
              </a:rPr>
              <a:t>When have you used this technique? </a:t>
            </a:r>
          </a:p>
        </p:txBody>
      </p:sp>
      <p:sp>
        <p:nvSpPr>
          <p:cNvPr id="3" name="Text Placeholder 2"/>
          <p:cNvSpPr>
            <a:spLocks noGrp="1"/>
          </p:cNvSpPr>
          <p:nvPr>
            <p:ph type="body" sz="quarter" idx="13"/>
          </p:nvPr>
        </p:nvSpPr>
        <p:spPr>
          <a:xfrm>
            <a:off x="536863" y="1204978"/>
            <a:ext cx="10972800" cy="1020425"/>
          </a:xfrm>
        </p:spPr>
        <p:txBody>
          <a:bodyPr>
            <a:noAutofit/>
          </a:bodyPr>
          <a:lstStyle/>
          <a:p>
            <a:r>
              <a:rPr lang="en-US" sz="2800" dirty="0">
                <a:latin typeface="Century Gothic" panose="020B0502020202020204" pitchFamily="34" charset="0"/>
              </a:rPr>
              <a:t>A persuasion technique that occurs when compliance is gained by first making a large request, which is usually refused, and then following it with a smaller request, which is usually accepted.</a:t>
            </a:r>
          </a:p>
        </p:txBody>
      </p:sp>
      <p:sp>
        <p:nvSpPr>
          <p:cNvPr id="2" name="Title 1"/>
          <p:cNvSpPr>
            <a:spLocks noGrp="1"/>
          </p:cNvSpPr>
          <p:nvPr>
            <p:ph type="title"/>
          </p:nvPr>
        </p:nvSpPr>
        <p:spPr>
          <a:xfrm>
            <a:off x="838200" y="57189"/>
            <a:ext cx="10515600" cy="1325563"/>
          </a:xfrm>
        </p:spPr>
        <p:txBody>
          <a:bodyPr>
            <a:normAutofit/>
          </a:bodyPr>
          <a:lstStyle/>
          <a:p>
            <a:pPr algn="ctr"/>
            <a:r>
              <a:rPr lang="en-US" sz="4000" b="1" dirty="0">
                <a:solidFill>
                  <a:schemeClr val="tx1">
                    <a:lumMod val="65000"/>
                    <a:lumOff val="35000"/>
                  </a:schemeClr>
                </a:solidFill>
                <a:latin typeface="Century Gothic" panose="020B0502020202020204" pitchFamily="34" charset="0"/>
              </a:rPr>
              <a:t>Attitude Change from Door-in-the-Face</a:t>
            </a:r>
          </a:p>
        </p:txBody>
      </p:sp>
    </p:spTree>
    <p:extLst>
      <p:ext uri="{BB962C8B-B14F-4D97-AF65-F5344CB8AC3E}">
        <p14:creationId xmlns:p14="http://schemas.microsoft.com/office/powerpoint/2010/main" val="61022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build="p"/>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99E92-CB09-854E-B37F-5088F60549BF}"/>
              </a:ext>
            </a:extLst>
          </p:cNvPr>
          <p:cNvSpPr>
            <a:spLocks noGrp="1"/>
          </p:cNvSpPr>
          <p:nvPr>
            <p:ph type="title"/>
          </p:nvPr>
        </p:nvSpPr>
        <p:spPr/>
        <p:txBody>
          <a:bodyPr/>
          <a:lstStyle/>
          <a:p>
            <a:r>
              <a:rPr lang="en-US" b="1" dirty="0">
                <a:solidFill>
                  <a:schemeClr val="tx1">
                    <a:lumMod val="65000"/>
                    <a:lumOff val="35000"/>
                  </a:schemeClr>
                </a:solidFill>
                <a:latin typeface="Century Gothic" panose="020B0502020202020204" pitchFamily="34" charset="0"/>
              </a:rPr>
              <a:t>HOW DO ATTITUDES CHANGE?</a:t>
            </a:r>
          </a:p>
        </p:txBody>
      </p:sp>
      <p:sp>
        <p:nvSpPr>
          <p:cNvPr id="3" name="Text Placeholder 2">
            <a:extLst>
              <a:ext uri="{FF2B5EF4-FFF2-40B4-BE49-F238E27FC236}">
                <a16:creationId xmlns:a16="http://schemas.microsoft.com/office/drawing/2014/main" id="{883FB602-6992-4344-A611-F3CCD7EB0CFE}"/>
              </a:ext>
            </a:extLst>
          </p:cNvPr>
          <p:cNvSpPr>
            <a:spLocks noGrp="1"/>
          </p:cNvSpPr>
          <p:nvPr>
            <p:ph type="body" sz="quarter" idx="13"/>
          </p:nvPr>
        </p:nvSpPr>
        <p:spPr/>
        <p:txBody>
          <a:bodyPr>
            <a:normAutofit/>
          </a:bodyPr>
          <a:lstStyle/>
          <a:p>
            <a:r>
              <a:rPr lang="en-US" dirty="0">
                <a:latin typeface="Century Gothic" panose="020B0502020202020204" pitchFamily="34" charset="0"/>
              </a:rPr>
              <a:t>Brining together the techniques: lowball, norm of reciprocity, foot-in-the-door, door-in-the-face. </a:t>
            </a:r>
          </a:p>
        </p:txBody>
      </p:sp>
      <p:sp>
        <p:nvSpPr>
          <p:cNvPr id="4" name="Text Placeholder 3">
            <a:extLst>
              <a:ext uri="{FF2B5EF4-FFF2-40B4-BE49-F238E27FC236}">
                <a16:creationId xmlns:a16="http://schemas.microsoft.com/office/drawing/2014/main" id="{6886860B-E96D-F241-91C4-4CF6387E1649}"/>
              </a:ext>
            </a:extLst>
          </p:cNvPr>
          <p:cNvSpPr>
            <a:spLocks noGrp="1"/>
          </p:cNvSpPr>
          <p:nvPr>
            <p:ph type="body" sz="quarter" idx="14"/>
          </p:nvPr>
        </p:nvSpPr>
        <p:spPr>
          <a:xfrm>
            <a:off x="838200" y="2801682"/>
            <a:ext cx="9939383" cy="3754742"/>
          </a:xfrm>
        </p:spPr>
        <p:txBody>
          <a:bodyPr>
            <a:normAutofit/>
          </a:bodyPr>
          <a:lstStyle/>
          <a:p>
            <a:pPr lvl="1">
              <a:buFont typeface="Wingdings" pitchFamily="2" charset="2"/>
              <a:buChar char="Ø"/>
            </a:pPr>
            <a:r>
              <a:rPr lang="en-US" sz="2400" dirty="0">
                <a:solidFill>
                  <a:schemeClr val="tx1">
                    <a:lumMod val="65000"/>
                    <a:lumOff val="35000"/>
                  </a:schemeClr>
                </a:solidFill>
                <a:latin typeface="Century Gothic" panose="020B0502020202020204" pitchFamily="34" charset="0"/>
              </a:rPr>
              <a:t>Imagine that you want to convince a professor to offer you an extra credit assignment. How might you use all four techniques in this section to persuade them to do so?</a:t>
            </a:r>
          </a:p>
          <a:p>
            <a:pPr marL="457200" lvl="1" indent="0">
              <a:buNone/>
            </a:pPr>
            <a:endParaRPr lang="en-US" sz="2400" dirty="0">
              <a:solidFill>
                <a:schemeClr val="tx1">
                  <a:lumMod val="65000"/>
                  <a:lumOff val="35000"/>
                </a:schemeClr>
              </a:solidFill>
              <a:latin typeface="Century Gothic" panose="020B0502020202020204" pitchFamily="34" charset="0"/>
            </a:endParaRPr>
          </a:p>
          <a:p>
            <a:pPr lvl="1">
              <a:buFont typeface="Wingdings" pitchFamily="2" charset="2"/>
              <a:buChar char="Ø"/>
            </a:pPr>
            <a:r>
              <a:rPr lang="en-US" sz="2400" dirty="0">
                <a:solidFill>
                  <a:schemeClr val="tx1">
                    <a:lumMod val="65000"/>
                    <a:lumOff val="35000"/>
                  </a:schemeClr>
                </a:solidFill>
                <a:latin typeface="Century Gothic" panose="020B0502020202020204" pitchFamily="34" charset="0"/>
              </a:rPr>
              <a:t>Now imagine that you would like to encourage people to be part of your study group, new club, or event that you are planning. How might you use one or all of the techniques to encourage them to do so? Are there techniques that you would not use? Why? </a:t>
            </a:r>
          </a:p>
        </p:txBody>
      </p:sp>
    </p:spTree>
    <p:extLst>
      <p:ext uri="{BB962C8B-B14F-4D97-AF65-F5344CB8AC3E}">
        <p14:creationId xmlns:p14="http://schemas.microsoft.com/office/powerpoint/2010/main" val="3345243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1103698" y="3230562"/>
            <a:ext cx="6487427" cy="1216561"/>
          </a:xfrm>
        </p:spPr>
        <p:txBody>
          <a:bodyPr>
            <a:normAutofit/>
          </a:bodyPr>
          <a:lstStyle/>
          <a:p>
            <a:pPr marL="0" indent="0" algn="ctr">
              <a:buNone/>
            </a:pPr>
            <a:r>
              <a:rPr lang="en-US" sz="4400" b="1" dirty="0">
                <a:solidFill>
                  <a:srgbClr val="B80000"/>
                </a:solidFill>
                <a:latin typeface="Century Gothic" panose="020B0502020202020204" pitchFamily="34" charset="0"/>
              </a:rPr>
              <a:t>Questions and Answers</a:t>
            </a:r>
          </a:p>
        </p:txBody>
      </p:sp>
      <p:sp>
        <p:nvSpPr>
          <p:cNvPr id="8" name="Title 1">
            <a:extLst>
              <a:ext uri="{FF2B5EF4-FFF2-40B4-BE49-F238E27FC236}">
                <a16:creationId xmlns:a16="http://schemas.microsoft.com/office/drawing/2014/main" id="{5E59FC6C-6369-4B8F-AD43-FB691CBDE6B9}"/>
              </a:ext>
            </a:extLst>
          </p:cNvPr>
          <p:cNvSpPr>
            <a:spLocks noGrp="1"/>
          </p:cNvSpPr>
          <p:nvPr>
            <p:ph type="title"/>
          </p:nvPr>
        </p:nvSpPr>
        <p:spPr>
          <a:xfrm>
            <a:off x="311216" y="1055372"/>
            <a:ext cx="7533373" cy="1143000"/>
          </a:xfrm>
        </p:spPr>
        <p:txBody>
          <a:bodyPr vert="horz" lIns="91440" tIns="45720" rIns="91440" bIns="45720" rtlCol="0" anchor="ctr">
            <a:normAutofit/>
          </a:bodyPr>
          <a:lstStyle/>
          <a:p>
            <a:pPr algn="ctr"/>
            <a:r>
              <a:rPr lang="en-US" sz="5400" b="1" spc="-150" dirty="0">
                <a:solidFill>
                  <a:srgbClr val="68777C"/>
                </a:solidFill>
                <a:latin typeface="Century Gothic" panose="020B0502020202020204" pitchFamily="34" charset="0"/>
                <a:cs typeface="Calibri" panose="020F0502020204030204" pitchFamily="34" charset="0"/>
              </a:rPr>
              <a:t>Class Wrap Up…</a:t>
            </a:r>
          </a:p>
        </p:txBody>
      </p:sp>
      <p:cxnSp>
        <p:nvCxnSpPr>
          <p:cNvPr id="10" name="Straight Connector 9">
            <a:extLst>
              <a:ext uri="{FF2B5EF4-FFF2-40B4-BE49-F238E27FC236}">
                <a16:creationId xmlns:a16="http://schemas.microsoft.com/office/drawing/2014/main" id="{9DA0857E-C3BE-4092-8602-6B26BEB7A8D8}"/>
              </a:ext>
            </a:extLst>
          </p:cNvPr>
          <p:cNvCxnSpPr>
            <a:cxnSpLocks/>
          </p:cNvCxnSpPr>
          <p:nvPr/>
        </p:nvCxnSpPr>
        <p:spPr>
          <a:xfrm flipH="1">
            <a:off x="1357162" y="2410877"/>
            <a:ext cx="5265019" cy="0"/>
          </a:xfrm>
          <a:prstGeom prst="line">
            <a:avLst/>
          </a:prstGeom>
          <a:ln w="28575">
            <a:solidFill>
              <a:srgbClr val="68777C"/>
            </a:solidFill>
          </a:ln>
        </p:spPr>
        <p:style>
          <a:lnRef idx="1">
            <a:schemeClr val="accent1"/>
          </a:lnRef>
          <a:fillRef idx="0">
            <a:schemeClr val="accent1"/>
          </a:fillRef>
          <a:effectRef idx="0">
            <a:schemeClr val="accent1"/>
          </a:effectRef>
          <a:fontRef idx="minor">
            <a:schemeClr val="tx1"/>
          </a:fontRef>
        </p:style>
      </p:cxnSp>
      <p:pic>
        <p:nvPicPr>
          <p:cNvPr id="7" name="Graphic 6" descr="Questions outline">
            <a:extLst>
              <a:ext uri="{FF2B5EF4-FFF2-40B4-BE49-F238E27FC236}">
                <a16:creationId xmlns:a16="http://schemas.microsoft.com/office/drawing/2014/main" id="{8BC07908-77C6-354C-9E58-F008F40672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7844589" y="1839867"/>
            <a:ext cx="3178265" cy="3178265"/>
          </a:xfrm>
          <a:prstGeom prst="rect">
            <a:avLst/>
          </a:prstGeom>
        </p:spPr>
      </p:pic>
    </p:spTree>
    <p:extLst>
      <p:ext uri="{BB962C8B-B14F-4D97-AF65-F5344CB8AC3E}">
        <p14:creationId xmlns:p14="http://schemas.microsoft.com/office/powerpoint/2010/main" val="6910268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0D218-2358-4401-971D-FAC295D5B999}"/>
              </a:ext>
            </a:extLst>
          </p:cNvPr>
          <p:cNvSpPr>
            <a:spLocks noGrp="1"/>
          </p:cNvSpPr>
          <p:nvPr>
            <p:ph type="title"/>
          </p:nvPr>
        </p:nvSpPr>
        <p:spPr>
          <a:xfrm>
            <a:off x="838200" y="556995"/>
            <a:ext cx="10515600" cy="1133693"/>
          </a:xfrm>
        </p:spPr>
        <p:txBody>
          <a:bodyPr>
            <a:noAutofit/>
          </a:bodyPr>
          <a:lstStyle/>
          <a:p>
            <a:r>
              <a:rPr lang="en-GB" b="1" dirty="0">
                <a:solidFill>
                  <a:srgbClr val="19AFB3"/>
                </a:solidFill>
                <a:latin typeface="Century Gothic" panose="020B0502020202020204" pitchFamily="34" charset="0"/>
                <a:cs typeface="Aharoni" panose="02010803020104030203" pitchFamily="2" charset="-79"/>
              </a:rPr>
              <a:t>That’s all folks…</a:t>
            </a:r>
          </a:p>
        </p:txBody>
      </p:sp>
      <p:sp>
        <p:nvSpPr>
          <p:cNvPr id="4" name="TextBox 3">
            <a:extLst>
              <a:ext uri="{FF2B5EF4-FFF2-40B4-BE49-F238E27FC236}">
                <a16:creationId xmlns:a16="http://schemas.microsoft.com/office/drawing/2014/main" id="{FE8CDEDD-4CAF-1540-8089-C6A6F3256716}"/>
              </a:ext>
            </a:extLst>
          </p:cNvPr>
          <p:cNvSpPr txBox="1"/>
          <p:nvPr/>
        </p:nvSpPr>
        <p:spPr>
          <a:xfrm>
            <a:off x="8872538" y="1071563"/>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CEDE8C14-A78B-4E3A-8599-79BB6F29D0E3}"/>
              </a:ext>
            </a:extLst>
          </p:cNvPr>
          <p:cNvSpPr txBox="1"/>
          <p:nvPr/>
        </p:nvSpPr>
        <p:spPr>
          <a:xfrm flipH="1">
            <a:off x="919804" y="2890391"/>
            <a:ext cx="9555481" cy="1046440"/>
          </a:xfrm>
          <a:prstGeom prst="rect">
            <a:avLst/>
          </a:prstGeom>
          <a:noFill/>
        </p:spPr>
        <p:txBody>
          <a:bodyPr wrap="square" rtlCol="0">
            <a:spAutoFit/>
          </a:bodyPr>
          <a:lstStyle/>
          <a:p>
            <a:pPr lvl="1" algn="ctr"/>
            <a:r>
              <a:rPr lang="en-US" sz="4400" b="1" dirty="0">
                <a:latin typeface="Century Gothic" panose="020B0502020202020204" pitchFamily="34" charset="0"/>
              </a:rPr>
              <a:t>Thanks for your attention!</a:t>
            </a:r>
            <a:endParaRPr lang="en-US" sz="4400" b="1" dirty="0">
              <a:solidFill>
                <a:schemeClr val="tx2">
                  <a:lumMod val="75000"/>
                </a:schemeClr>
              </a:solidFill>
              <a:latin typeface="Century Gothic" panose="020B0502020202020204" pitchFamily="34" charset="0"/>
            </a:endParaRPr>
          </a:p>
          <a:p>
            <a:endParaRPr lang="en-US" dirty="0">
              <a:solidFill>
                <a:schemeClr val="tx2">
                  <a:lumMod val="75000"/>
                </a:schemeClr>
              </a:solidFill>
              <a:latin typeface="Abadi" panose="020B0604020104020204" pitchFamily="34" charset="0"/>
            </a:endParaRPr>
          </a:p>
        </p:txBody>
      </p:sp>
      <p:cxnSp>
        <p:nvCxnSpPr>
          <p:cNvPr id="6" name="Straight Connector 5">
            <a:extLst>
              <a:ext uri="{FF2B5EF4-FFF2-40B4-BE49-F238E27FC236}">
                <a16:creationId xmlns:a16="http://schemas.microsoft.com/office/drawing/2014/main" id="{C124390D-FA14-497C-8D1A-D2ED74A02555}"/>
              </a:ext>
            </a:extLst>
          </p:cNvPr>
          <p:cNvCxnSpPr>
            <a:cxnSpLocks/>
          </p:cNvCxnSpPr>
          <p:nvPr/>
        </p:nvCxnSpPr>
        <p:spPr>
          <a:xfrm flipV="1">
            <a:off x="1001409" y="1874929"/>
            <a:ext cx="9392272" cy="3721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C0B0CF7-3D53-4B69-BF6F-51B447960E65}"/>
              </a:ext>
            </a:extLst>
          </p:cNvPr>
          <p:cNvSpPr/>
          <p:nvPr/>
        </p:nvSpPr>
        <p:spPr>
          <a:xfrm>
            <a:off x="9214577" y="122536"/>
            <a:ext cx="1179104" cy="1133693"/>
          </a:xfrm>
          <a:prstGeom prst="ellipse">
            <a:avLst/>
          </a:prstGeom>
          <a:solidFill>
            <a:srgbClr val="FFC0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4C16E9B4-29BA-4CD3-8DEB-E542E4D3068F}"/>
              </a:ext>
            </a:extLst>
          </p:cNvPr>
          <p:cNvSpPr/>
          <p:nvPr/>
        </p:nvSpPr>
        <p:spPr>
          <a:xfrm>
            <a:off x="9804129" y="818192"/>
            <a:ext cx="776355" cy="775373"/>
          </a:xfrm>
          <a:prstGeom prst="ellipse">
            <a:avLst/>
          </a:prstGeom>
          <a:solidFill>
            <a:srgbClr val="77E3AD"/>
          </a:solidFill>
          <a:ln>
            <a:solidFill>
              <a:srgbClr val="7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a:extLst>
              <a:ext uri="{FF2B5EF4-FFF2-40B4-BE49-F238E27FC236}">
                <a16:creationId xmlns:a16="http://schemas.microsoft.com/office/drawing/2014/main" id="{E1A23AB5-998F-4F5C-9A8A-10112722067E}"/>
              </a:ext>
            </a:extLst>
          </p:cNvPr>
          <p:cNvSpPr txBox="1">
            <a:spLocks/>
          </p:cNvSpPr>
          <p:nvPr/>
        </p:nvSpPr>
        <p:spPr>
          <a:xfrm>
            <a:off x="552537" y="4468019"/>
            <a:ext cx="10490200" cy="9556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10000"/>
              </a:lnSpc>
              <a:spcBef>
                <a:spcPts val="0"/>
              </a:spcBef>
              <a:buNone/>
            </a:pPr>
            <a:r>
              <a:rPr lang="en-US" sz="4000" dirty="0">
                <a:latin typeface="Century Gothic" panose="020B0502020202020204" pitchFamily="34" charset="0"/>
              </a:rPr>
              <a:t>Stay Well…</a:t>
            </a:r>
          </a:p>
          <a:p>
            <a:pPr lvl="1">
              <a:lnSpc>
                <a:spcPct val="110000"/>
              </a:lnSpc>
              <a:spcBef>
                <a:spcPts val="0"/>
              </a:spcBef>
            </a:pPr>
            <a:endParaRPr lang="en-US" sz="1600" dirty="0"/>
          </a:p>
        </p:txBody>
      </p:sp>
    </p:spTree>
    <p:extLst>
      <p:ext uri="{BB962C8B-B14F-4D97-AF65-F5344CB8AC3E}">
        <p14:creationId xmlns:p14="http://schemas.microsoft.com/office/powerpoint/2010/main" val="3390578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0D218-2358-4401-971D-FAC295D5B999}"/>
              </a:ext>
            </a:extLst>
          </p:cNvPr>
          <p:cNvSpPr>
            <a:spLocks noGrp="1"/>
          </p:cNvSpPr>
          <p:nvPr>
            <p:ph type="title"/>
          </p:nvPr>
        </p:nvSpPr>
        <p:spPr>
          <a:xfrm>
            <a:off x="838200" y="556995"/>
            <a:ext cx="10515600" cy="1133693"/>
          </a:xfrm>
        </p:spPr>
        <p:txBody>
          <a:bodyPr>
            <a:normAutofit/>
          </a:bodyPr>
          <a:lstStyle/>
          <a:p>
            <a:r>
              <a:rPr lang="en-US" sz="4800" b="1" dirty="0">
                <a:solidFill>
                  <a:srgbClr val="68777C"/>
                </a:solidFill>
                <a:latin typeface="Century Gothic" panose="020B0502020202020204" pitchFamily="34" charset="0"/>
                <a:cs typeface="Aharoni" panose="02010803020104030203" pitchFamily="2" charset="-79"/>
              </a:rPr>
              <a:t>ANNOUNCEMENTS</a:t>
            </a:r>
            <a:endParaRPr lang="en-GB" sz="4800" b="1" dirty="0">
              <a:solidFill>
                <a:srgbClr val="68777C"/>
              </a:solidFill>
              <a:latin typeface="Century Gothic" panose="020B0502020202020204" pitchFamily="34" charset="0"/>
              <a:cs typeface="Aharoni" panose="02010803020104030203" pitchFamily="2" charset="-79"/>
            </a:endParaRPr>
          </a:p>
        </p:txBody>
      </p:sp>
      <p:sp>
        <p:nvSpPr>
          <p:cNvPr id="4" name="TextBox 3">
            <a:extLst>
              <a:ext uri="{FF2B5EF4-FFF2-40B4-BE49-F238E27FC236}">
                <a16:creationId xmlns:a16="http://schemas.microsoft.com/office/drawing/2014/main" id="{FE8CDEDD-4CAF-1540-8089-C6A6F3256716}"/>
              </a:ext>
            </a:extLst>
          </p:cNvPr>
          <p:cNvSpPr txBox="1"/>
          <p:nvPr/>
        </p:nvSpPr>
        <p:spPr>
          <a:xfrm>
            <a:off x="8872538" y="1071563"/>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CEDE8C14-A78B-4E3A-8599-79BB6F29D0E3}"/>
              </a:ext>
            </a:extLst>
          </p:cNvPr>
          <p:cNvSpPr txBox="1"/>
          <p:nvPr/>
        </p:nvSpPr>
        <p:spPr>
          <a:xfrm flipH="1">
            <a:off x="331304" y="2040059"/>
            <a:ext cx="11582398" cy="4136517"/>
          </a:xfrm>
          <a:prstGeom prst="rect">
            <a:avLst/>
          </a:prstGeom>
          <a:noFill/>
        </p:spPr>
        <p:txBody>
          <a:bodyPr wrap="square" rtlCol="0">
            <a:spAutoFit/>
          </a:bodyPr>
          <a:lstStyle/>
          <a:p>
            <a:pPr marL="285750" indent="-285750">
              <a:lnSpc>
                <a:spcPct val="165000"/>
              </a:lnSpc>
              <a:buFont typeface="Arial" panose="020B0604020202020204" pitchFamily="34" charset="0"/>
              <a:buChar char="•"/>
            </a:pPr>
            <a:r>
              <a:rPr lang="en-US" sz="1900" b="1" dirty="0">
                <a:effectLst/>
                <a:latin typeface="Century Gothic" panose="020B0502020202020204" pitchFamily="34" charset="0"/>
                <a:ea typeface="Calibri" panose="020F0502020204030204" pitchFamily="34" charset="0"/>
                <a:cs typeface="Arial" panose="020B0604020202020204" pitchFamily="34" charset="0"/>
              </a:rPr>
              <a:t>Exam 1 occurs </a:t>
            </a:r>
            <a:r>
              <a:rPr lang="en-US" sz="1900" b="1" dirty="0">
                <a:latin typeface="Century Gothic" panose="020B0502020202020204" pitchFamily="34" charset="0"/>
                <a:ea typeface="Calibri" panose="020F0502020204030204" pitchFamily="34" charset="0"/>
                <a:cs typeface="Arial" panose="020B0604020202020204" pitchFamily="34" charset="0"/>
              </a:rPr>
              <a:t>during class meetings on Tues./Wed. of </a:t>
            </a:r>
            <a:r>
              <a:rPr lang="en-US" sz="1900" b="1" dirty="0">
                <a:effectLst/>
                <a:latin typeface="Century Gothic" panose="020B0502020202020204" pitchFamily="34" charset="0"/>
                <a:ea typeface="Calibri" panose="020F0502020204030204" pitchFamily="34" charset="0"/>
                <a:cs typeface="Arial" panose="020B0604020202020204" pitchFamily="34" charset="0"/>
              </a:rPr>
              <a:t>Week 8, see the instructor for details.</a:t>
            </a:r>
          </a:p>
          <a:p>
            <a:pPr marL="285750" indent="-285750">
              <a:lnSpc>
                <a:spcPct val="165000"/>
              </a:lnSpc>
              <a:buFont typeface="Arial" panose="020B0604020202020204" pitchFamily="34" charset="0"/>
              <a:buChar char="•"/>
            </a:pPr>
            <a:r>
              <a:rPr lang="en-US" sz="1900" dirty="0">
                <a:latin typeface="Century Gothic" panose="020B0502020202020204" pitchFamily="34" charset="0"/>
                <a:ea typeface="Calibri" panose="020F0502020204030204" pitchFamily="34" charset="0"/>
                <a:cs typeface="Arial" panose="020B0604020202020204" pitchFamily="34" charset="0"/>
              </a:rPr>
              <a:t>Exam 1 </a:t>
            </a:r>
            <a:r>
              <a:rPr lang="en-US" sz="1900" dirty="0">
                <a:effectLst/>
                <a:latin typeface="Century Gothic" panose="020B0502020202020204" pitchFamily="34" charset="0"/>
                <a:ea typeface="Calibri" panose="020F0502020204030204" pitchFamily="34" charset="0"/>
                <a:cs typeface="Arial" panose="020B0604020202020204" pitchFamily="34" charset="0"/>
              </a:rPr>
              <a:t>covers the readings from </a:t>
            </a:r>
            <a:r>
              <a:rPr lang="en-US" sz="1900" b="1" dirty="0">
                <a:latin typeface="Century Gothic" panose="020B0502020202020204" pitchFamily="34" charset="0"/>
                <a:ea typeface="Calibri" panose="020F0502020204030204" pitchFamily="34" charset="0"/>
                <a:cs typeface="Arial" panose="020B0604020202020204" pitchFamily="34" charset="0"/>
              </a:rPr>
              <a:t>M</a:t>
            </a:r>
            <a:r>
              <a:rPr lang="en-US" sz="1900" b="1" dirty="0">
                <a:effectLst/>
                <a:latin typeface="Century Gothic" panose="020B0502020202020204" pitchFamily="34" charset="0"/>
                <a:ea typeface="Calibri" panose="020F0502020204030204" pitchFamily="34" charset="0"/>
                <a:cs typeface="Arial" panose="020B0604020202020204" pitchFamily="34" charset="0"/>
              </a:rPr>
              <a:t>odules 5, 6, and 7 </a:t>
            </a:r>
            <a:r>
              <a:rPr lang="en-US" sz="1900" dirty="0">
                <a:effectLst/>
                <a:latin typeface="Century Gothic" panose="020B0502020202020204" pitchFamily="34" charset="0"/>
                <a:ea typeface="Calibri" panose="020F0502020204030204" pitchFamily="34" charset="0"/>
                <a:cs typeface="Arial" panose="020B0604020202020204" pitchFamily="34" charset="0"/>
              </a:rPr>
              <a:t>in the </a:t>
            </a:r>
            <a:r>
              <a:rPr lang="en-US" sz="1900" dirty="0">
                <a:latin typeface="Century Gothic" panose="020B0502020202020204" pitchFamily="34" charset="0"/>
                <a:cs typeface="Aharoni" panose="02010803020104030203" pitchFamily="2" charset="-79"/>
              </a:rPr>
              <a:t>Heinzen &amp; Goodfriend text</a:t>
            </a:r>
            <a:r>
              <a:rPr lang="en-US" sz="1900" dirty="0">
                <a:effectLst/>
                <a:latin typeface="Century Gothic" panose="020B0502020202020204" pitchFamily="34" charset="0"/>
                <a:ea typeface="Calibri" panose="020F0502020204030204" pitchFamily="34" charset="0"/>
                <a:cs typeface="Arial" panose="020B0604020202020204" pitchFamily="34" charset="0"/>
              </a:rPr>
              <a:t>, lectures slides, class activities, and group discussions.</a:t>
            </a:r>
          </a:p>
          <a:p>
            <a:pPr marL="285750" indent="-285750">
              <a:lnSpc>
                <a:spcPct val="165000"/>
              </a:lnSpc>
              <a:buFont typeface="Arial" panose="020B0604020202020204" pitchFamily="34" charset="0"/>
              <a:buChar char="•"/>
            </a:pPr>
            <a:r>
              <a:rPr lang="en-US" sz="1900" dirty="0">
                <a:latin typeface="Century Gothic" panose="020B0502020202020204" pitchFamily="34" charset="0"/>
                <a:ea typeface="Calibri" panose="020F0502020204030204" pitchFamily="34" charset="0"/>
                <a:cs typeface="Arial" panose="020B0604020202020204" pitchFamily="34" charset="0"/>
              </a:rPr>
              <a:t>Exam 1 occurs in person, without the use of outside resources or notes, and during class time.</a:t>
            </a:r>
            <a:endParaRPr lang="en-US" sz="1900" dirty="0">
              <a:effectLst/>
              <a:latin typeface="Century Gothic" panose="020B0502020202020204" pitchFamily="34" charset="0"/>
              <a:ea typeface="Calibri" panose="020F0502020204030204" pitchFamily="34" charset="0"/>
              <a:cs typeface="Arial" panose="020B0604020202020204" pitchFamily="34" charset="0"/>
            </a:endParaRPr>
          </a:p>
          <a:p>
            <a:pPr marL="285750" indent="-285750">
              <a:lnSpc>
                <a:spcPct val="165000"/>
              </a:lnSpc>
              <a:buFont typeface="Arial" panose="020B0604020202020204" pitchFamily="34" charset="0"/>
              <a:buChar char="•"/>
            </a:pPr>
            <a:r>
              <a:rPr lang="en-US" sz="1900" dirty="0">
                <a:effectLst/>
                <a:latin typeface="Century Gothic" panose="020B0502020202020204" pitchFamily="34" charset="0"/>
                <a:ea typeface="Calibri" panose="020F0502020204030204" pitchFamily="34" charset="0"/>
                <a:cs typeface="Arial" panose="020B0604020202020204" pitchFamily="34" charset="0"/>
              </a:rPr>
              <a:t>Students must confirm any accommodation plans BEFORE Week 8.</a:t>
            </a:r>
          </a:p>
          <a:p>
            <a:pPr marL="285750" indent="-285750">
              <a:lnSpc>
                <a:spcPct val="165000"/>
              </a:lnSpc>
              <a:buFont typeface="Arial" panose="020B0604020202020204" pitchFamily="34" charset="0"/>
              <a:buChar char="•"/>
            </a:pPr>
            <a:r>
              <a:rPr lang="en-US" sz="1900" dirty="0">
                <a:effectLst/>
                <a:latin typeface="Century Gothic" panose="020B0502020202020204" pitchFamily="34" charset="0"/>
                <a:ea typeface="Calibri" panose="020F0502020204030204" pitchFamily="34" charset="0"/>
                <a:cs typeface="Arial" panose="020B0604020202020204" pitchFamily="34" charset="0"/>
              </a:rPr>
              <a:t>Students need to bring a pencil(s) and student ID to complet</a:t>
            </a:r>
            <a:r>
              <a:rPr lang="en-US" sz="1900" dirty="0">
                <a:latin typeface="Century Gothic" panose="020B0502020202020204" pitchFamily="34" charset="0"/>
                <a:ea typeface="Calibri" panose="020F0502020204030204" pitchFamily="34" charset="0"/>
                <a:cs typeface="Arial" panose="020B0604020202020204" pitchFamily="34" charset="0"/>
              </a:rPr>
              <a:t>e the </a:t>
            </a:r>
            <a:r>
              <a:rPr lang="en-US" sz="1900" dirty="0">
                <a:effectLst/>
                <a:latin typeface="Century Gothic" panose="020B0502020202020204" pitchFamily="34" charset="0"/>
                <a:ea typeface="Calibri" panose="020F0502020204030204" pitchFamily="34" charset="0"/>
                <a:cs typeface="Arial" panose="020B0604020202020204" pitchFamily="34" charset="0"/>
              </a:rPr>
              <a:t>multiple-choice</a:t>
            </a:r>
            <a:r>
              <a:rPr lang="en-US" sz="1900" dirty="0">
                <a:latin typeface="Century Gothic" panose="020B0502020202020204" pitchFamily="34" charset="0"/>
                <a:ea typeface="Calibri" panose="020F0502020204030204" pitchFamily="34" charset="0"/>
                <a:cs typeface="Arial" panose="020B0604020202020204" pitchFamily="34" charset="0"/>
              </a:rPr>
              <a:t> exam.</a:t>
            </a:r>
            <a:endParaRPr lang="en-US" sz="1900" dirty="0">
              <a:effectLst/>
              <a:latin typeface="Century Gothic" panose="020B0502020202020204" pitchFamily="34" charset="0"/>
              <a:ea typeface="Calibri" panose="020F0502020204030204" pitchFamily="34" charset="0"/>
              <a:cs typeface="Arial" panose="020B0604020202020204" pitchFamily="34" charset="0"/>
            </a:endParaRPr>
          </a:p>
          <a:p>
            <a:pPr marL="285750" indent="-285750">
              <a:lnSpc>
                <a:spcPct val="165000"/>
              </a:lnSpc>
              <a:buFont typeface="Arial" panose="020B0604020202020204" pitchFamily="34" charset="0"/>
              <a:buChar char="•"/>
            </a:pPr>
            <a:r>
              <a:rPr lang="en-US" sz="1900" dirty="0">
                <a:latin typeface="Century Gothic" panose="020B0502020202020204" pitchFamily="34" charset="0"/>
                <a:ea typeface="Calibri" panose="020F0502020204030204" pitchFamily="34" charset="0"/>
                <a:cs typeface="Arial" panose="020B0604020202020204" pitchFamily="34" charset="0"/>
              </a:rPr>
              <a:t>S</a:t>
            </a:r>
            <a:r>
              <a:rPr lang="en-US" sz="1900" dirty="0">
                <a:effectLst/>
                <a:latin typeface="Century Gothic" panose="020B0502020202020204" pitchFamily="34" charset="0"/>
                <a:ea typeface="Calibri" panose="020F0502020204030204" pitchFamily="34" charset="0"/>
                <a:cs typeface="Arial" panose="020B0604020202020204" pitchFamily="34" charset="0"/>
              </a:rPr>
              <a:t>cantrons are provided to students, free of charge, to complet</a:t>
            </a:r>
            <a:r>
              <a:rPr lang="en-US" sz="1900" dirty="0">
                <a:latin typeface="Century Gothic" panose="020B0502020202020204" pitchFamily="34" charset="0"/>
                <a:ea typeface="Calibri" panose="020F0502020204030204" pitchFamily="34" charset="0"/>
                <a:cs typeface="Arial" panose="020B0604020202020204" pitchFamily="34" charset="0"/>
              </a:rPr>
              <a:t>e the exam.</a:t>
            </a:r>
          </a:p>
          <a:p>
            <a:pPr marL="285750" indent="-285750">
              <a:lnSpc>
                <a:spcPct val="165000"/>
              </a:lnSpc>
              <a:buFont typeface="Arial" panose="020B0604020202020204" pitchFamily="34" charset="0"/>
              <a:buChar char="•"/>
            </a:pPr>
            <a:r>
              <a:rPr lang="en-US" sz="1900" dirty="0">
                <a:effectLst/>
                <a:latin typeface="Century Gothic" panose="020B0502020202020204" pitchFamily="34" charset="0"/>
                <a:ea typeface="Calibri" panose="020F0502020204030204" pitchFamily="34" charset="0"/>
                <a:cs typeface="Arial" panose="020B0604020202020204" pitchFamily="34" charset="0"/>
              </a:rPr>
              <a:t>You can earn up to </a:t>
            </a:r>
            <a:r>
              <a:rPr lang="en-US" sz="1900" b="1" dirty="0">
                <a:effectLst/>
                <a:latin typeface="Century Gothic" panose="020B0502020202020204" pitchFamily="34" charset="0"/>
                <a:ea typeface="Calibri" panose="020F0502020204030204" pitchFamily="34" charset="0"/>
                <a:cs typeface="Arial" panose="020B0604020202020204" pitchFamily="34" charset="0"/>
              </a:rPr>
              <a:t>75 points </a:t>
            </a:r>
            <a:r>
              <a:rPr lang="en-US" sz="1900" dirty="0">
                <a:effectLst/>
                <a:latin typeface="Century Gothic" panose="020B0502020202020204" pitchFamily="34" charset="0"/>
                <a:ea typeface="Calibri" panose="020F0502020204030204" pitchFamily="34" charset="0"/>
                <a:cs typeface="Arial" panose="020B0604020202020204" pitchFamily="34" charset="0"/>
              </a:rPr>
              <a:t>on Exam 1</a:t>
            </a:r>
            <a:r>
              <a:rPr lang="en-US" sz="1900" b="1" dirty="0">
                <a:effectLst/>
                <a:latin typeface="Century Gothic" panose="020B0502020202020204" pitchFamily="34" charset="0"/>
                <a:ea typeface="Calibri" panose="020F0502020204030204" pitchFamily="34" charset="0"/>
                <a:cs typeface="Arial" panose="020B0604020202020204" pitchFamily="34" charset="0"/>
              </a:rPr>
              <a:t>.</a:t>
            </a:r>
            <a:endParaRPr lang="en-US" sz="1900" dirty="0">
              <a:latin typeface="Century Gothic" panose="020B0502020202020204" pitchFamily="34" charset="0"/>
            </a:endParaRPr>
          </a:p>
          <a:p>
            <a:endParaRPr lang="en-US" sz="1200" dirty="0">
              <a:solidFill>
                <a:schemeClr val="tx2">
                  <a:lumMod val="75000"/>
                </a:schemeClr>
              </a:solidFill>
              <a:latin typeface="Century Gothic" panose="020B0502020202020204" pitchFamily="34" charset="0"/>
            </a:endParaRPr>
          </a:p>
        </p:txBody>
      </p:sp>
      <p:cxnSp>
        <p:nvCxnSpPr>
          <p:cNvPr id="6" name="Straight Connector 5">
            <a:extLst>
              <a:ext uri="{FF2B5EF4-FFF2-40B4-BE49-F238E27FC236}">
                <a16:creationId xmlns:a16="http://schemas.microsoft.com/office/drawing/2014/main" id="{C124390D-FA14-497C-8D1A-D2ED74A02555}"/>
              </a:ext>
            </a:extLst>
          </p:cNvPr>
          <p:cNvCxnSpPr/>
          <p:nvPr/>
        </p:nvCxnSpPr>
        <p:spPr>
          <a:xfrm flipV="1">
            <a:off x="1001409" y="1837715"/>
            <a:ext cx="9229061" cy="74428"/>
          </a:xfrm>
          <a:prstGeom prst="line">
            <a:avLst/>
          </a:prstGeom>
          <a:ln>
            <a:solidFill>
              <a:srgbClr val="6877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0144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0D218-2358-4401-971D-FAC295D5B999}"/>
              </a:ext>
            </a:extLst>
          </p:cNvPr>
          <p:cNvSpPr>
            <a:spLocks noGrp="1"/>
          </p:cNvSpPr>
          <p:nvPr>
            <p:ph type="title"/>
          </p:nvPr>
        </p:nvSpPr>
        <p:spPr>
          <a:xfrm>
            <a:off x="838200" y="556995"/>
            <a:ext cx="10515600" cy="1133693"/>
          </a:xfrm>
        </p:spPr>
        <p:txBody>
          <a:bodyPr>
            <a:normAutofit/>
          </a:bodyPr>
          <a:lstStyle/>
          <a:p>
            <a:r>
              <a:rPr lang="en-US" sz="4800" b="1" dirty="0">
                <a:solidFill>
                  <a:srgbClr val="68777C"/>
                </a:solidFill>
                <a:latin typeface="Century Gothic" panose="020B0502020202020204" pitchFamily="34" charset="0"/>
                <a:cs typeface="Aharoni" panose="02010803020104030203" pitchFamily="2" charset="-79"/>
              </a:rPr>
              <a:t>ANNOUNCEMENTS</a:t>
            </a:r>
            <a:endParaRPr lang="en-GB" sz="4800" b="1" dirty="0">
              <a:solidFill>
                <a:srgbClr val="68777C"/>
              </a:solidFill>
              <a:latin typeface="Century Gothic" panose="020B0502020202020204" pitchFamily="34" charset="0"/>
              <a:cs typeface="Aharoni" panose="02010803020104030203" pitchFamily="2" charset="-79"/>
            </a:endParaRPr>
          </a:p>
        </p:txBody>
      </p:sp>
      <p:sp>
        <p:nvSpPr>
          <p:cNvPr id="4" name="TextBox 3">
            <a:extLst>
              <a:ext uri="{FF2B5EF4-FFF2-40B4-BE49-F238E27FC236}">
                <a16:creationId xmlns:a16="http://schemas.microsoft.com/office/drawing/2014/main" id="{FE8CDEDD-4CAF-1540-8089-C6A6F3256716}"/>
              </a:ext>
            </a:extLst>
          </p:cNvPr>
          <p:cNvSpPr txBox="1"/>
          <p:nvPr/>
        </p:nvSpPr>
        <p:spPr>
          <a:xfrm>
            <a:off x="8872538" y="1071563"/>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CEDE8C14-A78B-4E3A-8599-79BB6F29D0E3}"/>
              </a:ext>
            </a:extLst>
          </p:cNvPr>
          <p:cNvSpPr txBox="1"/>
          <p:nvPr/>
        </p:nvSpPr>
        <p:spPr>
          <a:xfrm flipH="1">
            <a:off x="838197" y="1955463"/>
            <a:ext cx="9710532" cy="4528997"/>
          </a:xfrm>
          <a:prstGeom prst="rect">
            <a:avLst/>
          </a:prstGeom>
          <a:noFill/>
        </p:spPr>
        <p:txBody>
          <a:bodyPr wrap="square" rtlCol="0">
            <a:spAutoFit/>
          </a:bodyPr>
          <a:lstStyle/>
          <a:p>
            <a:pPr marL="457200" indent="-457200">
              <a:lnSpc>
                <a:spcPct val="114000"/>
              </a:lnSpc>
              <a:buFont typeface="Arial" panose="020B0604020202020204" pitchFamily="34" charset="0"/>
              <a:buChar char="•"/>
            </a:pPr>
            <a:r>
              <a:rPr lang="en-US" sz="2200" dirty="0">
                <a:effectLst/>
                <a:latin typeface="Century Gothic" panose="020B0502020202020204" pitchFamily="34" charset="0"/>
                <a:ea typeface="Calibri" panose="020F0502020204030204" pitchFamily="34" charset="0"/>
                <a:cs typeface="Arial" panose="020B0604020202020204" pitchFamily="34" charset="0"/>
              </a:rPr>
              <a:t>Students’ scores for the online, open book, Toolbox Test 1 will be posted in Canvas by Tuesday, October 5, 2021. To calculate your grade…</a:t>
            </a:r>
          </a:p>
          <a:p>
            <a:pPr marL="800100" lvl="1" indent="-342900">
              <a:lnSpc>
                <a:spcPct val="200000"/>
              </a:lnSpc>
              <a:spcBef>
                <a:spcPts val="0"/>
              </a:spcBef>
              <a:spcAft>
                <a:spcPts val="0"/>
              </a:spcAft>
              <a:buFont typeface="Arial" panose="020B0604020202020204" pitchFamily="34" charset="0"/>
              <a:buChar char="•"/>
            </a:pPr>
            <a:r>
              <a:rPr lang="en-US" sz="2200" b="1" dirty="0">
                <a:effectLst/>
                <a:latin typeface="Century Gothic" panose="020B0502020202020204" pitchFamily="34" charset="0"/>
                <a:ea typeface="Calibri" panose="020F0502020204030204" pitchFamily="34" charset="0"/>
              </a:rPr>
              <a:t>A</a:t>
            </a:r>
            <a:r>
              <a:rPr lang="en-US" sz="2200" dirty="0">
                <a:effectLst/>
                <a:latin typeface="Century Gothic" panose="020B0502020202020204" pitchFamily="34" charset="0"/>
                <a:ea typeface="Calibri" panose="020F0502020204030204" pitchFamily="34" charset="0"/>
              </a:rPr>
              <a:t> =  50 - 45 points or at least 90% of 50 total points.</a:t>
            </a:r>
          </a:p>
          <a:p>
            <a:pPr marL="800100" lvl="1" indent="-342900">
              <a:lnSpc>
                <a:spcPct val="200000"/>
              </a:lnSpc>
              <a:spcBef>
                <a:spcPts val="0"/>
              </a:spcBef>
              <a:spcAft>
                <a:spcPts val="0"/>
              </a:spcAft>
              <a:buFont typeface="Arial" panose="020B0604020202020204" pitchFamily="34" charset="0"/>
              <a:buChar char="•"/>
            </a:pPr>
            <a:r>
              <a:rPr lang="en-US" sz="2200" b="1" dirty="0">
                <a:effectLst/>
                <a:latin typeface="Century Gothic" panose="020B0502020202020204" pitchFamily="34" charset="0"/>
                <a:ea typeface="Calibri" panose="020F0502020204030204" pitchFamily="34" charset="0"/>
              </a:rPr>
              <a:t>B </a:t>
            </a:r>
            <a:r>
              <a:rPr lang="en-US" sz="2200" dirty="0">
                <a:effectLst/>
                <a:latin typeface="Century Gothic" panose="020B0502020202020204" pitchFamily="34" charset="0"/>
                <a:ea typeface="Calibri" panose="020F0502020204030204" pitchFamily="34" charset="0"/>
              </a:rPr>
              <a:t>=  44 - 40 points or at least 80% of 50 total points.</a:t>
            </a:r>
          </a:p>
          <a:p>
            <a:pPr marL="800100" lvl="1" indent="-342900">
              <a:lnSpc>
                <a:spcPct val="200000"/>
              </a:lnSpc>
              <a:spcBef>
                <a:spcPts val="0"/>
              </a:spcBef>
              <a:spcAft>
                <a:spcPts val="0"/>
              </a:spcAft>
              <a:buFont typeface="Arial" panose="020B0604020202020204" pitchFamily="34" charset="0"/>
              <a:buChar char="•"/>
            </a:pPr>
            <a:r>
              <a:rPr lang="en-US" sz="2200" b="1" dirty="0">
                <a:effectLst/>
                <a:latin typeface="Century Gothic" panose="020B0502020202020204" pitchFamily="34" charset="0"/>
                <a:ea typeface="Calibri" panose="020F0502020204030204" pitchFamily="34" charset="0"/>
              </a:rPr>
              <a:t>C </a:t>
            </a:r>
            <a:r>
              <a:rPr lang="en-US" sz="2200" dirty="0">
                <a:effectLst/>
                <a:latin typeface="Century Gothic" panose="020B0502020202020204" pitchFamily="34" charset="0"/>
                <a:ea typeface="Calibri" panose="020F0502020204030204" pitchFamily="34" charset="0"/>
              </a:rPr>
              <a:t>=  39 - 35 points or at least 70% of 50 total points.</a:t>
            </a:r>
          </a:p>
          <a:p>
            <a:pPr marL="800100" lvl="1" indent="-342900">
              <a:lnSpc>
                <a:spcPct val="200000"/>
              </a:lnSpc>
              <a:spcBef>
                <a:spcPts val="0"/>
              </a:spcBef>
              <a:spcAft>
                <a:spcPts val="0"/>
              </a:spcAft>
              <a:buFont typeface="Arial" panose="020B0604020202020204" pitchFamily="34" charset="0"/>
              <a:buChar char="•"/>
            </a:pPr>
            <a:r>
              <a:rPr lang="en-US" sz="2200" b="1" dirty="0">
                <a:effectLst/>
                <a:latin typeface="Century Gothic" panose="020B0502020202020204" pitchFamily="34" charset="0"/>
                <a:ea typeface="Calibri" panose="020F0502020204030204" pitchFamily="34" charset="0"/>
              </a:rPr>
              <a:t>D</a:t>
            </a:r>
            <a:r>
              <a:rPr lang="en-US" sz="2200" dirty="0">
                <a:effectLst/>
                <a:latin typeface="Century Gothic" panose="020B0502020202020204" pitchFamily="34" charset="0"/>
                <a:ea typeface="Calibri" panose="020F0502020204030204" pitchFamily="34" charset="0"/>
              </a:rPr>
              <a:t> =  34 - 30 points or at least 60% of 50 total points.</a:t>
            </a:r>
          </a:p>
          <a:p>
            <a:pPr marL="800100" lvl="1" indent="-342900">
              <a:lnSpc>
                <a:spcPct val="200000"/>
              </a:lnSpc>
              <a:buFont typeface="Arial" panose="020B0604020202020204" pitchFamily="34" charset="0"/>
              <a:buChar char="•"/>
            </a:pPr>
            <a:r>
              <a:rPr lang="en-US" sz="2200" b="1" dirty="0">
                <a:effectLst/>
                <a:latin typeface="Century Gothic" panose="020B0502020202020204" pitchFamily="34" charset="0"/>
                <a:ea typeface="Calibri" panose="020F0502020204030204" pitchFamily="34" charset="0"/>
              </a:rPr>
              <a:t>F</a:t>
            </a:r>
            <a:r>
              <a:rPr lang="en-US" sz="2200" dirty="0">
                <a:effectLst/>
                <a:latin typeface="Century Gothic" panose="020B0502020202020204" pitchFamily="34" charset="0"/>
                <a:ea typeface="Calibri" panose="020F0502020204030204" pitchFamily="34" charset="0"/>
              </a:rPr>
              <a:t>  = 29 points and below or at least 59% of 50 total points.</a:t>
            </a:r>
          </a:p>
        </p:txBody>
      </p:sp>
      <p:cxnSp>
        <p:nvCxnSpPr>
          <p:cNvPr id="6" name="Straight Connector 5">
            <a:extLst>
              <a:ext uri="{FF2B5EF4-FFF2-40B4-BE49-F238E27FC236}">
                <a16:creationId xmlns:a16="http://schemas.microsoft.com/office/drawing/2014/main" id="{C124390D-FA14-497C-8D1A-D2ED74A02555}"/>
              </a:ext>
            </a:extLst>
          </p:cNvPr>
          <p:cNvCxnSpPr/>
          <p:nvPr/>
        </p:nvCxnSpPr>
        <p:spPr>
          <a:xfrm flipV="1">
            <a:off x="1001409" y="1837715"/>
            <a:ext cx="9229061" cy="74428"/>
          </a:xfrm>
          <a:prstGeom prst="line">
            <a:avLst/>
          </a:prstGeom>
          <a:ln>
            <a:solidFill>
              <a:srgbClr val="6877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9501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0D218-2358-4401-971D-FAC295D5B999}"/>
              </a:ext>
            </a:extLst>
          </p:cNvPr>
          <p:cNvSpPr>
            <a:spLocks noGrp="1"/>
          </p:cNvSpPr>
          <p:nvPr>
            <p:ph type="title"/>
          </p:nvPr>
        </p:nvSpPr>
        <p:spPr>
          <a:xfrm>
            <a:off x="838200" y="556995"/>
            <a:ext cx="10515600" cy="1133693"/>
          </a:xfrm>
        </p:spPr>
        <p:txBody>
          <a:bodyPr>
            <a:normAutofit/>
          </a:bodyPr>
          <a:lstStyle/>
          <a:p>
            <a:r>
              <a:rPr lang="en-US" sz="4800" b="1" dirty="0">
                <a:solidFill>
                  <a:srgbClr val="68777C"/>
                </a:solidFill>
                <a:latin typeface="Century Gothic" panose="020B0502020202020204" pitchFamily="34" charset="0"/>
                <a:cs typeface="Aharoni" panose="02010803020104030203" pitchFamily="2" charset="-79"/>
              </a:rPr>
              <a:t>ANNOUNCEMENTS</a:t>
            </a:r>
            <a:endParaRPr lang="en-GB" sz="4800" b="1" dirty="0">
              <a:solidFill>
                <a:srgbClr val="68777C"/>
              </a:solidFill>
              <a:latin typeface="Century Gothic" panose="020B0502020202020204" pitchFamily="34" charset="0"/>
              <a:cs typeface="Aharoni" panose="02010803020104030203" pitchFamily="2" charset="-79"/>
            </a:endParaRPr>
          </a:p>
        </p:txBody>
      </p:sp>
      <p:sp>
        <p:nvSpPr>
          <p:cNvPr id="4" name="TextBox 3">
            <a:extLst>
              <a:ext uri="{FF2B5EF4-FFF2-40B4-BE49-F238E27FC236}">
                <a16:creationId xmlns:a16="http://schemas.microsoft.com/office/drawing/2014/main" id="{FE8CDEDD-4CAF-1540-8089-C6A6F3256716}"/>
              </a:ext>
            </a:extLst>
          </p:cNvPr>
          <p:cNvSpPr txBox="1"/>
          <p:nvPr/>
        </p:nvSpPr>
        <p:spPr>
          <a:xfrm>
            <a:off x="8872538" y="1071563"/>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CEDE8C14-A78B-4E3A-8599-79BB6F29D0E3}"/>
              </a:ext>
            </a:extLst>
          </p:cNvPr>
          <p:cNvSpPr txBox="1"/>
          <p:nvPr/>
        </p:nvSpPr>
        <p:spPr>
          <a:xfrm flipH="1">
            <a:off x="838197" y="1955463"/>
            <a:ext cx="9710532" cy="4634025"/>
          </a:xfrm>
          <a:prstGeom prst="rect">
            <a:avLst/>
          </a:prstGeom>
          <a:noFill/>
        </p:spPr>
        <p:txBody>
          <a:bodyPr wrap="square" rtlCol="0">
            <a:spAutoFit/>
          </a:bodyPr>
          <a:lstStyle/>
          <a:p>
            <a:pPr marL="457200" indent="-457200">
              <a:lnSpc>
                <a:spcPct val="114000"/>
              </a:lnSpc>
              <a:buFont typeface="Arial" panose="020B0604020202020204" pitchFamily="34" charset="0"/>
              <a:buChar char="•"/>
            </a:pPr>
            <a:r>
              <a:rPr lang="en-US" sz="2200" dirty="0">
                <a:effectLst/>
                <a:latin typeface="Century Gothic" panose="020B0502020202020204" pitchFamily="34" charset="0"/>
                <a:ea typeface="Calibri" panose="020F0502020204030204" pitchFamily="34" charset="0"/>
                <a:cs typeface="Arial" panose="020B0604020202020204" pitchFamily="34" charset="0"/>
              </a:rPr>
              <a:t>Students’ scores for the Gateway to Grassroot Groups Presentation Assignment 1 will be posted in Canvas by Wednesday, October 6, 2021. To calculate your grade…</a:t>
            </a:r>
          </a:p>
          <a:p>
            <a:pPr marL="800100" lvl="1" indent="-342900">
              <a:lnSpc>
                <a:spcPct val="200000"/>
              </a:lnSpc>
              <a:spcBef>
                <a:spcPts val="0"/>
              </a:spcBef>
              <a:spcAft>
                <a:spcPts val="0"/>
              </a:spcAft>
              <a:buFont typeface="Arial" panose="020B0604020202020204" pitchFamily="34" charset="0"/>
              <a:buChar char="•"/>
            </a:pPr>
            <a:r>
              <a:rPr lang="en-US" sz="2200" b="1" dirty="0">
                <a:effectLst/>
                <a:latin typeface="Century Gothic" panose="020B0502020202020204" pitchFamily="34" charset="0"/>
                <a:ea typeface="Calibri" panose="020F0502020204030204" pitchFamily="34" charset="0"/>
              </a:rPr>
              <a:t>A</a:t>
            </a:r>
            <a:r>
              <a:rPr lang="en-US" sz="2200" dirty="0">
                <a:effectLst/>
                <a:latin typeface="Century Gothic" panose="020B0502020202020204" pitchFamily="34" charset="0"/>
                <a:ea typeface="Calibri" panose="020F0502020204030204" pitchFamily="34" charset="0"/>
              </a:rPr>
              <a:t> =  75 - </a:t>
            </a:r>
            <a:r>
              <a:rPr lang="en-US" sz="2200" dirty="0">
                <a:latin typeface="Century Gothic" panose="020B0502020202020204" pitchFamily="34" charset="0"/>
                <a:ea typeface="Calibri" panose="020F0502020204030204" pitchFamily="34" charset="0"/>
              </a:rPr>
              <a:t>67</a:t>
            </a:r>
            <a:r>
              <a:rPr lang="en-US" sz="2200" dirty="0">
                <a:effectLst/>
                <a:latin typeface="Century Gothic" panose="020B0502020202020204" pitchFamily="34" charset="0"/>
                <a:ea typeface="Calibri" panose="020F0502020204030204" pitchFamily="34" charset="0"/>
              </a:rPr>
              <a:t> points or at least 90% of 75 total points.</a:t>
            </a:r>
          </a:p>
          <a:p>
            <a:pPr marL="800100" lvl="1" indent="-342900">
              <a:lnSpc>
                <a:spcPct val="200000"/>
              </a:lnSpc>
              <a:spcBef>
                <a:spcPts val="0"/>
              </a:spcBef>
              <a:spcAft>
                <a:spcPts val="0"/>
              </a:spcAft>
              <a:buFont typeface="Arial" panose="020B0604020202020204" pitchFamily="34" charset="0"/>
              <a:buChar char="•"/>
            </a:pPr>
            <a:r>
              <a:rPr lang="en-US" sz="2200" b="1" dirty="0">
                <a:effectLst/>
                <a:latin typeface="Century Gothic" panose="020B0502020202020204" pitchFamily="34" charset="0"/>
                <a:ea typeface="Calibri" panose="020F0502020204030204" pitchFamily="34" charset="0"/>
              </a:rPr>
              <a:t>B </a:t>
            </a:r>
            <a:r>
              <a:rPr lang="en-US" sz="2200" dirty="0">
                <a:effectLst/>
                <a:latin typeface="Century Gothic" panose="020B0502020202020204" pitchFamily="34" charset="0"/>
                <a:ea typeface="Calibri" panose="020F0502020204030204" pitchFamily="34" charset="0"/>
              </a:rPr>
              <a:t>=  </a:t>
            </a:r>
            <a:r>
              <a:rPr lang="en-US" sz="2200" dirty="0">
                <a:latin typeface="Century Gothic" panose="020B0502020202020204" pitchFamily="34" charset="0"/>
                <a:ea typeface="Calibri" panose="020F0502020204030204" pitchFamily="34" charset="0"/>
              </a:rPr>
              <a:t>66</a:t>
            </a:r>
            <a:r>
              <a:rPr lang="en-US" sz="2200" dirty="0">
                <a:effectLst/>
                <a:latin typeface="Century Gothic" panose="020B0502020202020204" pitchFamily="34" charset="0"/>
                <a:ea typeface="Calibri" panose="020F0502020204030204" pitchFamily="34" charset="0"/>
              </a:rPr>
              <a:t> - 60 points or at least 80% of 75 total points.</a:t>
            </a:r>
          </a:p>
          <a:p>
            <a:pPr marL="800100" lvl="1" indent="-342900">
              <a:lnSpc>
                <a:spcPct val="200000"/>
              </a:lnSpc>
              <a:spcBef>
                <a:spcPts val="0"/>
              </a:spcBef>
              <a:spcAft>
                <a:spcPts val="0"/>
              </a:spcAft>
              <a:buFont typeface="Arial" panose="020B0604020202020204" pitchFamily="34" charset="0"/>
              <a:buChar char="•"/>
            </a:pPr>
            <a:r>
              <a:rPr lang="en-US" sz="2200" b="1" dirty="0">
                <a:effectLst/>
                <a:latin typeface="Century Gothic" panose="020B0502020202020204" pitchFamily="34" charset="0"/>
                <a:ea typeface="Calibri" panose="020F0502020204030204" pitchFamily="34" charset="0"/>
              </a:rPr>
              <a:t>C </a:t>
            </a:r>
            <a:r>
              <a:rPr lang="en-US" sz="2200" dirty="0">
                <a:effectLst/>
                <a:latin typeface="Century Gothic" panose="020B0502020202020204" pitchFamily="34" charset="0"/>
                <a:ea typeface="Calibri" panose="020F0502020204030204" pitchFamily="34" charset="0"/>
              </a:rPr>
              <a:t>=  59 - 52 points or at least 70% of 75 total points.</a:t>
            </a:r>
          </a:p>
          <a:p>
            <a:pPr marL="800100" lvl="1" indent="-342900">
              <a:lnSpc>
                <a:spcPct val="200000"/>
              </a:lnSpc>
              <a:spcBef>
                <a:spcPts val="0"/>
              </a:spcBef>
              <a:spcAft>
                <a:spcPts val="0"/>
              </a:spcAft>
              <a:buFont typeface="Arial" panose="020B0604020202020204" pitchFamily="34" charset="0"/>
              <a:buChar char="•"/>
            </a:pPr>
            <a:r>
              <a:rPr lang="en-US" sz="2200" b="1" dirty="0">
                <a:effectLst/>
                <a:latin typeface="Century Gothic" panose="020B0502020202020204" pitchFamily="34" charset="0"/>
                <a:ea typeface="Calibri" panose="020F0502020204030204" pitchFamily="34" charset="0"/>
              </a:rPr>
              <a:t>D</a:t>
            </a:r>
            <a:r>
              <a:rPr lang="en-US" sz="2200" dirty="0">
                <a:effectLst/>
                <a:latin typeface="Century Gothic" panose="020B0502020202020204" pitchFamily="34" charset="0"/>
                <a:ea typeface="Calibri" panose="020F0502020204030204" pitchFamily="34" charset="0"/>
              </a:rPr>
              <a:t> =  </a:t>
            </a:r>
            <a:r>
              <a:rPr lang="en-US" sz="2200" dirty="0">
                <a:latin typeface="Century Gothic" panose="020B0502020202020204" pitchFamily="34" charset="0"/>
                <a:ea typeface="Calibri" panose="020F0502020204030204" pitchFamily="34" charset="0"/>
              </a:rPr>
              <a:t>51</a:t>
            </a:r>
            <a:r>
              <a:rPr lang="en-US" sz="2200" dirty="0">
                <a:effectLst/>
                <a:latin typeface="Century Gothic" panose="020B0502020202020204" pitchFamily="34" charset="0"/>
                <a:ea typeface="Calibri" panose="020F0502020204030204" pitchFamily="34" charset="0"/>
              </a:rPr>
              <a:t> - </a:t>
            </a:r>
            <a:r>
              <a:rPr lang="en-US" sz="2200" dirty="0">
                <a:latin typeface="Century Gothic" panose="020B0502020202020204" pitchFamily="34" charset="0"/>
                <a:ea typeface="Calibri" panose="020F0502020204030204" pitchFamily="34" charset="0"/>
              </a:rPr>
              <a:t>45</a:t>
            </a:r>
            <a:r>
              <a:rPr lang="en-US" sz="2200" dirty="0">
                <a:effectLst/>
                <a:latin typeface="Century Gothic" panose="020B0502020202020204" pitchFamily="34" charset="0"/>
                <a:ea typeface="Calibri" panose="020F0502020204030204" pitchFamily="34" charset="0"/>
              </a:rPr>
              <a:t> points or at least 60% of 75 total points.</a:t>
            </a:r>
          </a:p>
          <a:p>
            <a:pPr marL="800100" lvl="1" indent="-342900">
              <a:lnSpc>
                <a:spcPct val="200000"/>
              </a:lnSpc>
              <a:buFont typeface="Arial" panose="020B0604020202020204" pitchFamily="34" charset="0"/>
              <a:buChar char="•"/>
            </a:pPr>
            <a:r>
              <a:rPr lang="en-US" sz="2200" b="1" dirty="0">
                <a:effectLst/>
                <a:latin typeface="Century Gothic" panose="020B0502020202020204" pitchFamily="34" charset="0"/>
                <a:ea typeface="Calibri" panose="020F0502020204030204" pitchFamily="34" charset="0"/>
              </a:rPr>
              <a:t>F</a:t>
            </a:r>
            <a:r>
              <a:rPr lang="en-US" sz="2200" dirty="0">
                <a:effectLst/>
                <a:latin typeface="Century Gothic" panose="020B0502020202020204" pitchFamily="34" charset="0"/>
                <a:ea typeface="Calibri" panose="020F0502020204030204" pitchFamily="34" charset="0"/>
              </a:rPr>
              <a:t>  = </a:t>
            </a:r>
            <a:r>
              <a:rPr lang="en-US" sz="2200" dirty="0">
                <a:latin typeface="Century Gothic" panose="020B0502020202020204" pitchFamily="34" charset="0"/>
                <a:ea typeface="Calibri" panose="020F0502020204030204" pitchFamily="34" charset="0"/>
              </a:rPr>
              <a:t>44</a:t>
            </a:r>
            <a:r>
              <a:rPr lang="en-US" sz="2200" dirty="0">
                <a:effectLst/>
                <a:latin typeface="Century Gothic" panose="020B0502020202020204" pitchFamily="34" charset="0"/>
                <a:ea typeface="Calibri" panose="020F0502020204030204" pitchFamily="34" charset="0"/>
              </a:rPr>
              <a:t> points and below or at least 59% of 75 total points.</a:t>
            </a:r>
          </a:p>
        </p:txBody>
      </p:sp>
      <p:cxnSp>
        <p:nvCxnSpPr>
          <p:cNvPr id="6" name="Straight Connector 5">
            <a:extLst>
              <a:ext uri="{FF2B5EF4-FFF2-40B4-BE49-F238E27FC236}">
                <a16:creationId xmlns:a16="http://schemas.microsoft.com/office/drawing/2014/main" id="{C124390D-FA14-497C-8D1A-D2ED74A02555}"/>
              </a:ext>
            </a:extLst>
          </p:cNvPr>
          <p:cNvCxnSpPr/>
          <p:nvPr/>
        </p:nvCxnSpPr>
        <p:spPr>
          <a:xfrm flipV="1">
            <a:off x="1001409" y="1837715"/>
            <a:ext cx="9229061" cy="74428"/>
          </a:xfrm>
          <a:prstGeom prst="line">
            <a:avLst/>
          </a:prstGeom>
          <a:ln>
            <a:solidFill>
              <a:srgbClr val="6877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8361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0D218-2358-4401-971D-FAC295D5B999}"/>
              </a:ext>
            </a:extLst>
          </p:cNvPr>
          <p:cNvSpPr>
            <a:spLocks noGrp="1"/>
          </p:cNvSpPr>
          <p:nvPr>
            <p:ph type="title"/>
          </p:nvPr>
        </p:nvSpPr>
        <p:spPr>
          <a:xfrm>
            <a:off x="838200" y="556995"/>
            <a:ext cx="10515600" cy="1133693"/>
          </a:xfrm>
        </p:spPr>
        <p:txBody>
          <a:bodyPr>
            <a:normAutofit/>
          </a:bodyPr>
          <a:lstStyle/>
          <a:p>
            <a:r>
              <a:rPr lang="en-US" sz="4800" b="1" dirty="0">
                <a:solidFill>
                  <a:srgbClr val="68777C"/>
                </a:solidFill>
                <a:latin typeface="Century Gothic" panose="020B0502020202020204" pitchFamily="34" charset="0"/>
                <a:cs typeface="Aharoni" panose="02010803020104030203" pitchFamily="2" charset="-79"/>
              </a:rPr>
              <a:t>ANNOUNCEMENTS</a:t>
            </a:r>
            <a:endParaRPr lang="en-GB" sz="4800" b="1" dirty="0">
              <a:solidFill>
                <a:srgbClr val="68777C"/>
              </a:solidFill>
              <a:latin typeface="Century Gothic" panose="020B0502020202020204" pitchFamily="34" charset="0"/>
              <a:cs typeface="Aharoni" panose="02010803020104030203" pitchFamily="2" charset="-79"/>
            </a:endParaRPr>
          </a:p>
        </p:txBody>
      </p:sp>
      <p:sp>
        <p:nvSpPr>
          <p:cNvPr id="4" name="TextBox 3">
            <a:extLst>
              <a:ext uri="{FF2B5EF4-FFF2-40B4-BE49-F238E27FC236}">
                <a16:creationId xmlns:a16="http://schemas.microsoft.com/office/drawing/2014/main" id="{FE8CDEDD-4CAF-1540-8089-C6A6F3256716}"/>
              </a:ext>
            </a:extLst>
          </p:cNvPr>
          <p:cNvSpPr txBox="1"/>
          <p:nvPr/>
        </p:nvSpPr>
        <p:spPr>
          <a:xfrm>
            <a:off x="8872538" y="1071563"/>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CEDE8C14-A78B-4E3A-8599-79BB6F29D0E3}"/>
              </a:ext>
            </a:extLst>
          </p:cNvPr>
          <p:cNvSpPr txBox="1"/>
          <p:nvPr/>
        </p:nvSpPr>
        <p:spPr>
          <a:xfrm flipH="1">
            <a:off x="838197" y="1955463"/>
            <a:ext cx="10515600" cy="4528804"/>
          </a:xfrm>
          <a:prstGeom prst="rect">
            <a:avLst/>
          </a:prstGeom>
          <a:noFill/>
        </p:spPr>
        <p:txBody>
          <a:bodyPr wrap="square" rtlCol="0">
            <a:spAutoFit/>
          </a:bodyPr>
          <a:lstStyle/>
          <a:p>
            <a:pPr marL="457200" indent="-457200">
              <a:lnSpc>
                <a:spcPct val="114000"/>
              </a:lnSpc>
              <a:buFont typeface="Arial" panose="020B0604020202020204" pitchFamily="34" charset="0"/>
              <a:buChar char="•"/>
            </a:pPr>
            <a:r>
              <a:rPr lang="en-US" sz="2200" dirty="0">
                <a:effectLst/>
                <a:latin typeface="Century Gothic" panose="020B0502020202020204" pitchFamily="34" charset="0"/>
                <a:ea typeface="Calibri" panose="020F0502020204030204" pitchFamily="34" charset="0"/>
                <a:cs typeface="Arial" panose="020B0604020202020204" pitchFamily="34" charset="0"/>
              </a:rPr>
              <a:t>Students can calculate their approximate UCOL 1523 Midterm grade with Exam 1 (up to 75 points) + Presentation Assignment (up to 75 points) + Toolbox Test (up to 50 points) = up to 200 total points possible to date.</a:t>
            </a:r>
          </a:p>
          <a:p>
            <a:pPr marL="800100" lvl="1" indent="-342900">
              <a:lnSpc>
                <a:spcPct val="200000"/>
              </a:lnSpc>
              <a:spcBef>
                <a:spcPts val="0"/>
              </a:spcBef>
              <a:spcAft>
                <a:spcPts val="0"/>
              </a:spcAft>
              <a:buFont typeface="Arial" panose="020B0604020202020204" pitchFamily="34" charset="0"/>
              <a:buChar char="•"/>
            </a:pPr>
            <a:r>
              <a:rPr lang="en-US" sz="2200" b="1" dirty="0">
                <a:effectLst/>
                <a:latin typeface="Century Gothic" panose="020B0502020202020204" pitchFamily="34" charset="0"/>
                <a:ea typeface="Calibri" panose="020F0502020204030204" pitchFamily="34" charset="0"/>
              </a:rPr>
              <a:t>A</a:t>
            </a:r>
            <a:r>
              <a:rPr lang="en-US" sz="2200" dirty="0">
                <a:effectLst/>
                <a:latin typeface="Century Gothic" panose="020B0502020202020204" pitchFamily="34" charset="0"/>
                <a:ea typeface="Calibri" panose="020F0502020204030204" pitchFamily="34" charset="0"/>
              </a:rPr>
              <a:t> =  </a:t>
            </a:r>
            <a:r>
              <a:rPr lang="en-US" sz="2200" dirty="0">
                <a:latin typeface="Century Gothic" panose="020B0502020202020204" pitchFamily="34" charset="0"/>
                <a:ea typeface="Calibri" panose="020F0502020204030204" pitchFamily="34" charset="0"/>
              </a:rPr>
              <a:t>200</a:t>
            </a:r>
            <a:r>
              <a:rPr lang="en-US" sz="2200" dirty="0">
                <a:effectLst/>
                <a:latin typeface="Century Gothic" panose="020B0502020202020204" pitchFamily="34" charset="0"/>
                <a:ea typeface="Calibri" panose="020F0502020204030204" pitchFamily="34" charset="0"/>
              </a:rPr>
              <a:t> - 180 points or at least 90% of </a:t>
            </a:r>
            <a:r>
              <a:rPr lang="en-US" sz="2200" dirty="0">
                <a:latin typeface="Century Gothic" panose="020B0502020202020204" pitchFamily="34" charset="0"/>
                <a:ea typeface="Calibri" panose="020F0502020204030204" pitchFamily="34" charset="0"/>
              </a:rPr>
              <a:t>200</a:t>
            </a:r>
            <a:r>
              <a:rPr lang="en-US" sz="2200" dirty="0">
                <a:effectLst/>
                <a:latin typeface="Century Gothic" panose="020B0502020202020204" pitchFamily="34" charset="0"/>
                <a:ea typeface="Calibri" panose="020F0502020204030204" pitchFamily="34" charset="0"/>
              </a:rPr>
              <a:t> total points.</a:t>
            </a:r>
          </a:p>
          <a:p>
            <a:pPr marL="800100" lvl="1" indent="-342900">
              <a:lnSpc>
                <a:spcPct val="200000"/>
              </a:lnSpc>
              <a:spcBef>
                <a:spcPts val="0"/>
              </a:spcBef>
              <a:spcAft>
                <a:spcPts val="0"/>
              </a:spcAft>
              <a:buFont typeface="Arial" panose="020B0604020202020204" pitchFamily="34" charset="0"/>
              <a:buChar char="•"/>
            </a:pPr>
            <a:r>
              <a:rPr lang="en-US" sz="2200" b="1" dirty="0">
                <a:effectLst/>
                <a:latin typeface="Century Gothic" panose="020B0502020202020204" pitchFamily="34" charset="0"/>
                <a:ea typeface="Calibri" panose="020F0502020204030204" pitchFamily="34" charset="0"/>
              </a:rPr>
              <a:t>B </a:t>
            </a:r>
            <a:r>
              <a:rPr lang="en-US" sz="2200" dirty="0">
                <a:effectLst/>
                <a:latin typeface="Century Gothic" panose="020B0502020202020204" pitchFamily="34" charset="0"/>
                <a:ea typeface="Calibri" panose="020F0502020204030204" pitchFamily="34" charset="0"/>
              </a:rPr>
              <a:t>=  179 - </a:t>
            </a:r>
            <a:r>
              <a:rPr lang="en-US" sz="2200" dirty="0">
                <a:latin typeface="Century Gothic" panose="020B0502020202020204" pitchFamily="34" charset="0"/>
                <a:ea typeface="Calibri" panose="020F0502020204030204" pitchFamily="34" charset="0"/>
              </a:rPr>
              <a:t>160</a:t>
            </a:r>
            <a:r>
              <a:rPr lang="en-US" sz="2200" dirty="0">
                <a:effectLst/>
                <a:latin typeface="Century Gothic" panose="020B0502020202020204" pitchFamily="34" charset="0"/>
                <a:ea typeface="Calibri" panose="020F0502020204030204" pitchFamily="34" charset="0"/>
              </a:rPr>
              <a:t> points or at least 80% of </a:t>
            </a:r>
            <a:r>
              <a:rPr lang="en-US" sz="2200" dirty="0">
                <a:latin typeface="Century Gothic" panose="020B0502020202020204" pitchFamily="34" charset="0"/>
                <a:ea typeface="Calibri" panose="020F0502020204030204" pitchFamily="34" charset="0"/>
              </a:rPr>
              <a:t>200</a:t>
            </a:r>
            <a:r>
              <a:rPr lang="en-US" sz="2200" dirty="0">
                <a:effectLst/>
                <a:latin typeface="Century Gothic" panose="020B0502020202020204" pitchFamily="34" charset="0"/>
                <a:ea typeface="Calibri" panose="020F0502020204030204" pitchFamily="34" charset="0"/>
              </a:rPr>
              <a:t> total points.</a:t>
            </a:r>
          </a:p>
          <a:p>
            <a:pPr marL="800100" lvl="1" indent="-342900">
              <a:lnSpc>
                <a:spcPct val="200000"/>
              </a:lnSpc>
              <a:spcBef>
                <a:spcPts val="0"/>
              </a:spcBef>
              <a:spcAft>
                <a:spcPts val="0"/>
              </a:spcAft>
              <a:buFont typeface="Arial" panose="020B0604020202020204" pitchFamily="34" charset="0"/>
              <a:buChar char="•"/>
            </a:pPr>
            <a:r>
              <a:rPr lang="en-US" sz="2200" b="1" dirty="0">
                <a:effectLst/>
                <a:latin typeface="Century Gothic" panose="020B0502020202020204" pitchFamily="34" charset="0"/>
                <a:ea typeface="Calibri" panose="020F0502020204030204" pitchFamily="34" charset="0"/>
              </a:rPr>
              <a:t>C </a:t>
            </a:r>
            <a:r>
              <a:rPr lang="en-US" sz="2200" dirty="0">
                <a:effectLst/>
                <a:latin typeface="Century Gothic" panose="020B0502020202020204" pitchFamily="34" charset="0"/>
                <a:ea typeface="Calibri" panose="020F0502020204030204" pitchFamily="34" charset="0"/>
              </a:rPr>
              <a:t>=  159 - </a:t>
            </a:r>
            <a:r>
              <a:rPr lang="en-US" sz="2200" dirty="0">
                <a:latin typeface="Century Gothic" panose="020B0502020202020204" pitchFamily="34" charset="0"/>
                <a:ea typeface="Calibri" panose="020F0502020204030204" pitchFamily="34" charset="0"/>
              </a:rPr>
              <a:t>140</a:t>
            </a:r>
            <a:r>
              <a:rPr lang="en-US" sz="2200" dirty="0">
                <a:effectLst/>
                <a:latin typeface="Century Gothic" panose="020B0502020202020204" pitchFamily="34" charset="0"/>
                <a:ea typeface="Calibri" panose="020F0502020204030204" pitchFamily="34" charset="0"/>
              </a:rPr>
              <a:t> points or at least 70% of </a:t>
            </a:r>
            <a:r>
              <a:rPr lang="en-US" sz="2200" dirty="0">
                <a:latin typeface="Century Gothic" panose="020B0502020202020204" pitchFamily="34" charset="0"/>
                <a:ea typeface="Calibri" panose="020F0502020204030204" pitchFamily="34" charset="0"/>
              </a:rPr>
              <a:t>200</a:t>
            </a:r>
            <a:r>
              <a:rPr lang="en-US" sz="2200" dirty="0">
                <a:effectLst/>
                <a:latin typeface="Century Gothic" panose="020B0502020202020204" pitchFamily="34" charset="0"/>
                <a:ea typeface="Calibri" panose="020F0502020204030204" pitchFamily="34" charset="0"/>
              </a:rPr>
              <a:t> total points.</a:t>
            </a:r>
          </a:p>
          <a:p>
            <a:pPr marL="800100" lvl="1" indent="-342900">
              <a:lnSpc>
                <a:spcPct val="200000"/>
              </a:lnSpc>
              <a:spcBef>
                <a:spcPts val="0"/>
              </a:spcBef>
              <a:spcAft>
                <a:spcPts val="0"/>
              </a:spcAft>
              <a:buFont typeface="Arial" panose="020B0604020202020204" pitchFamily="34" charset="0"/>
              <a:buChar char="•"/>
            </a:pPr>
            <a:r>
              <a:rPr lang="en-US" sz="2200" b="1" dirty="0">
                <a:effectLst/>
                <a:latin typeface="Century Gothic" panose="020B0502020202020204" pitchFamily="34" charset="0"/>
                <a:ea typeface="Calibri" panose="020F0502020204030204" pitchFamily="34" charset="0"/>
              </a:rPr>
              <a:t>D</a:t>
            </a:r>
            <a:r>
              <a:rPr lang="en-US" sz="2200" dirty="0">
                <a:effectLst/>
                <a:latin typeface="Century Gothic" panose="020B0502020202020204" pitchFamily="34" charset="0"/>
                <a:ea typeface="Calibri" panose="020F0502020204030204" pitchFamily="34" charset="0"/>
              </a:rPr>
              <a:t> =  139 - 120 points or at least 60% of </a:t>
            </a:r>
            <a:r>
              <a:rPr lang="en-US" sz="2200" dirty="0">
                <a:latin typeface="Century Gothic" panose="020B0502020202020204" pitchFamily="34" charset="0"/>
                <a:ea typeface="Calibri" panose="020F0502020204030204" pitchFamily="34" charset="0"/>
              </a:rPr>
              <a:t>200</a:t>
            </a:r>
            <a:r>
              <a:rPr lang="en-US" sz="2200" dirty="0">
                <a:effectLst/>
                <a:latin typeface="Century Gothic" panose="020B0502020202020204" pitchFamily="34" charset="0"/>
                <a:ea typeface="Calibri" panose="020F0502020204030204" pitchFamily="34" charset="0"/>
              </a:rPr>
              <a:t> total points.</a:t>
            </a:r>
          </a:p>
          <a:p>
            <a:pPr marL="800100" lvl="1" indent="-342900">
              <a:lnSpc>
                <a:spcPct val="200000"/>
              </a:lnSpc>
              <a:buFont typeface="Arial" panose="020B0604020202020204" pitchFamily="34" charset="0"/>
              <a:buChar char="•"/>
            </a:pPr>
            <a:r>
              <a:rPr lang="en-US" sz="2200" b="1" dirty="0">
                <a:effectLst/>
                <a:latin typeface="Century Gothic" panose="020B0502020202020204" pitchFamily="34" charset="0"/>
                <a:ea typeface="Calibri" panose="020F0502020204030204" pitchFamily="34" charset="0"/>
              </a:rPr>
              <a:t>F </a:t>
            </a:r>
            <a:r>
              <a:rPr lang="en-US" sz="2200" dirty="0">
                <a:effectLst/>
                <a:latin typeface="Century Gothic" panose="020B0502020202020204" pitchFamily="34" charset="0"/>
                <a:ea typeface="Calibri" panose="020F0502020204030204" pitchFamily="34" charset="0"/>
              </a:rPr>
              <a:t> = 119 points and below or at least 59% of </a:t>
            </a:r>
            <a:r>
              <a:rPr lang="en-US" sz="2200" dirty="0">
                <a:latin typeface="Century Gothic" panose="020B0502020202020204" pitchFamily="34" charset="0"/>
                <a:ea typeface="Calibri" panose="020F0502020204030204" pitchFamily="34" charset="0"/>
              </a:rPr>
              <a:t>200</a:t>
            </a:r>
            <a:r>
              <a:rPr lang="en-US" sz="2200" dirty="0">
                <a:effectLst/>
                <a:latin typeface="Century Gothic" panose="020B0502020202020204" pitchFamily="34" charset="0"/>
                <a:ea typeface="Calibri" panose="020F0502020204030204" pitchFamily="34" charset="0"/>
              </a:rPr>
              <a:t> total points.</a:t>
            </a:r>
          </a:p>
        </p:txBody>
      </p:sp>
      <p:cxnSp>
        <p:nvCxnSpPr>
          <p:cNvPr id="6" name="Straight Connector 5">
            <a:extLst>
              <a:ext uri="{FF2B5EF4-FFF2-40B4-BE49-F238E27FC236}">
                <a16:creationId xmlns:a16="http://schemas.microsoft.com/office/drawing/2014/main" id="{C124390D-FA14-497C-8D1A-D2ED74A02555}"/>
              </a:ext>
            </a:extLst>
          </p:cNvPr>
          <p:cNvCxnSpPr/>
          <p:nvPr/>
        </p:nvCxnSpPr>
        <p:spPr>
          <a:xfrm flipV="1">
            <a:off x="1001409" y="1837715"/>
            <a:ext cx="9229061" cy="74428"/>
          </a:xfrm>
          <a:prstGeom prst="line">
            <a:avLst/>
          </a:prstGeom>
          <a:ln>
            <a:solidFill>
              <a:srgbClr val="6877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9698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0D218-2358-4401-971D-FAC295D5B999}"/>
              </a:ext>
            </a:extLst>
          </p:cNvPr>
          <p:cNvSpPr>
            <a:spLocks noGrp="1"/>
          </p:cNvSpPr>
          <p:nvPr>
            <p:ph type="title"/>
          </p:nvPr>
        </p:nvSpPr>
        <p:spPr>
          <a:xfrm>
            <a:off x="212035" y="556995"/>
            <a:ext cx="11781182" cy="1133693"/>
          </a:xfrm>
          <a:solidFill>
            <a:schemeClr val="bg1"/>
          </a:solidFill>
          <a:ln>
            <a:solidFill>
              <a:srgbClr val="68777C"/>
            </a:solidFill>
          </a:ln>
        </p:spPr>
        <p:txBody>
          <a:bodyPr>
            <a:noAutofit/>
          </a:bodyPr>
          <a:lstStyle/>
          <a:p>
            <a:pPr algn="ctr"/>
            <a:r>
              <a:rPr lang="en-US" sz="3800" b="1" dirty="0">
                <a:solidFill>
                  <a:srgbClr val="68777C"/>
                </a:solidFill>
                <a:latin typeface="Century Gothic" panose="020B0502020202020204" pitchFamily="34" charset="0"/>
                <a:cs typeface="Aharoni" panose="02010803020104030203" pitchFamily="2" charset="-79"/>
              </a:rPr>
              <a:t>ATTITUDES &amp; PERSUASION LEARNING OBJECTIVES</a:t>
            </a:r>
            <a:endParaRPr lang="en-GB" sz="3800" b="1" dirty="0">
              <a:solidFill>
                <a:srgbClr val="68777C"/>
              </a:solidFill>
              <a:latin typeface="Century Gothic" panose="020B0502020202020204" pitchFamily="34" charset="0"/>
              <a:cs typeface="Aharoni" panose="02010803020104030203" pitchFamily="2" charset="-79"/>
            </a:endParaRPr>
          </a:p>
        </p:txBody>
      </p:sp>
      <p:sp>
        <p:nvSpPr>
          <p:cNvPr id="4" name="TextBox 3">
            <a:extLst>
              <a:ext uri="{FF2B5EF4-FFF2-40B4-BE49-F238E27FC236}">
                <a16:creationId xmlns:a16="http://schemas.microsoft.com/office/drawing/2014/main" id="{FE8CDEDD-4CAF-1540-8089-C6A6F3256716}"/>
              </a:ext>
            </a:extLst>
          </p:cNvPr>
          <p:cNvSpPr txBox="1"/>
          <p:nvPr/>
        </p:nvSpPr>
        <p:spPr>
          <a:xfrm>
            <a:off x="8872538" y="1071563"/>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CEDE8C14-A78B-4E3A-8599-79BB6F29D0E3}"/>
              </a:ext>
            </a:extLst>
          </p:cNvPr>
          <p:cNvSpPr txBox="1"/>
          <p:nvPr/>
        </p:nvSpPr>
        <p:spPr>
          <a:xfrm flipH="1">
            <a:off x="838199" y="2133599"/>
            <a:ext cx="10617200" cy="4524315"/>
          </a:xfrm>
          <a:prstGeom prst="rect">
            <a:avLst/>
          </a:prstGeom>
          <a:noFill/>
        </p:spPr>
        <p:txBody>
          <a:bodyPr wrap="square" rtlCol="0">
            <a:spAutoFit/>
          </a:bodyPr>
          <a:lstStyle/>
          <a:p>
            <a:pPr lvl="1"/>
            <a:r>
              <a:rPr lang="en-US" sz="2800" b="1" dirty="0">
                <a:solidFill>
                  <a:srgbClr val="68777C"/>
                </a:solidFill>
                <a:latin typeface="Century Gothic" panose="020B0502020202020204" pitchFamily="34" charset="0"/>
              </a:rPr>
              <a:t>Module 7.1:  </a:t>
            </a:r>
            <a:r>
              <a:rPr lang="en-US" sz="2800" dirty="0">
                <a:solidFill>
                  <a:schemeClr val="tx2">
                    <a:lumMod val="75000"/>
                  </a:schemeClr>
                </a:solidFill>
                <a:latin typeface="Century Gothic" panose="020B0502020202020204" pitchFamily="34" charset="0"/>
              </a:rPr>
              <a:t>Explain how attitudes are based on underlying beliefs that help predict behavior. </a:t>
            </a:r>
          </a:p>
          <a:p>
            <a:pPr lvl="1"/>
            <a:endParaRPr lang="en-US" sz="2800" dirty="0">
              <a:solidFill>
                <a:schemeClr val="tx2">
                  <a:lumMod val="75000"/>
                </a:schemeClr>
              </a:solidFill>
              <a:latin typeface="Century Gothic" panose="020B0502020202020204" pitchFamily="34" charset="0"/>
            </a:endParaRPr>
          </a:p>
          <a:p>
            <a:pPr lvl="1"/>
            <a:r>
              <a:rPr lang="en-US" sz="2800" b="1" dirty="0">
                <a:solidFill>
                  <a:srgbClr val="68777C"/>
                </a:solidFill>
                <a:latin typeface="Century Gothic" panose="020B0502020202020204" pitchFamily="34" charset="0"/>
              </a:rPr>
              <a:t>Module 7.2:  </a:t>
            </a:r>
            <a:r>
              <a:rPr lang="en-US" sz="2800" dirty="0">
                <a:solidFill>
                  <a:schemeClr val="tx2">
                    <a:lumMod val="75000"/>
                  </a:schemeClr>
                </a:solidFill>
                <a:latin typeface="Century Gothic" panose="020B0502020202020204" pitchFamily="34" charset="0"/>
              </a:rPr>
              <a:t>Describe difficulties in measuring attitudes and </a:t>
            </a:r>
            <a:r>
              <a:rPr lang="en-US" sz="2800" dirty="0">
                <a:solidFill>
                  <a:srgbClr val="68777C"/>
                </a:solidFill>
                <a:latin typeface="Century Gothic" panose="020B0502020202020204" pitchFamily="34" charset="0"/>
              </a:rPr>
              <a:t>theories</a:t>
            </a:r>
            <a:r>
              <a:rPr lang="en-US" sz="2800" dirty="0">
                <a:solidFill>
                  <a:schemeClr val="tx2">
                    <a:lumMod val="75000"/>
                  </a:schemeClr>
                </a:solidFill>
                <a:latin typeface="Century Gothic" panose="020B0502020202020204" pitchFamily="34" charset="0"/>
              </a:rPr>
              <a:t> regarding whether they really predict human behavior. </a:t>
            </a:r>
          </a:p>
          <a:p>
            <a:pPr lvl="1"/>
            <a:endParaRPr lang="en-US" sz="2800" dirty="0">
              <a:solidFill>
                <a:schemeClr val="tx2">
                  <a:lumMod val="75000"/>
                </a:schemeClr>
              </a:solidFill>
              <a:latin typeface="Century Gothic" panose="020B0502020202020204" pitchFamily="34" charset="0"/>
            </a:endParaRPr>
          </a:p>
          <a:p>
            <a:pPr lvl="1"/>
            <a:r>
              <a:rPr lang="en-US" sz="2800" b="1" dirty="0">
                <a:solidFill>
                  <a:srgbClr val="68777C"/>
                </a:solidFill>
                <a:latin typeface="Century Gothic" panose="020B0502020202020204" pitchFamily="34" charset="0"/>
              </a:rPr>
              <a:t>Module 7.3:  </a:t>
            </a:r>
            <a:r>
              <a:rPr lang="en-US" sz="2800" dirty="0">
                <a:solidFill>
                  <a:schemeClr val="tx2">
                    <a:lumMod val="75000"/>
                  </a:schemeClr>
                </a:solidFill>
                <a:latin typeface="Century Gothic" panose="020B0502020202020204" pitchFamily="34" charset="0"/>
              </a:rPr>
              <a:t>Analyze how paths to persuasion can change attitudes. </a:t>
            </a:r>
            <a:endParaRPr lang="en-US" dirty="0">
              <a:solidFill>
                <a:schemeClr val="tx2">
                  <a:lumMod val="75000"/>
                </a:schemeClr>
              </a:solidFill>
              <a:latin typeface="Abadi" panose="020B0604020104020204" pitchFamily="34" charset="0"/>
            </a:endParaRPr>
          </a:p>
          <a:p>
            <a:endParaRPr lang="en-US" dirty="0">
              <a:solidFill>
                <a:schemeClr val="tx2">
                  <a:lumMod val="75000"/>
                </a:schemeClr>
              </a:solidFill>
              <a:latin typeface="Abadi" panose="020B0604020104020204" pitchFamily="34" charset="0"/>
            </a:endParaRPr>
          </a:p>
          <a:p>
            <a:endParaRPr lang="en-US" dirty="0"/>
          </a:p>
        </p:txBody>
      </p:sp>
    </p:spTree>
    <p:extLst>
      <p:ext uri="{BB962C8B-B14F-4D97-AF65-F5344CB8AC3E}">
        <p14:creationId xmlns:p14="http://schemas.microsoft.com/office/powerpoint/2010/main" val="2666300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E59FC6C-6369-4B8F-AD43-FB691CBDE6B9}"/>
              </a:ext>
            </a:extLst>
          </p:cNvPr>
          <p:cNvSpPr>
            <a:spLocks noGrp="1"/>
          </p:cNvSpPr>
          <p:nvPr>
            <p:ph type="title"/>
          </p:nvPr>
        </p:nvSpPr>
        <p:spPr>
          <a:xfrm>
            <a:off x="2887133" y="1786465"/>
            <a:ext cx="7027334" cy="3716868"/>
          </a:xfrm>
          <a:ln>
            <a:solidFill>
              <a:srgbClr val="68777C"/>
            </a:solidFill>
          </a:ln>
        </p:spPr>
        <p:txBody>
          <a:bodyPr vert="horz" lIns="91440" tIns="45720" rIns="91440" bIns="45720" rtlCol="0" anchor="ctr">
            <a:normAutofit/>
          </a:bodyPr>
          <a:lstStyle/>
          <a:p>
            <a:pPr algn="ctr"/>
            <a:r>
              <a:rPr lang="en-US" b="1" dirty="0">
                <a:solidFill>
                  <a:schemeClr val="tx2">
                    <a:lumMod val="75000"/>
                  </a:schemeClr>
                </a:solidFill>
                <a:latin typeface="Century Gothic" panose="020B0502020202020204" pitchFamily="34" charset="0"/>
              </a:rPr>
              <a:t>Explain</a:t>
            </a:r>
            <a:r>
              <a:rPr lang="en-US" dirty="0">
                <a:solidFill>
                  <a:schemeClr val="tx2">
                    <a:lumMod val="75000"/>
                  </a:schemeClr>
                </a:solidFill>
                <a:latin typeface="Century Gothic" panose="020B0502020202020204" pitchFamily="34" charset="0"/>
              </a:rPr>
              <a:t> how </a:t>
            </a:r>
            <a:r>
              <a:rPr lang="en-US" b="1" dirty="0">
                <a:solidFill>
                  <a:schemeClr val="tx2">
                    <a:lumMod val="75000"/>
                  </a:schemeClr>
                </a:solidFill>
                <a:latin typeface="Century Gothic" panose="020B0502020202020204" pitchFamily="34" charset="0"/>
              </a:rPr>
              <a:t>attitudes</a:t>
            </a:r>
            <a:r>
              <a:rPr lang="en-US" dirty="0">
                <a:solidFill>
                  <a:schemeClr val="tx2">
                    <a:lumMod val="75000"/>
                  </a:schemeClr>
                </a:solidFill>
                <a:latin typeface="Century Gothic" panose="020B0502020202020204" pitchFamily="34" charset="0"/>
              </a:rPr>
              <a:t> are based on underlying </a:t>
            </a:r>
            <a:r>
              <a:rPr lang="en-US" b="1" dirty="0">
                <a:solidFill>
                  <a:schemeClr val="tx2">
                    <a:lumMod val="75000"/>
                  </a:schemeClr>
                </a:solidFill>
                <a:latin typeface="Century Gothic" panose="020B0502020202020204" pitchFamily="34" charset="0"/>
              </a:rPr>
              <a:t>beliefs </a:t>
            </a:r>
            <a:r>
              <a:rPr lang="en-US" dirty="0">
                <a:solidFill>
                  <a:schemeClr val="tx2">
                    <a:lumMod val="75000"/>
                  </a:schemeClr>
                </a:solidFill>
                <a:latin typeface="Century Gothic" panose="020B0502020202020204" pitchFamily="34" charset="0"/>
              </a:rPr>
              <a:t>that help predict </a:t>
            </a:r>
            <a:r>
              <a:rPr lang="en-US" b="1" dirty="0">
                <a:solidFill>
                  <a:schemeClr val="tx2">
                    <a:lumMod val="75000"/>
                  </a:schemeClr>
                </a:solidFill>
                <a:latin typeface="Century Gothic" panose="020B0502020202020204" pitchFamily="34" charset="0"/>
              </a:rPr>
              <a:t>behavior</a:t>
            </a:r>
            <a:r>
              <a:rPr lang="en-US" dirty="0">
                <a:solidFill>
                  <a:schemeClr val="tx2">
                    <a:lumMod val="75000"/>
                  </a:schemeClr>
                </a:solidFill>
                <a:latin typeface="Century Gothic" panose="020B0502020202020204" pitchFamily="34" charset="0"/>
              </a:rPr>
              <a:t>.</a:t>
            </a:r>
            <a:endParaRPr lang="en-US" b="1" dirty="0">
              <a:solidFill>
                <a:srgbClr val="68777C"/>
              </a:solidFill>
              <a:latin typeface="Century Gothic" panose="020B050202020202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B92DB0E8-73AE-4B4A-9601-F68060FB589D}"/>
              </a:ext>
            </a:extLst>
          </p:cNvPr>
          <p:cNvSpPr/>
          <p:nvPr/>
        </p:nvSpPr>
        <p:spPr>
          <a:xfrm>
            <a:off x="3301999" y="1073647"/>
            <a:ext cx="1261534" cy="1202267"/>
          </a:xfrm>
          <a:prstGeom prst="rect">
            <a:avLst/>
          </a:prstGeom>
          <a:solidFill>
            <a:srgbClr val="B80000"/>
          </a:solidFill>
          <a:ln>
            <a:solidFill>
              <a:srgbClr val="6877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14" name="TextBox 13">
            <a:extLst>
              <a:ext uri="{FF2B5EF4-FFF2-40B4-BE49-F238E27FC236}">
                <a16:creationId xmlns:a16="http://schemas.microsoft.com/office/drawing/2014/main" id="{63A695AA-F576-42A8-B944-D8D54FDF248A}"/>
              </a:ext>
            </a:extLst>
          </p:cNvPr>
          <p:cNvSpPr txBox="1"/>
          <p:nvPr/>
        </p:nvSpPr>
        <p:spPr>
          <a:xfrm>
            <a:off x="3454399" y="1144951"/>
            <a:ext cx="1524000" cy="1077218"/>
          </a:xfrm>
          <a:prstGeom prst="rect">
            <a:avLst/>
          </a:prstGeom>
          <a:noFill/>
        </p:spPr>
        <p:txBody>
          <a:bodyPr wrap="square" rtlCol="0">
            <a:spAutoFit/>
          </a:bodyPr>
          <a:lstStyle/>
          <a:p>
            <a:r>
              <a:rPr lang="en-US" sz="3200" dirty="0">
                <a:solidFill>
                  <a:schemeClr val="bg1"/>
                </a:solidFill>
                <a:latin typeface="Century Gothic" panose="020B0502020202020204" pitchFamily="34" charset="0"/>
              </a:rPr>
              <a:t>LO M7.1</a:t>
            </a:r>
          </a:p>
        </p:txBody>
      </p:sp>
    </p:spTree>
    <p:extLst>
      <p:ext uri="{BB962C8B-B14F-4D97-AF65-F5344CB8AC3E}">
        <p14:creationId xmlns:p14="http://schemas.microsoft.com/office/powerpoint/2010/main" val="5767127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10691</TotalTime>
  <Words>2134</Words>
  <Application>Microsoft Macintosh PowerPoint</Application>
  <PresentationFormat>Widescreen</PresentationFormat>
  <Paragraphs>172</Paragraphs>
  <Slides>37</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37</vt:i4>
      </vt:variant>
    </vt:vector>
  </HeadingPairs>
  <TitlesOfParts>
    <vt:vector size="48" baseType="lpstr">
      <vt:lpstr>Abadi</vt:lpstr>
      <vt:lpstr>Arial</vt:lpstr>
      <vt:lpstr>Calibri</vt:lpstr>
      <vt:lpstr>Calibri Light</vt:lpstr>
      <vt:lpstr>Century Gothic</vt:lpstr>
      <vt:lpstr>Courier New</vt:lpstr>
      <vt:lpstr>Helvetica Neue</vt:lpstr>
      <vt:lpstr>Helvetica Neue Light</vt:lpstr>
      <vt:lpstr>Palatino</vt:lpstr>
      <vt:lpstr>Wingdings</vt:lpstr>
      <vt:lpstr>Office Theme</vt:lpstr>
      <vt:lpstr>PowerPoint Presentation</vt:lpstr>
      <vt:lpstr>PowerPoint Presentation</vt:lpstr>
      <vt:lpstr>Land Acknowledgement</vt:lpstr>
      <vt:lpstr>ANNOUNCEMENTS</vt:lpstr>
      <vt:lpstr>ANNOUNCEMENTS</vt:lpstr>
      <vt:lpstr>ANNOUNCEMENTS</vt:lpstr>
      <vt:lpstr>ANNOUNCEMENTS</vt:lpstr>
      <vt:lpstr>ATTITUDES &amp; PERSUASION LEARNING OBJECTIVES</vt:lpstr>
      <vt:lpstr>Explain how attitudes are based on underlying beliefs that help predict behavior.</vt:lpstr>
      <vt:lpstr>WHAT ARE ATTITUDES?</vt:lpstr>
      <vt:lpstr>Quickwrite:</vt:lpstr>
      <vt:lpstr>WHAT ARE IMPLICIT ATTITUDES?</vt:lpstr>
      <vt:lpstr>WHAT ARE EXPLICIT ATTITUDES?</vt:lpstr>
      <vt:lpstr>WHERE DO THEY COME FROM?</vt:lpstr>
      <vt:lpstr>PowerPoint Presentation</vt:lpstr>
      <vt:lpstr>social learning theory</vt:lpstr>
      <vt:lpstr>PowerPoint Presentation</vt:lpstr>
      <vt:lpstr>WHAT ARE ATTITUDES AND WHERE DO THEY COME FROM?</vt:lpstr>
      <vt:lpstr> Describe difficulties  in measuring attitudes and theories regarding whether they really predict human behavior. </vt:lpstr>
      <vt:lpstr>DO ATTITUDES PREDICT BEHAVIOR?</vt:lpstr>
      <vt:lpstr>DO ATTITUDES PREDICT BEHAVIOR?</vt:lpstr>
      <vt:lpstr>DO ATTITUDES PREDICT BEHAVIOR?</vt:lpstr>
      <vt:lpstr>Research on Attitudes with Bogus Pipeline</vt:lpstr>
      <vt:lpstr>DO ATTITUDES PREDICT BEHAVIOR?</vt:lpstr>
      <vt:lpstr>Research on Facial Feedback Hypothesis</vt:lpstr>
      <vt:lpstr>self-affirmation theory</vt:lpstr>
      <vt:lpstr>perceived control</vt:lpstr>
      <vt:lpstr> Analyze how paths to persuasion can change attitudes. </vt:lpstr>
      <vt:lpstr>HOW DO ATTITUDES CHANGE?</vt:lpstr>
      <vt:lpstr>Attitude Change and Self-Justification</vt:lpstr>
      <vt:lpstr>Attitude Change from Lowball Techniques</vt:lpstr>
      <vt:lpstr>Attitude Change from Norms of Reciprocity</vt:lpstr>
      <vt:lpstr>Attitude Change from Foot-in-the-Door</vt:lpstr>
      <vt:lpstr>Attitude Change from Door-in-the-Face</vt:lpstr>
      <vt:lpstr>HOW DO ATTITUDES CHANGE?</vt:lpstr>
      <vt:lpstr>Class Wrap Up…</vt:lpstr>
      <vt:lpstr>That’s all folks…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Carter-Sowell, Adrienne</dc:creator>
  <cp:lastModifiedBy>Marshall, Lindsay E.</cp:lastModifiedBy>
  <cp:revision>182</cp:revision>
  <dcterms:modified xsi:type="dcterms:W3CDTF">2021-10-06T16:03:06Z</dcterms:modified>
</cp:coreProperties>
</file>