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493" r:id="rId3"/>
    <p:sldId id="590" r:id="rId4"/>
    <p:sldId id="591" r:id="rId5"/>
    <p:sldId id="592" r:id="rId6"/>
    <p:sldId id="524" r:id="rId7"/>
    <p:sldId id="525" r:id="rId8"/>
    <p:sldId id="530" r:id="rId9"/>
    <p:sldId id="587" r:id="rId10"/>
    <p:sldId id="586" r:id="rId11"/>
    <p:sldId id="582" r:id="rId12"/>
    <p:sldId id="585" r:id="rId13"/>
    <p:sldId id="588" r:id="rId14"/>
    <p:sldId id="589" r:id="rId15"/>
    <p:sldId id="583" r:id="rId16"/>
    <p:sldId id="512" r:id="rId17"/>
    <p:sldId id="577" r:id="rId18"/>
    <p:sldId id="579" r:id="rId19"/>
    <p:sldId id="265" r:id="rId20"/>
    <p:sldId id="5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2"/>
    <p:restoredTop sz="95872"/>
  </p:normalViewPr>
  <p:slideViewPr>
    <p:cSldViewPr snapToGrid="0" snapToObjects="1">
      <p:cViewPr varScale="1">
        <p:scale>
          <a:sx n="108" d="100"/>
          <a:sy n="108" d="100"/>
        </p:scale>
        <p:origin x="5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10/11/21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dirty="0"/>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6</a:t>
            </a:fld>
            <a:endParaRPr lang="en-US" dirty="0"/>
          </a:p>
        </p:txBody>
      </p:sp>
    </p:spTree>
    <p:extLst>
      <p:ext uri="{BB962C8B-B14F-4D97-AF65-F5344CB8AC3E}">
        <p14:creationId xmlns:p14="http://schemas.microsoft.com/office/powerpoint/2010/main" val="371775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8</a:t>
            </a:fld>
            <a:endParaRPr lang="en-US" dirty="0"/>
          </a:p>
        </p:txBody>
      </p:sp>
    </p:spTree>
    <p:extLst>
      <p:ext uri="{BB962C8B-B14F-4D97-AF65-F5344CB8AC3E}">
        <p14:creationId xmlns:p14="http://schemas.microsoft.com/office/powerpoint/2010/main" val="401575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9</a:t>
            </a:fld>
            <a:endParaRPr lang="en-US" dirty="0"/>
          </a:p>
        </p:txBody>
      </p:sp>
    </p:spTree>
    <p:extLst>
      <p:ext uri="{BB962C8B-B14F-4D97-AF65-F5344CB8AC3E}">
        <p14:creationId xmlns:p14="http://schemas.microsoft.com/office/powerpoint/2010/main" val="53345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10</a:t>
            </a:fld>
            <a:endParaRPr lang="en-US" dirty="0"/>
          </a:p>
        </p:txBody>
      </p:sp>
    </p:spTree>
    <p:extLst>
      <p:ext uri="{BB962C8B-B14F-4D97-AF65-F5344CB8AC3E}">
        <p14:creationId xmlns:p14="http://schemas.microsoft.com/office/powerpoint/2010/main" val="361947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12</a:t>
            </a:fld>
            <a:endParaRPr lang="en-US" dirty="0"/>
          </a:p>
        </p:txBody>
      </p:sp>
    </p:spTree>
    <p:extLst>
      <p:ext uri="{BB962C8B-B14F-4D97-AF65-F5344CB8AC3E}">
        <p14:creationId xmlns:p14="http://schemas.microsoft.com/office/powerpoint/2010/main" val="264027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dirty="0"/>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10/11/21</a:t>
            </a:fld>
            <a:endParaRPr lang="en-US" dirty="0"/>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10/11/21</a:t>
            </a:fld>
            <a:endParaRPr lang="en-US" dirty="0"/>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dirty="0"/>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peoplematters.in/article/employee-engagement/going-big-with-your-employee-volunteering-program-a-tata-communications-case-study-1919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hyperlink" Target="https://guides.ou.edu/ucol152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906106"/>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8 – October 11 – 15, 2021</a:t>
            </a:r>
          </a:p>
          <a:p>
            <a:pPr algn="l">
              <a:lnSpc>
                <a:spcPct val="100000"/>
              </a:lnSpc>
              <a:spcAft>
                <a:spcPts val="450"/>
              </a:spcAft>
            </a:pPr>
            <a:endParaRPr lang="en-US" dirty="0"/>
          </a:p>
          <a:p>
            <a:pPr algn="l">
              <a:lnSpc>
                <a:spcPct val="130000"/>
              </a:lnSpc>
              <a:spcBef>
                <a:spcPts val="0"/>
              </a:spcBef>
            </a:pPr>
            <a:r>
              <a:rPr lang="en-US" sz="2200" b="1" dirty="0">
                <a:latin typeface="Century Gothic" panose="020B0502020202020204" pitchFamily="34" charset="0"/>
                <a:ea typeface="Times New Roman" panose="02020603050405020304" pitchFamily="18" charset="0"/>
                <a:cs typeface="Times New Roman" panose="02020603050405020304" pitchFamily="18" charset="0"/>
              </a:rPr>
              <a:t>Understanding Collective Experiences and </a:t>
            </a:r>
            <a:r>
              <a:rPr lang="en-US" sz="2200" b="1" dirty="0">
                <a:effectLst/>
                <a:latin typeface="Century Gothic" panose="020B0502020202020204" pitchFamily="34" charset="0"/>
                <a:ea typeface="Times New Roman" panose="02020603050405020304" pitchFamily="18" charset="0"/>
                <a:cs typeface="Times New Roman" panose="02020603050405020304" pitchFamily="18" charset="0"/>
              </a:rPr>
              <a:t>Cultivating Belonging at the OU Library</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714375" y="365125"/>
            <a:ext cx="11153775" cy="1325563"/>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The THREE Phases of Belonging Covered in this Course</a:t>
            </a:r>
          </a:p>
        </p:txBody>
      </p:sp>
      <p:sp>
        <p:nvSpPr>
          <p:cNvPr id="3" name="Text Placeholder 2"/>
          <p:cNvSpPr>
            <a:spLocks noGrp="1"/>
          </p:cNvSpPr>
          <p:nvPr>
            <p:ph sz="half" idx="1"/>
          </p:nvPr>
        </p:nvSpPr>
        <p:spPr>
          <a:xfrm>
            <a:off x="838199" y="1825625"/>
            <a:ext cx="6868551" cy="4351338"/>
          </a:xfrm>
        </p:spPr>
        <p:txBody>
          <a:bodyPr>
            <a:noAutofit/>
          </a:bodyPr>
          <a:lstStyle/>
          <a:p>
            <a:pPr marL="0" marR="0">
              <a:lnSpc>
                <a:spcPct val="150000"/>
              </a:lnSpc>
              <a:spcBef>
                <a:spcPts val="0"/>
              </a:spcBef>
              <a:spcAft>
                <a:spcPts val="0"/>
              </a:spcAft>
            </a:pPr>
            <a:r>
              <a:rPr lang="en-US" sz="2400" b="1" dirty="0">
                <a:effectLst/>
                <a:latin typeface="Century Gothic" panose="020B0502020202020204" pitchFamily="34" charset="0"/>
                <a:ea typeface="Times New Roman" panose="02020603050405020304" pitchFamily="18" charset="0"/>
              </a:rPr>
              <a:t>Phase III</a:t>
            </a:r>
            <a:r>
              <a:rPr lang="en-US" sz="2400" b="1" dirty="0">
                <a:latin typeface="Century Gothic" panose="020B0502020202020204" pitchFamily="34" charset="0"/>
                <a:ea typeface="Times New Roman" panose="02020603050405020304" pitchFamily="18" charset="0"/>
              </a:rPr>
              <a:t> – </a:t>
            </a:r>
            <a:r>
              <a:rPr lang="en-US" sz="2400" b="1" dirty="0">
                <a:effectLst/>
                <a:latin typeface="Century Gothic" panose="020B0502020202020204" pitchFamily="34" charset="0"/>
                <a:ea typeface="Times New Roman" panose="02020603050405020304" pitchFamily="18" charset="0"/>
              </a:rPr>
              <a:t>Belonging based Behavior</a:t>
            </a:r>
          </a:p>
          <a:p>
            <a:pPr marL="342900" marR="0" indent="-342900">
              <a:lnSpc>
                <a:spcPct val="150000"/>
              </a:lnSpc>
              <a:spcBef>
                <a:spcPts val="0"/>
              </a:spcBef>
              <a:spcAft>
                <a:spcPts val="0"/>
              </a:spcAft>
              <a:buFont typeface="Arial" panose="020B0604020202020204" pitchFamily="34" charset="0"/>
              <a:buChar char="•"/>
            </a:pPr>
            <a:r>
              <a:rPr lang="en-US" sz="2400" dirty="0">
                <a:latin typeface="Century Gothic" panose="020B0502020202020204" pitchFamily="34" charset="0"/>
                <a:ea typeface="Times New Roman" panose="02020603050405020304" pitchFamily="18" charset="0"/>
              </a:rPr>
              <a:t>S</a:t>
            </a:r>
            <a:r>
              <a:rPr lang="en-US" sz="2400" dirty="0">
                <a:effectLst/>
                <a:latin typeface="Century Gothic" panose="020B0502020202020204" pitchFamily="34" charset="0"/>
                <a:ea typeface="Times New Roman" panose="02020603050405020304" pitchFamily="18" charset="0"/>
              </a:rPr>
              <a:t>tudents connect the tools that contribute to a sense of belonging with their understanding of the experiences of others to </a:t>
            </a:r>
            <a:r>
              <a:rPr lang="en-US" sz="2400" dirty="0">
                <a:latin typeface="Century Gothic" panose="020B0502020202020204" pitchFamily="34" charset="0"/>
                <a:ea typeface="Times New Roman" panose="02020603050405020304" pitchFamily="18" charset="0"/>
              </a:rPr>
              <a:t>extend </a:t>
            </a:r>
            <a:r>
              <a:rPr lang="en-US" sz="2400" dirty="0">
                <a:effectLst/>
                <a:latin typeface="Century Gothic" panose="020B0502020202020204" pitchFamily="34" charset="0"/>
                <a:ea typeface="Times New Roman" panose="02020603050405020304" pitchFamily="18" charset="0"/>
              </a:rPr>
              <a:t>intentional helping rather than hurting behaviors to build community at OU. </a:t>
            </a:r>
          </a:p>
          <a:p>
            <a:pPr marL="342900" marR="0" indent="-342900">
              <a:lnSpc>
                <a:spcPct val="150000"/>
              </a:lnSpc>
              <a:spcBef>
                <a:spcPts val="0"/>
              </a:spcBef>
              <a:spcAft>
                <a:spcPts val="0"/>
              </a:spcAft>
              <a:buFont typeface="Arial" panose="020B0604020202020204" pitchFamily="34" charset="0"/>
              <a:buChar char="•"/>
            </a:pPr>
            <a:r>
              <a:rPr lang="en-US" sz="2400" dirty="0">
                <a:latin typeface="Century Gothic" panose="020B0502020202020204" pitchFamily="34" charset="0"/>
                <a:ea typeface="Times New Roman" panose="02020603050405020304" pitchFamily="18" charset="0"/>
              </a:rPr>
              <a:t>We will start Phase 3 during Week 11.</a:t>
            </a:r>
            <a:endParaRPr lang="en-US" sz="2400" dirty="0">
              <a:effectLst/>
              <a:latin typeface="Century Gothic" panose="020B0502020202020204" pitchFamily="34" charset="0"/>
              <a:ea typeface="Times New Roman" panose="02020603050405020304" pitchFamily="18" charset="0"/>
            </a:endParaRPr>
          </a:p>
        </p:txBody>
      </p:sp>
      <p:pic>
        <p:nvPicPr>
          <p:cNvPr id="9" name="Content Placeholder 8" descr="A picture containing text, clipart&#10;&#10;Description automatically generated">
            <a:extLst>
              <a:ext uri="{FF2B5EF4-FFF2-40B4-BE49-F238E27FC236}">
                <a16:creationId xmlns:a16="http://schemas.microsoft.com/office/drawing/2014/main" id="{4D4E5FE6-4487-4DD5-8E92-B2176E15189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 r="-2861"/>
          <a:stretch/>
        </p:blipFill>
        <p:spPr>
          <a:xfrm>
            <a:off x="7706750" y="2572657"/>
            <a:ext cx="4305786" cy="2354646"/>
          </a:xfrm>
        </p:spPr>
      </p:pic>
    </p:spTree>
    <p:extLst>
      <p:ext uri="{BB962C8B-B14F-4D97-AF65-F5344CB8AC3E}">
        <p14:creationId xmlns:p14="http://schemas.microsoft.com/office/powerpoint/2010/main" val="44156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2080455"/>
            <a:ext cx="7027334" cy="3716868"/>
          </a:xfrm>
          <a:ln>
            <a:solidFill>
              <a:srgbClr val="68777C"/>
            </a:solidFill>
          </a:ln>
        </p:spPr>
        <p:txBody>
          <a:bodyPr vert="horz" lIns="91440" tIns="45720" rIns="91440" bIns="45720" rtlCol="0" anchor="ctr">
            <a:normAutofit/>
          </a:bodyPr>
          <a:lstStyle/>
          <a:p>
            <a:pPr algn="ctr"/>
            <a:r>
              <a:rPr lang="en-US" sz="4400" b="1" dirty="0">
                <a:solidFill>
                  <a:schemeClr val="tx2">
                    <a:lumMod val="75000"/>
                  </a:schemeClr>
                </a:solidFill>
                <a:latin typeface="Century Gothic" panose="020B0502020202020204" pitchFamily="34" charset="0"/>
              </a:rPr>
              <a:t>Describe</a:t>
            </a:r>
            <a:r>
              <a:rPr lang="en-US" sz="4400" dirty="0">
                <a:solidFill>
                  <a:schemeClr val="tx2">
                    <a:lumMod val="75000"/>
                  </a:schemeClr>
                </a:solidFill>
                <a:latin typeface="Century Gothic" panose="020B0502020202020204" pitchFamily="34" charset="0"/>
              </a:rPr>
              <a:t> resources </a:t>
            </a:r>
            <a:r>
              <a:rPr lang="en-US" sz="4400" b="1" dirty="0">
                <a:solidFill>
                  <a:schemeClr val="tx2">
                    <a:lumMod val="75000"/>
                  </a:schemeClr>
                </a:solidFill>
                <a:latin typeface="Century Gothic" panose="020B0502020202020204" pitchFamily="34" charset="0"/>
              </a:rPr>
              <a:t>available</a:t>
            </a:r>
            <a:r>
              <a:rPr lang="en-US" sz="4400" dirty="0">
                <a:solidFill>
                  <a:schemeClr val="tx2">
                    <a:lumMod val="75000"/>
                  </a:schemeClr>
                </a:solidFill>
                <a:latin typeface="Century Gothic" panose="020B0502020202020204" pitchFamily="34" charset="0"/>
              </a:rPr>
              <a:t> to OU students</a:t>
            </a:r>
            <a:br>
              <a:rPr lang="en-US" sz="4400" dirty="0">
                <a:solidFill>
                  <a:schemeClr val="tx2">
                    <a:lumMod val="75000"/>
                  </a:schemeClr>
                </a:solidFill>
                <a:latin typeface="Century Gothic" panose="020B0502020202020204" pitchFamily="34" charset="0"/>
              </a:rPr>
            </a:br>
            <a:r>
              <a:rPr lang="en-US" sz="4400" dirty="0">
                <a:solidFill>
                  <a:schemeClr val="tx2">
                    <a:lumMod val="75000"/>
                  </a:schemeClr>
                </a:solidFill>
                <a:latin typeface="Century Gothic" panose="020B0502020202020204" pitchFamily="34" charset="0"/>
              </a:rPr>
              <a:t>from the </a:t>
            </a:r>
            <a:r>
              <a:rPr lang="en-US" sz="4400" b="1" dirty="0">
                <a:solidFill>
                  <a:schemeClr val="tx2">
                    <a:lumMod val="75000"/>
                  </a:schemeClr>
                </a:solidFill>
                <a:latin typeface="Century Gothic" panose="020B0502020202020204" pitchFamily="34" charset="0"/>
              </a:rPr>
              <a:t>library</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073647"/>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200329"/>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LO</a:t>
            </a:r>
          </a:p>
          <a:p>
            <a:r>
              <a:rPr lang="en-US" sz="2400" dirty="0" err="1">
                <a:solidFill>
                  <a:schemeClr val="bg1"/>
                </a:solidFill>
                <a:latin typeface="Century Gothic" panose="020B0502020202020204" pitchFamily="34" charset="0"/>
              </a:rPr>
              <a:t>Wk</a:t>
            </a:r>
            <a:r>
              <a:rPr lang="en-US" sz="2400" dirty="0">
                <a:solidFill>
                  <a:schemeClr val="bg1"/>
                </a:solidFill>
                <a:latin typeface="Century Gothic" panose="020B0502020202020204" pitchFamily="34" charset="0"/>
              </a:rPr>
              <a:t> 8.2</a:t>
            </a:r>
          </a:p>
        </p:txBody>
      </p:sp>
    </p:spTree>
    <p:extLst>
      <p:ext uri="{BB962C8B-B14F-4D97-AF65-F5344CB8AC3E}">
        <p14:creationId xmlns:p14="http://schemas.microsoft.com/office/powerpoint/2010/main" val="357519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p:txBody>
          <a:bodyPr vert="horz" lIns="91440" tIns="45720" rIns="91440" bIns="45720" rtlCol="0" anchor="ctr">
            <a:normAutofit/>
          </a:bodyPr>
          <a:lstStyle/>
          <a:p>
            <a:pPr algn="ctr"/>
            <a: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Cultivating Belonging at the OU Library</a:t>
            </a:r>
            <a:b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with the </a:t>
            </a:r>
            <a:r>
              <a:rPr lang="en-US" sz="4000" b="1" dirty="0">
                <a:solidFill>
                  <a:srgbClr val="68777C"/>
                </a:solidFill>
                <a:latin typeface="Century Gothic" panose="020B0502020202020204" pitchFamily="34" charset="0"/>
                <a:ea typeface="Times New Roman" panose="02020603050405020304" pitchFamily="18" charset="0"/>
                <a:cs typeface="Times New Roman" panose="02020603050405020304" pitchFamily="18" charset="0"/>
              </a:rPr>
              <a:t>s</a:t>
            </a:r>
            <a: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taff</a:t>
            </a:r>
            <a:endParaRPr lang="en-US" sz="4000" b="1" dirty="0">
              <a:solidFill>
                <a:srgbClr val="68777C"/>
              </a:solidFill>
              <a:latin typeface="Century Gothic" panose="020B050202020202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E8904ED0-FDBB-4DC1-97D1-D6C0BCF51C1E}"/>
              </a:ext>
            </a:extLst>
          </p:cNvPr>
          <p:cNvSpPr>
            <a:spLocks noGrp="1"/>
          </p:cNvSpPr>
          <p:nvPr>
            <p:ph sz="half" idx="2"/>
          </p:nvPr>
        </p:nvSpPr>
        <p:spPr>
          <a:xfrm>
            <a:off x="6492243" y="1687513"/>
            <a:ext cx="5181600" cy="4351338"/>
          </a:xfrm>
        </p:spPr>
        <p:txBody>
          <a:bodyPr>
            <a:normAutofit fontScale="85000" lnSpcReduction="20000"/>
          </a:bodyPr>
          <a:lstStyle/>
          <a:p>
            <a:pPr marL="0" marR="0">
              <a:lnSpc>
                <a:spcPct val="170000"/>
              </a:lnSpc>
              <a:spcBef>
                <a:spcPts val="0"/>
              </a:spcBef>
              <a:spcAft>
                <a:spcPts val="1200"/>
              </a:spcAft>
            </a:pPr>
            <a:r>
              <a:rPr lang="en-US" sz="4800" dirty="0">
                <a:effectLst/>
                <a:latin typeface="Century Gothic" panose="020B0502020202020204" pitchFamily="34" charset="0"/>
                <a:ea typeface="Calibri" panose="020F0502020204030204" pitchFamily="34" charset="0"/>
              </a:rPr>
              <a:t>Kristal Boulden </a:t>
            </a:r>
          </a:p>
          <a:p>
            <a:pPr marL="0" marR="0">
              <a:lnSpc>
                <a:spcPct val="170000"/>
              </a:lnSpc>
              <a:spcBef>
                <a:spcPts val="0"/>
              </a:spcBef>
              <a:spcAft>
                <a:spcPts val="1200"/>
              </a:spcAft>
            </a:pPr>
            <a:r>
              <a:rPr lang="en-US" sz="4800" dirty="0">
                <a:effectLst/>
                <a:latin typeface="Century Gothic" panose="020B0502020202020204" pitchFamily="34" charset="0"/>
                <a:ea typeface="Calibri" panose="020F0502020204030204" pitchFamily="34" charset="0"/>
              </a:rPr>
              <a:t>Brent Tweedy </a:t>
            </a:r>
            <a:endParaRPr lang="en-US" sz="4800" dirty="0">
              <a:latin typeface="Century Gothic" panose="020B0502020202020204" pitchFamily="34" charset="0"/>
              <a:ea typeface="Calibri" panose="020F0502020204030204" pitchFamily="34" charset="0"/>
            </a:endParaRPr>
          </a:p>
          <a:p>
            <a:pPr marL="0" marR="0">
              <a:lnSpc>
                <a:spcPct val="170000"/>
              </a:lnSpc>
              <a:spcBef>
                <a:spcPts val="0"/>
              </a:spcBef>
              <a:spcAft>
                <a:spcPts val="1200"/>
              </a:spcAft>
            </a:pPr>
            <a:r>
              <a:rPr lang="en-US" sz="4800" dirty="0">
                <a:effectLst/>
                <a:latin typeface="Century Gothic" panose="020B0502020202020204" pitchFamily="34" charset="0"/>
                <a:ea typeface="Calibri" panose="020F0502020204030204" pitchFamily="34" charset="0"/>
              </a:rPr>
              <a:t>Megan Bednar </a:t>
            </a:r>
          </a:p>
          <a:p>
            <a:pPr marL="0" marR="0">
              <a:lnSpc>
                <a:spcPct val="170000"/>
              </a:lnSpc>
              <a:spcBef>
                <a:spcPts val="0"/>
              </a:spcBef>
              <a:spcAft>
                <a:spcPts val="1200"/>
              </a:spcAft>
            </a:pPr>
            <a:r>
              <a:rPr lang="en-US" sz="4800" dirty="0">
                <a:effectLst/>
                <a:latin typeface="Century Gothic" panose="020B0502020202020204" pitchFamily="34" charset="0"/>
                <a:ea typeface="Calibri" panose="020F0502020204030204" pitchFamily="34" charset="0"/>
              </a:rPr>
              <a:t>Claire Curry </a:t>
            </a:r>
          </a:p>
        </p:txBody>
      </p:sp>
      <p:sp>
        <p:nvSpPr>
          <p:cNvPr id="5" name="Content Placeholder 4">
            <a:extLst>
              <a:ext uri="{FF2B5EF4-FFF2-40B4-BE49-F238E27FC236}">
                <a16:creationId xmlns:a16="http://schemas.microsoft.com/office/drawing/2014/main" id="{14DD6E8B-053A-4970-9E20-AB78DCEBBF1E}"/>
              </a:ext>
            </a:extLst>
          </p:cNvPr>
          <p:cNvSpPr>
            <a:spLocks noGrp="1"/>
          </p:cNvSpPr>
          <p:nvPr>
            <p:ph sz="half" idx="1"/>
          </p:nvPr>
        </p:nvSpPr>
        <p:spPr>
          <a:xfrm>
            <a:off x="755919" y="1825625"/>
            <a:ext cx="5181600" cy="4351338"/>
          </a:xfrm>
        </p:spPr>
        <p:txBody>
          <a:bodyPr>
            <a:normAutofit fontScale="85000" lnSpcReduction="20000"/>
          </a:bodyPr>
          <a:lstStyle/>
          <a:p>
            <a:endParaRPr lang="en-US" sz="1800" dirty="0">
              <a:effectLst/>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rPr>
              <a:t>   </a:t>
            </a:r>
          </a:p>
          <a:p>
            <a:pPr marL="0" indent="0">
              <a:buNone/>
            </a:pPr>
            <a:r>
              <a:rPr lang="en-US" sz="1800" dirty="0">
                <a:latin typeface="Calibri" panose="020F0502020204030204" pitchFamily="34" charset="0"/>
                <a:ea typeface="Calibri" panose="020F0502020204030204" pitchFamily="34" charset="0"/>
              </a:rPr>
              <a:t>                 </a:t>
            </a:r>
          </a:p>
          <a:p>
            <a:pPr marL="0" indent="0">
              <a:buNone/>
            </a:pPr>
            <a:r>
              <a:rPr lang="en-US" sz="1800" dirty="0">
                <a:effectLst/>
                <a:latin typeface="Calibri" panose="020F0502020204030204" pitchFamily="34" charset="0"/>
                <a:ea typeface="Calibri" panose="020F0502020204030204" pitchFamily="34" charset="0"/>
              </a:rPr>
              <a:t>                Cheryl McCain 	             Karie Antell </a:t>
            </a:r>
            <a:endParaRPr lang="en-US" sz="1800" u="sng" dirty="0">
              <a:solidFill>
                <a:srgbClr val="0563C1"/>
              </a:solidFill>
              <a:latin typeface="Calibri" panose="020F0502020204030204" pitchFamily="34" charset="0"/>
              <a:ea typeface="Calibri" panose="020F0502020204030204" pitchFamily="34" charset="0"/>
            </a:endParaRPr>
          </a:p>
          <a:p>
            <a:endParaRPr lang="en-US" sz="1800" u="sng" dirty="0">
              <a:solidFill>
                <a:srgbClr val="0563C1"/>
              </a:solidFill>
              <a:effectLst/>
              <a:latin typeface="Calibri" panose="020F0502020204030204" pitchFamily="34" charset="0"/>
              <a:ea typeface="Calibri" panose="020F0502020204030204" pitchFamily="34" charset="0"/>
            </a:endParaRPr>
          </a:p>
          <a:p>
            <a:endParaRPr lang="en-US" sz="1800" u="sng" dirty="0">
              <a:solidFill>
                <a:srgbClr val="0563C1"/>
              </a:solidFill>
              <a:latin typeface="Calibri" panose="020F0502020204030204" pitchFamily="34" charset="0"/>
              <a:ea typeface="Calibri" panose="020F0502020204030204" pitchFamily="34" charset="0"/>
            </a:endParaRPr>
          </a:p>
          <a:p>
            <a:endParaRPr lang="en-US" sz="1800" u="sng" dirty="0">
              <a:solidFill>
                <a:srgbClr val="0563C1"/>
              </a:solidFill>
              <a:effectLst/>
              <a:latin typeface="Calibri" panose="020F0502020204030204" pitchFamily="34" charset="0"/>
              <a:ea typeface="Calibri" panose="020F0502020204030204" pitchFamily="34" charset="0"/>
            </a:endParaRPr>
          </a:p>
          <a:p>
            <a:endParaRPr lang="en-US" sz="1800" u="sng" dirty="0">
              <a:solidFill>
                <a:srgbClr val="0563C1"/>
              </a:solidFill>
              <a:latin typeface="Calibri" panose="020F0502020204030204" pitchFamily="34" charset="0"/>
              <a:ea typeface="Calibri" panose="020F0502020204030204" pitchFamily="34" charset="0"/>
            </a:endParaRPr>
          </a:p>
          <a:p>
            <a:endParaRPr lang="en-US" sz="1800" u="sng" dirty="0">
              <a:solidFill>
                <a:srgbClr val="0563C1"/>
              </a:solidFill>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	</a:t>
            </a:r>
          </a:p>
          <a:p>
            <a:pPr marL="0" indent="0">
              <a:buNone/>
            </a:pPr>
            <a:r>
              <a:rPr lang="en-US" sz="1800" dirty="0">
                <a:effectLst/>
                <a:latin typeface="Calibri" panose="020F0502020204030204" pitchFamily="34" charset="0"/>
                <a:ea typeface="Calibri" panose="020F0502020204030204" pitchFamily="34" charset="0"/>
              </a:rPr>
              <a:t>	</a:t>
            </a:r>
          </a:p>
          <a:p>
            <a:pPr marL="0" indent="0">
              <a:buNone/>
            </a:pPr>
            <a:r>
              <a:rPr lang="en-US" sz="1800" dirty="0">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Patrick Wright		         Jay Edwards </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10" name="Picture 3">
            <a:extLst>
              <a:ext uri="{FF2B5EF4-FFF2-40B4-BE49-F238E27FC236}">
                <a16:creationId xmlns:a16="http://schemas.microsoft.com/office/drawing/2014/main" id="{7DD72BB2-C427-4169-B031-712C56277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586" y="1840988"/>
            <a:ext cx="13049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1DFFFE55-B7E7-4886-AA0D-DA0C4AB78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989"/>
          <a:stretch/>
        </p:blipFill>
        <p:spPr bwMode="auto">
          <a:xfrm>
            <a:off x="3875651" y="1825625"/>
            <a:ext cx="13049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B0304CE-3809-4247-98B5-37ECFF24B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827" y="4058652"/>
            <a:ext cx="1552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a:extLst>
              <a:ext uri="{FF2B5EF4-FFF2-40B4-BE49-F238E27FC236}">
                <a16:creationId xmlns:a16="http://schemas.microsoft.com/office/drawing/2014/main" id="{F040CCCD-5C8C-4B9E-985A-E0F779CD0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586" y="4182477"/>
            <a:ext cx="1552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35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3D38-9971-4722-A3FE-E55FFABF5206}"/>
              </a:ext>
            </a:extLst>
          </p:cNvPr>
          <p:cNvSpPr>
            <a:spLocks noGrp="1"/>
          </p:cNvSpPr>
          <p:nvPr>
            <p:ph type="title"/>
          </p:nvPr>
        </p:nvSpPr>
        <p:spPr/>
        <p:txBody>
          <a:bodyPr>
            <a:normAutofit fontScale="90000"/>
          </a:bodyPr>
          <a:lstStyle/>
          <a:p>
            <a:pPr algn="ctr"/>
            <a:r>
              <a:rPr lang="en-US" sz="44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Cultivating Belonging at the OU Library</a:t>
            </a:r>
            <a:br>
              <a:rPr lang="en-US" sz="44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44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with the </a:t>
            </a:r>
            <a:r>
              <a:rPr lang="en-US" sz="4400" b="1" dirty="0">
                <a:solidFill>
                  <a:srgbClr val="68777C"/>
                </a:solidFill>
                <a:latin typeface="Century Gothic" panose="020B0502020202020204" pitchFamily="34" charset="0"/>
                <a:ea typeface="Times New Roman" panose="02020603050405020304" pitchFamily="18" charset="0"/>
                <a:cs typeface="Times New Roman" panose="02020603050405020304" pitchFamily="18" charset="0"/>
              </a:rPr>
              <a:t>online course guide</a:t>
            </a:r>
            <a:endParaRPr lang="en-US" dirty="0"/>
          </a:p>
        </p:txBody>
      </p:sp>
      <p:sp>
        <p:nvSpPr>
          <p:cNvPr id="5" name="Content Placeholder 4">
            <a:extLst>
              <a:ext uri="{FF2B5EF4-FFF2-40B4-BE49-F238E27FC236}">
                <a16:creationId xmlns:a16="http://schemas.microsoft.com/office/drawing/2014/main" id="{53F9AF0C-BC94-4EB4-B55E-10E493846CE6}"/>
              </a:ext>
            </a:extLst>
          </p:cNvPr>
          <p:cNvSpPr>
            <a:spLocks noGrp="1"/>
          </p:cNvSpPr>
          <p:nvPr>
            <p:ph idx="1"/>
          </p:nvPr>
        </p:nvSpPr>
        <p:spPr/>
        <p:txBody>
          <a:bodyPr/>
          <a:lstStyle/>
          <a:p>
            <a:pPr marL="0" indent="0" algn="ctr">
              <a:buNone/>
            </a:pPr>
            <a:endParaRPr lang="en-US" sz="1800" dirty="0">
              <a:solidFill>
                <a:srgbClr val="1F497D"/>
              </a:solidFill>
              <a:effectLst/>
              <a:latin typeface="Times New Roman" panose="02020603050405020304" pitchFamily="18" charset="0"/>
              <a:ea typeface="Calibri" panose="020F0502020204030204" pitchFamily="34" charset="0"/>
            </a:endParaRPr>
          </a:p>
          <a:p>
            <a:pPr marL="0" indent="0" algn="ctr">
              <a:buNone/>
            </a:pPr>
            <a:endParaRPr lang="en-US" sz="1800" dirty="0">
              <a:solidFill>
                <a:srgbClr val="1F497D"/>
              </a:solidFill>
              <a:latin typeface="Times New Roman" panose="02020603050405020304" pitchFamily="18" charset="0"/>
              <a:ea typeface="Calibri" panose="020F0502020204030204" pitchFamily="34" charset="0"/>
            </a:endParaRPr>
          </a:p>
          <a:p>
            <a:pPr marL="0" indent="0" algn="ctr">
              <a:buNone/>
            </a:pPr>
            <a:endParaRPr lang="en-US" sz="1800" dirty="0">
              <a:solidFill>
                <a:srgbClr val="1F497D"/>
              </a:solidFill>
              <a:effectLst/>
              <a:latin typeface="Times New Roman" panose="02020603050405020304" pitchFamily="18" charset="0"/>
              <a:ea typeface="Calibri" panose="020F0502020204030204" pitchFamily="34" charset="0"/>
            </a:endParaRPr>
          </a:p>
          <a:p>
            <a:pPr marL="0" indent="0" algn="ctr">
              <a:buNone/>
            </a:pPr>
            <a:endParaRPr lang="en-US" sz="1800" dirty="0">
              <a:solidFill>
                <a:srgbClr val="1F497D"/>
              </a:solidFill>
              <a:latin typeface="Times New Roman" panose="02020603050405020304" pitchFamily="18" charset="0"/>
              <a:ea typeface="Calibri" panose="020F0502020204030204" pitchFamily="34" charset="0"/>
            </a:endParaRPr>
          </a:p>
          <a:p>
            <a:pPr marL="0" indent="0" algn="ctr">
              <a:buNone/>
            </a:pPr>
            <a:r>
              <a:rPr lang="en-US" sz="1800" dirty="0">
                <a:solidFill>
                  <a:srgbClr val="1F497D"/>
                </a:solidFill>
                <a:effectLst/>
                <a:latin typeface="Times New Roman" panose="02020603050405020304" pitchFamily="18" charset="0"/>
                <a:ea typeface="Calibri" panose="020F0502020204030204" pitchFamily="34" charset="0"/>
              </a:rPr>
              <a:t> </a:t>
            </a:r>
            <a:r>
              <a:rPr lang="en-US" sz="6000" u="sng" dirty="0">
                <a:solidFill>
                  <a:srgbClr val="1F497D"/>
                </a:solidFill>
                <a:effectLst/>
                <a:latin typeface="Times New Roman" panose="02020603050405020304" pitchFamily="18" charset="0"/>
                <a:ea typeface="Calibri" panose="020F0502020204030204" pitchFamily="34" charset="0"/>
                <a:hlinkClick r:id="rId2"/>
              </a:rPr>
              <a:t>https://guides.ou.edu/ucol1523</a:t>
            </a:r>
            <a:endParaRPr lang="en-US" sz="6000" dirty="0"/>
          </a:p>
        </p:txBody>
      </p:sp>
    </p:spTree>
    <p:extLst>
      <p:ext uri="{BB962C8B-B14F-4D97-AF65-F5344CB8AC3E}">
        <p14:creationId xmlns:p14="http://schemas.microsoft.com/office/powerpoint/2010/main" val="121182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3D38-9971-4722-A3FE-E55FFABF5206}"/>
              </a:ext>
            </a:extLst>
          </p:cNvPr>
          <p:cNvSpPr>
            <a:spLocks noGrp="1"/>
          </p:cNvSpPr>
          <p:nvPr>
            <p:ph type="title"/>
          </p:nvPr>
        </p:nvSpPr>
        <p:spPr/>
        <p:txBody>
          <a:bodyPr>
            <a:normAutofit/>
          </a:bodyPr>
          <a:lstStyle/>
          <a:p>
            <a:pPr algn="ctr"/>
            <a: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Cultivating Belonging at the OU Library</a:t>
            </a:r>
            <a:b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with </a:t>
            </a:r>
            <a:r>
              <a:rPr lang="en-US" sz="4000" b="1" dirty="0">
                <a:solidFill>
                  <a:srgbClr val="68777C"/>
                </a:solidFill>
                <a:effectLst/>
                <a:latin typeface="Century Gothic" panose="020B0502020202020204" pitchFamily="34" charset="0"/>
                <a:ea typeface="Calibri" panose="020F0502020204030204" pitchFamily="34" charset="0"/>
              </a:rPr>
              <a:t>spaces, services and resources</a:t>
            </a:r>
            <a:endParaRPr lang="en-US" sz="4000" b="1" dirty="0">
              <a:solidFill>
                <a:srgbClr val="68777C"/>
              </a:solidFill>
              <a:latin typeface="Century Gothic" panose="020B0502020202020204" pitchFamily="34" charset="0"/>
            </a:endParaRPr>
          </a:p>
        </p:txBody>
      </p:sp>
      <p:sp>
        <p:nvSpPr>
          <p:cNvPr id="5" name="Content Placeholder 4">
            <a:extLst>
              <a:ext uri="{FF2B5EF4-FFF2-40B4-BE49-F238E27FC236}">
                <a16:creationId xmlns:a16="http://schemas.microsoft.com/office/drawing/2014/main" id="{53F9AF0C-BC94-4EB4-B55E-10E493846CE6}"/>
              </a:ext>
            </a:extLst>
          </p:cNvPr>
          <p:cNvSpPr>
            <a:spLocks noGrp="1"/>
          </p:cNvSpPr>
          <p:nvPr>
            <p:ph idx="1"/>
          </p:nvPr>
        </p:nvSpPr>
        <p:spPr/>
        <p:txBody>
          <a:bodyPr/>
          <a:lstStyle/>
          <a:p>
            <a:pPr marL="0" indent="0" algn="ctr">
              <a:buNone/>
            </a:pPr>
            <a:endParaRPr lang="en-US" sz="1800" dirty="0">
              <a:solidFill>
                <a:srgbClr val="1F497D"/>
              </a:solidFill>
              <a:effectLst/>
              <a:latin typeface="Times New Roman" panose="02020603050405020304" pitchFamily="18" charset="0"/>
              <a:ea typeface="Calibri" panose="020F0502020204030204" pitchFamily="34" charset="0"/>
            </a:endParaRPr>
          </a:p>
          <a:p>
            <a:pPr marL="0" indent="0" algn="ctr">
              <a:buNone/>
            </a:pPr>
            <a:endParaRPr lang="en-US" sz="1800" dirty="0">
              <a:solidFill>
                <a:srgbClr val="1F497D"/>
              </a:solidFill>
              <a:latin typeface="Times New Roman" panose="02020603050405020304" pitchFamily="18" charset="0"/>
              <a:ea typeface="Calibri" panose="020F0502020204030204" pitchFamily="34" charset="0"/>
            </a:endParaRPr>
          </a:p>
          <a:p>
            <a:pPr marL="0" indent="0" algn="ctr">
              <a:buNone/>
            </a:pPr>
            <a:r>
              <a:rPr lang="en-US" sz="4000" b="0" i="0" dirty="0">
                <a:solidFill>
                  <a:srgbClr val="68777C"/>
                </a:solidFill>
                <a:effectLst/>
                <a:latin typeface="Century Gothic" panose="020B0502020202020204" pitchFamily="34" charset="0"/>
              </a:rPr>
              <a:t>Group Study Spaces in OU Libraries</a:t>
            </a:r>
            <a:endParaRPr lang="en-US" sz="4000" dirty="0">
              <a:solidFill>
                <a:srgbClr val="68777C"/>
              </a:solidFill>
              <a:latin typeface="Century Gothic" panose="020B0502020202020204" pitchFamily="34" charset="0"/>
              <a:ea typeface="Calibri" panose="020F0502020204030204" pitchFamily="34" charset="0"/>
            </a:endParaRPr>
          </a:p>
          <a:p>
            <a:pPr marL="0" indent="0" algn="ctr">
              <a:buNone/>
            </a:pPr>
            <a:r>
              <a:rPr lang="en-US" sz="1800" dirty="0">
                <a:solidFill>
                  <a:srgbClr val="1F497D"/>
                </a:solidFill>
                <a:effectLst/>
                <a:latin typeface="Times New Roman" panose="02020603050405020304" pitchFamily="18" charset="0"/>
                <a:ea typeface="Calibri" panose="020F0502020204030204" pitchFamily="34" charset="0"/>
              </a:rPr>
              <a:t> </a:t>
            </a:r>
            <a:r>
              <a:rPr lang="en-US" sz="6000" u="sng" dirty="0">
                <a:solidFill>
                  <a:srgbClr val="1F497D"/>
                </a:solidFill>
                <a:effectLst/>
                <a:latin typeface="Times New Roman" panose="02020603050405020304" pitchFamily="18" charset="0"/>
                <a:ea typeface="Calibri" panose="020F0502020204030204" pitchFamily="34" charset="0"/>
              </a:rPr>
              <a:t>https://www.youtube.com/watch?v=8n7zkdMSPk8</a:t>
            </a:r>
            <a:endParaRPr lang="en-US" sz="6000" dirty="0"/>
          </a:p>
        </p:txBody>
      </p:sp>
    </p:spTree>
    <p:extLst>
      <p:ext uri="{BB962C8B-B14F-4D97-AF65-F5344CB8AC3E}">
        <p14:creationId xmlns:p14="http://schemas.microsoft.com/office/powerpoint/2010/main" val="223384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2" y="2080455"/>
            <a:ext cx="7902787" cy="3716868"/>
          </a:xfrm>
          <a:ln>
            <a:solidFill>
              <a:srgbClr val="68777C"/>
            </a:solidFill>
          </a:ln>
        </p:spPr>
        <p:txBody>
          <a:bodyPr vert="horz" lIns="91440" tIns="45720" rIns="91440" bIns="45720" rtlCol="0" anchor="ctr">
            <a:normAutofit fontScale="90000"/>
          </a:bodyPr>
          <a:lstStyle/>
          <a:p>
            <a:pPr algn="ctr">
              <a:lnSpc>
                <a:spcPct val="150000"/>
              </a:lnSpc>
            </a:pPr>
            <a:r>
              <a:rPr lang="en-US" sz="4400" b="1" dirty="0">
                <a:solidFill>
                  <a:schemeClr val="tx2">
                    <a:lumMod val="75000"/>
                  </a:schemeClr>
                </a:solidFill>
                <a:latin typeface="Century Gothic" panose="020B0502020202020204" pitchFamily="34" charset="0"/>
              </a:rPr>
              <a:t>Identify the steps for calculating your midterm grades and preparing for Exam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073647"/>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962856" cy="1200329"/>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LO</a:t>
            </a:r>
          </a:p>
          <a:p>
            <a:r>
              <a:rPr lang="en-US" sz="2400" dirty="0" err="1">
                <a:solidFill>
                  <a:schemeClr val="bg1"/>
                </a:solidFill>
                <a:latin typeface="Century Gothic" panose="020B0502020202020204" pitchFamily="34" charset="0"/>
              </a:rPr>
              <a:t>Wk</a:t>
            </a:r>
            <a:r>
              <a:rPr lang="en-US" sz="2400" dirty="0">
                <a:solidFill>
                  <a:schemeClr val="bg1"/>
                </a:solidFill>
                <a:latin typeface="Century Gothic" panose="020B0502020202020204" pitchFamily="34" charset="0"/>
              </a:rPr>
              <a:t> 8.3</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0512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492369" y="556995"/>
            <a:ext cx="11421333" cy="1133693"/>
          </a:xfrm>
        </p:spPr>
        <p:txBody>
          <a:bodyPr>
            <a:normAutofit/>
          </a:bodyPr>
          <a:lstStyle/>
          <a:p>
            <a:pPr algn="ctr"/>
            <a:r>
              <a:rPr lang="en-US" sz="4800" b="1" dirty="0">
                <a:solidFill>
                  <a:srgbClr val="68777C"/>
                </a:solidFill>
                <a:latin typeface="Century Gothic" panose="020B0502020202020204" pitchFamily="34" charset="0"/>
                <a:cs typeface="Aharoni" panose="02010803020104030203" pitchFamily="2" charset="-79"/>
              </a:rPr>
              <a:t>Exam 1 for on campus sections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331304" y="2040059"/>
            <a:ext cx="11582398" cy="4136517"/>
          </a:xfrm>
          <a:prstGeom prst="rect">
            <a:avLst/>
          </a:prstGeom>
          <a:noFill/>
        </p:spPr>
        <p:txBody>
          <a:bodyPr wrap="square" rtlCol="0">
            <a:spAutoFit/>
          </a:bodyPr>
          <a:lstStyle/>
          <a:p>
            <a:pPr marL="285750" indent="-285750">
              <a:lnSpc>
                <a:spcPct val="165000"/>
              </a:lnSpc>
              <a:buFont typeface="Arial" panose="020B0604020202020204" pitchFamily="34" charset="0"/>
              <a:buChar char="•"/>
            </a:pPr>
            <a:r>
              <a:rPr lang="en-US" sz="1900" b="1" dirty="0">
                <a:effectLst/>
                <a:latin typeface="Century Gothic" panose="020B0502020202020204" pitchFamily="34" charset="0"/>
                <a:ea typeface="Calibri" panose="020F0502020204030204" pitchFamily="34" charset="0"/>
                <a:cs typeface="Arial" panose="020B0604020202020204" pitchFamily="34" charset="0"/>
              </a:rPr>
              <a:t>Exam 1 occurs </a:t>
            </a:r>
            <a:r>
              <a:rPr lang="en-US" sz="1900" b="1" dirty="0">
                <a:latin typeface="Century Gothic" panose="020B0502020202020204" pitchFamily="34" charset="0"/>
                <a:ea typeface="Calibri" panose="020F0502020204030204" pitchFamily="34" charset="0"/>
                <a:cs typeface="Arial" panose="020B0604020202020204" pitchFamily="34" charset="0"/>
              </a:rPr>
              <a:t>during class meetings on Tues./Wed. of </a:t>
            </a:r>
            <a:r>
              <a:rPr lang="en-US" sz="1900" b="1" dirty="0">
                <a:effectLst/>
                <a:latin typeface="Century Gothic" panose="020B0502020202020204" pitchFamily="34" charset="0"/>
                <a:ea typeface="Calibri" panose="020F0502020204030204" pitchFamily="34" charset="0"/>
                <a:cs typeface="Arial" panose="020B0604020202020204" pitchFamily="34" charset="0"/>
              </a:rPr>
              <a:t>this week, see the instructor for details.</a:t>
            </a: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Exam 1 </a:t>
            </a:r>
            <a:r>
              <a:rPr lang="en-US" sz="1900" dirty="0">
                <a:effectLst/>
                <a:latin typeface="Century Gothic" panose="020B0502020202020204" pitchFamily="34" charset="0"/>
                <a:ea typeface="Calibri" panose="020F0502020204030204" pitchFamily="34" charset="0"/>
                <a:cs typeface="Arial" panose="020B0604020202020204" pitchFamily="34" charset="0"/>
              </a:rPr>
              <a:t>covers the readings from </a:t>
            </a:r>
            <a:r>
              <a:rPr lang="en-US" sz="1900" b="1" dirty="0">
                <a:latin typeface="Century Gothic" panose="020B0502020202020204" pitchFamily="34" charset="0"/>
                <a:ea typeface="Calibri" panose="020F0502020204030204" pitchFamily="34" charset="0"/>
                <a:cs typeface="Arial" panose="020B0604020202020204" pitchFamily="34" charset="0"/>
              </a:rPr>
              <a:t>M</a:t>
            </a:r>
            <a:r>
              <a:rPr lang="en-US" sz="1900" b="1" dirty="0">
                <a:effectLst/>
                <a:latin typeface="Century Gothic" panose="020B0502020202020204" pitchFamily="34" charset="0"/>
                <a:ea typeface="Calibri" panose="020F0502020204030204" pitchFamily="34" charset="0"/>
                <a:cs typeface="Arial" panose="020B0604020202020204" pitchFamily="34" charset="0"/>
              </a:rPr>
              <a:t>odules 5, 6, and 7 </a:t>
            </a:r>
            <a:r>
              <a:rPr lang="en-US" sz="1900" dirty="0">
                <a:effectLst/>
                <a:latin typeface="Century Gothic" panose="020B0502020202020204" pitchFamily="34" charset="0"/>
                <a:ea typeface="Calibri" panose="020F0502020204030204" pitchFamily="34" charset="0"/>
                <a:cs typeface="Arial" panose="020B0604020202020204" pitchFamily="34" charset="0"/>
              </a:rPr>
              <a:t>in the </a:t>
            </a:r>
            <a:r>
              <a:rPr lang="en-US" sz="1900" dirty="0">
                <a:latin typeface="Century Gothic" panose="020B0502020202020204" pitchFamily="34" charset="0"/>
                <a:cs typeface="Aharoni" panose="02010803020104030203" pitchFamily="2" charset="-79"/>
              </a:rPr>
              <a:t>Heinzen &amp; Goodfriend text</a:t>
            </a:r>
            <a:r>
              <a:rPr lang="en-US" sz="1900" dirty="0">
                <a:effectLst/>
                <a:latin typeface="Century Gothic" panose="020B0502020202020204" pitchFamily="34" charset="0"/>
                <a:ea typeface="Calibri" panose="020F0502020204030204" pitchFamily="34" charset="0"/>
                <a:cs typeface="Arial" panose="020B0604020202020204" pitchFamily="34" charset="0"/>
              </a:rPr>
              <a:t>, lectures slides, class activities, and group discussions.</a:t>
            </a: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Exam 1 occurs in person, without the use of outside resources or notes, and </a:t>
            </a:r>
            <a:r>
              <a:rPr lang="en-US" sz="1900" b="1" dirty="0">
                <a:latin typeface="Century Gothic" panose="020B0502020202020204" pitchFamily="34" charset="0"/>
                <a:ea typeface="Calibri" panose="020F0502020204030204" pitchFamily="34" charset="0"/>
                <a:cs typeface="Arial" panose="020B0604020202020204" pitchFamily="34" charset="0"/>
              </a:rPr>
              <a:t>during class time</a:t>
            </a:r>
            <a:r>
              <a:rPr lang="en-US" sz="1900" dirty="0">
                <a:latin typeface="Century Gothic" panose="020B0502020202020204" pitchFamily="34" charset="0"/>
                <a:ea typeface="Calibri" panose="020F0502020204030204" pitchFamily="34" charset="0"/>
                <a:cs typeface="Arial" panose="020B0604020202020204" pitchFamily="34" charset="0"/>
              </a:rPr>
              <a:t>.</a:t>
            </a:r>
            <a:endParaRPr lang="en-US" sz="19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Students must confirm any accommodation plans BEFORE Week 8.</a:t>
            </a: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Students need to bring a pencil(s) and student ID to complet</a:t>
            </a:r>
            <a:r>
              <a:rPr lang="en-US" sz="1900" dirty="0">
                <a:latin typeface="Century Gothic" panose="020B0502020202020204" pitchFamily="34" charset="0"/>
                <a:ea typeface="Calibri" panose="020F0502020204030204" pitchFamily="34" charset="0"/>
                <a:cs typeface="Arial" panose="020B0604020202020204" pitchFamily="34" charset="0"/>
              </a:rPr>
              <a:t>e the </a:t>
            </a:r>
            <a:r>
              <a:rPr lang="en-US" sz="1900" dirty="0">
                <a:effectLst/>
                <a:latin typeface="Century Gothic" panose="020B0502020202020204" pitchFamily="34" charset="0"/>
                <a:ea typeface="Calibri" panose="020F0502020204030204" pitchFamily="34" charset="0"/>
                <a:cs typeface="Arial" panose="020B0604020202020204" pitchFamily="34" charset="0"/>
              </a:rPr>
              <a:t>multiple-choice</a:t>
            </a:r>
            <a:r>
              <a:rPr lang="en-US" sz="1900" dirty="0">
                <a:latin typeface="Century Gothic" panose="020B0502020202020204" pitchFamily="34" charset="0"/>
                <a:ea typeface="Calibri" panose="020F0502020204030204" pitchFamily="34" charset="0"/>
                <a:cs typeface="Arial" panose="020B0604020202020204" pitchFamily="34" charset="0"/>
              </a:rPr>
              <a:t> exam.</a:t>
            </a:r>
            <a:endParaRPr lang="en-US" sz="19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S</a:t>
            </a:r>
            <a:r>
              <a:rPr lang="en-US" sz="1900" dirty="0">
                <a:effectLst/>
                <a:latin typeface="Century Gothic" panose="020B0502020202020204" pitchFamily="34" charset="0"/>
                <a:ea typeface="Calibri" panose="020F0502020204030204" pitchFamily="34" charset="0"/>
                <a:cs typeface="Arial" panose="020B0604020202020204" pitchFamily="34" charset="0"/>
              </a:rPr>
              <a:t>cantrons are provided to students, free of charge, to complet</a:t>
            </a:r>
            <a:r>
              <a:rPr lang="en-US" sz="1900" dirty="0">
                <a:latin typeface="Century Gothic" panose="020B0502020202020204" pitchFamily="34" charset="0"/>
                <a:ea typeface="Calibri" panose="020F0502020204030204" pitchFamily="34" charset="0"/>
                <a:cs typeface="Arial" panose="020B0604020202020204" pitchFamily="34" charset="0"/>
              </a:rPr>
              <a:t>e the exam.</a:t>
            </a: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You can earn up to </a:t>
            </a:r>
            <a:r>
              <a:rPr lang="en-US" sz="1900" b="1" dirty="0">
                <a:effectLst/>
                <a:latin typeface="Century Gothic" panose="020B0502020202020204" pitchFamily="34" charset="0"/>
                <a:ea typeface="Calibri" panose="020F0502020204030204" pitchFamily="34" charset="0"/>
                <a:cs typeface="Arial" panose="020B0604020202020204" pitchFamily="34" charset="0"/>
              </a:rPr>
              <a:t>75 points </a:t>
            </a:r>
            <a:r>
              <a:rPr lang="en-US" sz="1900" dirty="0">
                <a:effectLst/>
                <a:latin typeface="Century Gothic" panose="020B0502020202020204" pitchFamily="34" charset="0"/>
                <a:ea typeface="Calibri" panose="020F0502020204030204" pitchFamily="34" charset="0"/>
                <a:cs typeface="Arial" panose="020B0604020202020204" pitchFamily="34" charset="0"/>
              </a:rPr>
              <a:t>on Exam 1</a:t>
            </a:r>
            <a:r>
              <a:rPr lang="en-US" sz="1900" b="1" dirty="0">
                <a:effectLst/>
                <a:latin typeface="Century Gothic" panose="020B0502020202020204" pitchFamily="34" charset="0"/>
                <a:ea typeface="Calibri" panose="020F0502020204030204" pitchFamily="34" charset="0"/>
                <a:cs typeface="Arial" panose="020B0604020202020204" pitchFamily="34" charset="0"/>
              </a:rPr>
              <a:t>.</a:t>
            </a:r>
            <a:endParaRPr lang="en-US" sz="1900" dirty="0">
              <a:latin typeface="Century Gothic" panose="020B0502020202020204" pitchFamily="34" charset="0"/>
            </a:endParaRPr>
          </a:p>
          <a:p>
            <a:endParaRPr lang="en-US" sz="1200" dirty="0">
              <a:solidFill>
                <a:schemeClr val="tx2">
                  <a:lumMod val="75000"/>
                </a:schemeClr>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253368" y="565350"/>
            <a:ext cx="11471031" cy="1133693"/>
          </a:xfrm>
        </p:spPr>
        <p:txBody>
          <a:bodyPr>
            <a:normAutofit fontScale="90000"/>
          </a:bodyPr>
          <a:lstStyle/>
          <a:p>
            <a:pPr algn="ctr"/>
            <a:r>
              <a:rPr lang="en-US" sz="4800" b="1" dirty="0">
                <a:solidFill>
                  <a:srgbClr val="68777C"/>
                </a:solidFill>
                <a:latin typeface="Century Gothic" panose="020B0502020202020204" pitchFamily="34" charset="0"/>
              </a:rPr>
              <a:t>Steps for calculating your midterm grades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142865"/>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online, open book, Toolbox Test 1 are posted in Canvas.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50 - 45 points or at least 90%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44 - 40 points or at least 80%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39 - 35 points or at least 70%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34 - 30 points or at least 60% of 50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29 points and below or at least 59% of 50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25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419100" y="626854"/>
            <a:ext cx="11353800" cy="1133693"/>
          </a:xfrm>
        </p:spPr>
        <p:txBody>
          <a:bodyPr>
            <a:normAutofit fontScale="90000"/>
          </a:bodyPr>
          <a:lstStyle/>
          <a:p>
            <a:pPr algn="ctr"/>
            <a:r>
              <a:rPr lang="en-US" sz="4800" b="1" dirty="0">
                <a:solidFill>
                  <a:srgbClr val="68777C"/>
                </a:solidFill>
                <a:latin typeface="Century Gothic" panose="020B0502020202020204" pitchFamily="34" charset="0"/>
              </a:rPr>
              <a:t>Steps for calculating your midterm grades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142865"/>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Gateway to Grassroot Groups Presentation Assignment 1 are posted in Canvas.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75 - </a:t>
            </a:r>
            <a:r>
              <a:rPr lang="en-US" sz="2200" dirty="0">
                <a:latin typeface="Century Gothic" panose="020B0502020202020204" pitchFamily="34" charset="0"/>
                <a:ea typeface="Calibri" panose="020F0502020204030204" pitchFamily="34" charset="0"/>
              </a:rPr>
              <a:t>67</a:t>
            </a:r>
            <a:r>
              <a:rPr lang="en-US" sz="2200" dirty="0">
                <a:effectLst/>
                <a:latin typeface="Century Gothic" panose="020B0502020202020204" pitchFamily="34" charset="0"/>
                <a:ea typeface="Calibri" panose="020F0502020204030204" pitchFamily="34" charset="0"/>
              </a:rPr>
              <a:t> points or at least 90%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a:t>
            </a:r>
            <a:r>
              <a:rPr lang="en-US" sz="2200" dirty="0">
                <a:latin typeface="Century Gothic" panose="020B0502020202020204" pitchFamily="34" charset="0"/>
                <a:ea typeface="Calibri" panose="020F0502020204030204" pitchFamily="34" charset="0"/>
              </a:rPr>
              <a:t>66</a:t>
            </a:r>
            <a:r>
              <a:rPr lang="en-US" sz="2200" dirty="0">
                <a:effectLst/>
                <a:latin typeface="Century Gothic" panose="020B0502020202020204" pitchFamily="34" charset="0"/>
                <a:ea typeface="Calibri" panose="020F0502020204030204" pitchFamily="34" charset="0"/>
              </a:rPr>
              <a:t> - 60 points or at least 80%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59 - 52 points or at least 70%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51</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45</a:t>
            </a:r>
            <a:r>
              <a:rPr lang="en-US" sz="2200" dirty="0">
                <a:effectLst/>
                <a:latin typeface="Century Gothic" panose="020B0502020202020204" pitchFamily="34" charset="0"/>
                <a:ea typeface="Calibri" panose="020F0502020204030204" pitchFamily="34" charset="0"/>
              </a:rPr>
              <a:t> points or at least 60% of 75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44</a:t>
            </a:r>
            <a:r>
              <a:rPr lang="en-US" sz="2200" dirty="0">
                <a:effectLst/>
                <a:latin typeface="Century Gothic" panose="020B0502020202020204" pitchFamily="34" charset="0"/>
                <a:ea typeface="Calibri" panose="020F0502020204030204" pitchFamily="34" charset="0"/>
              </a:rPr>
              <a:t> points and below or at least 59% of 75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21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800497"/>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19F7-850B-EC40-8E52-596CADBF7DB3}"/>
              </a:ext>
            </a:extLst>
          </p:cNvPr>
          <p:cNvSpPr>
            <a:spLocks noGrp="1"/>
          </p:cNvSpPr>
          <p:nvPr>
            <p:ph type="title"/>
          </p:nvPr>
        </p:nvSpPr>
        <p:spPr>
          <a:xfrm>
            <a:off x="649347" y="2410565"/>
            <a:ext cx="3505495" cy="1622321"/>
          </a:xfrm>
        </p:spPr>
        <p:txBody>
          <a:bodyPr>
            <a:normAutofit/>
          </a:bodyPr>
          <a:lstStyle/>
          <a:p>
            <a:r>
              <a:rPr lang="en-US" sz="3700" b="1" dirty="0">
                <a:solidFill>
                  <a:srgbClr val="68777C"/>
                </a:solidFill>
                <a:latin typeface="Century Gothic" panose="020B0502020202020204" pitchFamily="34" charset="0"/>
              </a:rPr>
              <a:t>Indigenous Peoples Day at OU 2021</a:t>
            </a:r>
          </a:p>
        </p:txBody>
      </p:sp>
      <p:sp>
        <p:nvSpPr>
          <p:cNvPr id="20"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225D76EB-B634-5542-8870-D195F8D60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spTree>
    <p:extLst>
      <p:ext uri="{BB962C8B-B14F-4D97-AF65-F5344CB8AC3E}">
        <p14:creationId xmlns:p14="http://schemas.microsoft.com/office/powerpoint/2010/main" val="63980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63FF5A-B9E2-4989-825C-C62CD37C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0EFC1-E495-F342-AEA9-3ED9FD6C3E78}"/>
              </a:ext>
            </a:extLst>
          </p:cNvPr>
          <p:cNvSpPr>
            <a:spLocks noGrp="1"/>
          </p:cNvSpPr>
          <p:nvPr>
            <p:ph type="title"/>
          </p:nvPr>
        </p:nvSpPr>
        <p:spPr>
          <a:xfrm>
            <a:off x="479211" y="2410565"/>
            <a:ext cx="3605572" cy="1676603"/>
          </a:xfrm>
        </p:spPr>
        <p:txBody>
          <a:bodyPr>
            <a:normAutofit/>
          </a:bodyPr>
          <a:lstStyle/>
          <a:p>
            <a:r>
              <a:rPr lang="en-US" sz="3700" b="1" dirty="0">
                <a:solidFill>
                  <a:srgbClr val="68777C"/>
                </a:solidFill>
                <a:latin typeface="Century Gothic" panose="020B0502020202020204" pitchFamily="34" charset="0"/>
              </a:rPr>
              <a:t>Indigenous Peoples Day at OU 2021</a:t>
            </a:r>
          </a:p>
        </p:txBody>
      </p:sp>
      <p:sp>
        <p:nvSpPr>
          <p:cNvPr id="14" name="Rectangle 13">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hart&#10;&#10;Description automatically generated">
            <a:extLst>
              <a:ext uri="{FF2B5EF4-FFF2-40B4-BE49-F238E27FC236}">
                <a16:creationId xmlns:a16="http://schemas.microsoft.com/office/drawing/2014/main" id="{205BBECC-3525-3947-BCF2-6792D094FBAB}"/>
              </a:ext>
            </a:extLst>
          </p:cNvPr>
          <p:cNvPicPr>
            <a:picLocks noChangeAspect="1"/>
          </p:cNvPicPr>
          <p:nvPr/>
        </p:nvPicPr>
        <p:blipFill rotWithShape="1">
          <a:blip r:embed="rId2">
            <a:extLst>
              <a:ext uri="{28A0092B-C50C-407E-A947-70E740481C1C}">
                <a14:useLocalDpi xmlns:a14="http://schemas.microsoft.com/office/drawing/2010/main" val="0"/>
              </a:ext>
            </a:extLst>
          </a:blip>
          <a:srcRect t="3452" r="-1" b="10124"/>
          <a:stretch/>
        </p:blipFill>
        <p:spPr>
          <a:xfrm>
            <a:off x="5283708" y="722376"/>
            <a:ext cx="6263640" cy="5413248"/>
          </a:xfrm>
          <a:prstGeom prst="rect">
            <a:avLst/>
          </a:prstGeom>
          <a:effectLst/>
        </p:spPr>
      </p:pic>
    </p:spTree>
    <p:extLst>
      <p:ext uri="{BB962C8B-B14F-4D97-AF65-F5344CB8AC3E}">
        <p14:creationId xmlns:p14="http://schemas.microsoft.com/office/powerpoint/2010/main" val="19326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212035" y="556995"/>
            <a:ext cx="11781182" cy="1133693"/>
          </a:xfrm>
          <a:solidFill>
            <a:schemeClr val="bg1"/>
          </a:solidFill>
          <a:ln>
            <a:solidFill>
              <a:srgbClr val="68777C"/>
            </a:solidFill>
          </a:ln>
        </p:spPr>
        <p:txBody>
          <a:bodyPr>
            <a:noAutofit/>
          </a:bodyPr>
          <a:lstStyle/>
          <a:p>
            <a:pPr algn="ctr"/>
            <a:r>
              <a:rPr lang="en-US" sz="3800" b="1" dirty="0">
                <a:solidFill>
                  <a:srgbClr val="68777C"/>
                </a:solidFill>
                <a:latin typeface="Century Gothic" panose="020B0502020202020204" pitchFamily="34" charset="0"/>
                <a:cs typeface="Aharoni" panose="02010803020104030203" pitchFamily="2" charset="-79"/>
              </a:rPr>
              <a:t>UNDERSTANDING COLLECTIVE EXPEREIENCES LEARNING OBJECTIVES (LO)</a:t>
            </a:r>
            <a:endParaRPr lang="en-GB" sz="3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9" y="2133599"/>
            <a:ext cx="10617200" cy="4093428"/>
          </a:xfrm>
          <a:prstGeom prst="rect">
            <a:avLst/>
          </a:prstGeom>
          <a:noFill/>
        </p:spPr>
        <p:txBody>
          <a:bodyPr wrap="square" rtlCol="0">
            <a:spAutoFit/>
          </a:bodyPr>
          <a:lstStyle/>
          <a:p>
            <a:pPr lvl="1"/>
            <a:r>
              <a:rPr lang="en-US" sz="2800" b="1" dirty="0">
                <a:solidFill>
                  <a:srgbClr val="68777C"/>
                </a:solidFill>
                <a:latin typeface="Century Gothic" panose="020B0502020202020204" pitchFamily="34" charset="0"/>
              </a:rPr>
              <a:t>LO </a:t>
            </a:r>
            <a:r>
              <a:rPr lang="en-US" sz="2800" b="1" dirty="0" err="1">
                <a:solidFill>
                  <a:srgbClr val="68777C"/>
                </a:solidFill>
                <a:latin typeface="Century Gothic" panose="020B0502020202020204" pitchFamily="34" charset="0"/>
              </a:rPr>
              <a:t>Wk</a:t>
            </a:r>
            <a:r>
              <a:rPr lang="en-US" sz="2800" b="1" dirty="0">
                <a:solidFill>
                  <a:srgbClr val="68777C"/>
                </a:solidFill>
                <a:latin typeface="Century Gothic" panose="020B0502020202020204" pitchFamily="34" charset="0"/>
              </a:rPr>
              <a:t> 8.1:  </a:t>
            </a:r>
            <a:r>
              <a:rPr lang="en-US" sz="2800" dirty="0">
                <a:solidFill>
                  <a:schemeClr val="tx2">
                    <a:lumMod val="75000"/>
                  </a:schemeClr>
                </a:solidFill>
                <a:latin typeface="Century Gothic" panose="020B0502020202020204" pitchFamily="34" charset="0"/>
              </a:rPr>
              <a:t>Explain the connection between the THREE phases covered in this course. </a:t>
            </a: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LO </a:t>
            </a:r>
            <a:r>
              <a:rPr lang="en-US" sz="2800" b="1" dirty="0" err="1">
                <a:solidFill>
                  <a:srgbClr val="68777C"/>
                </a:solidFill>
                <a:latin typeface="Century Gothic" panose="020B0502020202020204" pitchFamily="34" charset="0"/>
              </a:rPr>
              <a:t>Wk</a:t>
            </a:r>
            <a:r>
              <a:rPr lang="en-US" sz="2800" b="1" dirty="0">
                <a:solidFill>
                  <a:srgbClr val="68777C"/>
                </a:solidFill>
                <a:latin typeface="Century Gothic" panose="020B0502020202020204" pitchFamily="34" charset="0"/>
              </a:rPr>
              <a:t> 8.2: </a:t>
            </a:r>
            <a:r>
              <a:rPr lang="en-US" sz="2800" dirty="0">
                <a:solidFill>
                  <a:schemeClr val="tx2">
                    <a:lumMod val="75000"/>
                  </a:schemeClr>
                </a:solidFill>
                <a:latin typeface="Century Gothic" panose="020B0502020202020204" pitchFamily="34" charset="0"/>
              </a:rPr>
              <a:t>Describe resources available to OU students from the library.</a:t>
            </a: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LO </a:t>
            </a:r>
            <a:r>
              <a:rPr lang="en-US" sz="2800" b="1" dirty="0" err="1">
                <a:solidFill>
                  <a:srgbClr val="68777C"/>
                </a:solidFill>
                <a:latin typeface="Century Gothic" panose="020B0502020202020204" pitchFamily="34" charset="0"/>
              </a:rPr>
              <a:t>Wk</a:t>
            </a:r>
            <a:r>
              <a:rPr lang="en-US" sz="2800" b="1" dirty="0">
                <a:solidFill>
                  <a:srgbClr val="68777C"/>
                </a:solidFill>
                <a:latin typeface="Century Gothic" panose="020B0502020202020204" pitchFamily="34" charset="0"/>
              </a:rPr>
              <a:t> 8.3: </a:t>
            </a:r>
            <a:r>
              <a:rPr lang="en-US" sz="2800" dirty="0">
                <a:solidFill>
                  <a:schemeClr val="tx2">
                    <a:lumMod val="75000"/>
                  </a:schemeClr>
                </a:solidFill>
                <a:latin typeface="Century Gothic" panose="020B0502020202020204" pitchFamily="34" charset="0"/>
              </a:rPr>
              <a:t>Identify the steps for calculating your midterm grades and preparing for Exam .</a:t>
            </a:r>
          </a:p>
          <a:p>
            <a:endParaRPr lang="en-US" dirty="0">
              <a:solidFill>
                <a:schemeClr val="tx2">
                  <a:lumMod val="75000"/>
                </a:schemeClr>
              </a:solidFill>
              <a:latin typeface="Abadi" panose="020B0604020104020204" pitchFamily="34" charset="0"/>
            </a:endParaRPr>
          </a:p>
          <a:p>
            <a:endParaRPr lang="en-US" dirty="0"/>
          </a:p>
        </p:txBody>
      </p:sp>
    </p:spTree>
    <p:extLst>
      <p:ext uri="{BB962C8B-B14F-4D97-AF65-F5344CB8AC3E}">
        <p14:creationId xmlns:p14="http://schemas.microsoft.com/office/powerpoint/2010/main" val="266630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2080455"/>
            <a:ext cx="7027334" cy="3716868"/>
          </a:xfrm>
          <a:ln>
            <a:solidFill>
              <a:srgbClr val="68777C"/>
            </a:solidFill>
          </a:ln>
        </p:spPr>
        <p:txBody>
          <a:bodyPr vert="horz" lIns="91440" tIns="45720" rIns="91440" bIns="45720" rtlCol="0" anchor="ctr">
            <a:normAutofit/>
          </a:bodyPr>
          <a:lstStyle/>
          <a:p>
            <a:pPr algn="ctr"/>
            <a:r>
              <a:rPr lang="en-US" sz="4400" b="1" dirty="0">
                <a:solidFill>
                  <a:schemeClr val="tx2">
                    <a:lumMod val="75000"/>
                  </a:schemeClr>
                </a:solidFill>
                <a:latin typeface="Century Gothic" panose="020B0502020202020204" pitchFamily="34" charset="0"/>
              </a:rPr>
              <a:t>Explain</a:t>
            </a:r>
            <a:r>
              <a:rPr lang="en-US" sz="4400" dirty="0">
                <a:solidFill>
                  <a:schemeClr val="tx2">
                    <a:lumMod val="75000"/>
                  </a:schemeClr>
                </a:solidFill>
                <a:latin typeface="Century Gothic" panose="020B0502020202020204" pitchFamily="34" charset="0"/>
              </a:rPr>
              <a:t> the </a:t>
            </a:r>
            <a:r>
              <a:rPr lang="en-US" sz="4400" b="1" dirty="0">
                <a:solidFill>
                  <a:schemeClr val="tx2">
                    <a:lumMod val="75000"/>
                  </a:schemeClr>
                </a:solidFill>
                <a:latin typeface="Century Gothic" panose="020B0502020202020204" pitchFamily="34" charset="0"/>
              </a:rPr>
              <a:t>connection</a:t>
            </a:r>
            <a:r>
              <a:rPr lang="en-US" sz="4400" dirty="0">
                <a:solidFill>
                  <a:schemeClr val="tx2">
                    <a:lumMod val="75000"/>
                  </a:schemeClr>
                </a:solidFill>
                <a:latin typeface="Century Gothic" panose="020B0502020202020204" pitchFamily="34" charset="0"/>
              </a:rPr>
              <a:t> between the </a:t>
            </a:r>
            <a:r>
              <a:rPr lang="en-US" sz="4400" b="1" dirty="0">
                <a:solidFill>
                  <a:schemeClr val="tx2">
                    <a:lumMod val="75000"/>
                  </a:schemeClr>
                </a:solidFill>
                <a:latin typeface="Century Gothic" panose="020B0502020202020204" pitchFamily="34" charset="0"/>
              </a:rPr>
              <a:t>THREE</a:t>
            </a:r>
            <a:r>
              <a:rPr lang="en-US" sz="4400" dirty="0">
                <a:solidFill>
                  <a:schemeClr val="tx2">
                    <a:lumMod val="75000"/>
                  </a:schemeClr>
                </a:solidFill>
                <a:latin typeface="Century Gothic" panose="020B0502020202020204" pitchFamily="34" charset="0"/>
              </a:rPr>
              <a:t> </a:t>
            </a:r>
            <a:r>
              <a:rPr lang="en-US" sz="4400" b="1" dirty="0">
                <a:solidFill>
                  <a:schemeClr val="tx2">
                    <a:lumMod val="75000"/>
                  </a:schemeClr>
                </a:solidFill>
                <a:latin typeface="Century Gothic" panose="020B0502020202020204" pitchFamily="34" charset="0"/>
              </a:rPr>
              <a:t>phases</a:t>
            </a:r>
            <a:r>
              <a:rPr lang="en-US" sz="4400" dirty="0">
                <a:solidFill>
                  <a:schemeClr val="tx2">
                    <a:lumMod val="75000"/>
                  </a:schemeClr>
                </a:solidFill>
                <a:latin typeface="Century Gothic" panose="020B0502020202020204" pitchFamily="34" charset="0"/>
              </a:rPr>
              <a:t> covered in this </a:t>
            </a:r>
            <a:r>
              <a:rPr lang="en-US" sz="4400" b="1" dirty="0">
                <a:solidFill>
                  <a:schemeClr val="tx2">
                    <a:lumMod val="75000"/>
                  </a:schemeClr>
                </a:solidFill>
                <a:latin typeface="Century Gothic" panose="020B0502020202020204" pitchFamily="34" charset="0"/>
              </a:rPr>
              <a:t>course</a:t>
            </a:r>
            <a:r>
              <a:rPr lang="en-US" sz="4400" dirty="0">
                <a:solidFill>
                  <a:schemeClr val="tx2">
                    <a:lumMod val="75000"/>
                  </a:schemeClr>
                </a:solidFill>
                <a:latin typeface="Century Gothic" panose="020B0502020202020204" pitchFamily="34" charset="0"/>
              </a:rPr>
              <a:t>.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073647"/>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88135" y="1143013"/>
            <a:ext cx="1109134" cy="1200329"/>
          </a:xfrm>
          <a:prstGeom prst="rect">
            <a:avLst/>
          </a:prstGeom>
          <a:noFill/>
        </p:spPr>
        <p:txBody>
          <a:bodyPr wrap="square" rtlCol="0">
            <a:spAutoFit/>
          </a:bodyPr>
          <a:lstStyle/>
          <a:p>
            <a:r>
              <a:rPr lang="en-US" sz="2400" dirty="0">
                <a:solidFill>
                  <a:schemeClr val="bg1"/>
                </a:solidFill>
                <a:latin typeface="Century Gothic" panose="020B0502020202020204" pitchFamily="34" charset="0"/>
              </a:rPr>
              <a:t>LO</a:t>
            </a:r>
          </a:p>
          <a:p>
            <a:r>
              <a:rPr lang="en-US" sz="2400" dirty="0" err="1">
                <a:solidFill>
                  <a:schemeClr val="bg1"/>
                </a:solidFill>
                <a:latin typeface="Century Gothic" panose="020B0502020202020204" pitchFamily="34" charset="0"/>
              </a:rPr>
              <a:t>Wk</a:t>
            </a:r>
            <a:r>
              <a:rPr lang="en-US" sz="2400" dirty="0">
                <a:solidFill>
                  <a:schemeClr val="bg1"/>
                </a:solidFill>
                <a:latin typeface="Century Gothic" panose="020B0502020202020204" pitchFamily="34" charset="0"/>
              </a:rPr>
              <a:t> 8.1</a:t>
            </a:r>
          </a:p>
        </p:txBody>
      </p:sp>
    </p:spTree>
    <p:extLst>
      <p:ext uri="{BB962C8B-B14F-4D97-AF65-F5344CB8AC3E}">
        <p14:creationId xmlns:p14="http://schemas.microsoft.com/office/powerpoint/2010/main" val="57671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9490" y="1669774"/>
            <a:ext cx="6872457" cy="4864375"/>
          </a:xfrm>
        </p:spPr>
        <p:txBody>
          <a:bodyPr>
            <a:noAutofit/>
          </a:bodyPr>
          <a:lstStyle/>
          <a:p>
            <a:pPr marL="0" marR="0">
              <a:lnSpc>
                <a:spcPct val="150000"/>
              </a:lnSpc>
              <a:spcBef>
                <a:spcPts val="0"/>
              </a:spcBef>
              <a:spcAft>
                <a:spcPts val="0"/>
              </a:spcAft>
            </a:pPr>
            <a:r>
              <a:rPr lang="en-US" b="1" dirty="0">
                <a:effectLst/>
                <a:latin typeface="Century Gothic" panose="020B0502020202020204" pitchFamily="34" charset="0"/>
                <a:ea typeface="Times New Roman" panose="02020603050405020304" pitchFamily="18" charset="0"/>
              </a:rPr>
              <a:t>Phase I</a:t>
            </a:r>
            <a:r>
              <a:rPr lang="en-US" b="1" dirty="0">
                <a:latin typeface="Century Gothic" panose="020B0502020202020204" pitchFamily="34" charset="0"/>
                <a:ea typeface="Times New Roman" panose="02020603050405020304" pitchFamily="18" charset="0"/>
              </a:rPr>
              <a:t> - </a:t>
            </a:r>
            <a:r>
              <a:rPr lang="en-US" b="1" dirty="0">
                <a:effectLst/>
                <a:latin typeface="Century Gothic" panose="020B0502020202020204" pitchFamily="34" charset="0"/>
                <a:ea typeface="Times New Roman" panose="02020603050405020304" pitchFamily="18" charset="0"/>
              </a:rPr>
              <a:t>Self-Awareness about Belonging</a:t>
            </a:r>
          </a:p>
          <a:p>
            <a:pPr marL="342900" marR="0" indent="-342900">
              <a:lnSpc>
                <a:spcPct val="200000"/>
              </a:lnSpc>
              <a:spcBef>
                <a:spcPts val="0"/>
              </a:spcBef>
              <a:spcAft>
                <a:spcPts val="0"/>
              </a:spcAft>
              <a:buFont typeface="Arial" panose="020B0604020202020204" pitchFamily="34" charset="0"/>
              <a:buChar char="•"/>
            </a:pPr>
            <a:r>
              <a:rPr lang="en-US" dirty="0">
                <a:latin typeface="Century Gothic" panose="020B0502020202020204" pitchFamily="34" charset="0"/>
                <a:ea typeface="Times New Roman" panose="02020603050405020304" pitchFamily="18" charset="0"/>
              </a:rPr>
              <a:t>S</a:t>
            </a:r>
            <a:r>
              <a:rPr lang="en-US" dirty="0">
                <a:effectLst/>
                <a:latin typeface="Century Gothic" panose="020B0502020202020204" pitchFamily="34" charset="0"/>
                <a:ea typeface="Times New Roman" panose="02020603050405020304" pitchFamily="18" charset="0"/>
              </a:rPr>
              <a:t>tudents are introduced to the concept of belonging, the tools that contribute to a sense of belonging, and apply their new tools in the grassroot groups assignment.</a:t>
            </a:r>
          </a:p>
          <a:p>
            <a:pPr marL="342900" marR="0" indent="-342900">
              <a:lnSpc>
                <a:spcPct val="200000"/>
              </a:lnSpc>
              <a:spcBef>
                <a:spcPts val="0"/>
              </a:spcBef>
              <a:spcAft>
                <a:spcPts val="0"/>
              </a:spcAft>
              <a:buFont typeface="Arial" panose="020B0604020202020204" pitchFamily="34" charset="0"/>
              <a:buChar char="•"/>
            </a:pPr>
            <a:r>
              <a:rPr lang="en-US" dirty="0">
                <a:latin typeface="Century Gothic" panose="020B0502020202020204" pitchFamily="34" charset="0"/>
                <a:ea typeface="Times New Roman" panose="02020603050405020304" pitchFamily="18" charset="0"/>
              </a:rPr>
              <a:t>We complete Phase 1 with Exam 1.</a:t>
            </a:r>
            <a:endParaRPr lang="en-US" dirty="0">
              <a:effectLst/>
              <a:latin typeface="Century Gothic" panose="020B0502020202020204" pitchFamily="34" charset="0"/>
              <a:ea typeface="Times New Roman" panose="02020603050405020304" pitchFamily="18"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The THREE Phases of Belonging Covered in this Course</a:t>
            </a:r>
          </a:p>
        </p:txBody>
      </p:sp>
      <p:pic>
        <p:nvPicPr>
          <p:cNvPr id="4" name="Picture 2">
            <a:extLst>
              <a:ext uri="{FF2B5EF4-FFF2-40B4-BE49-F238E27FC236}">
                <a16:creationId xmlns:a16="http://schemas.microsoft.com/office/drawing/2014/main" id="{84E4CB80-9578-4BDD-A176-F5310B11FC55}"/>
              </a:ext>
            </a:extLst>
          </p:cNvPr>
          <p:cNvPicPr preferRelativeResize="0">
            <a:picLocks noChangeArrowheads="1"/>
          </p:cNvPicPr>
          <p:nvPr/>
        </p:nvPicPr>
        <p:blipFill>
          <a:blip r:embed="rId3">
            <a:duotone>
              <a:schemeClr val="accent1">
                <a:shade val="45000"/>
                <a:satMod val="135000"/>
              </a:schemeClr>
              <a:prstClr val="white"/>
            </a:duotone>
            <a:alphaModFix amt="79000"/>
            <a:extLst>
              <a:ext uri="{BEBA8EAE-BF5A-486C-A8C5-ECC9F3942E4B}">
                <a14:imgProps xmlns:a14="http://schemas.microsoft.com/office/drawing/2010/main">
                  <a14:imgLayer r:embed="rId4">
                    <a14:imgEffect>
                      <a14:sharpenSoften amount="3000"/>
                    </a14:imgEffect>
                    <a14:imgEffect>
                      <a14:colorTemperature colorTemp="4415"/>
                    </a14:imgEffect>
                    <a14:imgEffect>
                      <a14:saturation sat="38000"/>
                    </a14:imgEffect>
                    <a14:imgEffect>
                      <a14:brightnessContrast contrast="-24000"/>
                    </a14:imgEffect>
                  </a14:imgLayer>
                </a14:imgProps>
              </a:ext>
              <a:ext uri="{28A0092B-C50C-407E-A947-70E740481C1C}">
                <a14:useLocalDpi xmlns:a14="http://schemas.microsoft.com/office/drawing/2010/main" val="0"/>
              </a:ext>
            </a:extLst>
          </a:blip>
          <a:srcRect t="6701" b="6701"/>
          <a:stretch/>
        </p:blipFill>
        <p:spPr bwMode="auto">
          <a:xfrm>
            <a:off x="8679243" y="1946473"/>
            <a:ext cx="3234461" cy="296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0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552762" y="122032"/>
            <a:ext cx="10934075" cy="1325563"/>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The THREE Phases of Belonging Covered in this Course</a:t>
            </a:r>
          </a:p>
        </p:txBody>
      </p:sp>
      <p:sp>
        <p:nvSpPr>
          <p:cNvPr id="3" name="Text Placeholder 2"/>
          <p:cNvSpPr>
            <a:spLocks noGrp="1"/>
          </p:cNvSpPr>
          <p:nvPr>
            <p:ph sz="half" idx="1"/>
          </p:nvPr>
        </p:nvSpPr>
        <p:spPr>
          <a:xfrm>
            <a:off x="419725" y="1825625"/>
            <a:ext cx="5600075" cy="4351338"/>
          </a:xfrm>
        </p:spPr>
        <p:txBody>
          <a:bodyPr>
            <a:noAutofit/>
          </a:bodyPr>
          <a:lstStyle/>
          <a:p>
            <a:pPr marL="0" marR="0">
              <a:lnSpc>
                <a:spcPct val="150000"/>
              </a:lnSpc>
              <a:spcBef>
                <a:spcPts val="0"/>
              </a:spcBef>
              <a:spcAft>
                <a:spcPts val="0"/>
              </a:spcAft>
            </a:pPr>
            <a:r>
              <a:rPr lang="en-US" sz="2400" b="1" dirty="0">
                <a:effectLst/>
                <a:latin typeface="Century Gothic" panose="020B0502020202020204" pitchFamily="34" charset="0"/>
                <a:ea typeface="Times New Roman" panose="02020603050405020304" pitchFamily="18" charset="0"/>
              </a:rPr>
              <a:t>Phase II</a:t>
            </a:r>
            <a:r>
              <a:rPr lang="en-US" sz="2400" b="1" dirty="0">
                <a:latin typeface="Century Gothic" panose="020B0502020202020204" pitchFamily="34" charset="0"/>
                <a:ea typeface="Times New Roman" panose="02020603050405020304" pitchFamily="18" charset="0"/>
              </a:rPr>
              <a:t> – </a:t>
            </a:r>
            <a:r>
              <a:rPr lang="en-US" sz="2400" b="1" dirty="0">
                <a:effectLst/>
                <a:latin typeface="Century Gothic" panose="020B0502020202020204" pitchFamily="34" charset="0"/>
                <a:ea typeface="Times New Roman" panose="02020603050405020304" pitchFamily="18" charset="0"/>
              </a:rPr>
              <a:t>Group-Level Belonging</a:t>
            </a:r>
          </a:p>
          <a:p>
            <a:pPr marL="342900" marR="0" indent="-342900">
              <a:lnSpc>
                <a:spcPct val="200000"/>
              </a:lnSpc>
              <a:spcBef>
                <a:spcPts val="0"/>
              </a:spcBef>
              <a:spcAft>
                <a:spcPts val="0"/>
              </a:spcAft>
              <a:buFont typeface="Arial" panose="020B0604020202020204" pitchFamily="34" charset="0"/>
              <a:buChar char="•"/>
            </a:pPr>
            <a:r>
              <a:rPr lang="en-US" sz="2400" dirty="0">
                <a:latin typeface="Century Gothic" panose="020B0502020202020204" pitchFamily="34" charset="0"/>
                <a:ea typeface="Times New Roman" panose="02020603050405020304" pitchFamily="18" charset="0"/>
              </a:rPr>
              <a:t>S</a:t>
            </a:r>
            <a:r>
              <a:rPr lang="en-US" sz="2400" dirty="0">
                <a:effectLst/>
                <a:latin typeface="Century Gothic" panose="020B0502020202020204" pitchFamily="34" charset="0"/>
                <a:ea typeface="Times New Roman" panose="02020603050405020304" pitchFamily="18" charset="0"/>
              </a:rPr>
              <a:t>tudents connect the tools that contribute to a sense of belonging to understand collective experiences.</a:t>
            </a:r>
          </a:p>
          <a:p>
            <a:pPr marL="342900" marR="0" indent="-342900">
              <a:lnSpc>
                <a:spcPct val="200000"/>
              </a:lnSpc>
              <a:spcBef>
                <a:spcPts val="0"/>
              </a:spcBef>
              <a:spcAft>
                <a:spcPts val="0"/>
              </a:spcAft>
              <a:buFont typeface="Arial" panose="020B0604020202020204" pitchFamily="34" charset="0"/>
              <a:buChar char="•"/>
            </a:pPr>
            <a:r>
              <a:rPr lang="en-US" sz="2400" dirty="0">
                <a:latin typeface="Century Gothic" panose="020B0502020202020204" pitchFamily="34" charset="0"/>
                <a:ea typeface="Times New Roman" panose="02020603050405020304" pitchFamily="18" charset="0"/>
              </a:rPr>
              <a:t>We start Phase 2 today.</a:t>
            </a:r>
            <a:endParaRPr lang="en-US" sz="2400" dirty="0">
              <a:effectLst/>
              <a:latin typeface="Century Gothic" panose="020B0502020202020204" pitchFamily="34" charset="0"/>
              <a:ea typeface="Times New Roman" panose="02020603050405020304" pitchFamily="18" charset="0"/>
            </a:endParaRPr>
          </a:p>
        </p:txBody>
      </p:sp>
      <p:sp>
        <p:nvSpPr>
          <p:cNvPr id="7" name="Content Placeholder 6">
            <a:extLst>
              <a:ext uri="{FF2B5EF4-FFF2-40B4-BE49-F238E27FC236}">
                <a16:creationId xmlns:a16="http://schemas.microsoft.com/office/drawing/2014/main" id="{E59BB53A-A1C9-4AE7-ABB7-A2BB40CACBA7}"/>
              </a:ext>
            </a:extLst>
          </p:cNvPr>
          <p:cNvSpPr>
            <a:spLocks noGrp="1"/>
          </p:cNvSpPr>
          <p:nvPr>
            <p:ph sz="half" idx="2"/>
          </p:nvPr>
        </p:nvSpPr>
        <p:spPr>
          <a:xfrm>
            <a:off x="5793525" y="3557782"/>
            <a:ext cx="4474698" cy="707713"/>
          </a:xfrm>
        </p:spPr>
        <p:txBody>
          <a:bodyPr>
            <a:normAutofit fontScale="92500" lnSpcReduction="10000"/>
          </a:bodyPr>
          <a:lstStyle/>
          <a:p>
            <a:pPr marL="0" indent="0" algn="ctr">
              <a:buNone/>
            </a:pPr>
            <a:r>
              <a:rPr lang="en-US" sz="2100" dirty="0">
                <a:effectLst/>
                <a:latin typeface="Century Gothic" panose="020B0502020202020204" pitchFamily="34" charset="0"/>
                <a:ea typeface="Times New Roman" panose="02020603050405020304" pitchFamily="18" charset="0"/>
              </a:rPr>
              <a:t>Indigenous Peoples Day at OU</a:t>
            </a:r>
          </a:p>
          <a:p>
            <a:pPr marL="0" indent="0" algn="ctr">
              <a:buNone/>
            </a:pPr>
            <a:r>
              <a:rPr lang="en-US" sz="2100" dirty="0">
                <a:latin typeface="Century Gothic" panose="020B0502020202020204" pitchFamily="34" charset="0"/>
                <a:ea typeface="Times New Roman" panose="02020603050405020304" pitchFamily="18" charset="0"/>
              </a:rPr>
              <a:t>October 11, 2021</a:t>
            </a:r>
            <a:endParaRPr lang="en-US" sz="2100" dirty="0">
              <a:effectLst/>
              <a:latin typeface="Century Gothic" panose="020B0502020202020204" pitchFamily="34" charset="0"/>
              <a:ea typeface="Times New Roman" panose="02020603050405020304" pitchFamily="18" charset="0"/>
            </a:endParaRPr>
          </a:p>
          <a:p>
            <a:pPr marL="0" indent="0" algn="ctr">
              <a:buNone/>
            </a:pPr>
            <a:endParaRPr lang="en-US" dirty="0"/>
          </a:p>
        </p:txBody>
      </p:sp>
      <p:pic>
        <p:nvPicPr>
          <p:cNvPr id="10" name="Picture 9" descr="A group of people holding flags&#10;&#10;Description automatically generated with medium confidence">
            <a:extLst>
              <a:ext uri="{FF2B5EF4-FFF2-40B4-BE49-F238E27FC236}">
                <a16:creationId xmlns:a16="http://schemas.microsoft.com/office/drawing/2014/main" id="{B64E91CB-8B65-43D3-A714-EB819DF36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638" y="4394278"/>
            <a:ext cx="3145649" cy="2098597"/>
          </a:xfrm>
          <a:prstGeom prst="rect">
            <a:avLst/>
          </a:prstGeom>
        </p:spPr>
      </p:pic>
      <p:pic>
        <p:nvPicPr>
          <p:cNvPr id="1032" name="Picture 8">
            <a:extLst>
              <a:ext uri="{FF2B5EF4-FFF2-40B4-BE49-F238E27FC236}">
                <a16:creationId xmlns:a16="http://schemas.microsoft.com/office/drawing/2014/main" id="{2A84795D-D146-445A-83D3-5BDAFCF23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120" y="1347377"/>
            <a:ext cx="2811155" cy="208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82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10647</TotalTime>
  <Words>911</Words>
  <Application>Microsoft Macintosh PowerPoint</Application>
  <PresentationFormat>Widescreen</PresentationFormat>
  <Paragraphs>100</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Abadi</vt:lpstr>
      <vt:lpstr>Arial</vt:lpstr>
      <vt:lpstr>Calibri</vt:lpstr>
      <vt:lpstr>Calibri Light</vt:lpstr>
      <vt:lpstr>Century Gothic</vt:lpstr>
      <vt:lpstr>Helvetica Neue</vt:lpstr>
      <vt:lpstr>Helvetica Neue Light</vt:lpstr>
      <vt:lpstr>Palatino</vt:lpstr>
      <vt:lpstr>Times New Roman</vt:lpstr>
      <vt:lpstr>Office Theme</vt:lpstr>
      <vt:lpstr>PowerPoint Presentation</vt:lpstr>
      <vt:lpstr>PowerPoint Presentation</vt:lpstr>
      <vt:lpstr>Land Acknowledgement</vt:lpstr>
      <vt:lpstr>Indigenous Peoples Day at OU 2021</vt:lpstr>
      <vt:lpstr>Indigenous Peoples Day at OU 2021</vt:lpstr>
      <vt:lpstr>UNDERSTANDING COLLECTIVE EXPEREIENCES LEARNING OBJECTIVES (LO)</vt:lpstr>
      <vt:lpstr>Explain the connection between the THREE phases covered in this course. </vt:lpstr>
      <vt:lpstr>The THREE Phases of Belonging Covered in this Course</vt:lpstr>
      <vt:lpstr>The THREE Phases of Belonging Covered in this Course</vt:lpstr>
      <vt:lpstr>The THREE Phases of Belonging Covered in this Course</vt:lpstr>
      <vt:lpstr>Describe resources available to OU students from the library</vt:lpstr>
      <vt:lpstr>Cultivating Belonging at the OU Library with the staff</vt:lpstr>
      <vt:lpstr>Cultivating Belonging at the OU Library with the online course guide</vt:lpstr>
      <vt:lpstr>Cultivating Belonging at the OU Library with spaces, services and resources</vt:lpstr>
      <vt:lpstr>Identify the steps for calculating your midterm grades and preparing for Exam </vt:lpstr>
      <vt:lpstr>Exam 1 for on campus sections</vt:lpstr>
      <vt:lpstr>Steps for calculating your midterm grades</vt:lpstr>
      <vt:lpstr>Steps for calculating your midterm grades</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185</cp:revision>
  <dcterms:modified xsi:type="dcterms:W3CDTF">2021-10-11T14:32:00Z</dcterms:modified>
</cp:coreProperties>
</file>