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493" r:id="rId3"/>
    <p:sldId id="581" r:id="rId4"/>
    <p:sldId id="576" r:id="rId5"/>
    <p:sldId id="582" r:id="rId6"/>
    <p:sldId id="583" r:id="rId7"/>
    <p:sldId id="584" r:id="rId8"/>
    <p:sldId id="585" r:id="rId9"/>
    <p:sldId id="586" r:id="rId10"/>
    <p:sldId id="587" r:id="rId11"/>
    <p:sldId id="588" r:id="rId12"/>
    <p:sldId id="265" r:id="rId13"/>
    <p:sldId id="5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8"/>
    <p:restoredTop sz="77973"/>
  </p:normalViewPr>
  <p:slideViewPr>
    <p:cSldViewPr snapToGrid="0" snapToObjects="1">
      <p:cViewPr varScale="1">
        <p:scale>
          <a:sx n="87" d="100"/>
          <a:sy n="87" d="100"/>
        </p:scale>
        <p:origin x="13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3118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249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10/18/21</a:t>
            </a:fld>
            <a:endParaRPr lang="en-US"/>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10/18/21</a:t>
            </a:fld>
            <a:endParaRPr lang="en-US"/>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506875"/>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9 – October 18 – 22, 2021</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Stereotypes, Prejudice, and Discrimination</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9</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12FA-7781-1A4A-9FA7-24CF2E542D52}"/>
              </a:ext>
            </a:extLst>
          </p:cNvPr>
          <p:cNvSpPr>
            <a:spLocks noGrp="1"/>
          </p:cNvSpPr>
          <p:nvPr>
            <p:ph type="title"/>
          </p:nvPr>
        </p:nvSpPr>
        <p:spPr/>
        <p:txBody>
          <a:bodyPr/>
          <a:lstStyle/>
          <a:p>
            <a:r>
              <a:rPr lang="en-US" b="1" dirty="0">
                <a:solidFill>
                  <a:srgbClr val="68777C"/>
                </a:solidFill>
                <a:latin typeface="Century Gothic" panose="020B0502020202020204" pitchFamily="34" charset="0"/>
              </a:rPr>
              <a:t>How to Meaningfully Engage in Discussion</a:t>
            </a:r>
          </a:p>
        </p:txBody>
      </p:sp>
      <p:sp>
        <p:nvSpPr>
          <p:cNvPr id="3" name="Content Placeholder 2">
            <a:extLst>
              <a:ext uri="{FF2B5EF4-FFF2-40B4-BE49-F238E27FC236}">
                <a16:creationId xmlns:a16="http://schemas.microsoft.com/office/drawing/2014/main" id="{A542DF75-FAFE-4546-84FB-237530F0DC83}"/>
              </a:ext>
            </a:extLst>
          </p:cNvPr>
          <p:cNvSpPr>
            <a:spLocks noGrp="1"/>
          </p:cNvSpPr>
          <p:nvPr>
            <p:ph idx="1"/>
          </p:nvPr>
        </p:nvSpPr>
        <p:spPr/>
        <p:txBody>
          <a:bodyPr/>
          <a:lstStyle/>
          <a:p>
            <a:pPr marL="514350" indent="-514350">
              <a:buAutoNum type="arabicPeriod"/>
            </a:pPr>
            <a:r>
              <a:rPr lang="en-US" dirty="0">
                <a:latin typeface="Century Gothic" panose="020B0502020202020204" pitchFamily="34" charset="0"/>
              </a:rPr>
              <a:t>Clarify – these questions attempt to get at the heart of someone’s statement and/or question.</a:t>
            </a:r>
          </a:p>
          <a:p>
            <a:pPr lvl="1">
              <a:buFontTx/>
              <a:buChar char="-"/>
            </a:pPr>
            <a:r>
              <a:rPr lang="en-US" dirty="0">
                <a:latin typeface="Century Gothic" panose="020B0502020202020204" pitchFamily="34" charset="0"/>
              </a:rPr>
              <a:t>”What do you mean by [x]?”</a:t>
            </a:r>
          </a:p>
          <a:p>
            <a:pPr lvl="1">
              <a:buFontTx/>
              <a:buChar char="-"/>
            </a:pPr>
            <a:r>
              <a:rPr lang="en-US" dirty="0">
                <a:latin typeface="Century Gothic" panose="020B0502020202020204" pitchFamily="34" charset="0"/>
              </a:rPr>
              <a:t>“Would you say that [y] is also an example of [x]?”</a:t>
            </a:r>
          </a:p>
          <a:p>
            <a:pPr lvl="1">
              <a:buFontTx/>
              <a:buChar char="-"/>
            </a:pPr>
            <a:r>
              <a:rPr lang="en-US" dirty="0">
                <a:latin typeface="Century Gothic" panose="020B0502020202020204" pitchFamily="34" charset="0"/>
              </a:rPr>
              <a:t>“What I hear you saying is [x]. Is that what you mean?”</a:t>
            </a:r>
          </a:p>
          <a:p>
            <a:pPr marL="514350" indent="-514350">
              <a:buAutoNum type="arabicPeriod"/>
            </a:pPr>
            <a:r>
              <a:rPr lang="en-US" dirty="0">
                <a:latin typeface="Century Gothic" panose="020B0502020202020204" pitchFamily="34" charset="0"/>
              </a:rPr>
              <a:t>Define – it is always helpful to have a definition on the table that everyone agrees on. Without a working definition, misunderstanding creeps in.</a:t>
            </a:r>
          </a:p>
          <a:p>
            <a:pPr lvl="1">
              <a:buFontTx/>
              <a:buChar char="-"/>
            </a:pPr>
            <a:r>
              <a:rPr lang="en-US" dirty="0">
                <a:latin typeface="Century Gothic" panose="020B0502020202020204" pitchFamily="34" charset="0"/>
              </a:rPr>
              <a:t>“What is [x]?”</a:t>
            </a:r>
          </a:p>
          <a:p>
            <a:pPr lvl="1">
              <a:buFontTx/>
              <a:buChar char="-"/>
            </a:pPr>
            <a:r>
              <a:rPr lang="en-US" dirty="0">
                <a:latin typeface="Century Gothic" panose="020B0502020202020204" pitchFamily="34" charset="0"/>
              </a:rPr>
              <a:t>“Can we define what we mean by [x]?”</a:t>
            </a:r>
          </a:p>
        </p:txBody>
      </p:sp>
    </p:spTree>
    <p:extLst>
      <p:ext uri="{BB962C8B-B14F-4D97-AF65-F5344CB8AC3E}">
        <p14:creationId xmlns:p14="http://schemas.microsoft.com/office/powerpoint/2010/main" val="33332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E5F4-9281-0544-9242-03915FBB3378}"/>
              </a:ext>
            </a:extLst>
          </p:cNvPr>
          <p:cNvSpPr>
            <a:spLocks noGrp="1"/>
          </p:cNvSpPr>
          <p:nvPr>
            <p:ph type="title"/>
          </p:nvPr>
        </p:nvSpPr>
        <p:spPr/>
        <p:txBody>
          <a:bodyPr/>
          <a:lstStyle/>
          <a:p>
            <a:r>
              <a:rPr lang="en-US" b="1" dirty="0">
                <a:solidFill>
                  <a:srgbClr val="68777C"/>
                </a:solidFill>
                <a:latin typeface="Century Gothic" panose="020B0502020202020204" pitchFamily="34" charset="0"/>
              </a:rPr>
              <a:t>How to Meaningfully Engage in Discussion</a:t>
            </a:r>
          </a:p>
        </p:txBody>
      </p:sp>
      <p:sp>
        <p:nvSpPr>
          <p:cNvPr id="3" name="Content Placeholder 2">
            <a:extLst>
              <a:ext uri="{FF2B5EF4-FFF2-40B4-BE49-F238E27FC236}">
                <a16:creationId xmlns:a16="http://schemas.microsoft.com/office/drawing/2014/main" id="{464E7A4E-6CAD-2846-8AF8-6E71DEFA7B1E}"/>
              </a:ext>
            </a:extLst>
          </p:cNvPr>
          <p:cNvSpPr>
            <a:spLocks noGrp="1"/>
          </p:cNvSpPr>
          <p:nvPr>
            <p:ph idx="1"/>
          </p:nvPr>
        </p:nvSpPr>
        <p:spPr/>
        <p:txBody>
          <a:bodyPr>
            <a:normAutofit/>
          </a:bodyPr>
          <a:lstStyle/>
          <a:p>
            <a:pPr marL="514350" indent="-514350">
              <a:buAutoNum type="arabicPeriod"/>
            </a:pPr>
            <a:r>
              <a:rPr lang="en-US" dirty="0">
                <a:latin typeface="Century Gothic" panose="020B0502020202020204" pitchFamily="34" charset="0"/>
              </a:rPr>
              <a:t>Hypothesize – sometimes it is helpful to offer an example of what you think someone is saying by using a hypothetical situation.</a:t>
            </a:r>
          </a:p>
          <a:p>
            <a:pPr lvl="1">
              <a:buFontTx/>
              <a:buChar char="-"/>
            </a:pPr>
            <a:r>
              <a:rPr lang="en-US" dirty="0">
                <a:latin typeface="Century Gothic" panose="020B0502020202020204" pitchFamily="34" charset="0"/>
              </a:rPr>
              <a:t>”So, if [y] occurred, would that be an example of [x]?”</a:t>
            </a:r>
          </a:p>
          <a:p>
            <a:pPr marL="514350" indent="-514350">
              <a:buAutoNum type="arabicPeriod"/>
            </a:pPr>
            <a:r>
              <a:rPr lang="en-US" dirty="0">
                <a:latin typeface="Century Gothic" panose="020B0502020202020204" pitchFamily="34" charset="0"/>
              </a:rPr>
              <a:t>Push Back – don’t let people make assertions that seem unrelated or wrong. You can do this without being confrontational. Here are some ways you can frame your questions:</a:t>
            </a:r>
          </a:p>
          <a:p>
            <a:pPr lvl="1">
              <a:buFontTx/>
              <a:buChar char="-"/>
            </a:pPr>
            <a:r>
              <a:rPr lang="en-US" dirty="0">
                <a:latin typeface="Century Gothic" panose="020B0502020202020204" pitchFamily="34" charset="0"/>
              </a:rPr>
              <a:t>“How does your interpretation of [x] account for [y]?”</a:t>
            </a:r>
          </a:p>
          <a:p>
            <a:pPr lvl="1">
              <a:buFontTx/>
              <a:buChar char="-"/>
            </a:pPr>
            <a:r>
              <a:rPr lang="en-US" dirty="0">
                <a:latin typeface="Century Gothic" panose="020B0502020202020204" pitchFamily="34" charset="0"/>
              </a:rPr>
              <a:t>“Where do you see [x] in the text?”</a:t>
            </a:r>
          </a:p>
        </p:txBody>
      </p:sp>
    </p:spTree>
    <p:extLst>
      <p:ext uri="{BB962C8B-B14F-4D97-AF65-F5344CB8AC3E}">
        <p14:creationId xmlns:p14="http://schemas.microsoft.com/office/powerpoint/2010/main" val="297995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dirty="0">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dirty="0">
                <a:solidFill>
                  <a:srgbClr val="68777C"/>
                </a:solidFill>
                <a:latin typeface="Century Gothic" panose="020B0502020202020204" pitchFamily="34" charset="0"/>
                <a:cs typeface="Calibri" panose="020F0502020204030204" pitchFamily="34" charset="0"/>
              </a:rPr>
              <a:t>Class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69102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dirty="0">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lvl="1" algn="ctr"/>
            <a:r>
              <a:rPr lang="en-US" sz="4400" b="1" dirty="0">
                <a:latin typeface="Century Gothic" panose="020B0502020202020204" pitchFamily="34" charset="0"/>
              </a:rPr>
              <a:t>Thanks for your attention!</a:t>
            </a:r>
            <a:endParaRPr lang="en-US" sz="4400" b="1" dirty="0">
              <a:solidFill>
                <a:schemeClr val="tx2">
                  <a:lumMod val="75000"/>
                </a:schemeClr>
              </a:solidFill>
              <a:latin typeface="Century Gothic" panose="020B0502020202020204" pitchFamily="34" charset="0"/>
            </a:endParaRPr>
          </a:p>
          <a:p>
            <a:endParaRPr lang="en-US" dirty="0">
              <a:solidFill>
                <a:schemeClr val="tx2">
                  <a:lumMod val="75000"/>
                </a:schemeClr>
              </a:solidFill>
              <a:latin typeface="Abadi" panose="020B0604020104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en-US" sz="4000" dirty="0">
                <a:latin typeface="Century Gothic" panose="020B0502020202020204" pitchFamily="34" charset="0"/>
              </a:rPr>
              <a:t>Stay Well…</a:t>
            </a:r>
          </a:p>
          <a:p>
            <a:pPr lvl="1">
              <a:lnSpc>
                <a:spcPct val="110000"/>
              </a:lnSpc>
              <a:spcBef>
                <a:spcPts val="0"/>
              </a:spcBef>
            </a:pPr>
            <a:endParaRPr lang="en-US" sz="1600" dirty="0"/>
          </a:p>
        </p:txBody>
      </p:sp>
    </p:spTree>
    <p:extLst>
      <p:ext uri="{BB962C8B-B14F-4D97-AF65-F5344CB8AC3E}">
        <p14:creationId xmlns:p14="http://schemas.microsoft.com/office/powerpoint/2010/main" val="339057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BE825-C14A-0845-9D90-8112B7B9C01C}"/>
              </a:ext>
            </a:extLst>
          </p:cNvPr>
          <p:cNvPicPr>
            <a:picLocks noChangeAspect="1"/>
          </p:cNvPicPr>
          <p:nvPr/>
        </p:nvPicPr>
        <p:blipFill>
          <a:blip r:embed="rId2"/>
          <a:stretch>
            <a:fillRect/>
          </a:stretch>
        </p:blipFill>
        <p:spPr>
          <a:xfrm>
            <a:off x="0" y="-1388"/>
            <a:ext cx="12191999" cy="6860776"/>
          </a:xfrm>
          <a:prstGeom prst="rect">
            <a:avLst/>
          </a:prstGeom>
        </p:spPr>
      </p:pic>
    </p:spTree>
    <p:extLst>
      <p:ext uri="{BB962C8B-B14F-4D97-AF65-F5344CB8AC3E}">
        <p14:creationId xmlns:p14="http://schemas.microsoft.com/office/powerpoint/2010/main" val="276027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3F5B-2BDC-A746-9E9C-79D9CA15B8B7}"/>
              </a:ext>
            </a:extLst>
          </p:cNvPr>
          <p:cNvSpPr>
            <a:spLocks noGrp="1"/>
          </p:cNvSpPr>
          <p:nvPr>
            <p:ph type="title"/>
          </p:nvPr>
        </p:nvSpPr>
        <p:spPr/>
        <p:txBody>
          <a:bodyPr/>
          <a:lstStyle/>
          <a:p>
            <a:pPr algn="ctr"/>
            <a:r>
              <a:rPr lang="en-US" dirty="0">
                <a:latin typeface="Palatino" pitchFamily="2" charset="77"/>
                <a:ea typeface="Palatino" pitchFamily="2" charset="77"/>
              </a:rPr>
              <a:t>Land Acknowledgement</a:t>
            </a:r>
          </a:p>
        </p:txBody>
      </p:sp>
      <p:sp>
        <p:nvSpPr>
          <p:cNvPr id="3" name="Content Placeholder 2">
            <a:extLst>
              <a:ext uri="{FF2B5EF4-FFF2-40B4-BE49-F238E27FC236}">
                <a16:creationId xmlns:a16="http://schemas.microsoft.com/office/drawing/2014/main" id="{A1804967-41BA-C54A-8A68-D02615815A75}"/>
              </a:ext>
            </a:extLst>
          </p:cNvPr>
          <p:cNvSpPr>
            <a:spLocks noGrp="1"/>
          </p:cNvSpPr>
          <p:nvPr>
            <p:ph idx="1"/>
          </p:nvPr>
        </p:nvSpPr>
        <p:spPr>
          <a:xfrm>
            <a:off x="838200" y="1800497"/>
            <a:ext cx="10515600" cy="4351338"/>
          </a:xfrm>
        </p:spPr>
        <p:txBody>
          <a:bodyPr>
            <a:normAutofit fontScale="92500" lnSpcReduction="10000"/>
          </a:bodyPr>
          <a:lstStyle/>
          <a:p>
            <a:pPr marL="0" indent="0">
              <a:buNone/>
            </a:pPr>
            <a:r>
              <a:rPr lang="en-US" dirty="0">
                <a:latin typeface="Palatino" pitchFamily="2" charset="77"/>
                <a:ea typeface="Palatino" pitchFamily="2" charset="77"/>
              </a:rPr>
              <a:t>At the University of Oklahoma, we gather on, teach, learn, and engage with scholarship on land placed by its Creator in the care and protection of the Hasinai (Caddo) and </a:t>
            </a:r>
            <a:r>
              <a:rPr lang="en-US" dirty="0" err="1">
                <a:latin typeface="Palatino" pitchFamily="2" charset="77"/>
                <a:ea typeface="Palatino" pitchFamily="2" charset="77"/>
              </a:rPr>
              <a:t>Kitikiti’sh</a:t>
            </a:r>
            <a:r>
              <a:rPr lang="en-US" dirty="0">
                <a:latin typeface="Palatino" pitchFamily="2" charset="77"/>
                <a:ea typeface="Palatino" pitchFamily="2" charset="77"/>
              </a:rPr>
              <a:t> (Wichita) peoples and originally shared by many Indigenous Nations—including the </a:t>
            </a:r>
            <a:r>
              <a:rPr lang="en-US" dirty="0" err="1">
                <a:latin typeface="Palatino" pitchFamily="2" charset="77"/>
                <a:ea typeface="Palatino" pitchFamily="2" charset="77"/>
              </a:rPr>
              <a:t>Cáuigù</a:t>
            </a:r>
            <a:r>
              <a:rPr lang="en-US" dirty="0">
                <a:latin typeface="Palatino" pitchFamily="2" charset="77"/>
                <a:ea typeface="Palatino" pitchFamily="2" charset="77"/>
              </a:rPr>
              <a:t> (Kiowa), </a:t>
            </a:r>
            <a:r>
              <a:rPr lang="en-US" dirty="0" err="1">
                <a:latin typeface="Palatino" pitchFamily="2" charset="77"/>
                <a:ea typeface="Palatino" pitchFamily="2" charset="77"/>
              </a:rPr>
              <a:t>Nʉmʉnʉʉ</a:t>
            </a:r>
            <a:r>
              <a:rPr lang="en-US" dirty="0">
                <a:latin typeface="Palatino" pitchFamily="2" charset="77"/>
                <a:ea typeface="Palatino" pitchFamily="2" charset="77"/>
              </a:rPr>
              <a:t> (Comanche),  Na </a:t>
            </a:r>
            <a:r>
              <a:rPr lang="en-US" dirty="0" err="1">
                <a:latin typeface="Palatino" pitchFamily="2" charset="77"/>
                <a:ea typeface="Palatino" pitchFamily="2" charset="77"/>
              </a:rPr>
              <a:t>i</a:t>
            </a:r>
            <a:r>
              <a:rPr lang="en-US" dirty="0">
                <a:latin typeface="Palatino" pitchFamily="2" charset="77"/>
                <a:ea typeface="Palatino" pitchFamily="2" charset="77"/>
              </a:rPr>
              <a:t> sha and </a:t>
            </a:r>
            <a:r>
              <a:rPr lang="en-US" dirty="0" err="1">
                <a:latin typeface="Palatino" pitchFamily="2" charset="77"/>
                <a:ea typeface="Palatino" pitchFamily="2" charset="77"/>
              </a:rPr>
              <a:t>Ndee</a:t>
            </a:r>
            <a:r>
              <a:rPr lang="en-US" dirty="0">
                <a:latin typeface="Palatino" pitchFamily="2" charset="77"/>
                <a:ea typeface="Palatino" pitchFamily="2" charset="77"/>
              </a:rPr>
              <a:t> (Apache), and </a:t>
            </a:r>
            <a:r>
              <a:rPr lang="en-US" dirty="0" err="1">
                <a:latin typeface="Palatino" pitchFamily="2" charset="77"/>
                <a:ea typeface="Palatino" pitchFamily="2" charset="77"/>
              </a:rPr>
              <a:t>Wahzhazhe</a:t>
            </a:r>
            <a:r>
              <a:rPr lang="en-US" dirty="0">
                <a:latin typeface="Palatino" pitchFamily="2" charset="77"/>
                <a:ea typeface="Palatino" pitchFamily="2" charset="77"/>
              </a:rPr>
              <a:t> (Osage) —as a place of gathering and exchange. Today, 39 Tribal Nations reside in what is currently known as </a:t>
            </a:r>
            <a:r>
              <a:rPr lang="en-US" dirty="0" err="1">
                <a:latin typeface="Palatino" pitchFamily="2" charset="77"/>
                <a:ea typeface="Palatino" pitchFamily="2" charset="77"/>
              </a:rPr>
              <a:t>Oklahumma</a:t>
            </a:r>
            <a:r>
              <a:rPr lang="en-US" dirty="0">
                <a:latin typeface="Palatino" pitchFamily="2" charset="77"/>
                <a:ea typeface="Palatino" pitchFamily="2" charset="77"/>
              </a:rPr>
              <a:t> (Oklahoma), many as a result of settler colonial policies of removal that were designed to erase Indigenous people. We acknowledge the University of Oklahoma’s historical connection to Indigenous peoples and its responsibility to the 39 sovereign Tribal Nations in this state. We acknowledge our connection to place and honor the land as a relative. </a:t>
            </a:r>
          </a:p>
        </p:txBody>
      </p:sp>
    </p:spTree>
    <p:extLst>
      <p:ext uri="{BB962C8B-B14F-4D97-AF65-F5344CB8AC3E}">
        <p14:creationId xmlns:p14="http://schemas.microsoft.com/office/powerpoint/2010/main" val="115688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4571-7279-A344-8209-1547414D8CCD}"/>
              </a:ext>
            </a:extLst>
          </p:cNvPr>
          <p:cNvSpPr>
            <a:spLocks noGrp="1"/>
          </p:cNvSpPr>
          <p:nvPr>
            <p:ph type="title"/>
          </p:nvPr>
        </p:nvSpPr>
        <p:spPr/>
        <p:txBody>
          <a:bodyPr/>
          <a:lstStyle/>
          <a:p>
            <a:r>
              <a:rPr lang="en-US" b="1" dirty="0">
                <a:solidFill>
                  <a:srgbClr val="68777C"/>
                </a:solidFill>
                <a:latin typeface="Century Gothic" panose="020B0502020202020204" pitchFamily="34" charset="0"/>
              </a:rPr>
              <a:t>Charter for Compassion</a:t>
            </a:r>
          </a:p>
        </p:txBody>
      </p:sp>
      <p:sp>
        <p:nvSpPr>
          <p:cNvPr id="3" name="Content Placeholder 2">
            <a:extLst>
              <a:ext uri="{FF2B5EF4-FFF2-40B4-BE49-F238E27FC236}">
                <a16:creationId xmlns:a16="http://schemas.microsoft.com/office/drawing/2014/main" id="{97CCCB40-8DB6-2249-9F9E-AC1CE8D2D331}"/>
              </a:ext>
            </a:extLst>
          </p:cNvPr>
          <p:cNvSpPr>
            <a:spLocks noGrp="1"/>
          </p:cNvSpPr>
          <p:nvPr>
            <p:ph idx="1"/>
          </p:nvPr>
        </p:nvSpPr>
        <p:spPr/>
        <p:txBody>
          <a:bodyPr/>
          <a:lstStyle/>
          <a:p>
            <a:r>
              <a:rPr lang="en-US" dirty="0">
                <a:latin typeface="Century Gothic" panose="020B0502020202020204" pitchFamily="34" charset="0"/>
              </a:rPr>
              <a:t>Let’s take a moment to review the charter for compassion on Canvas</a:t>
            </a:r>
          </a:p>
        </p:txBody>
      </p:sp>
    </p:spTree>
    <p:extLst>
      <p:ext uri="{BB962C8B-B14F-4D97-AF65-F5344CB8AC3E}">
        <p14:creationId xmlns:p14="http://schemas.microsoft.com/office/powerpoint/2010/main" val="228155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654E-D2FC-5E4B-8B7A-8700354950C6}"/>
              </a:ext>
            </a:extLst>
          </p:cNvPr>
          <p:cNvSpPr>
            <a:spLocks noGrp="1"/>
          </p:cNvSpPr>
          <p:nvPr>
            <p:ph type="title"/>
          </p:nvPr>
        </p:nvSpPr>
        <p:spPr/>
        <p:txBody>
          <a:bodyPr/>
          <a:lstStyle/>
          <a:p>
            <a:r>
              <a:rPr lang="en-US" b="1" dirty="0">
                <a:solidFill>
                  <a:srgbClr val="68777C"/>
                </a:solidFill>
                <a:latin typeface="Century Gothic" panose="020B0502020202020204" pitchFamily="34" charset="0"/>
              </a:rPr>
              <a:t>What is discussion?</a:t>
            </a:r>
          </a:p>
        </p:txBody>
      </p:sp>
      <p:sp>
        <p:nvSpPr>
          <p:cNvPr id="3" name="Content Placeholder 2">
            <a:extLst>
              <a:ext uri="{FF2B5EF4-FFF2-40B4-BE49-F238E27FC236}">
                <a16:creationId xmlns:a16="http://schemas.microsoft.com/office/drawing/2014/main" id="{7FFF9E22-D53F-8847-8A96-8599405771C2}"/>
              </a:ext>
            </a:extLst>
          </p:cNvPr>
          <p:cNvSpPr>
            <a:spLocks noGrp="1"/>
          </p:cNvSpPr>
          <p:nvPr>
            <p:ph idx="1"/>
          </p:nvPr>
        </p:nvSpPr>
        <p:spPr/>
        <p:txBody>
          <a:bodyPr/>
          <a:lstStyle/>
          <a:p>
            <a:r>
              <a:rPr lang="en-US" dirty="0">
                <a:latin typeface="Century Gothic" panose="020B0502020202020204" pitchFamily="34" charset="0"/>
              </a:rPr>
              <a:t>Definition: a gathering of two or more people seeking some unknown thing together</a:t>
            </a:r>
          </a:p>
          <a:p>
            <a:pPr lvl="1"/>
            <a:r>
              <a:rPr lang="en-US" dirty="0">
                <a:latin typeface="Century Gothic" panose="020B0502020202020204" pitchFamily="34" charset="0"/>
              </a:rPr>
              <a:t>It must be stripped of performance</a:t>
            </a:r>
          </a:p>
          <a:p>
            <a:pPr lvl="1"/>
            <a:r>
              <a:rPr lang="en-US" dirty="0">
                <a:latin typeface="Century Gothic" panose="020B0502020202020204" pitchFamily="34" charset="0"/>
              </a:rPr>
              <a:t>It is attempting to see the world in its fullest complexity</a:t>
            </a:r>
          </a:p>
        </p:txBody>
      </p:sp>
    </p:spTree>
    <p:extLst>
      <p:ext uri="{BB962C8B-B14F-4D97-AF65-F5344CB8AC3E}">
        <p14:creationId xmlns:p14="http://schemas.microsoft.com/office/powerpoint/2010/main" val="364777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817F-5736-F043-BF71-D14C123FEA96}"/>
              </a:ext>
            </a:extLst>
          </p:cNvPr>
          <p:cNvSpPr>
            <a:spLocks noGrp="1"/>
          </p:cNvSpPr>
          <p:nvPr>
            <p:ph type="title"/>
          </p:nvPr>
        </p:nvSpPr>
        <p:spPr/>
        <p:txBody>
          <a:bodyPr/>
          <a:lstStyle/>
          <a:p>
            <a:r>
              <a:rPr lang="en-US" b="1" dirty="0">
                <a:solidFill>
                  <a:srgbClr val="68777C"/>
                </a:solidFill>
                <a:latin typeface="Century Gothic" panose="020B0502020202020204" pitchFamily="34" charset="0"/>
              </a:rPr>
              <a:t>Discussion is NOT:</a:t>
            </a:r>
          </a:p>
        </p:txBody>
      </p:sp>
      <p:sp>
        <p:nvSpPr>
          <p:cNvPr id="3" name="Content Placeholder 2">
            <a:extLst>
              <a:ext uri="{FF2B5EF4-FFF2-40B4-BE49-F238E27FC236}">
                <a16:creationId xmlns:a16="http://schemas.microsoft.com/office/drawing/2014/main" id="{0A79A724-8669-F341-A479-C8523DE24AE3}"/>
              </a:ext>
            </a:extLst>
          </p:cNvPr>
          <p:cNvSpPr>
            <a:spLocks noGrp="1"/>
          </p:cNvSpPr>
          <p:nvPr>
            <p:ph idx="1"/>
          </p:nvPr>
        </p:nvSpPr>
        <p:spPr/>
        <p:txBody>
          <a:bodyPr>
            <a:normAutofit fontScale="92500" lnSpcReduction="10000"/>
          </a:bodyPr>
          <a:lstStyle/>
          <a:p>
            <a:r>
              <a:rPr lang="en-US" dirty="0">
                <a:latin typeface="Century Gothic" panose="020B0502020202020204" pitchFamily="34" charset="0"/>
              </a:rPr>
              <a:t>A lecture where one person with knowledge speaks.</a:t>
            </a:r>
          </a:p>
          <a:p>
            <a:r>
              <a:rPr lang="en-US" dirty="0">
                <a:latin typeface="Century Gothic" panose="020B0502020202020204" pitchFamily="34" charset="0"/>
              </a:rPr>
              <a:t>A debate where people contend for or defend opinions.</a:t>
            </a:r>
          </a:p>
          <a:p>
            <a:r>
              <a:rPr lang="en-US" dirty="0">
                <a:latin typeface="Century Gothic" panose="020B0502020202020204" pitchFamily="34" charset="0"/>
              </a:rPr>
              <a:t>A meeting where people come to a consensus about a decision.</a:t>
            </a:r>
          </a:p>
          <a:p>
            <a:r>
              <a:rPr lang="en-US" dirty="0">
                <a:latin typeface="Century Gothic" panose="020B0502020202020204" pitchFamily="34" charset="0"/>
              </a:rPr>
              <a:t>A chat between two people wanting to exchange joy with words.</a:t>
            </a:r>
          </a:p>
          <a:p>
            <a:r>
              <a:rPr lang="en-US" dirty="0">
                <a:latin typeface="Century Gothic" panose="020B0502020202020204" pitchFamily="34" charset="0"/>
              </a:rPr>
              <a:t>A therapy session where people are seeking healing together, which an be different than seeking understanding.</a:t>
            </a:r>
          </a:p>
          <a:p>
            <a:pPr marL="0" indent="0">
              <a:buNone/>
            </a:pPr>
            <a:endParaRPr lang="en-US" dirty="0">
              <a:latin typeface="Century Gothic" panose="020B0502020202020204" pitchFamily="34" charset="0"/>
            </a:endParaRPr>
          </a:p>
          <a:p>
            <a:pPr marL="0" indent="0" algn="ctr">
              <a:buNone/>
            </a:pPr>
            <a:r>
              <a:rPr lang="en-US" b="1" dirty="0">
                <a:solidFill>
                  <a:srgbClr val="68777C"/>
                </a:solidFill>
                <a:latin typeface="Century Gothic" panose="020B0502020202020204" pitchFamily="34" charset="0"/>
              </a:rPr>
              <a:t>(It may include some or all of these elements, but discussion is something different from these narrower goals.)</a:t>
            </a:r>
          </a:p>
        </p:txBody>
      </p:sp>
    </p:spTree>
    <p:extLst>
      <p:ext uri="{BB962C8B-B14F-4D97-AF65-F5344CB8AC3E}">
        <p14:creationId xmlns:p14="http://schemas.microsoft.com/office/powerpoint/2010/main" val="240533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03B3-2DE8-EF4B-900C-63529E811C29}"/>
              </a:ext>
            </a:extLst>
          </p:cNvPr>
          <p:cNvSpPr>
            <a:spLocks noGrp="1"/>
          </p:cNvSpPr>
          <p:nvPr>
            <p:ph type="title"/>
          </p:nvPr>
        </p:nvSpPr>
        <p:spPr/>
        <p:txBody>
          <a:bodyPr/>
          <a:lstStyle/>
          <a:p>
            <a:r>
              <a:rPr lang="en-US" b="1" dirty="0">
                <a:solidFill>
                  <a:srgbClr val="68777C"/>
                </a:solidFill>
                <a:latin typeface="Century Gothic" panose="020B0502020202020204" pitchFamily="34" charset="0"/>
              </a:rPr>
              <a:t>The Power of Discussion</a:t>
            </a:r>
          </a:p>
        </p:txBody>
      </p:sp>
      <p:sp>
        <p:nvSpPr>
          <p:cNvPr id="3" name="Content Placeholder 2">
            <a:extLst>
              <a:ext uri="{FF2B5EF4-FFF2-40B4-BE49-F238E27FC236}">
                <a16:creationId xmlns:a16="http://schemas.microsoft.com/office/drawing/2014/main" id="{BEB06323-D18E-9D4D-ABDE-609BD95F05F1}"/>
              </a:ext>
            </a:extLst>
          </p:cNvPr>
          <p:cNvSpPr>
            <a:spLocks noGrp="1"/>
          </p:cNvSpPr>
          <p:nvPr>
            <p:ph idx="1"/>
          </p:nvPr>
        </p:nvSpPr>
        <p:spPr/>
        <p:txBody>
          <a:bodyPr/>
          <a:lstStyle/>
          <a:p>
            <a:endParaRPr lang="en-US" dirty="0">
              <a:latin typeface="Century Gothic" panose="020B0502020202020204" pitchFamily="34" charset="0"/>
            </a:endParaRPr>
          </a:p>
          <a:p>
            <a:r>
              <a:rPr lang="en-US" dirty="0">
                <a:latin typeface="Century Gothic" panose="020B0502020202020204" pitchFamily="34" charset="0"/>
              </a:rPr>
              <a:t>It helps you take into account the complexity and sometimes contradictory nature of the world.</a:t>
            </a:r>
          </a:p>
          <a:p>
            <a:pPr marL="0" indent="0">
              <a:buNone/>
            </a:pPr>
            <a:endParaRPr lang="en-US" dirty="0">
              <a:latin typeface="Century Gothic" panose="020B0502020202020204" pitchFamily="34" charset="0"/>
            </a:endParaRPr>
          </a:p>
          <a:p>
            <a:r>
              <a:rPr lang="en-US" dirty="0">
                <a:latin typeface="Century Gothic" panose="020B0502020202020204" pitchFamily="34" charset="0"/>
              </a:rPr>
              <a:t>It is empowered by its participants. It requires your effort which will result in </a:t>
            </a:r>
            <a:r>
              <a:rPr lang="en-US" i="1" dirty="0">
                <a:latin typeface="Century Gothic" panose="020B0502020202020204" pitchFamily="34" charset="0"/>
              </a:rPr>
              <a:t>you</a:t>
            </a:r>
            <a:r>
              <a:rPr lang="en-US" dirty="0">
                <a:latin typeface="Century Gothic" panose="020B0502020202020204" pitchFamily="34" charset="0"/>
              </a:rPr>
              <a:t> experiencing a special connection to the work that is being done.</a:t>
            </a:r>
          </a:p>
        </p:txBody>
      </p:sp>
    </p:spTree>
    <p:extLst>
      <p:ext uri="{BB962C8B-B14F-4D97-AF65-F5344CB8AC3E}">
        <p14:creationId xmlns:p14="http://schemas.microsoft.com/office/powerpoint/2010/main" val="396021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ECC1-FA17-B448-9F2E-61000402BC0B}"/>
              </a:ext>
            </a:extLst>
          </p:cNvPr>
          <p:cNvSpPr>
            <a:spLocks noGrp="1"/>
          </p:cNvSpPr>
          <p:nvPr>
            <p:ph type="title"/>
          </p:nvPr>
        </p:nvSpPr>
        <p:spPr/>
        <p:txBody>
          <a:bodyPr/>
          <a:lstStyle/>
          <a:p>
            <a:r>
              <a:rPr lang="en-US" b="1" dirty="0">
                <a:solidFill>
                  <a:srgbClr val="68777C"/>
                </a:solidFill>
                <a:latin typeface="Century Gothic" panose="020B0502020202020204" pitchFamily="34" charset="0"/>
              </a:rPr>
              <a:t>Four Practices for Good Discussion</a:t>
            </a:r>
          </a:p>
        </p:txBody>
      </p:sp>
      <p:sp>
        <p:nvSpPr>
          <p:cNvPr id="3" name="Content Placeholder 2">
            <a:extLst>
              <a:ext uri="{FF2B5EF4-FFF2-40B4-BE49-F238E27FC236}">
                <a16:creationId xmlns:a16="http://schemas.microsoft.com/office/drawing/2014/main" id="{0FADD5E8-7708-8642-8597-F559F8799AD8}"/>
              </a:ext>
            </a:extLst>
          </p:cNvPr>
          <p:cNvSpPr>
            <a:spLocks noGrp="1"/>
          </p:cNvSpPr>
          <p:nvPr>
            <p:ph idx="1"/>
          </p:nvPr>
        </p:nvSpPr>
        <p:spPr/>
        <p:txBody>
          <a:bodyPr>
            <a:normAutofit fontScale="92500" lnSpcReduction="20000"/>
          </a:bodyPr>
          <a:lstStyle/>
          <a:p>
            <a:r>
              <a:rPr lang="en-US" b="1" dirty="0">
                <a:solidFill>
                  <a:srgbClr val="68777C"/>
                </a:solidFill>
                <a:latin typeface="Century Gothic" panose="020B0502020202020204" pitchFamily="34" charset="0"/>
              </a:rPr>
              <a:t>Be who you are </a:t>
            </a:r>
            <a:r>
              <a:rPr lang="en-US" dirty="0">
                <a:latin typeface="Century Gothic" panose="020B0502020202020204" pitchFamily="34" charset="0"/>
              </a:rPr>
              <a:t>– not who you wish you were, not who you want others to think you are, not the most powerful personality. You are not your ideas.</a:t>
            </a:r>
          </a:p>
          <a:p>
            <a:r>
              <a:rPr lang="en-US" b="1" dirty="0">
                <a:solidFill>
                  <a:srgbClr val="68777C"/>
                </a:solidFill>
                <a:latin typeface="Century Gothic" panose="020B0502020202020204" pitchFamily="34" charset="0"/>
              </a:rPr>
              <a:t>Say what you think </a:t>
            </a:r>
            <a:r>
              <a:rPr lang="en-US" dirty="0">
                <a:latin typeface="Century Gothic" panose="020B0502020202020204" pitchFamily="34" charset="0"/>
              </a:rPr>
              <a:t>– not what you think is smart, not what you think others want you to think, not what you’ve heard. Your honest thoughts matter.</a:t>
            </a:r>
          </a:p>
          <a:p>
            <a:r>
              <a:rPr lang="en-US" b="1" dirty="0">
                <a:solidFill>
                  <a:srgbClr val="68777C"/>
                </a:solidFill>
                <a:latin typeface="Century Gothic" panose="020B0502020202020204" pitchFamily="34" charset="0"/>
              </a:rPr>
              <a:t>Love one another </a:t>
            </a:r>
            <a:r>
              <a:rPr lang="en-US" dirty="0">
                <a:latin typeface="Century Gothic" panose="020B0502020202020204" pitchFamily="34" charset="0"/>
              </a:rPr>
              <a:t>– be kind, honest, humble. Always ask “What if they are right?”</a:t>
            </a:r>
          </a:p>
          <a:p>
            <a:r>
              <a:rPr lang="en-US" b="1" dirty="0">
                <a:solidFill>
                  <a:srgbClr val="68777C"/>
                </a:solidFill>
                <a:latin typeface="Century Gothic" panose="020B0502020202020204" pitchFamily="34" charset="0"/>
              </a:rPr>
              <a:t>Talk about the same thing </a:t>
            </a:r>
            <a:r>
              <a:rPr lang="en-US" dirty="0">
                <a:latin typeface="Century Gothic" panose="020B0502020202020204" pitchFamily="34" charset="0"/>
              </a:rPr>
              <a:t>– two people often use the same words to mean different things. Pay attention to where you have been and where you are going – make sure everyone stays together. Stick to the opening question. Stick to the shared text.</a:t>
            </a:r>
          </a:p>
        </p:txBody>
      </p:sp>
    </p:spTree>
    <p:extLst>
      <p:ext uri="{BB962C8B-B14F-4D97-AF65-F5344CB8AC3E}">
        <p14:creationId xmlns:p14="http://schemas.microsoft.com/office/powerpoint/2010/main" val="236943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4EEB-2211-5A46-98BE-C8BB76C3CF80}"/>
              </a:ext>
            </a:extLst>
          </p:cNvPr>
          <p:cNvSpPr>
            <a:spLocks noGrp="1"/>
          </p:cNvSpPr>
          <p:nvPr>
            <p:ph type="title"/>
          </p:nvPr>
        </p:nvSpPr>
        <p:spPr/>
        <p:txBody>
          <a:bodyPr/>
          <a:lstStyle/>
          <a:p>
            <a:r>
              <a:rPr lang="en-US" b="1" dirty="0">
                <a:solidFill>
                  <a:srgbClr val="68777C"/>
                </a:solidFill>
                <a:latin typeface="Century Gothic" panose="020B0502020202020204" pitchFamily="34" charset="0"/>
              </a:rPr>
              <a:t>Ways to Fail in Discussion</a:t>
            </a:r>
          </a:p>
        </p:txBody>
      </p:sp>
      <p:sp>
        <p:nvSpPr>
          <p:cNvPr id="3" name="Content Placeholder 2">
            <a:extLst>
              <a:ext uri="{FF2B5EF4-FFF2-40B4-BE49-F238E27FC236}">
                <a16:creationId xmlns:a16="http://schemas.microsoft.com/office/drawing/2014/main" id="{34AFD053-F621-D546-8FF6-50C90BC78F80}"/>
              </a:ext>
            </a:extLst>
          </p:cNvPr>
          <p:cNvSpPr>
            <a:spLocks noGrp="1"/>
          </p:cNvSpPr>
          <p:nvPr>
            <p:ph idx="1"/>
          </p:nvPr>
        </p:nvSpPr>
        <p:spPr/>
        <p:txBody>
          <a:bodyPr>
            <a:normAutofit fontScale="85000" lnSpcReduction="20000"/>
          </a:bodyPr>
          <a:lstStyle/>
          <a:p>
            <a:r>
              <a:rPr lang="en-US" dirty="0">
                <a:latin typeface="Century Gothic" panose="020B0502020202020204" pitchFamily="34" charset="0"/>
              </a:rPr>
              <a:t>Stop discussing out of lack of love for one another.</a:t>
            </a:r>
          </a:p>
          <a:p>
            <a:pPr lvl="1"/>
            <a:r>
              <a:rPr lang="en-US" dirty="0">
                <a:latin typeface="Century Gothic" panose="020B0502020202020204" pitchFamily="34" charset="0"/>
              </a:rPr>
              <a:t>Giving up on people in our community</a:t>
            </a:r>
          </a:p>
          <a:p>
            <a:r>
              <a:rPr lang="en-US" dirty="0">
                <a:latin typeface="Century Gothic" panose="020B0502020202020204" pitchFamily="34" charset="0"/>
              </a:rPr>
              <a:t>Stop discussing out of lack of love for the object of our search.</a:t>
            </a:r>
          </a:p>
          <a:p>
            <a:pPr lvl="1"/>
            <a:r>
              <a:rPr lang="en-US" dirty="0">
                <a:latin typeface="Century Gothic" panose="020B0502020202020204" pitchFamily="34" charset="0"/>
              </a:rPr>
              <a:t>It’s too hard so it must be impossible to know</a:t>
            </a:r>
          </a:p>
          <a:p>
            <a:r>
              <a:rPr lang="en-US" dirty="0">
                <a:latin typeface="Century Gothic" panose="020B0502020202020204" pitchFamily="34" charset="0"/>
              </a:rPr>
              <a:t>Try to dominate the discussion.</a:t>
            </a:r>
          </a:p>
          <a:p>
            <a:pPr lvl="1"/>
            <a:r>
              <a:rPr lang="en-US" dirty="0">
                <a:latin typeface="Century Gothic" panose="020B0502020202020204" pitchFamily="34" charset="0"/>
              </a:rPr>
              <a:t>Discussion as persuasion is not discussion</a:t>
            </a:r>
          </a:p>
          <a:p>
            <a:r>
              <a:rPr lang="en-US" dirty="0">
                <a:latin typeface="Century Gothic" panose="020B0502020202020204" pitchFamily="34" charset="0"/>
              </a:rPr>
              <a:t>Discuss in ways that hurt each other.</a:t>
            </a:r>
          </a:p>
          <a:p>
            <a:pPr lvl="1"/>
            <a:r>
              <a:rPr lang="en-US" dirty="0">
                <a:latin typeface="Century Gothic" panose="020B0502020202020204" pitchFamily="34" charset="0"/>
              </a:rPr>
              <a:t>Failing to be mindful of positionality, impact of words</a:t>
            </a:r>
          </a:p>
          <a:p>
            <a:pPr lvl="1"/>
            <a:r>
              <a:rPr lang="en-US" dirty="0">
                <a:latin typeface="Century Gothic" panose="020B0502020202020204" pitchFamily="34" charset="0"/>
              </a:rPr>
              <a:t>Failing to correct ourselves when we commit harm</a:t>
            </a:r>
          </a:p>
          <a:p>
            <a:endParaRPr lang="en-US" dirty="0">
              <a:latin typeface="Century Gothic" panose="020B0502020202020204" pitchFamily="34" charset="0"/>
            </a:endParaRPr>
          </a:p>
          <a:p>
            <a:endParaRPr lang="en-US" dirty="0">
              <a:latin typeface="Century Gothic" panose="020B0502020202020204" pitchFamily="34" charset="0"/>
            </a:endParaRPr>
          </a:p>
          <a:p>
            <a:pPr marL="0" indent="0" algn="ctr">
              <a:buNone/>
            </a:pPr>
            <a:r>
              <a:rPr lang="en-US" b="1" dirty="0">
                <a:solidFill>
                  <a:srgbClr val="68777C"/>
                </a:solidFill>
                <a:latin typeface="Century Gothic" panose="020B0502020202020204" pitchFamily="34" charset="0"/>
              </a:rPr>
              <a:t>It is always okay to step away. Not every time is the right time for the discussion.</a:t>
            </a:r>
          </a:p>
        </p:txBody>
      </p:sp>
    </p:spTree>
    <p:extLst>
      <p:ext uri="{BB962C8B-B14F-4D97-AF65-F5344CB8AC3E}">
        <p14:creationId xmlns:p14="http://schemas.microsoft.com/office/powerpoint/2010/main" val="72091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12192</TotalTime>
  <Words>844</Words>
  <Application>Microsoft Macintosh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Abadi</vt:lpstr>
      <vt:lpstr>Arial</vt:lpstr>
      <vt:lpstr>Calibri</vt:lpstr>
      <vt:lpstr>Calibri Light</vt:lpstr>
      <vt:lpstr>Century Gothic</vt:lpstr>
      <vt:lpstr>Helvetica Neue</vt:lpstr>
      <vt:lpstr>Palatino</vt:lpstr>
      <vt:lpstr>Office Theme</vt:lpstr>
      <vt:lpstr>PowerPoint Presentation</vt:lpstr>
      <vt:lpstr>PowerPoint Presentation</vt:lpstr>
      <vt:lpstr>Land Acknowledgement</vt:lpstr>
      <vt:lpstr>Charter for Compassion</vt:lpstr>
      <vt:lpstr>What is discussion?</vt:lpstr>
      <vt:lpstr>Discussion is NOT:</vt:lpstr>
      <vt:lpstr>The Power of Discussion</vt:lpstr>
      <vt:lpstr>Four Practices for Good Discussion</vt:lpstr>
      <vt:lpstr>Ways to Fail in Discussion</vt:lpstr>
      <vt:lpstr>How to Meaningfully Engage in Discussion</vt:lpstr>
      <vt:lpstr>How to Meaningfully Engage in Discussion</vt:lpstr>
      <vt:lpstr>Class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Marshall, Lindsay E.</cp:lastModifiedBy>
  <cp:revision>347</cp:revision>
  <dcterms:modified xsi:type="dcterms:W3CDTF">2021-10-18T16:24:09Z</dcterms:modified>
</cp:coreProperties>
</file>