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0" r:id="rId2"/>
    <p:sldId id="493" r:id="rId3"/>
    <p:sldId id="581" r:id="rId4"/>
    <p:sldId id="524" r:id="rId5"/>
    <p:sldId id="525" r:id="rId6"/>
    <p:sldId id="374" r:id="rId7"/>
    <p:sldId id="373" r:id="rId8"/>
    <p:sldId id="381" r:id="rId9"/>
    <p:sldId id="586" r:id="rId10"/>
    <p:sldId id="571" r:id="rId11"/>
    <p:sldId id="569" r:id="rId12"/>
    <p:sldId id="567" r:id="rId13"/>
    <p:sldId id="545" r:id="rId14"/>
    <p:sldId id="568" r:id="rId15"/>
    <p:sldId id="573" r:id="rId16"/>
    <p:sldId id="531" r:id="rId17"/>
    <p:sldId id="576" r:id="rId18"/>
    <p:sldId id="513" r:id="rId19"/>
    <p:sldId id="529" r:id="rId20"/>
    <p:sldId id="548" r:id="rId21"/>
    <p:sldId id="363" r:id="rId22"/>
    <p:sldId id="364" r:id="rId23"/>
    <p:sldId id="365" r:id="rId24"/>
    <p:sldId id="366" r:id="rId25"/>
    <p:sldId id="334" r:id="rId26"/>
    <p:sldId id="554" r:id="rId27"/>
    <p:sldId id="556" r:id="rId28"/>
    <p:sldId id="555" r:id="rId29"/>
    <p:sldId id="368" r:id="rId30"/>
    <p:sldId id="316" r:id="rId31"/>
    <p:sldId id="585" r:id="rId32"/>
    <p:sldId id="265" r:id="rId33"/>
    <p:sldId id="57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83"/>
    <p:restoredTop sz="77939"/>
  </p:normalViewPr>
  <p:slideViewPr>
    <p:cSldViewPr snapToGrid="0" snapToObjects="1">
      <p:cViewPr varScale="1">
        <p:scale>
          <a:sx n="85" d="100"/>
          <a:sy n="85" d="100"/>
        </p:scale>
        <p:origin x="17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3C8A1-D774-4D83-969D-C9CCB5B626A6}" type="datetimeFigureOut">
              <a:rPr lang="en-US" smtClean="0"/>
              <a:t>10/17/21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11E01-0EFE-4A8E-8B56-A98BF5684F1F}" type="slidenum">
              <a:rPr lang="en-US" smtClean="0"/>
              <a:t>‹#›</a:t>
            </a:fld>
            <a:endParaRPr lang="en-US"/>
          </a:p>
        </p:txBody>
      </p:sp>
    </p:spTree>
    <p:extLst>
      <p:ext uri="{BB962C8B-B14F-4D97-AF65-F5344CB8AC3E}">
        <p14:creationId xmlns:p14="http://schemas.microsoft.com/office/powerpoint/2010/main" val="260616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4</a:t>
            </a:fld>
            <a:endParaRPr lang="en-US"/>
          </a:p>
        </p:txBody>
      </p:sp>
    </p:spTree>
    <p:extLst>
      <p:ext uri="{BB962C8B-B14F-4D97-AF65-F5344CB8AC3E}">
        <p14:creationId xmlns:p14="http://schemas.microsoft.com/office/powerpoint/2010/main" val="3717752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225</a:t>
            </a:r>
          </a:p>
        </p:txBody>
      </p:sp>
      <p:sp>
        <p:nvSpPr>
          <p:cNvPr id="4" name="Slide Number Placeholder 3"/>
          <p:cNvSpPr>
            <a:spLocks noGrp="1"/>
          </p:cNvSpPr>
          <p:nvPr>
            <p:ph type="sldNum" sz="quarter" idx="5"/>
          </p:nvPr>
        </p:nvSpPr>
        <p:spPr/>
        <p:txBody>
          <a:bodyPr/>
          <a:lstStyle/>
          <a:p>
            <a:fld id="{6C311E01-0EFE-4A8E-8B56-A98BF5684F1F}" type="slidenum">
              <a:rPr lang="en-US" smtClean="0"/>
              <a:t>22</a:t>
            </a:fld>
            <a:endParaRPr lang="en-US"/>
          </a:p>
        </p:txBody>
      </p:sp>
    </p:spTree>
    <p:extLst>
      <p:ext uri="{BB962C8B-B14F-4D97-AF65-F5344CB8AC3E}">
        <p14:creationId xmlns:p14="http://schemas.microsoft.com/office/powerpoint/2010/main" val="1970518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226</a:t>
            </a:r>
          </a:p>
        </p:txBody>
      </p:sp>
      <p:sp>
        <p:nvSpPr>
          <p:cNvPr id="4" name="Slide Number Placeholder 3"/>
          <p:cNvSpPr>
            <a:spLocks noGrp="1"/>
          </p:cNvSpPr>
          <p:nvPr>
            <p:ph type="sldNum" sz="quarter" idx="5"/>
          </p:nvPr>
        </p:nvSpPr>
        <p:spPr/>
        <p:txBody>
          <a:bodyPr/>
          <a:lstStyle/>
          <a:p>
            <a:fld id="{6C311E01-0EFE-4A8E-8B56-A98BF5684F1F}" type="slidenum">
              <a:rPr lang="en-US" smtClean="0"/>
              <a:t>23</a:t>
            </a:fld>
            <a:endParaRPr lang="en-US"/>
          </a:p>
        </p:txBody>
      </p:sp>
    </p:spTree>
    <p:extLst>
      <p:ext uri="{BB962C8B-B14F-4D97-AF65-F5344CB8AC3E}">
        <p14:creationId xmlns:p14="http://schemas.microsoft.com/office/powerpoint/2010/main" val="2029954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26</a:t>
            </a:fld>
            <a:endParaRPr lang="en-US"/>
          </a:p>
        </p:txBody>
      </p:sp>
    </p:spTree>
    <p:extLst>
      <p:ext uri="{BB962C8B-B14F-4D97-AF65-F5344CB8AC3E}">
        <p14:creationId xmlns:p14="http://schemas.microsoft.com/office/powerpoint/2010/main" val="3265230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11E01-0EFE-4A8E-8B56-A98BF5684F1F}" type="slidenum">
              <a:rPr lang="en-US" smtClean="0"/>
              <a:t>28</a:t>
            </a:fld>
            <a:endParaRPr lang="en-US"/>
          </a:p>
        </p:txBody>
      </p:sp>
    </p:spTree>
    <p:extLst>
      <p:ext uri="{BB962C8B-B14F-4D97-AF65-F5344CB8AC3E}">
        <p14:creationId xmlns:p14="http://schemas.microsoft.com/office/powerpoint/2010/main" val="103700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10</a:t>
            </a:fld>
            <a:endParaRPr lang="en-US"/>
          </a:p>
        </p:txBody>
      </p:sp>
    </p:spTree>
    <p:extLst>
      <p:ext uri="{BB962C8B-B14F-4D97-AF65-F5344CB8AC3E}">
        <p14:creationId xmlns:p14="http://schemas.microsoft.com/office/powerpoint/2010/main" val="3210828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213: Term is not bold and blue like prejudice and discrimination but is included in the same paragraph. </a:t>
            </a:r>
          </a:p>
        </p:txBody>
      </p:sp>
      <p:sp>
        <p:nvSpPr>
          <p:cNvPr id="4" name="Slide Number Placeholder 3"/>
          <p:cNvSpPr>
            <a:spLocks noGrp="1"/>
          </p:cNvSpPr>
          <p:nvPr>
            <p:ph type="sldNum" sz="quarter" idx="5"/>
          </p:nvPr>
        </p:nvSpPr>
        <p:spPr/>
        <p:txBody>
          <a:bodyPr/>
          <a:lstStyle/>
          <a:p>
            <a:fld id="{6C311E01-0EFE-4A8E-8B56-A98BF5684F1F}" type="slidenum">
              <a:rPr lang="en-US" smtClean="0"/>
              <a:t>11</a:t>
            </a:fld>
            <a:endParaRPr lang="en-US"/>
          </a:p>
        </p:txBody>
      </p:sp>
    </p:spTree>
    <p:extLst>
      <p:ext uri="{BB962C8B-B14F-4D97-AF65-F5344CB8AC3E}">
        <p14:creationId xmlns:p14="http://schemas.microsoft.com/office/powerpoint/2010/main" val="2797881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218</a:t>
            </a:r>
          </a:p>
        </p:txBody>
      </p:sp>
      <p:sp>
        <p:nvSpPr>
          <p:cNvPr id="4" name="Slide Number Placeholder 3"/>
          <p:cNvSpPr>
            <a:spLocks noGrp="1"/>
          </p:cNvSpPr>
          <p:nvPr>
            <p:ph type="sldNum" sz="quarter" idx="5"/>
          </p:nvPr>
        </p:nvSpPr>
        <p:spPr/>
        <p:txBody>
          <a:bodyPr/>
          <a:lstStyle/>
          <a:p>
            <a:fld id="{6C311E01-0EFE-4A8E-8B56-A98BF5684F1F}" type="slidenum">
              <a:rPr lang="en-US" smtClean="0"/>
              <a:t>13</a:t>
            </a:fld>
            <a:endParaRPr lang="en-US"/>
          </a:p>
        </p:txBody>
      </p:sp>
    </p:spTree>
    <p:extLst>
      <p:ext uri="{BB962C8B-B14F-4D97-AF65-F5344CB8AC3E}">
        <p14:creationId xmlns:p14="http://schemas.microsoft.com/office/powerpoint/2010/main" val="3605551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224 You might think of religion, people in your major, people in your chosen extra curriculars, or any of your other interesting ingroups. </a:t>
            </a:r>
          </a:p>
        </p:txBody>
      </p:sp>
      <p:sp>
        <p:nvSpPr>
          <p:cNvPr id="4" name="Slide Number Placeholder 3"/>
          <p:cNvSpPr>
            <a:spLocks noGrp="1"/>
          </p:cNvSpPr>
          <p:nvPr>
            <p:ph type="sldNum" sz="quarter" idx="5"/>
          </p:nvPr>
        </p:nvSpPr>
        <p:spPr/>
        <p:txBody>
          <a:bodyPr/>
          <a:lstStyle/>
          <a:p>
            <a:fld id="{6C311E01-0EFE-4A8E-8B56-A98BF5684F1F}" type="slidenum">
              <a:rPr lang="en-US" smtClean="0"/>
              <a:t>16</a:t>
            </a:fld>
            <a:endParaRPr lang="en-US"/>
          </a:p>
        </p:txBody>
      </p:sp>
    </p:spTree>
    <p:extLst>
      <p:ext uri="{BB962C8B-B14F-4D97-AF65-F5344CB8AC3E}">
        <p14:creationId xmlns:p14="http://schemas.microsoft.com/office/powerpoint/2010/main" val="2593912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11E01-0EFE-4A8E-8B56-A98BF5684F1F}" type="slidenum">
              <a:rPr lang="en-US" smtClean="0"/>
              <a:t>17</a:t>
            </a:fld>
            <a:endParaRPr lang="en-US"/>
          </a:p>
        </p:txBody>
      </p:sp>
    </p:spTree>
    <p:extLst>
      <p:ext uri="{BB962C8B-B14F-4D97-AF65-F5344CB8AC3E}">
        <p14:creationId xmlns:p14="http://schemas.microsoft.com/office/powerpoint/2010/main" val="374783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11E01-0EFE-4A8E-8B56-A98BF5684F1F}" type="slidenum">
              <a:rPr lang="en-US" smtClean="0"/>
              <a:t>19</a:t>
            </a:fld>
            <a:endParaRPr lang="en-US"/>
          </a:p>
        </p:txBody>
      </p:sp>
    </p:spTree>
    <p:extLst>
      <p:ext uri="{BB962C8B-B14F-4D97-AF65-F5344CB8AC3E}">
        <p14:creationId xmlns:p14="http://schemas.microsoft.com/office/powerpoint/2010/main" val="4280539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225</a:t>
            </a:r>
          </a:p>
        </p:txBody>
      </p:sp>
      <p:sp>
        <p:nvSpPr>
          <p:cNvPr id="4" name="Slide Number Placeholder 3"/>
          <p:cNvSpPr>
            <a:spLocks noGrp="1"/>
          </p:cNvSpPr>
          <p:nvPr>
            <p:ph type="sldNum" sz="quarter" idx="5"/>
          </p:nvPr>
        </p:nvSpPr>
        <p:spPr/>
        <p:txBody>
          <a:bodyPr/>
          <a:lstStyle/>
          <a:p>
            <a:fld id="{6C311E01-0EFE-4A8E-8B56-A98BF5684F1F}" type="slidenum">
              <a:rPr lang="en-US" smtClean="0"/>
              <a:t>20</a:t>
            </a:fld>
            <a:endParaRPr lang="en-US"/>
          </a:p>
        </p:txBody>
      </p:sp>
    </p:spTree>
    <p:extLst>
      <p:ext uri="{BB962C8B-B14F-4D97-AF65-F5344CB8AC3E}">
        <p14:creationId xmlns:p14="http://schemas.microsoft.com/office/powerpoint/2010/main" val="747447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225</a:t>
            </a:r>
          </a:p>
        </p:txBody>
      </p:sp>
      <p:sp>
        <p:nvSpPr>
          <p:cNvPr id="4" name="Slide Number Placeholder 3"/>
          <p:cNvSpPr>
            <a:spLocks noGrp="1"/>
          </p:cNvSpPr>
          <p:nvPr>
            <p:ph type="sldNum" sz="quarter" idx="5"/>
          </p:nvPr>
        </p:nvSpPr>
        <p:spPr/>
        <p:txBody>
          <a:bodyPr/>
          <a:lstStyle/>
          <a:p>
            <a:fld id="{6C311E01-0EFE-4A8E-8B56-A98BF5684F1F}" type="slidenum">
              <a:rPr lang="en-US" smtClean="0"/>
              <a:t>21</a:t>
            </a:fld>
            <a:endParaRPr lang="en-US"/>
          </a:p>
        </p:txBody>
      </p:sp>
    </p:spTree>
    <p:extLst>
      <p:ext uri="{BB962C8B-B14F-4D97-AF65-F5344CB8AC3E}">
        <p14:creationId xmlns:p14="http://schemas.microsoft.com/office/powerpoint/2010/main" val="1832937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83A0-AFE9-4D20-BD92-58B22CDC55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FAB5F4-BC5F-4EAE-85B0-9FD3F6489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F76DD3-29CA-4788-A66B-41083682663D}"/>
              </a:ext>
            </a:extLst>
          </p:cNvPr>
          <p:cNvSpPr>
            <a:spLocks noGrp="1"/>
          </p:cNvSpPr>
          <p:nvPr>
            <p:ph type="dt" sz="half" idx="10"/>
          </p:nvPr>
        </p:nvSpPr>
        <p:spPr/>
        <p:txBody>
          <a:bodyPr/>
          <a:lstStyle/>
          <a:p>
            <a:fld id="{244D2FC4-1189-4944-B692-F21150660BD4}" type="datetimeFigureOut">
              <a:rPr lang="en-US" smtClean="0"/>
              <a:t>10/17/21</a:t>
            </a:fld>
            <a:endParaRPr lang="en-US"/>
          </a:p>
        </p:txBody>
      </p:sp>
      <p:sp>
        <p:nvSpPr>
          <p:cNvPr id="5" name="Footer Placeholder 4">
            <a:extLst>
              <a:ext uri="{FF2B5EF4-FFF2-40B4-BE49-F238E27FC236}">
                <a16:creationId xmlns:a16="http://schemas.microsoft.com/office/drawing/2014/main" id="{D73251D2-16F2-4884-8407-F864D4BE2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6DDC1-020E-4990-A68D-503A7DD69001}"/>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3538306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0CA1-0672-4C00-9194-F975D39CB6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2353A-D691-4987-AA8E-DB4D3DE08D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5DA84-6862-4031-B331-6D403A2AA3B6}"/>
              </a:ext>
            </a:extLst>
          </p:cNvPr>
          <p:cNvSpPr>
            <a:spLocks noGrp="1"/>
          </p:cNvSpPr>
          <p:nvPr>
            <p:ph type="dt" sz="half" idx="10"/>
          </p:nvPr>
        </p:nvSpPr>
        <p:spPr/>
        <p:txBody>
          <a:bodyPr/>
          <a:lstStyle/>
          <a:p>
            <a:fld id="{244D2FC4-1189-4944-B692-F21150660BD4}" type="datetimeFigureOut">
              <a:rPr lang="en-US" smtClean="0"/>
              <a:t>10/17/21</a:t>
            </a:fld>
            <a:endParaRPr lang="en-US"/>
          </a:p>
        </p:txBody>
      </p:sp>
      <p:sp>
        <p:nvSpPr>
          <p:cNvPr id="5" name="Footer Placeholder 4">
            <a:extLst>
              <a:ext uri="{FF2B5EF4-FFF2-40B4-BE49-F238E27FC236}">
                <a16:creationId xmlns:a16="http://schemas.microsoft.com/office/drawing/2014/main" id="{DCF2D23C-7A94-4E38-A254-FB734476B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5E94B-A66B-4351-8331-1FE0BD726D08}"/>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87914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654BCD-0AB5-42D4-81CC-98738EEF78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7F8535-2328-43AC-879E-D9D472801B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91A27-0E99-4888-84FE-069C263DCBE7}"/>
              </a:ext>
            </a:extLst>
          </p:cNvPr>
          <p:cNvSpPr>
            <a:spLocks noGrp="1"/>
          </p:cNvSpPr>
          <p:nvPr>
            <p:ph type="dt" sz="half" idx="10"/>
          </p:nvPr>
        </p:nvSpPr>
        <p:spPr/>
        <p:txBody>
          <a:bodyPr/>
          <a:lstStyle/>
          <a:p>
            <a:fld id="{244D2FC4-1189-4944-B692-F21150660BD4}" type="datetimeFigureOut">
              <a:rPr lang="en-US" smtClean="0"/>
              <a:t>10/17/21</a:t>
            </a:fld>
            <a:endParaRPr lang="en-US"/>
          </a:p>
        </p:txBody>
      </p:sp>
      <p:sp>
        <p:nvSpPr>
          <p:cNvPr id="5" name="Footer Placeholder 4">
            <a:extLst>
              <a:ext uri="{FF2B5EF4-FFF2-40B4-BE49-F238E27FC236}">
                <a16:creationId xmlns:a16="http://schemas.microsoft.com/office/drawing/2014/main" id="{8892E9A1-78F3-4FC7-807C-24686EAA2A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6DB4F-AED7-4410-8188-3BC23A1E213F}"/>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231186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52EB92A-C711-374A-8675-660D6C748457}" type="datetimeFigureOut">
              <a:rPr lang="en-US" smtClean="0"/>
              <a:t>10/17/21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72E39-8B93-DF46-989A-CFE46D6122D2}" type="slidenum">
              <a:rPr lang="en-US" smtClean="0"/>
              <a:t>‹#›</a:t>
            </a:fld>
            <a:endParaRPr lang="en-US"/>
          </a:p>
        </p:txBody>
      </p:sp>
      <p:sp>
        <p:nvSpPr>
          <p:cNvPr id="9" name="Text Placeholder 8"/>
          <p:cNvSpPr>
            <a:spLocks noGrp="1"/>
          </p:cNvSpPr>
          <p:nvPr>
            <p:ph type="body" sz="quarter" idx="13" hasCustomPrompt="1"/>
          </p:nvPr>
        </p:nvSpPr>
        <p:spPr>
          <a:xfrm>
            <a:off x="609600" y="1475348"/>
            <a:ext cx="3706315" cy="2693331"/>
          </a:xfrm>
          <a:prstGeom prst="rect">
            <a:avLst/>
          </a:prstGeom>
        </p:spPr>
        <p:txBody>
          <a:bodyPr/>
          <a:lstStyle>
            <a:lvl1pPr marL="0" indent="0">
              <a:buFont typeface="Arial"/>
              <a:buNone/>
              <a:defRPr sz="2400">
                <a:latin typeface="+mn-lt"/>
              </a:defRPr>
            </a:lvl1pPr>
            <a:lvl2pPr>
              <a:defRPr sz="2667" b="0" i="0">
                <a:latin typeface="Helvetica Neue"/>
                <a:cs typeface="Helvetica Neue"/>
              </a:defRPr>
            </a:lvl2pPr>
          </a:lstStyle>
          <a:p>
            <a:pPr lvl="0"/>
            <a:r>
              <a:rPr lang="en-US" dirty="0"/>
              <a:t>click to edit master text styles</a:t>
            </a:r>
          </a:p>
        </p:txBody>
      </p:sp>
      <p:sp>
        <p:nvSpPr>
          <p:cNvPr id="7" name="Text Placeholder 6"/>
          <p:cNvSpPr>
            <a:spLocks noGrp="1"/>
          </p:cNvSpPr>
          <p:nvPr>
            <p:ph type="body" sz="quarter" idx="14" hasCustomPrompt="1"/>
          </p:nvPr>
        </p:nvSpPr>
        <p:spPr>
          <a:xfrm>
            <a:off x="609601" y="4167717"/>
            <a:ext cx="3706284" cy="2108200"/>
          </a:xfrm>
          <a:prstGeom prst="rect">
            <a:avLst/>
          </a:prstGeom>
        </p:spPr>
        <p:txBody>
          <a:bodyPr vert="horz"/>
          <a:lstStyle>
            <a:lvl1pPr>
              <a:defRPr sz="1867">
                <a:latin typeface="+mn-lt"/>
              </a:defRPr>
            </a:lvl1pPr>
            <a:lvl2pPr>
              <a:defRPr sz="1867"/>
            </a:lvl2pPr>
            <a:lvl3pPr>
              <a:defRPr sz="1867"/>
            </a:lvl3pPr>
            <a:lvl4pPr>
              <a:defRPr sz="1867"/>
            </a:lvl4pPr>
            <a:lvl5pPr>
              <a:defRPr sz="1867"/>
            </a:lvl5pPr>
          </a:lstStyle>
          <a:p>
            <a:pPr lvl="0"/>
            <a:r>
              <a:rPr lang="en-US" dirty="0"/>
              <a:t>click to edit master text styles</a:t>
            </a:r>
          </a:p>
        </p:txBody>
      </p:sp>
      <p:sp>
        <p:nvSpPr>
          <p:cNvPr id="8" name="Picture Placeholder 7"/>
          <p:cNvSpPr>
            <a:spLocks noGrp="1"/>
          </p:cNvSpPr>
          <p:nvPr>
            <p:ph type="pic" sz="quarter" idx="15"/>
          </p:nvPr>
        </p:nvSpPr>
        <p:spPr>
          <a:xfrm>
            <a:off x="4315885" y="1475317"/>
            <a:ext cx="7266516" cy="480060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24906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52EB92A-C711-374A-8675-660D6C748457}" type="datetimeFigureOut">
              <a:rPr lang="en-US" smtClean="0"/>
              <a:t>10/17/21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72E39-8B93-DF46-989A-CFE46D6122D2}" type="slidenum">
              <a:rPr lang="en-US" smtClean="0"/>
              <a:t>‹#›</a:t>
            </a:fld>
            <a:endParaRPr lang="en-US"/>
          </a:p>
        </p:txBody>
      </p:sp>
      <p:sp>
        <p:nvSpPr>
          <p:cNvPr id="8" name="Text Placeholder 8"/>
          <p:cNvSpPr>
            <a:spLocks noGrp="1"/>
          </p:cNvSpPr>
          <p:nvPr>
            <p:ph type="body" sz="quarter" idx="13" hasCustomPrompt="1"/>
          </p:nvPr>
        </p:nvSpPr>
        <p:spPr>
          <a:xfrm>
            <a:off x="609600" y="1475350"/>
            <a:ext cx="10972800" cy="1020425"/>
          </a:xfrm>
          <a:prstGeom prst="rect">
            <a:avLst/>
          </a:prstGeom>
        </p:spPr>
        <p:txBody>
          <a:bodyPr/>
          <a:lstStyle>
            <a:lvl1pPr>
              <a:defRPr sz="2400">
                <a:latin typeface="+mn-lt"/>
              </a:defRPr>
            </a:lvl1pPr>
          </a:lstStyle>
          <a:p>
            <a:pPr lvl="0"/>
            <a:r>
              <a:rPr lang="en-US" dirty="0"/>
              <a:t>click to edit master text styles</a:t>
            </a:r>
          </a:p>
        </p:txBody>
      </p:sp>
      <p:sp>
        <p:nvSpPr>
          <p:cNvPr id="7" name="Text Placeholder 6"/>
          <p:cNvSpPr>
            <a:spLocks noGrp="1"/>
          </p:cNvSpPr>
          <p:nvPr>
            <p:ph type="body" sz="quarter" idx="14" hasCustomPrompt="1"/>
          </p:nvPr>
        </p:nvSpPr>
        <p:spPr>
          <a:xfrm>
            <a:off x="609600" y="3022600"/>
            <a:ext cx="2844800" cy="3227917"/>
          </a:xfrm>
          <a:prstGeom prst="rect">
            <a:avLst/>
          </a:prstGeom>
        </p:spPr>
        <p:txBody>
          <a:bodyPr vert="horz"/>
          <a:lstStyle>
            <a:lvl1pPr>
              <a:defRPr sz="1867">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9" name="Picture Placeholder 8"/>
          <p:cNvSpPr>
            <a:spLocks noGrp="1"/>
          </p:cNvSpPr>
          <p:nvPr>
            <p:ph type="pic" sz="quarter" idx="15"/>
          </p:nvPr>
        </p:nvSpPr>
        <p:spPr>
          <a:xfrm>
            <a:off x="3454400" y="2495775"/>
            <a:ext cx="8128000" cy="3754743"/>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310485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86B0-75E4-442A-B0EA-FF5B794D64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620A6-1042-42C3-95F0-F5FC6304F6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D37A5-9A54-4433-AEDC-3C1B633B364C}"/>
              </a:ext>
            </a:extLst>
          </p:cNvPr>
          <p:cNvSpPr>
            <a:spLocks noGrp="1"/>
          </p:cNvSpPr>
          <p:nvPr>
            <p:ph type="dt" sz="half" idx="10"/>
          </p:nvPr>
        </p:nvSpPr>
        <p:spPr/>
        <p:txBody>
          <a:bodyPr/>
          <a:lstStyle/>
          <a:p>
            <a:fld id="{244D2FC4-1189-4944-B692-F21150660BD4}" type="datetimeFigureOut">
              <a:rPr lang="en-US" smtClean="0"/>
              <a:t>10/17/21</a:t>
            </a:fld>
            <a:endParaRPr lang="en-US"/>
          </a:p>
        </p:txBody>
      </p:sp>
      <p:sp>
        <p:nvSpPr>
          <p:cNvPr id="5" name="Footer Placeholder 4">
            <a:extLst>
              <a:ext uri="{FF2B5EF4-FFF2-40B4-BE49-F238E27FC236}">
                <a16:creationId xmlns:a16="http://schemas.microsoft.com/office/drawing/2014/main" id="{41AF96B0-3DF9-4597-AA2B-D1C996042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28E88-31F6-4A82-8631-D29C5E263575}"/>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348548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05451-6929-4107-8F2C-B7B063FDC5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C78C6D-34E2-4B0D-B4EF-75EF5229A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127508-09FB-41D0-8F61-1BFB811B98BA}"/>
              </a:ext>
            </a:extLst>
          </p:cNvPr>
          <p:cNvSpPr>
            <a:spLocks noGrp="1"/>
          </p:cNvSpPr>
          <p:nvPr>
            <p:ph type="dt" sz="half" idx="10"/>
          </p:nvPr>
        </p:nvSpPr>
        <p:spPr/>
        <p:txBody>
          <a:bodyPr/>
          <a:lstStyle/>
          <a:p>
            <a:fld id="{244D2FC4-1189-4944-B692-F21150660BD4}" type="datetimeFigureOut">
              <a:rPr lang="en-US" smtClean="0"/>
              <a:t>10/17/21</a:t>
            </a:fld>
            <a:endParaRPr lang="en-US"/>
          </a:p>
        </p:txBody>
      </p:sp>
      <p:sp>
        <p:nvSpPr>
          <p:cNvPr id="5" name="Footer Placeholder 4">
            <a:extLst>
              <a:ext uri="{FF2B5EF4-FFF2-40B4-BE49-F238E27FC236}">
                <a16:creationId xmlns:a16="http://schemas.microsoft.com/office/drawing/2014/main" id="{1669D368-40DA-492A-8646-62D340539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815B8-D2A5-4E55-AAB1-FB04AEACEDB2}"/>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47711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7901-6A3A-4330-A525-BF6FDC33D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37CEE-C263-4210-B380-7777C49244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1C0F2E-04D2-4959-A13D-C6E3262615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BF51DD-66B2-4192-A012-5B55E31D647E}"/>
              </a:ext>
            </a:extLst>
          </p:cNvPr>
          <p:cNvSpPr>
            <a:spLocks noGrp="1"/>
          </p:cNvSpPr>
          <p:nvPr>
            <p:ph type="dt" sz="half" idx="10"/>
          </p:nvPr>
        </p:nvSpPr>
        <p:spPr/>
        <p:txBody>
          <a:bodyPr/>
          <a:lstStyle/>
          <a:p>
            <a:fld id="{244D2FC4-1189-4944-B692-F21150660BD4}" type="datetimeFigureOut">
              <a:rPr lang="en-US" smtClean="0"/>
              <a:t>10/17/21</a:t>
            </a:fld>
            <a:endParaRPr lang="en-US"/>
          </a:p>
        </p:txBody>
      </p:sp>
      <p:sp>
        <p:nvSpPr>
          <p:cNvPr id="6" name="Footer Placeholder 5">
            <a:extLst>
              <a:ext uri="{FF2B5EF4-FFF2-40B4-BE49-F238E27FC236}">
                <a16:creationId xmlns:a16="http://schemas.microsoft.com/office/drawing/2014/main" id="{56C75791-3D8E-4743-BE5A-CF216C97B8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8F8B47-2C4E-4497-B0F5-8901034BA613}"/>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45181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94FD-B907-480C-9A75-42CCCF5025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2D003D-132A-4A49-8D43-8DEEA52088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306D86-3E67-4BFC-B3D6-F905EAFDCB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EED40C-D093-4686-B826-5ED117C562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80CB65-CF06-44F2-B8C0-EC622641FA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84D88E-D956-4B0B-BE72-6AB0F8C98725}"/>
              </a:ext>
            </a:extLst>
          </p:cNvPr>
          <p:cNvSpPr>
            <a:spLocks noGrp="1"/>
          </p:cNvSpPr>
          <p:nvPr>
            <p:ph type="dt" sz="half" idx="10"/>
          </p:nvPr>
        </p:nvSpPr>
        <p:spPr/>
        <p:txBody>
          <a:bodyPr/>
          <a:lstStyle/>
          <a:p>
            <a:fld id="{244D2FC4-1189-4944-B692-F21150660BD4}" type="datetimeFigureOut">
              <a:rPr lang="en-US" smtClean="0"/>
              <a:t>10/17/21</a:t>
            </a:fld>
            <a:endParaRPr lang="en-US"/>
          </a:p>
        </p:txBody>
      </p:sp>
      <p:sp>
        <p:nvSpPr>
          <p:cNvPr id="8" name="Footer Placeholder 7">
            <a:extLst>
              <a:ext uri="{FF2B5EF4-FFF2-40B4-BE49-F238E27FC236}">
                <a16:creationId xmlns:a16="http://schemas.microsoft.com/office/drawing/2014/main" id="{F71876FE-F3E3-4987-9DAE-00540431CD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434670-8C4D-46EE-8873-D0EDA9506F1D}"/>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50499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3BDB-45AF-43C2-9748-E5160F4A26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2873C7-BE32-4CE8-9ED9-7E6C9AF5E3E3}"/>
              </a:ext>
            </a:extLst>
          </p:cNvPr>
          <p:cNvSpPr>
            <a:spLocks noGrp="1"/>
          </p:cNvSpPr>
          <p:nvPr>
            <p:ph type="dt" sz="half" idx="10"/>
          </p:nvPr>
        </p:nvSpPr>
        <p:spPr/>
        <p:txBody>
          <a:bodyPr/>
          <a:lstStyle/>
          <a:p>
            <a:fld id="{244D2FC4-1189-4944-B692-F21150660BD4}" type="datetimeFigureOut">
              <a:rPr lang="en-US" smtClean="0"/>
              <a:t>10/17/21</a:t>
            </a:fld>
            <a:endParaRPr lang="en-US"/>
          </a:p>
        </p:txBody>
      </p:sp>
      <p:sp>
        <p:nvSpPr>
          <p:cNvPr id="4" name="Footer Placeholder 3">
            <a:extLst>
              <a:ext uri="{FF2B5EF4-FFF2-40B4-BE49-F238E27FC236}">
                <a16:creationId xmlns:a16="http://schemas.microsoft.com/office/drawing/2014/main" id="{BA75D650-D4EB-4B6D-B295-36645DE90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18B687-C8AD-451E-A3CD-B8B5A5B75304}"/>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251427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AEB895-C3FB-4E59-8B4C-C0A7E98C06BC}"/>
              </a:ext>
            </a:extLst>
          </p:cNvPr>
          <p:cNvSpPr>
            <a:spLocks noGrp="1"/>
          </p:cNvSpPr>
          <p:nvPr>
            <p:ph type="dt" sz="half" idx="10"/>
          </p:nvPr>
        </p:nvSpPr>
        <p:spPr/>
        <p:txBody>
          <a:bodyPr/>
          <a:lstStyle/>
          <a:p>
            <a:fld id="{244D2FC4-1189-4944-B692-F21150660BD4}" type="datetimeFigureOut">
              <a:rPr lang="en-US" smtClean="0"/>
              <a:t>10/17/21</a:t>
            </a:fld>
            <a:endParaRPr lang="en-US"/>
          </a:p>
        </p:txBody>
      </p:sp>
      <p:sp>
        <p:nvSpPr>
          <p:cNvPr id="3" name="Footer Placeholder 2">
            <a:extLst>
              <a:ext uri="{FF2B5EF4-FFF2-40B4-BE49-F238E27FC236}">
                <a16:creationId xmlns:a16="http://schemas.microsoft.com/office/drawing/2014/main" id="{6ECD3F76-1134-423C-95AC-E44F042BE1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188E43-60FF-499B-984A-2FEB41F8B096}"/>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325564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1CBD-812F-42A4-B6DA-782F50FEC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8CEB27-1AFF-4D8E-A40E-0FD7C82CF3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C4C0A-9398-4236-AF11-4D8291964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20F3A9-EACB-4B87-A3CF-9B2B8273E3DE}"/>
              </a:ext>
            </a:extLst>
          </p:cNvPr>
          <p:cNvSpPr>
            <a:spLocks noGrp="1"/>
          </p:cNvSpPr>
          <p:nvPr>
            <p:ph type="dt" sz="half" idx="10"/>
          </p:nvPr>
        </p:nvSpPr>
        <p:spPr/>
        <p:txBody>
          <a:bodyPr/>
          <a:lstStyle/>
          <a:p>
            <a:fld id="{244D2FC4-1189-4944-B692-F21150660BD4}" type="datetimeFigureOut">
              <a:rPr lang="en-US" smtClean="0"/>
              <a:t>10/17/21</a:t>
            </a:fld>
            <a:endParaRPr lang="en-US"/>
          </a:p>
        </p:txBody>
      </p:sp>
      <p:sp>
        <p:nvSpPr>
          <p:cNvPr id="6" name="Footer Placeholder 5">
            <a:extLst>
              <a:ext uri="{FF2B5EF4-FFF2-40B4-BE49-F238E27FC236}">
                <a16:creationId xmlns:a16="http://schemas.microsoft.com/office/drawing/2014/main" id="{9BF57B15-02B1-4E7A-91FF-72E9EA1A7C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9F67CA-CCEB-4CE3-96BF-73449F568EAF}"/>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66848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087A-518F-4057-B7B4-7257CDA14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5EED02-57C8-457F-9DE3-28122808B7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54FC27-95DD-45BB-ABFF-BD44AE75E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49AB3-B3A3-4943-A907-DCC2BC0E3346}"/>
              </a:ext>
            </a:extLst>
          </p:cNvPr>
          <p:cNvSpPr>
            <a:spLocks noGrp="1"/>
          </p:cNvSpPr>
          <p:nvPr>
            <p:ph type="dt" sz="half" idx="10"/>
          </p:nvPr>
        </p:nvSpPr>
        <p:spPr/>
        <p:txBody>
          <a:bodyPr/>
          <a:lstStyle/>
          <a:p>
            <a:fld id="{244D2FC4-1189-4944-B692-F21150660BD4}" type="datetimeFigureOut">
              <a:rPr lang="en-US" smtClean="0"/>
              <a:t>10/17/21</a:t>
            </a:fld>
            <a:endParaRPr lang="en-US"/>
          </a:p>
        </p:txBody>
      </p:sp>
      <p:sp>
        <p:nvSpPr>
          <p:cNvPr id="6" name="Footer Placeholder 5">
            <a:extLst>
              <a:ext uri="{FF2B5EF4-FFF2-40B4-BE49-F238E27FC236}">
                <a16:creationId xmlns:a16="http://schemas.microsoft.com/office/drawing/2014/main" id="{F8A16AFD-9D47-434A-813C-A37E5DE64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E240E-489F-412F-A95F-26458C2EEF63}"/>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37777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610734-6761-44BE-A1E9-25B42A8CAD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2C9923-ADBF-457B-8BD4-F3E12BFCC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8E35E-E533-4F23-8241-5A1B431E12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D2FC4-1189-4944-B692-F21150660BD4}" type="datetimeFigureOut">
              <a:rPr lang="en-US" smtClean="0"/>
              <a:t>10/17/21</a:t>
            </a:fld>
            <a:endParaRPr lang="en-US"/>
          </a:p>
        </p:txBody>
      </p:sp>
      <p:sp>
        <p:nvSpPr>
          <p:cNvPr id="5" name="Footer Placeholder 4">
            <a:extLst>
              <a:ext uri="{FF2B5EF4-FFF2-40B4-BE49-F238E27FC236}">
                <a16:creationId xmlns:a16="http://schemas.microsoft.com/office/drawing/2014/main" id="{96C6A894-6019-4251-8E1D-210AEC8C9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B22E94-E822-4F0B-97FB-5BE3FBE21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39073-D90F-4EB9-8DAD-E14CE47916A0}" type="slidenum">
              <a:rPr lang="en-US" smtClean="0"/>
              <a:t>‹#›</a:t>
            </a:fld>
            <a:endParaRPr lang="en-US"/>
          </a:p>
        </p:txBody>
      </p:sp>
    </p:spTree>
    <p:extLst>
      <p:ext uri="{BB962C8B-B14F-4D97-AF65-F5344CB8AC3E}">
        <p14:creationId xmlns:p14="http://schemas.microsoft.com/office/powerpoint/2010/main" val="780941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VQgF1f557YY?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posing for a photo&#10;&#10;Description automatically generated">
            <a:extLst>
              <a:ext uri="{FF2B5EF4-FFF2-40B4-BE49-F238E27FC236}">
                <a16:creationId xmlns:a16="http://schemas.microsoft.com/office/drawing/2014/main" id="{B723C027-7AF7-4133-82E5-3789BC920556}"/>
              </a:ext>
            </a:extLst>
          </p:cNvPr>
          <p:cNvPicPr>
            <a:picLocks noChangeAspect="1"/>
          </p:cNvPicPr>
          <p:nvPr/>
        </p:nvPicPr>
        <p:blipFill rotWithShape="1">
          <a:blip r:embed="rId2"/>
          <a:srcRect t="15526" b="204"/>
          <a:stretch/>
        </p:blipFill>
        <p:spPr>
          <a:xfrm>
            <a:off x="2287872" y="198319"/>
            <a:ext cx="7613208" cy="4282442"/>
          </a:xfrm>
          <a:prstGeom prst="rect">
            <a:avLst/>
          </a:prstGeom>
        </p:spPr>
      </p:pic>
      <p:sp>
        <p:nvSpPr>
          <p:cNvPr id="9" name="Title 1">
            <a:extLst>
              <a:ext uri="{FF2B5EF4-FFF2-40B4-BE49-F238E27FC236}">
                <a16:creationId xmlns:a16="http://schemas.microsoft.com/office/drawing/2014/main" id="{51FD6A80-6752-4D35-8B6E-AF8FC7577E93}"/>
              </a:ext>
            </a:extLst>
          </p:cNvPr>
          <p:cNvSpPr txBox="1">
            <a:spLocks/>
          </p:cNvSpPr>
          <p:nvPr/>
        </p:nvSpPr>
        <p:spPr>
          <a:xfrm>
            <a:off x="73794" y="4396055"/>
            <a:ext cx="5049520" cy="192120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300" dirty="0">
                <a:solidFill>
                  <a:srgbClr val="68777C"/>
                </a:solidFill>
                <a:latin typeface="Century Gothic" panose="020B0502020202020204" pitchFamily="34" charset="0"/>
                <a:cs typeface="Aharoni" panose="02010803020104030203" pitchFamily="2" charset="-79"/>
              </a:rPr>
              <a:t>UCOL 1523:</a:t>
            </a:r>
            <a:br>
              <a:rPr lang="en-US"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GATEWAY TO </a:t>
            </a:r>
            <a:br>
              <a:rPr lang="en-US" altLang="en-US" sz="4900" b="1"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BELONGING</a:t>
            </a:r>
            <a:endParaRPr lang="en-US" sz="4900" b="1" dirty="0">
              <a:solidFill>
                <a:srgbClr val="68777C"/>
              </a:solidFill>
              <a:latin typeface="Century Gothic" panose="020B0502020202020204" pitchFamily="34" charset="0"/>
            </a:endParaRPr>
          </a:p>
        </p:txBody>
      </p:sp>
      <p:sp>
        <p:nvSpPr>
          <p:cNvPr id="13" name="Subtitle 2">
            <a:extLst>
              <a:ext uri="{FF2B5EF4-FFF2-40B4-BE49-F238E27FC236}">
                <a16:creationId xmlns:a16="http://schemas.microsoft.com/office/drawing/2014/main" id="{4088904B-1EBE-4C50-98C2-F5E38D25DC2F}"/>
              </a:ext>
            </a:extLst>
          </p:cNvPr>
          <p:cNvSpPr txBox="1">
            <a:spLocks/>
          </p:cNvSpPr>
          <p:nvPr/>
        </p:nvSpPr>
        <p:spPr>
          <a:xfrm>
            <a:off x="6620812" y="4480761"/>
            <a:ext cx="4318119" cy="506875"/>
          </a:xfrm>
        </p:spPr>
        <p:txBody>
          <a:bodyPr>
            <a:noAutofit/>
          </a:bodyPr>
          <a:lstStyle>
            <a:lvl1pPr marL="0" indent="0" algn="ctr" defTabSz="457200" rtl="0" eaLnBrk="1" latinLnBrk="0" hangingPunct="1">
              <a:lnSpc>
                <a:spcPct val="90000"/>
              </a:lnSpc>
              <a:spcBef>
                <a:spcPct val="20000"/>
              </a:spcBef>
              <a:buFont typeface="Arial"/>
              <a:buNone/>
              <a:defRPr sz="1800" b="0" i="0" kern="1200">
                <a:solidFill>
                  <a:schemeClr val="tx1"/>
                </a:solidFill>
                <a:latin typeface="Helvetica Neue Light"/>
                <a:ea typeface="+mn-ea"/>
                <a:cs typeface="Helvetica Neue Light"/>
              </a:defRPr>
            </a:lvl1pPr>
            <a:lvl2pPr marL="342900" indent="0" algn="ctr" defTabSz="457200" rtl="0" eaLnBrk="1" latinLnBrk="0" hangingPunct="1">
              <a:spcBef>
                <a:spcPct val="20000"/>
              </a:spcBef>
              <a:buFont typeface="Arial"/>
              <a:buNone/>
              <a:defRPr sz="1500" kern="1200">
                <a:solidFill>
                  <a:schemeClr val="tx1"/>
                </a:solidFill>
                <a:latin typeface="+mn-lt"/>
                <a:ea typeface="+mn-ea"/>
                <a:cs typeface="+mn-cs"/>
              </a:defRPr>
            </a:lvl2pPr>
            <a:lvl3pPr marL="685800" indent="0" algn="ctr" defTabSz="457200" rtl="0" eaLnBrk="1" latinLnBrk="0" hangingPunct="1">
              <a:spcBef>
                <a:spcPct val="20000"/>
              </a:spcBef>
              <a:buFont typeface="Arial"/>
              <a:buNone/>
              <a:defRPr sz="1350" kern="1200">
                <a:solidFill>
                  <a:schemeClr val="tx1"/>
                </a:solidFill>
                <a:latin typeface="+mn-lt"/>
                <a:ea typeface="+mn-ea"/>
                <a:cs typeface="+mn-cs"/>
              </a:defRPr>
            </a:lvl3pPr>
            <a:lvl4pPr marL="1028700" indent="0" algn="ctr" defTabSz="457200" rtl="0" eaLnBrk="1" latinLnBrk="0" hangingPunct="1">
              <a:spcBef>
                <a:spcPct val="20000"/>
              </a:spcBef>
              <a:buFont typeface="Arial"/>
              <a:buNone/>
              <a:defRPr sz="1200" kern="1200">
                <a:solidFill>
                  <a:schemeClr val="tx1"/>
                </a:solidFill>
                <a:latin typeface="+mn-lt"/>
                <a:ea typeface="+mn-ea"/>
                <a:cs typeface="+mn-cs"/>
              </a:defRPr>
            </a:lvl4pPr>
            <a:lvl5pPr marL="1371600" indent="0" algn="ctr" defTabSz="457200" rtl="0" eaLnBrk="1" latinLnBrk="0" hangingPunct="1">
              <a:spcBef>
                <a:spcPct val="20000"/>
              </a:spcBef>
              <a:buFont typeface="Arial"/>
              <a:buNone/>
              <a:defRPr sz="1200" kern="1200">
                <a:solidFill>
                  <a:schemeClr val="tx1"/>
                </a:solidFill>
                <a:latin typeface="+mn-lt"/>
                <a:ea typeface="+mn-ea"/>
                <a:cs typeface="+mn-cs"/>
              </a:defRPr>
            </a:lvl5pPr>
            <a:lvl6pPr marL="1714500" indent="0" algn="ctr" defTabSz="4572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4572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4572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457200" rtl="0" eaLnBrk="1" latinLnBrk="0" hangingPunct="1">
              <a:spcBef>
                <a:spcPct val="20000"/>
              </a:spcBef>
              <a:buFont typeface="Arial"/>
              <a:buNone/>
              <a:defRPr sz="1200" kern="1200">
                <a:solidFill>
                  <a:schemeClr val="tx1"/>
                </a:solidFill>
                <a:latin typeface="+mn-lt"/>
                <a:ea typeface="+mn-ea"/>
                <a:cs typeface="+mn-cs"/>
              </a:defRPr>
            </a:lvl9pPr>
          </a:lstStyle>
          <a:p>
            <a:pPr algn="l">
              <a:lnSpc>
                <a:spcPct val="100000"/>
              </a:lnSpc>
              <a:spcAft>
                <a:spcPts val="450"/>
              </a:spcAft>
            </a:pPr>
            <a:r>
              <a:rPr lang="en-US" dirty="0">
                <a:latin typeface="Century Gothic" panose="020B0502020202020204" pitchFamily="34" charset="0"/>
              </a:rPr>
              <a:t>Week 9 – October 18 – 22, 2021</a:t>
            </a:r>
          </a:p>
          <a:p>
            <a:pPr algn="l">
              <a:lnSpc>
                <a:spcPct val="100000"/>
              </a:lnSpc>
              <a:spcAft>
                <a:spcPts val="450"/>
              </a:spcAft>
            </a:pPr>
            <a:r>
              <a:rPr lang="en-US" sz="3200" b="1" dirty="0">
                <a:solidFill>
                  <a:srgbClr val="45546B"/>
                </a:solidFill>
                <a:latin typeface="Century Gothic" panose="020B0502020202020204" pitchFamily="34" charset="0"/>
                <a:cs typeface="Aharoni" panose="02010803020104030203" pitchFamily="2" charset="-79"/>
              </a:rPr>
              <a:t>Stereotypes, Prejudice, and Discrimination</a:t>
            </a:r>
          </a:p>
          <a:p>
            <a:pPr algn="l">
              <a:lnSpc>
                <a:spcPct val="100000"/>
              </a:lnSpc>
              <a:spcAft>
                <a:spcPts val="450"/>
              </a:spcAft>
            </a:pPr>
            <a:r>
              <a:rPr lang="en-US" b="1" dirty="0">
                <a:solidFill>
                  <a:srgbClr val="45546B"/>
                </a:solidFill>
                <a:latin typeface="Century Gothic" panose="020B0502020202020204" pitchFamily="34" charset="0"/>
                <a:cs typeface="Aharoni" panose="02010803020104030203" pitchFamily="2" charset="-79"/>
              </a:rPr>
              <a:t>HEINZEN &amp; GOODFRIEND CHAPTER 9</a:t>
            </a:r>
          </a:p>
        </p:txBody>
      </p:sp>
      <p:cxnSp>
        <p:nvCxnSpPr>
          <p:cNvPr id="14" name="Straight Connector 13">
            <a:extLst>
              <a:ext uri="{FF2B5EF4-FFF2-40B4-BE49-F238E27FC236}">
                <a16:creationId xmlns:a16="http://schemas.microsoft.com/office/drawing/2014/main" id="{35D76855-C801-419C-A1FB-6F5D6A30538F}"/>
              </a:ext>
            </a:extLst>
          </p:cNvPr>
          <p:cNvCxnSpPr/>
          <p:nvPr/>
        </p:nvCxnSpPr>
        <p:spPr>
          <a:xfrm>
            <a:off x="5898148" y="4806645"/>
            <a:ext cx="0" cy="1686560"/>
          </a:xfrm>
          <a:prstGeom prst="line">
            <a:avLst/>
          </a:prstGeom>
          <a:ln w="28575">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411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40190" y="1466851"/>
            <a:ext cx="10298370" cy="5245676"/>
          </a:xfrm>
        </p:spPr>
        <p:txBody>
          <a:bodyPr>
            <a:noAutofit/>
          </a:bodyPr>
          <a:lstStyle/>
          <a:p>
            <a:pPr algn="l"/>
            <a:r>
              <a:rPr lang="en-US" dirty="0">
                <a:latin typeface="Century Gothic" panose="020B0502020202020204" pitchFamily="34" charset="0"/>
              </a:rPr>
              <a:t>Each of these terms (stereotyping, prejudice, and discrimination) is sometimes used to describe the combined effects of all three. </a:t>
            </a:r>
          </a:p>
          <a:p>
            <a:pPr algn="l"/>
            <a:r>
              <a:rPr lang="en-US" dirty="0">
                <a:latin typeface="Century Gothic" panose="020B0502020202020204" pitchFamily="34" charset="0"/>
              </a:rPr>
              <a:t>However, more precisely:</a:t>
            </a:r>
            <a:br>
              <a:rPr lang="en-US" dirty="0">
                <a:latin typeface="Century Gothic" panose="020B0502020202020204" pitchFamily="34" charset="0"/>
              </a:rPr>
            </a:br>
            <a:endParaRPr lang="en-US" dirty="0">
              <a:latin typeface="Century Gothic" panose="020B0502020202020204" pitchFamily="34" charset="0"/>
            </a:endParaRPr>
          </a:p>
          <a:p>
            <a:pPr marL="342900" indent="-342900" algn="l">
              <a:buFont typeface="Arial" panose="020B0604020202020204" pitchFamily="34" charset="0"/>
              <a:buChar char="•"/>
            </a:pPr>
            <a:r>
              <a:rPr lang="en-US" b="1" dirty="0">
                <a:solidFill>
                  <a:schemeClr val="tx1">
                    <a:lumMod val="50000"/>
                    <a:lumOff val="50000"/>
                  </a:schemeClr>
                </a:solidFill>
                <a:latin typeface="Century Gothic" panose="020B0502020202020204" pitchFamily="34" charset="0"/>
              </a:rPr>
              <a:t>Stereotyping </a:t>
            </a:r>
            <a:r>
              <a:rPr lang="en-US" dirty="0">
                <a:latin typeface="Century Gothic" panose="020B0502020202020204" pitchFamily="34" charset="0"/>
              </a:rPr>
              <a:t>usually refers to how we think (cognitive)</a:t>
            </a:r>
          </a:p>
          <a:p>
            <a:pPr marL="342900" indent="-342900" algn="l">
              <a:buFont typeface="Arial" panose="020B0604020202020204" pitchFamily="34" charset="0"/>
              <a:buChar char="•"/>
            </a:pPr>
            <a:r>
              <a:rPr lang="en-US" b="1" dirty="0">
                <a:solidFill>
                  <a:schemeClr val="tx1">
                    <a:lumMod val="50000"/>
                    <a:lumOff val="50000"/>
                  </a:schemeClr>
                </a:solidFill>
                <a:latin typeface="Century Gothic" panose="020B0502020202020204" pitchFamily="34" charset="0"/>
              </a:rPr>
              <a:t>Prejudice</a:t>
            </a:r>
            <a:r>
              <a:rPr lang="en-US" dirty="0">
                <a:latin typeface="Century Gothic" panose="020B0502020202020204" pitchFamily="34" charset="0"/>
              </a:rPr>
              <a:t> refers to our feelings (the affect or emotion)</a:t>
            </a:r>
          </a:p>
          <a:p>
            <a:pPr marL="342900" indent="-342900" algn="l">
              <a:buFont typeface="Arial" panose="020B0604020202020204" pitchFamily="34" charset="0"/>
              <a:buChar char="•"/>
            </a:pPr>
            <a:r>
              <a:rPr lang="en-US" b="1" dirty="0">
                <a:solidFill>
                  <a:schemeClr val="tx1">
                    <a:lumMod val="50000"/>
                    <a:lumOff val="50000"/>
                  </a:schemeClr>
                </a:solidFill>
                <a:latin typeface="Century Gothic" panose="020B0502020202020204" pitchFamily="34" charset="0"/>
              </a:rPr>
              <a:t>Discrimination</a:t>
            </a:r>
            <a:r>
              <a:rPr lang="en-US" dirty="0">
                <a:latin typeface="Century Gothic" panose="020B0502020202020204" pitchFamily="34" charset="0"/>
              </a:rPr>
              <a:t> refers to our actions (behavior)</a:t>
            </a:r>
          </a:p>
          <a:p>
            <a:pPr algn="l"/>
            <a:br>
              <a:rPr lang="en-US" dirty="0">
                <a:latin typeface="Century Gothic" panose="020B0502020202020204" pitchFamily="34" charset="0"/>
              </a:rPr>
            </a:br>
            <a:r>
              <a:rPr lang="en-US" dirty="0">
                <a:latin typeface="Century Gothic" panose="020B0502020202020204" pitchFamily="34" charset="0"/>
              </a:rPr>
              <a:t>Combined, we have the ”ABCs” of intergroup relations (affect, behavior, and cognition). </a:t>
            </a:r>
          </a:p>
          <a:p>
            <a:pPr algn="l"/>
            <a:endParaRPr lang="en-US" dirty="0">
              <a:highlight>
                <a:srgbClr val="FFFF00"/>
              </a:highlight>
              <a:latin typeface="Century Gothic" panose="020B0502020202020204" pitchFamily="34" charset="0"/>
            </a:endParaRP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429491" y="323851"/>
            <a:ext cx="11333018" cy="1143000"/>
          </a:xfrm>
        </p:spPr>
        <p:txBody>
          <a:bodyPr vert="horz" lIns="91440" tIns="45720" rIns="91440" bIns="45720" rtlCol="0" anchor="ctr">
            <a:normAutofit/>
          </a:bodyPr>
          <a:lstStyle/>
          <a:p>
            <a:pPr algn="ctr"/>
            <a:r>
              <a:rPr lang="en-US" b="1" dirty="0">
                <a:solidFill>
                  <a:schemeClr val="tx1">
                    <a:lumMod val="50000"/>
                    <a:lumOff val="50000"/>
                  </a:schemeClr>
                </a:solidFill>
                <a:latin typeface="Century Gothic" panose="020B0502020202020204" pitchFamily="34" charset="0"/>
              </a:rPr>
              <a:t>WHY DO WE KEEP USING STEREOTYPES?</a:t>
            </a:r>
            <a:endParaRPr lang="en-US" b="1" dirty="0">
              <a:solidFill>
                <a:srgbClr val="68777C"/>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311197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40619" t="4436" b="2790"/>
          <a:stretch/>
        </p:blipFill>
        <p:spPr>
          <a:xfrm>
            <a:off x="5258318" y="890780"/>
            <a:ext cx="5975740" cy="5251625"/>
          </a:xfrm>
        </p:spPr>
      </p:pic>
      <p:sp>
        <p:nvSpPr>
          <p:cNvPr id="4" name="Text Placeholder 3"/>
          <p:cNvSpPr>
            <a:spLocks noGrp="1"/>
          </p:cNvSpPr>
          <p:nvPr>
            <p:ph type="body" sz="quarter" idx="14"/>
          </p:nvPr>
        </p:nvSpPr>
        <p:spPr>
          <a:xfrm>
            <a:off x="609600" y="3968620"/>
            <a:ext cx="3529045" cy="2281897"/>
          </a:xfrm>
        </p:spPr>
        <p:txBody>
          <a:bodyPr>
            <a:normAutofit/>
          </a:bodyPr>
          <a:lstStyle/>
          <a:p>
            <a:r>
              <a:rPr lang="en-US" dirty="0">
                <a:solidFill>
                  <a:schemeClr val="tx2"/>
                </a:solidFill>
                <a:latin typeface="Century Gothic" panose="020B0502020202020204" pitchFamily="34" charset="0"/>
              </a:rPr>
              <a:t>Positive or negative preconceived notions about a person based on their group membership that are somewhat based on truth such as all women like pink. </a:t>
            </a:r>
          </a:p>
        </p:txBody>
      </p:sp>
      <p:sp>
        <p:nvSpPr>
          <p:cNvPr id="3" name="Text Placeholder 2"/>
          <p:cNvSpPr>
            <a:spLocks noGrp="1"/>
          </p:cNvSpPr>
          <p:nvPr>
            <p:ph type="body" sz="quarter" idx="13"/>
          </p:nvPr>
        </p:nvSpPr>
        <p:spPr>
          <a:xfrm>
            <a:off x="609600" y="1475350"/>
            <a:ext cx="6289963" cy="1020425"/>
          </a:xfrm>
        </p:spPr>
        <p:txBody>
          <a:bodyPr>
            <a:noAutofit/>
          </a:bodyPr>
          <a:lstStyle/>
          <a:p>
            <a:r>
              <a:rPr lang="en-US" dirty="0">
                <a:latin typeface="Century Gothic" panose="020B0502020202020204" pitchFamily="34" charset="0"/>
              </a:rPr>
              <a:t>A type of oversimplified and overgeneralized schema that occurs when an individual assumes that everyone in a certain group has the same traits.</a:t>
            </a:r>
          </a:p>
        </p:txBody>
      </p:sp>
      <p:sp>
        <p:nvSpPr>
          <p:cNvPr id="2" name="Title 1"/>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stereotype</a:t>
            </a:r>
          </a:p>
        </p:txBody>
      </p:sp>
    </p:spTree>
    <p:extLst>
      <p:ext uri="{BB962C8B-B14F-4D97-AF65-F5344CB8AC3E}">
        <p14:creationId xmlns:p14="http://schemas.microsoft.com/office/powerpoint/2010/main" val="156713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8130" t="28955" r="7940"/>
          <a:stretch/>
        </p:blipFill>
        <p:spPr>
          <a:xfrm>
            <a:off x="4612684" y="2745274"/>
            <a:ext cx="6484525" cy="3505244"/>
          </a:xfrm>
        </p:spPr>
      </p:pic>
      <p:sp>
        <p:nvSpPr>
          <p:cNvPr id="8" name="Text Placeholder 7"/>
          <p:cNvSpPr>
            <a:spLocks noGrp="1"/>
          </p:cNvSpPr>
          <p:nvPr>
            <p:ph type="body" sz="quarter" idx="14"/>
          </p:nvPr>
        </p:nvSpPr>
        <p:spPr>
          <a:xfrm>
            <a:off x="609600" y="3085323"/>
            <a:ext cx="3388049" cy="3165195"/>
          </a:xfrm>
        </p:spPr>
        <p:txBody>
          <a:bodyPr>
            <a:normAutofit/>
          </a:bodyPr>
          <a:lstStyle/>
          <a:p>
            <a:r>
              <a:rPr lang="en-US" sz="2400" dirty="0">
                <a:solidFill>
                  <a:schemeClr val="tx2"/>
                </a:solidFill>
                <a:latin typeface="Century Gothic" panose="020B0502020202020204" pitchFamily="34" charset="0"/>
              </a:rPr>
              <a:t>It means that you have “pre-judged” someone without knowing much, if anything, about them.</a:t>
            </a:r>
          </a:p>
        </p:txBody>
      </p:sp>
      <p:sp>
        <p:nvSpPr>
          <p:cNvPr id="7" name="Text Placeholder 6"/>
          <p:cNvSpPr>
            <a:spLocks noGrp="1"/>
          </p:cNvSpPr>
          <p:nvPr>
            <p:ph type="body" sz="quarter" idx="13"/>
          </p:nvPr>
        </p:nvSpPr>
        <p:spPr/>
        <p:txBody>
          <a:bodyPr/>
          <a:lstStyle/>
          <a:p>
            <a:r>
              <a:rPr lang="en-US" dirty="0">
                <a:latin typeface="Century Gothic" panose="020B0502020202020204" pitchFamily="34" charset="0"/>
              </a:rPr>
              <a:t>Emotion-centered </a:t>
            </a:r>
            <a:r>
              <a:rPr lang="en-US" b="1" dirty="0">
                <a:latin typeface="Century Gothic" panose="020B0502020202020204" pitchFamily="34" charset="0"/>
              </a:rPr>
              <a:t>judgments</a:t>
            </a:r>
            <a:r>
              <a:rPr lang="en-US" dirty="0">
                <a:latin typeface="Century Gothic" panose="020B0502020202020204" pitchFamily="34" charset="0"/>
              </a:rPr>
              <a:t> or </a:t>
            </a:r>
            <a:r>
              <a:rPr lang="en-US" b="1" dirty="0">
                <a:latin typeface="Century Gothic" panose="020B0502020202020204" pitchFamily="34" charset="0"/>
              </a:rPr>
              <a:t>evaluations</a:t>
            </a:r>
            <a:r>
              <a:rPr lang="en-US" dirty="0">
                <a:latin typeface="Century Gothic" panose="020B0502020202020204" pitchFamily="34" charset="0"/>
              </a:rPr>
              <a:t> about people based on their perceived membership in a particular group.</a:t>
            </a:r>
          </a:p>
        </p:txBody>
      </p:sp>
      <p:sp>
        <p:nvSpPr>
          <p:cNvPr id="6" name="Title 5"/>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prejudice</a:t>
            </a:r>
          </a:p>
        </p:txBody>
      </p:sp>
    </p:spTree>
    <p:extLst>
      <p:ext uri="{BB962C8B-B14F-4D97-AF65-F5344CB8AC3E}">
        <p14:creationId xmlns:p14="http://schemas.microsoft.com/office/powerpoint/2010/main" val="58412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66E1BB-905B-B14A-B1F0-948232746C9B}"/>
              </a:ext>
            </a:extLst>
          </p:cNvPr>
          <p:cNvSpPr txBox="1">
            <a:spLocks/>
          </p:cNvSpPr>
          <p:nvPr/>
        </p:nvSpPr>
        <p:spPr>
          <a:xfrm>
            <a:off x="484215" y="629266"/>
            <a:ext cx="3670210" cy="16223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dirty="0">
                <a:solidFill>
                  <a:schemeClr val="tx1">
                    <a:lumMod val="50000"/>
                    <a:lumOff val="50000"/>
                  </a:schemeClr>
                </a:solidFill>
                <a:latin typeface="Century Gothic" panose="020B0502020202020204" pitchFamily="34" charset="0"/>
              </a:rPr>
              <a:t>WHY DO WE KEEP USING STEREOTYPES?</a:t>
            </a:r>
            <a:endParaRPr lang="en-US" sz="2800" b="1" kern="1200" dirty="0">
              <a:solidFill>
                <a:schemeClr val="tx1"/>
              </a:solidFill>
              <a:latin typeface="Century Gothic" panose="020B0502020202020204" pitchFamily="34" charset="0"/>
            </a:endParaRPr>
          </a:p>
        </p:txBody>
      </p:sp>
      <p:sp>
        <p:nvSpPr>
          <p:cNvPr id="3" name="Text Placeholder 2"/>
          <p:cNvSpPr>
            <a:spLocks noGrp="1"/>
          </p:cNvSpPr>
          <p:nvPr>
            <p:ph type="body" sz="quarter" idx="13"/>
          </p:nvPr>
        </p:nvSpPr>
        <p:spPr>
          <a:xfrm>
            <a:off x="-416" y="2251587"/>
            <a:ext cx="4040125" cy="3785419"/>
          </a:xfrm>
        </p:spPr>
        <p:txBody>
          <a:bodyPr vert="horz" lIns="91440" tIns="45720" rIns="91440" bIns="45720" rtlCol="0">
            <a:normAutofit fontScale="92500" lnSpcReduction="10000"/>
          </a:bodyPr>
          <a:lstStyle/>
          <a:p>
            <a:pPr marL="800100" indent="-342900">
              <a:buFont typeface="Wingdings" pitchFamily="2" charset="2"/>
              <a:buChar char="Ø"/>
            </a:pPr>
            <a:endParaRPr lang="en-US" sz="2133" dirty="0">
              <a:highlight>
                <a:srgbClr val="FFFF00"/>
              </a:highlight>
              <a:latin typeface="Century Gothic" panose="020B0502020202020204" pitchFamily="34" charset="0"/>
              <a:cs typeface="+mn-cs"/>
            </a:endParaRPr>
          </a:p>
          <a:p>
            <a:pPr marL="800100" indent="-342900">
              <a:buFont typeface="Wingdings" pitchFamily="2" charset="2"/>
              <a:buChar char="Ø"/>
            </a:pPr>
            <a:r>
              <a:rPr lang="en-US" sz="2133" dirty="0">
                <a:latin typeface="Century Gothic" panose="020B0502020202020204" pitchFamily="34" charset="0"/>
                <a:cs typeface="+mn-cs"/>
              </a:rPr>
              <a:t>Toys are frequently marketed toward boys versus girls</a:t>
            </a:r>
            <a:r>
              <a:rPr lang="en-US" sz="2133" dirty="0">
                <a:latin typeface="Century Gothic" panose="020B0502020202020204" pitchFamily="34" charset="0"/>
              </a:rPr>
              <a:t> – and they often send messages about what each sex should be learning and practicing for adulthood. </a:t>
            </a:r>
            <a:r>
              <a:rPr lang="en-US" sz="2133" dirty="0">
                <a:latin typeface="Century Gothic" panose="020B0502020202020204" pitchFamily="34" charset="0"/>
                <a:cs typeface="+mn-cs"/>
              </a:rPr>
              <a:t> </a:t>
            </a:r>
          </a:p>
          <a:p>
            <a:pPr marL="800100" indent="-342900">
              <a:buFont typeface="Wingdings" pitchFamily="2" charset="2"/>
              <a:buChar char="Ø"/>
            </a:pPr>
            <a:r>
              <a:rPr lang="en-US" sz="2133" dirty="0">
                <a:solidFill>
                  <a:schemeClr val="tx1">
                    <a:lumMod val="50000"/>
                    <a:lumOff val="50000"/>
                  </a:schemeClr>
                </a:solidFill>
                <a:latin typeface="Century Gothic" panose="020B0502020202020204" pitchFamily="34" charset="0"/>
                <a:cs typeface="+mn-cs"/>
              </a:rPr>
              <a:t>How might toys plant a seed about what groups girls and boys might join when they are older?</a:t>
            </a:r>
          </a:p>
          <a:p>
            <a:pPr indent="-228600">
              <a:buFont typeface="Arial" panose="020B0604020202020204" pitchFamily="34" charset="0"/>
              <a:buChar char="•"/>
            </a:pPr>
            <a:endParaRPr lang="en-US" sz="2000" dirty="0">
              <a:solidFill>
                <a:schemeClr val="bg2">
                  <a:lumMod val="75000"/>
                </a:schemeClr>
              </a:solidFill>
            </a:endParaRPr>
          </a:p>
          <a:p>
            <a:pPr lvl="1"/>
            <a:endParaRPr lang="en-US" sz="2000" dirty="0">
              <a:latin typeface="+mn-lt"/>
              <a:cs typeface="+mn-cs"/>
            </a:endParaRP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he problem with separate toys for girls and boys - The Boston Globe">
            <a:extLst>
              <a:ext uri="{FF2B5EF4-FFF2-40B4-BE49-F238E27FC236}">
                <a16:creationId xmlns:a16="http://schemas.microsoft.com/office/drawing/2014/main" id="{35C688F2-72C9-FA40-A9A5-9048DB03E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303" y="1144537"/>
            <a:ext cx="6104482" cy="4565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491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9089" t="24578" r="10672"/>
          <a:stretch/>
        </p:blipFill>
        <p:spPr>
          <a:xfrm>
            <a:off x="4985766" y="2397375"/>
            <a:ext cx="6962533" cy="3681308"/>
          </a:xfrm>
        </p:spPr>
      </p:pic>
      <p:sp>
        <p:nvSpPr>
          <p:cNvPr id="10" name="Text Placeholder 9"/>
          <p:cNvSpPr>
            <a:spLocks noGrp="1"/>
          </p:cNvSpPr>
          <p:nvPr>
            <p:ph type="body" sz="quarter" idx="14"/>
          </p:nvPr>
        </p:nvSpPr>
        <p:spPr>
          <a:xfrm>
            <a:off x="609600" y="3038597"/>
            <a:ext cx="3706284" cy="1199432"/>
          </a:xfrm>
        </p:spPr>
        <p:txBody>
          <a:bodyPr>
            <a:normAutofit/>
          </a:bodyPr>
          <a:lstStyle/>
          <a:p>
            <a:r>
              <a:rPr lang="en-US" sz="2400" dirty="0">
                <a:solidFill>
                  <a:schemeClr val="tx2"/>
                </a:solidFill>
                <a:latin typeface="Century Gothic" panose="020B0502020202020204" pitchFamily="34" charset="0"/>
              </a:rPr>
              <a:t>A prejudicial behavior that results in unfair treatment.</a:t>
            </a:r>
          </a:p>
        </p:txBody>
      </p:sp>
      <p:sp>
        <p:nvSpPr>
          <p:cNvPr id="7" name="Text Placeholder 6"/>
          <p:cNvSpPr>
            <a:spLocks noGrp="1"/>
          </p:cNvSpPr>
          <p:nvPr>
            <p:ph type="body" sz="quarter" idx="13"/>
          </p:nvPr>
        </p:nvSpPr>
        <p:spPr>
          <a:xfrm>
            <a:off x="609600" y="1475348"/>
            <a:ext cx="9957955" cy="2693331"/>
          </a:xfrm>
        </p:spPr>
        <p:txBody>
          <a:bodyPr/>
          <a:lstStyle/>
          <a:p>
            <a:r>
              <a:rPr lang="en-US" b="1" dirty="0">
                <a:latin typeface="Century Gothic" panose="020B0502020202020204" pitchFamily="34" charset="0"/>
              </a:rPr>
              <a:t>Behaviors </a:t>
            </a:r>
            <a:r>
              <a:rPr lang="en-US" dirty="0">
                <a:latin typeface="Century Gothic" panose="020B0502020202020204" pitchFamily="34" charset="0"/>
              </a:rPr>
              <a:t>toward a people because of their perceived membership in a group. </a:t>
            </a:r>
          </a:p>
        </p:txBody>
      </p:sp>
      <p:sp>
        <p:nvSpPr>
          <p:cNvPr id="6" name="Title 5"/>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discrimination</a:t>
            </a:r>
          </a:p>
        </p:txBody>
      </p:sp>
    </p:spTree>
    <p:extLst>
      <p:ext uri="{BB962C8B-B14F-4D97-AF65-F5344CB8AC3E}">
        <p14:creationId xmlns:p14="http://schemas.microsoft.com/office/powerpoint/2010/main" val="146803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7"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institutional discrimination</a:t>
            </a:r>
          </a:p>
        </p:txBody>
      </p:sp>
      <p:sp>
        <p:nvSpPr>
          <p:cNvPr id="7" name="Text Placeholder 6"/>
          <p:cNvSpPr>
            <a:spLocks noGrp="1"/>
          </p:cNvSpPr>
          <p:nvPr>
            <p:ph type="body" sz="quarter" idx="13"/>
          </p:nvPr>
        </p:nvSpPr>
        <p:spPr>
          <a:xfrm>
            <a:off x="609600" y="1475348"/>
            <a:ext cx="9409611" cy="2693331"/>
          </a:xfrm>
        </p:spPr>
        <p:txBody>
          <a:bodyPr>
            <a:noAutofit/>
          </a:bodyPr>
          <a:lstStyle/>
          <a:p>
            <a:r>
              <a:rPr lang="en-US" dirty="0">
                <a:latin typeface="Century Gothic" panose="020B0502020202020204" pitchFamily="34" charset="0"/>
              </a:rPr>
              <a:t>Unfair treatment of individuals or certain groups by society or organization through unequal selection, opportunity, or oppression. </a:t>
            </a:r>
          </a:p>
        </p:txBody>
      </p:sp>
      <p:sp>
        <p:nvSpPr>
          <p:cNvPr id="8" name="Text Placeholder 7"/>
          <p:cNvSpPr>
            <a:spLocks noGrp="1"/>
          </p:cNvSpPr>
          <p:nvPr>
            <p:ph type="body" sz="quarter" idx="14"/>
          </p:nvPr>
        </p:nvSpPr>
        <p:spPr>
          <a:xfrm>
            <a:off x="609600" y="2993022"/>
            <a:ext cx="9514114" cy="2107238"/>
          </a:xfrm>
        </p:spPr>
        <p:txBody>
          <a:bodyPr>
            <a:noAutofit/>
          </a:bodyPr>
          <a:lstStyle/>
          <a:p>
            <a:r>
              <a:rPr lang="en-US" sz="2400" dirty="0">
                <a:solidFill>
                  <a:schemeClr val="tx2"/>
                </a:solidFill>
                <a:latin typeface="Century Gothic" panose="020B0502020202020204" pitchFamily="34" charset="0"/>
              </a:rPr>
              <a:t>In the United States, some people believe that institutional discrimination occurs throughout many layers of the culture, including the legal system, healthcare, social services, political representation, media representation, and more. </a:t>
            </a:r>
          </a:p>
          <a:p>
            <a:r>
              <a:rPr lang="en-US" sz="2400" dirty="0">
                <a:solidFill>
                  <a:schemeClr val="tx2"/>
                </a:solidFill>
                <a:latin typeface="Century Gothic" panose="020B0502020202020204" pitchFamily="34" charset="0"/>
              </a:rPr>
              <a:t>Its bias that is built into the system itself. </a:t>
            </a:r>
          </a:p>
        </p:txBody>
      </p:sp>
    </p:spTree>
    <p:extLst>
      <p:ext uri="{BB962C8B-B14F-4D97-AF65-F5344CB8AC3E}">
        <p14:creationId xmlns:p14="http://schemas.microsoft.com/office/powerpoint/2010/main" val="374628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40190" y="1574057"/>
            <a:ext cx="10111619" cy="5283943"/>
          </a:xfrm>
        </p:spPr>
        <p:txBody>
          <a:bodyPr>
            <a:normAutofit lnSpcReduction="10000"/>
          </a:bodyPr>
          <a:lstStyle/>
          <a:p>
            <a:pPr marL="457200" indent="-457200">
              <a:buFont typeface="Arial" panose="020B0604020202020204" pitchFamily="34" charset="0"/>
              <a:buChar char="•"/>
            </a:pPr>
            <a:r>
              <a:rPr lang="en-US" sz="3200" b="1" dirty="0">
                <a:latin typeface="Century Gothic" panose="020B0502020202020204" pitchFamily="34" charset="0"/>
                <a:cs typeface="Calibri" panose="020F0502020204030204" pitchFamily="34" charset="0"/>
              </a:rPr>
              <a:t>Stereotypes </a:t>
            </a:r>
            <a:r>
              <a:rPr lang="en-US" sz="3200" dirty="0">
                <a:latin typeface="Century Gothic" panose="020B0502020202020204" pitchFamily="34" charset="0"/>
                <a:cs typeface="Calibri" panose="020F0502020204030204" pitchFamily="34" charset="0"/>
              </a:rPr>
              <a:t>are beliefs about members of a group. (schema)</a:t>
            </a:r>
          </a:p>
          <a:p>
            <a:pPr marL="457200" indent="-457200">
              <a:buFont typeface="Arial" panose="020B0604020202020204" pitchFamily="34" charset="0"/>
              <a:buChar char="•"/>
            </a:pPr>
            <a:r>
              <a:rPr lang="en-US" sz="3200" b="1" dirty="0">
                <a:latin typeface="Century Gothic" panose="020B0502020202020204" pitchFamily="34" charset="0"/>
                <a:cs typeface="Calibri" panose="020F0502020204030204" pitchFamily="34" charset="0"/>
              </a:rPr>
              <a:t>Prejudice</a:t>
            </a:r>
            <a:r>
              <a:rPr lang="en-US" sz="3200" dirty="0">
                <a:latin typeface="Century Gothic" panose="020B0502020202020204" pitchFamily="34" charset="0"/>
                <a:cs typeface="Calibri" panose="020F0502020204030204" pitchFamily="34" charset="0"/>
              </a:rPr>
              <a:t> is evaluations of the group. (attitude)</a:t>
            </a:r>
          </a:p>
          <a:p>
            <a:pPr marL="457200" indent="-457200">
              <a:buFont typeface="Arial" panose="020B0604020202020204" pitchFamily="34" charset="0"/>
              <a:buChar char="•"/>
            </a:pPr>
            <a:r>
              <a:rPr lang="en-US" sz="3200" b="1" dirty="0">
                <a:latin typeface="Century Gothic" panose="020B0502020202020204" pitchFamily="34" charset="0"/>
                <a:cs typeface="Calibri" panose="020F0502020204030204" pitchFamily="34" charset="0"/>
              </a:rPr>
              <a:t>Discrimination</a:t>
            </a:r>
            <a:r>
              <a:rPr lang="en-US" sz="3200" dirty="0">
                <a:latin typeface="Century Gothic" panose="020B0502020202020204" pitchFamily="34" charset="0"/>
                <a:cs typeface="Calibri" panose="020F0502020204030204" pitchFamily="34" charset="0"/>
              </a:rPr>
              <a:t> is unfair behaviors toward someone based on their group membership. (behavior)</a:t>
            </a:r>
          </a:p>
          <a:p>
            <a:r>
              <a:rPr lang="en-US" sz="3200" dirty="0">
                <a:solidFill>
                  <a:schemeClr val="tx1">
                    <a:lumMod val="65000"/>
                    <a:lumOff val="35000"/>
                  </a:schemeClr>
                </a:solidFill>
                <a:latin typeface="Century Gothic" panose="020B0502020202020204" pitchFamily="34" charset="0"/>
                <a:cs typeface="Calibri" panose="020F0502020204030204" pitchFamily="34" charset="0"/>
              </a:rPr>
              <a:t>Examples of stereotypes, prejudice, and discrimination often focus on either race or sex.</a:t>
            </a:r>
            <a:endParaRPr lang="en-US" sz="3200" dirty="0">
              <a:latin typeface="Century Gothic" panose="020B0502020202020204" pitchFamily="34" charset="0"/>
              <a:cs typeface="Calibri" panose="020F0502020204030204" pitchFamily="34" charset="0"/>
            </a:endParaRPr>
          </a:p>
          <a:p>
            <a:pPr marL="457200" indent="-457200">
              <a:buFont typeface="Wingdings" pitchFamily="2" charset="2"/>
              <a:buChar char="Ø"/>
            </a:pPr>
            <a:r>
              <a:rPr lang="en-US" sz="3200" dirty="0">
                <a:solidFill>
                  <a:schemeClr val="tx1">
                    <a:lumMod val="65000"/>
                    <a:lumOff val="35000"/>
                  </a:schemeClr>
                </a:solidFill>
                <a:latin typeface="Century Gothic" panose="020B0502020202020204" pitchFamily="34" charset="0"/>
                <a:cs typeface="Calibri" panose="020F0502020204030204" pitchFamily="34" charset="0"/>
              </a:rPr>
              <a:t>What </a:t>
            </a:r>
            <a:r>
              <a:rPr lang="en-US" sz="3200" i="1" dirty="0">
                <a:solidFill>
                  <a:schemeClr val="tx1">
                    <a:lumMod val="65000"/>
                    <a:lumOff val="35000"/>
                  </a:schemeClr>
                </a:solidFill>
                <a:latin typeface="Century Gothic" panose="020B0502020202020204" pitchFamily="34" charset="0"/>
                <a:cs typeface="Calibri" panose="020F0502020204030204" pitchFamily="34" charset="0"/>
              </a:rPr>
              <a:t>other </a:t>
            </a:r>
            <a:r>
              <a:rPr lang="en-US" sz="3200" dirty="0">
                <a:solidFill>
                  <a:schemeClr val="tx1">
                    <a:lumMod val="65000"/>
                    <a:lumOff val="35000"/>
                  </a:schemeClr>
                </a:solidFill>
                <a:latin typeface="Century Gothic" panose="020B0502020202020204" pitchFamily="34" charset="0"/>
                <a:cs typeface="Calibri" panose="020F0502020204030204" pitchFamily="34" charset="0"/>
              </a:rPr>
              <a:t>important categories or group labels and assumptions about groups affect your own life? </a:t>
            </a:r>
          </a:p>
          <a:p>
            <a:pPr marL="1143000" lvl="1" indent="-457200"/>
            <a:endParaRPr lang="en-US" sz="3067"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A7351FBA-5161-974C-A755-DD5256C71B13}"/>
              </a:ext>
            </a:extLst>
          </p:cNvPr>
          <p:cNvSpPr txBox="1">
            <a:spLocks/>
          </p:cNvSpPr>
          <p:nvPr/>
        </p:nvSpPr>
        <p:spPr>
          <a:xfrm>
            <a:off x="429491" y="323851"/>
            <a:ext cx="11333018"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68777C"/>
                </a:solidFill>
                <a:latin typeface="Century Gothic" panose="020B0502020202020204" pitchFamily="34" charset="0"/>
                <a:cs typeface="Calibri" panose="020F0502020204030204" pitchFamily="34" charset="0"/>
              </a:rPr>
              <a:t>WHY DO WE KEEP USING STEREOTYPES?</a:t>
            </a:r>
          </a:p>
        </p:txBody>
      </p:sp>
    </p:spTree>
    <p:extLst>
      <p:ext uri="{BB962C8B-B14F-4D97-AF65-F5344CB8AC3E}">
        <p14:creationId xmlns:p14="http://schemas.microsoft.com/office/powerpoint/2010/main" val="464124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58536" y="1298865"/>
            <a:ext cx="10823864" cy="5559136"/>
          </a:xfrm>
        </p:spPr>
        <p:txBody>
          <a:bodyPr>
            <a:normAutofit fontScale="92500" lnSpcReduction="20000"/>
          </a:bodyPr>
          <a:lstStyle/>
          <a:p>
            <a:pPr marL="457200" indent="-457200">
              <a:buFont typeface="Arial" panose="020B0604020202020204" pitchFamily="34" charset="0"/>
              <a:buChar char="•"/>
            </a:pPr>
            <a:r>
              <a:rPr lang="en-US" sz="3200" b="1" dirty="0">
                <a:latin typeface="Century Gothic" panose="020B0502020202020204" pitchFamily="34" charset="0"/>
                <a:cs typeface="Calibri" panose="020F0502020204030204" pitchFamily="34" charset="0"/>
              </a:rPr>
              <a:t>Culture </a:t>
            </a:r>
            <a:r>
              <a:rPr lang="en-US" sz="3200" dirty="0">
                <a:latin typeface="Century Gothic" panose="020B0502020202020204" pitchFamily="34" charset="0"/>
                <a:cs typeface="Calibri" panose="020F0502020204030204" pitchFamily="34" charset="0"/>
              </a:rPr>
              <a:t>and</a:t>
            </a:r>
            <a:r>
              <a:rPr lang="en-US" sz="3200" b="1" dirty="0">
                <a:latin typeface="Century Gothic" panose="020B0502020202020204" pitchFamily="34" charset="0"/>
                <a:cs typeface="Calibri" panose="020F0502020204030204" pitchFamily="34" charset="0"/>
              </a:rPr>
              <a:t> institutional discrimination </a:t>
            </a:r>
            <a:r>
              <a:rPr lang="en-US" sz="3200" dirty="0">
                <a:latin typeface="Century Gothic" panose="020B0502020202020204" pitchFamily="34" charset="0"/>
                <a:cs typeface="Calibri" panose="020F0502020204030204" pitchFamily="34" charset="0"/>
              </a:rPr>
              <a:t>endorse stereotypes by setting up structures that continue these beliefs over time and across individuals. </a:t>
            </a:r>
          </a:p>
          <a:p>
            <a:pPr marL="457200" indent="-457200">
              <a:buFont typeface="Arial" panose="020B0604020202020204" pitchFamily="34" charset="0"/>
              <a:buChar char="•"/>
            </a:pPr>
            <a:r>
              <a:rPr lang="en-US" sz="3200" dirty="0">
                <a:latin typeface="Century Gothic" panose="020B0502020202020204" pitchFamily="34" charset="0"/>
                <a:cs typeface="Calibri" panose="020F0502020204030204" pitchFamily="34" charset="0"/>
              </a:rPr>
              <a:t>Specific examples come from social learning theory (that we copy what we observe in others) and from group privilege).  </a:t>
            </a:r>
          </a:p>
          <a:p>
            <a:endParaRPr lang="en-US" sz="3200" dirty="0">
              <a:solidFill>
                <a:schemeClr val="tx1">
                  <a:lumMod val="65000"/>
                  <a:lumOff val="35000"/>
                </a:schemeClr>
              </a:solidFill>
              <a:latin typeface="Century Gothic" panose="020B0502020202020204" pitchFamily="34" charset="0"/>
              <a:cs typeface="Calibri" panose="020F0502020204030204" pitchFamily="34" charset="0"/>
            </a:endParaRPr>
          </a:p>
          <a:p>
            <a:pPr marL="1143000" lvl="1" indent="-457200">
              <a:buFont typeface="Wingdings" pitchFamily="2" charset="2"/>
              <a:buChar char="Ø"/>
            </a:pPr>
            <a:r>
              <a:rPr lang="en-US" sz="3000" dirty="0">
                <a:solidFill>
                  <a:schemeClr val="tx1">
                    <a:lumMod val="65000"/>
                    <a:lumOff val="35000"/>
                  </a:schemeClr>
                </a:solidFill>
                <a:latin typeface="Century Gothic" panose="020B0502020202020204" pitchFamily="34" charset="0"/>
                <a:cs typeface="Calibri" panose="020F0502020204030204" pitchFamily="34" charset="0"/>
              </a:rPr>
              <a:t>Identify three specific ways that growing up in a certain culture led you to learn stereotypes about different groups (for example, media messages, how you were treated in various settings).</a:t>
            </a:r>
          </a:p>
          <a:p>
            <a:pPr marL="1143000" lvl="1" indent="-457200">
              <a:buFont typeface="Wingdings" pitchFamily="2" charset="2"/>
              <a:buChar char="Ø"/>
            </a:pPr>
            <a:r>
              <a:rPr lang="en-US" sz="3000" dirty="0">
                <a:solidFill>
                  <a:schemeClr val="tx1">
                    <a:lumMod val="65000"/>
                    <a:lumOff val="35000"/>
                  </a:schemeClr>
                </a:solidFill>
                <a:latin typeface="Century Gothic" panose="020B0502020202020204" pitchFamily="34" charset="0"/>
                <a:cs typeface="Calibri" panose="020F0502020204030204" pitchFamily="34" charset="0"/>
              </a:rPr>
              <a:t>Looking back on these messages now, can you identify any negative influences they had on your perceptions or behavior regarding yourself or people from your outgroups?</a:t>
            </a:r>
          </a:p>
        </p:txBody>
      </p:sp>
      <p:sp>
        <p:nvSpPr>
          <p:cNvPr id="6" name="Title 1">
            <a:extLst>
              <a:ext uri="{FF2B5EF4-FFF2-40B4-BE49-F238E27FC236}">
                <a16:creationId xmlns:a16="http://schemas.microsoft.com/office/drawing/2014/main" id="{B7793B4A-844A-534B-952C-CF9CBA66AB80}"/>
              </a:ext>
            </a:extLst>
          </p:cNvPr>
          <p:cNvSpPr>
            <a:spLocks noGrp="1"/>
          </p:cNvSpPr>
          <p:nvPr>
            <p:ph type="title"/>
          </p:nvPr>
        </p:nvSpPr>
        <p:spPr>
          <a:xfrm>
            <a:off x="429491" y="323851"/>
            <a:ext cx="11333018" cy="1143000"/>
          </a:xfrm>
        </p:spPr>
        <p:txBody>
          <a:bodyPr vert="horz" lIns="91440" tIns="45720" rIns="91440" bIns="45720" rtlCol="0" anchor="ctr">
            <a:normAutofit/>
          </a:bodyPr>
          <a:lstStyle/>
          <a:p>
            <a:pPr algn="ctr"/>
            <a:r>
              <a:rPr lang="en-US" b="1" dirty="0">
                <a:solidFill>
                  <a:srgbClr val="68777C"/>
                </a:solidFill>
                <a:latin typeface="Century Gothic" panose="020B0502020202020204" pitchFamily="34" charset="0"/>
                <a:cs typeface="Calibri" panose="020F0502020204030204" pitchFamily="34" charset="0"/>
              </a:rPr>
              <a:t>WHY DO WE KEEP USING STEREOTYPES?</a:t>
            </a:r>
          </a:p>
        </p:txBody>
      </p:sp>
    </p:spTree>
    <p:extLst>
      <p:ext uri="{BB962C8B-B14F-4D97-AF65-F5344CB8AC3E}">
        <p14:creationId xmlns:p14="http://schemas.microsoft.com/office/powerpoint/2010/main" val="3328130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2887133" y="1786465"/>
            <a:ext cx="7027334" cy="3640668"/>
          </a:xfrm>
          <a:ln>
            <a:solidFill>
              <a:srgbClr val="68777C"/>
            </a:solidFill>
          </a:ln>
        </p:spPr>
        <p:txBody>
          <a:bodyPr vert="horz" lIns="91440" tIns="45720" rIns="91440" bIns="45720" rtlCol="0" anchor="ctr">
            <a:normAutofit/>
          </a:bodyPr>
          <a:lstStyle/>
          <a:p>
            <a:pPr algn="ctr"/>
            <a:br>
              <a:rPr lang="en-US" b="1" dirty="0">
                <a:solidFill>
                  <a:srgbClr val="68777C"/>
                </a:solidFill>
                <a:latin typeface="Century Gothic" panose="020B0502020202020204" pitchFamily="34" charset="0"/>
                <a:cs typeface="Calibri" panose="020F0502020204030204" pitchFamily="34" charset="0"/>
              </a:rPr>
            </a:br>
            <a:r>
              <a:rPr lang="en-US" b="1" dirty="0">
                <a:solidFill>
                  <a:srgbClr val="68777C"/>
                </a:solidFill>
                <a:latin typeface="Century Gothic" panose="020B0502020202020204" pitchFamily="34" charset="0"/>
                <a:cs typeface="Calibri" panose="020F0502020204030204" pitchFamily="34" charset="0"/>
              </a:rPr>
              <a:t>Understand </a:t>
            </a:r>
            <a:r>
              <a:rPr lang="en-US" dirty="0">
                <a:solidFill>
                  <a:srgbClr val="68777C"/>
                </a:solidFill>
                <a:latin typeface="Century Gothic" panose="020B0502020202020204" pitchFamily="34" charset="0"/>
                <a:cs typeface="Calibri" panose="020F0502020204030204" pitchFamily="34" charset="0"/>
              </a:rPr>
              <a:t>types of </a:t>
            </a:r>
            <a:r>
              <a:rPr lang="en-US" b="1" dirty="0">
                <a:solidFill>
                  <a:srgbClr val="68777C"/>
                </a:solidFill>
                <a:latin typeface="Century Gothic" panose="020B0502020202020204" pitchFamily="34" charset="0"/>
                <a:cs typeface="Calibri" panose="020F0502020204030204" pitchFamily="34" charset="0"/>
              </a:rPr>
              <a:t>prejudice</a:t>
            </a:r>
            <a:r>
              <a:rPr lang="en-US" dirty="0">
                <a:solidFill>
                  <a:srgbClr val="68777C"/>
                </a:solidFill>
                <a:latin typeface="Century Gothic" panose="020B0502020202020204" pitchFamily="34" charset="0"/>
                <a:cs typeface="Calibri" panose="020F0502020204030204" pitchFamily="34" charset="0"/>
              </a:rPr>
              <a:t> and </a:t>
            </a:r>
            <a:r>
              <a:rPr lang="en-US" b="1" dirty="0">
                <a:solidFill>
                  <a:srgbClr val="68777C"/>
                </a:solidFill>
                <a:latin typeface="Century Gothic" panose="020B0502020202020204" pitchFamily="34" charset="0"/>
                <a:cs typeface="Calibri" panose="020F0502020204030204" pitchFamily="34" charset="0"/>
              </a:rPr>
              <a:t>explain</a:t>
            </a:r>
            <a:r>
              <a:rPr lang="en-US" dirty="0">
                <a:solidFill>
                  <a:srgbClr val="68777C"/>
                </a:solidFill>
                <a:latin typeface="Century Gothic" panose="020B0502020202020204" pitchFamily="34" charset="0"/>
                <a:cs typeface="Calibri" panose="020F0502020204030204" pitchFamily="34" charset="0"/>
              </a:rPr>
              <a:t> the </a:t>
            </a:r>
            <a:r>
              <a:rPr lang="en-US" b="1" dirty="0">
                <a:solidFill>
                  <a:srgbClr val="68777C"/>
                </a:solidFill>
                <a:latin typeface="Century Gothic" panose="020B0502020202020204" pitchFamily="34" charset="0"/>
                <a:cs typeface="Calibri" panose="020F0502020204030204" pitchFamily="34" charset="0"/>
              </a:rPr>
              <a:t>motivation</a:t>
            </a:r>
            <a:r>
              <a:rPr lang="en-US" dirty="0">
                <a:solidFill>
                  <a:srgbClr val="68777C"/>
                </a:solidFill>
                <a:latin typeface="Century Gothic" panose="020B0502020202020204" pitchFamily="34" charset="0"/>
                <a:cs typeface="Calibri" panose="020F0502020204030204" pitchFamily="34" charset="0"/>
              </a:rPr>
              <a:t> behind it. </a:t>
            </a:r>
          </a:p>
        </p:txBody>
      </p:sp>
      <p:sp>
        <p:nvSpPr>
          <p:cNvPr id="13" name="Rectangle 12">
            <a:extLst>
              <a:ext uri="{FF2B5EF4-FFF2-40B4-BE49-F238E27FC236}">
                <a16:creationId xmlns:a16="http://schemas.microsoft.com/office/drawing/2014/main" id="{B92DB0E8-73AE-4B4A-9601-F68060FB589D}"/>
              </a:ext>
            </a:extLst>
          </p:cNvPr>
          <p:cNvSpPr/>
          <p:nvPr/>
        </p:nvSpPr>
        <p:spPr>
          <a:xfrm>
            <a:off x="3301999" y="1117600"/>
            <a:ext cx="1261534" cy="1202267"/>
          </a:xfrm>
          <a:prstGeom prst="rect">
            <a:avLst/>
          </a:prstGeom>
          <a:solidFill>
            <a:srgbClr val="B80000"/>
          </a:solidFill>
          <a:ln>
            <a:solidFill>
              <a:srgbClr val="687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 name="TextBox 13">
            <a:extLst>
              <a:ext uri="{FF2B5EF4-FFF2-40B4-BE49-F238E27FC236}">
                <a16:creationId xmlns:a16="http://schemas.microsoft.com/office/drawing/2014/main" id="{63A695AA-F576-42A8-B944-D8D54FDF248A}"/>
              </a:ext>
            </a:extLst>
          </p:cNvPr>
          <p:cNvSpPr txBox="1"/>
          <p:nvPr/>
        </p:nvSpPr>
        <p:spPr>
          <a:xfrm>
            <a:off x="3454399" y="1144951"/>
            <a:ext cx="1109134" cy="1077218"/>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LO 9.2</a:t>
            </a:r>
          </a:p>
        </p:txBody>
      </p:sp>
    </p:spTree>
    <p:extLst>
      <p:ext uri="{BB962C8B-B14F-4D97-AF65-F5344CB8AC3E}">
        <p14:creationId xmlns:p14="http://schemas.microsoft.com/office/powerpoint/2010/main" val="848785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39" name="Freeform: Shape 138">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7" name="Rectangle 136">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a:extLst>
              <a:ext uri="{FF2B5EF4-FFF2-40B4-BE49-F238E27FC236}">
                <a16:creationId xmlns:a16="http://schemas.microsoft.com/office/drawing/2014/main" id="{05D703D2-D234-B040-A0D3-8F575A3BC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355307" y="1326969"/>
            <a:ext cx="4508602" cy="450860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subTitle" idx="1"/>
          </p:nvPr>
        </p:nvSpPr>
        <p:spPr>
          <a:xfrm>
            <a:off x="1094096" y="3842932"/>
            <a:ext cx="4167115" cy="2163551"/>
          </a:xfrm>
        </p:spPr>
        <p:txBody>
          <a:bodyPr anchor="t">
            <a:normAutofit lnSpcReduction="10000"/>
          </a:bodyPr>
          <a:lstStyle/>
          <a:p>
            <a:pPr algn="l"/>
            <a:r>
              <a:rPr lang="en-US" dirty="0">
                <a:latin typeface="Century Gothic" panose="020B0502020202020204" pitchFamily="34" charset="0"/>
                <a:cs typeface="Calibri" panose="020F0502020204030204" pitchFamily="34" charset="0"/>
              </a:rPr>
              <a:t>Explicit prejudice is much less likely to be seen today. Does that mean prejudice has decreased – or simply that it has changed to more subtle forms? Discuss. </a:t>
            </a:r>
          </a:p>
        </p:txBody>
      </p:sp>
      <p:sp>
        <p:nvSpPr>
          <p:cNvPr id="8" name="Title 1">
            <a:extLst>
              <a:ext uri="{FF2B5EF4-FFF2-40B4-BE49-F238E27FC236}">
                <a16:creationId xmlns:a16="http://schemas.microsoft.com/office/drawing/2014/main" id="{5E59FC6C-6369-4B8F-AD43-FB691CBDE6B9}"/>
              </a:ext>
            </a:extLst>
          </p:cNvPr>
          <p:cNvSpPr>
            <a:spLocks noGrp="1"/>
          </p:cNvSpPr>
          <p:nvPr>
            <p:ph type="ctrTitle"/>
          </p:nvPr>
        </p:nvSpPr>
        <p:spPr>
          <a:xfrm>
            <a:off x="1094095" y="851517"/>
            <a:ext cx="5238466" cy="2991416"/>
          </a:xfrm>
        </p:spPr>
        <p:txBody>
          <a:bodyPr vert="horz" lIns="91440" tIns="45720" rIns="91440" bIns="45720" rtlCol="0" anchor="b">
            <a:normAutofit/>
          </a:bodyPr>
          <a:lstStyle/>
          <a:p>
            <a:pPr algn="l"/>
            <a:r>
              <a:rPr lang="en-US" sz="5100" b="1" dirty="0">
                <a:solidFill>
                  <a:srgbClr val="68777C"/>
                </a:solidFill>
                <a:latin typeface="Century Gothic" panose="020B0502020202020204" pitchFamily="34" charset="0"/>
                <a:cs typeface="Calibri" panose="020F0502020204030204" pitchFamily="34" charset="0"/>
              </a:rPr>
              <a:t>HOW DO STEREOTYPES TURN INTO PREJUDICES?</a:t>
            </a:r>
          </a:p>
        </p:txBody>
      </p:sp>
    </p:spTree>
    <p:extLst>
      <p:ext uri="{BB962C8B-B14F-4D97-AF65-F5344CB8AC3E}">
        <p14:creationId xmlns:p14="http://schemas.microsoft.com/office/powerpoint/2010/main" val="158145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6BE825-C14A-0845-9D90-8112B7B9C01C}"/>
              </a:ext>
            </a:extLst>
          </p:cNvPr>
          <p:cNvPicPr>
            <a:picLocks noChangeAspect="1"/>
          </p:cNvPicPr>
          <p:nvPr/>
        </p:nvPicPr>
        <p:blipFill>
          <a:blip r:embed="rId2"/>
          <a:stretch>
            <a:fillRect/>
          </a:stretch>
        </p:blipFill>
        <p:spPr>
          <a:xfrm>
            <a:off x="0" y="-1388"/>
            <a:ext cx="12191999" cy="6860776"/>
          </a:xfrm>
          <a:prstGeom prst="rect">
            <a:avLst/>
          </a:prstGeom>
        </p:spPr>
      </p:pic>
    </p:spTree>
    <p:extLst>
      <p:ext uri="{BB962C8B-B14F-4D97-AF65-F5344CB8AC3E}">
        <p14:creationId xmlns:p14="http://schemas.microsoft.com/office/powerpoint/2010/main" val="2760278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609600" y="289984"/>
            <a:ext cx="10972800" cy="1143000"/>
          </a:xfrm>
        </p:spPr>
        <p:txBody>
          <a:bodyPr vert="horz" lIns="91440" tIns="45720" rIns="91440" bIns="45720" rtlCol="0" anchor="ctr">
            <a:normAutofit/>
          </a:bodyPr>
          <a:lstStyle/>
          <a:p>
            <a:pPr algn="ctr"/>
            <a:r>
              <a:rPr lang="en-US" sz="3600" b="1" dirty="0">
                <a:solidFill>
                  <a:srgbClr val="68777C"/>
                </a:solidFill>
                <a:latin typeface="Century Gothic" panose="020B0502020202020204" pitchFamily="34" charset="0"/>
                <a:cs typeface="Calibri" panose="020F0502020204030204" pitchFamily="34" charset="0"/>
              </a:rPr>
              <a:t>HOW DO STEREOTYPES TURN INTO PREJUDICES?</a:t>
            </a:r>
          </a:p>
        </p:txBody>
      </p:sp>
      <p:sp>
        <p:nvSpPr>
          <p:cNvPr id="11" name="Text Placeholder 2">
            <a:extLst>
              <a:ext uri="{FF2B5EF4-FFF2-40B4-BE49-F238E27FC236}">
                <a16:creationId xmlns:a16="http://schemas.microsoft.com/office/drawing/2014/main" id="{94C7D058-88A9-4AE3-A2A3-53FC0B98CFEE}"/>
              </a:ext>
            </a:extLst>
          </p:cNvPr>
          <p:cNvSpPr>
            <a:spLocks noGrp="1"/>
          </p:cNvSpPr>
          <p:nvPr>
            <p:ph type="body" sz="quarter" idx="13"/>
          </p:nvPr>
        </p:nvSpPr>
        <p:spPr>
          <a:xfrm>
            <a:off x="609600" y="1580322"/>
            <a:ext cx="10049691" cy="4504712"/>
          </a:xfrm>
        </p:spPr>
        <p:txBody>
          <a:bodyPr>
            <a:normAutofit/>
          </a:bodyPr>
          <a:lstStyle/>
          <a:p>
            <a:pPr algn="l"/>
            <a:r>
              <a:rPr lang="en-US" sz="2800" dirty="0">
                <a:latin typeface="Century Gothic" panose="020B0502020202020204" pitchFamily="34" charset="0"/>
                <a:cs typeface="Calibri" panose="020F0502020204030204" pitchFamily="34" charset="0"/>
              </a:rPr>
              <a:t>Let’s Review: </a:t>
            </a:r>
          </a:p>
          <a:p>
            <a:pPr marL="457200" indent="-457200" algn="l">
              <a:buFont typeface="Arial" panose="020B0604020202020204" pitchFamily="34" charset="0"/>
              <a:buChar char="•"/>
            </a:pPr>
            <a:r>
              <a:rPr lang="en-US" sz="2800" dirty="0">
                <a:latin typeface="Century Gothic" panose="020B0502020202020204" pitchFamily="34" charset="0"/>
                <a:cs typeface="Calibri" panose="020F0502020204030204" pitchFamily="34" charset="0"/>
              </a:rPr>
              <a:t>We categorize in ways that produce stereotypes. It seems to be an automatic behavior. </a:t>
            </a:r>
          </a:p>
          <a:p>
            <a:pPr marL="457200" indent="-457200" algn="l">
              <a:buFont typeface="Arial" panose="020B0604020202020204" pitchFamily="34" charset="0"/>
              <a:buChar char="•"/>
            </a:pPr>
            <a:r>
              <a:rPr lang="en-US" sz="2800" dirty="0">
                <a:latin typeface="Century Gothic" panose="020B0502020202020204" pitchFamily="34" charset="0"/>
                <a:cs typeface="Calibri" panose="020F0502020204030204" pitchFamily="34" charset="0"/>
              </a:rPr>
              <a:t>We prefer to live in groups. It’s safer, is more comfortable, and provides many benefits, including an integrated identity. </a:t>
            </a:r>
          </a:p>
          <a:p>
            <a:pPr marL="457200" indent="-457200" algn="l">
              <a:buFont typeface="Arial" panose="020B0604020202020204" pitchFamily="34" charset="0"/>
              <a:buChar char="•"/>
            </a:pPr>
            <a:r>
              <a:rPr lang="en-US" sz="2800" dirty="0">
                <a:latin typeface="Century Gothic" panose="020B0502020202020204" pitchFamily="34" charset="0"/>
                <a:cs typeface="Calibri" panose="020F0502020204030204" pitchFamily="34" charset="0"/>
              </a:rPr>
              <a:t>Cultures teach the next generation how to think about one group versus another. </a:t>
            </a:r>
          </a:p>
          <a:p>
            <a:pPr marL="457200" indent="-457200" algn="l">
              <a:buFont typeface="Wingdings" pitchFamily="2" charset="2"/>
              <a:buChar char="Ø"/>
            </a:pPr>
            <a:r>
              <a:rPr lang="en-US" sz="2800" dirty="0">
                <a:latin typeface="Century Gothic" panose="020B0502020202020204" pitchFamily="34" charset="0"/>
                <a:cs typeface="Calibri" panose="020F0502020204030204" pitchFamily="34" charset="0"/>
              </a:rPr>
              <a:t>But those three characteristics don’t make us prejudiced – or do they? </a:t>
            </a:r>
          </a:p>
        </p:txBody>
      </p:sp>
    </p:spTree>
    <p:extLst>
      <p:ext uri="{BB962C8B-B14F-4D97-AF65-F5344CB8AC3E}">
        <p14:creationId xmlns:p14="http://schemas.microsoft.com/office/powerpoint/2010/main" val="3091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45385" t="23969" r="14439" b="2576"/>
          <a:stretch/>
        </p:blipFill>
        <p:spPr>
          <a:xfrm>
            <a:off x="5805715" y="1475349"/>
            <a:ext cx="4545044" cy="4674167"/>
          </a:xfrm>
        </p:spPr>
      </p:pic>
      <p:sp>
        <p:nvSpPr>
          <p:cNvPr id="4" name="Text Placeholder 3"/>
          <p:cNvSpPr>
            <a:spLocks noGrp="1"/>
          </p:cNvSpPr>
          <p:nvPr>
            <p:ph type="body" sz="quarter" idx="14"/>
          </p:nvPr>
        </p:nvSpPr>
        <p:spPr>
          <a:xfrm>
            <a:off x="609601" y="4744098"/>
            <a:ext cx="3706284" cy="1531820"/>
          </a:xfrm>
        </p:spPr>
        <p:txBody>
          <a:bodyPr>
            <a:normAutofit/>
          </a:bodyPr>
          <a:lstStyle/>
          <a:p>
            <a:r>
              <a:rPr lang="en-US" sz="2400" dirty="0">
                <a:solidFill>
                  <a:schemeClr val="tx2"/>
                </a:solidFill>
                <a:latin typeface="Century Gothic" panose="020B0502020202020204" pitchFamily="34" charset="0"/>
              </a:rPr>
              <a:t>Forms of prejudice that are based on outdated ideals.</a:t>
            </a:r>
          </a:p>
        </p:txBody>
      </p:sp>
      <p:sp>
        <p:nvSpPr>
          <p:cNvPr id="3" name="Text Placeholder 2"/>
          <p:cNvSpPr>
            <a:spLocks noGrp="1"/>
          </p:cNvSpPr>
          <p:nvPr>
            <p:ph type="body" sz="quarter" idx="13"/>
          </p:nvPr>
        </p:nvSpPr>
        <p:spPr/>
        <p:txBody>
          <a:bodyPr>
            <a:noAutofit/>
          </a:bodyPr>
          <a:lstStyle/>
          <a:p>
            <a:r>
              <a:rPr lang="en-US" dirty="0">
                <a:latin typeface="Century Gothic" panose="020B0502020202020204" pitchFamily="34" charset="0"/>
              </a:rPr>
              <a:t>Obvious, overt prejudice that is considered inappropriate by most social standards today, such as forcing people of a specified race to drink only from a certain water fountain.</a:t>
            </a:r>
          </a:p>
        </p:txBody>
      </p:sp>
      <p:sp>
        <p:nvSpPr>
          <p:cNvPr id="2" name="Title 1"/>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old-fashioned prejudice</a:t>
            </a:r>
          </a:p>
        </p:txBody>
      </p:sp>
    </p:spTree>
    <p:extLst>
      <p:ext uri="{BB962C8B-B14F-4D97-AF65-F5344CB8AC3E}">
        <p14:creationId xmlns:p14="http://schemas.microsoft.com/office/powerpoint/2010/main" val="362852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modern-symbolic prejudice</a:t>
            </a:r>
          </a:p>
        </p:txBody>
      </p:sp>
      <p:sp>
        <p:nvSpPr>
          <p:cNvPr id="4" name="Text Placeholder 3"/>
          <p:cNvSpPr>
            <a:spLocks noGrp="1"/>
          </p:cNvSpPr>
          <p:nvPr>
            <p:ph type="body" sz="quarter" idx="14"/>
          </p:nvPr>
        </p:nvSpPr>
        <p:spPr>
          <a:xfrm>
            <a:off x="609601" y="4727510"/>
            <a:ext cx="3706284" cy="1548407"/>
          </a:xfrm>
        </p:spPr>
        <p:txBody>
          <a:bodyPr/>
          <a:lstStyle/>
          <a:p>
            <a:r>
              <a:rPr lang="en-US" dirty="0">
                <a:solidFill>
                  <a:schemeClr val="tx2"/>
                </a:solidFill>
                <a:latin typeface="Century Gothic" panose="020B0502020202020204" pitchFamily="34" charset="0"/>
              </a:rPr>
              <a:t>Believing you are a supporter of equality when your behaviors are in opposition.</a:t>
            </a:r>
          </a:p>
        </p:txBody>
      </p:sp>
      <p:sp>
        <p:nvSpPr>
          <p:cNvPr id="3" name="Text Placeholder 2"/>
          <p:cNvSpPr>
            <a:spLocks noGrp="1"/>
          </p:cNvSpPr>
          <p:nvPr>
            <p:ph type="body" sz="quarter" idx="13"/>
          </p:nvPr>
        </p:nvSpPr>
        <p:spPr/>
        <p:txBody>
          <a:bodyPr>
            <a:normAutofit fontScale="92500"/>
          </a:bodyPr>
          <a:lstStyle/>
          <a:p>
            <a:r>
              <a:rPr lang="en-US" dirty="0">
                <a:latin typeface="Century Gothic" panose="020B0502020202020204" pitchFamily="34" charset="0"/>
              </a:rPr>
              <a:t>A form of prejudice where individuals think of themselves as valuing equality and respect for all people while they simultaneously oppose social change that would allow equality to occur.</a:t>
            </a:r>
          </a:p>
        </p:txBody>
      </p:sp>
      <p:pic>
        <p:nvPicPr>
          <p:cNvPr id="6" name="Picture Placeholder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21702" t="15765" r="4057"/>
          <a:stretch/>
        </p:blipFill>
        <p:spPr>
          <a:xfrm>
            <a:off x="4603102" y="1380659"/>
            <a:ext cx="7402287" cy="4724288"/>
          </a:xfrm>
        </p:spPr>
      </p:pic>
    </p:spTree>
    <p:extLst>
      <p:ext uri="{BB962C8B-B14F-4D97-AF65-F5344CB8AC3E}">
        <p14:creationId xmlns:p14="http://schemas.microsoft.com/office/powerpoint/2010/main" val="45749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40495" t="13713"/>
          <a:stretch/>
        </p:blipFill>
        <p:spPr>
          <a:xfrm>
            <a:off x="5521680" y="1307008"/>
            <a:ext cx="6060721" cy="4943509"/>
          </a:xfrm>
        </p:spPr>
      </p:pic>
      <p:sp>
        <p:nvSpPr>
          <p:cNvPr id="4" name="Text Placeholder 3"/>
          <p:cNvSpPr>
            <a:spLocks noGrp="1"/>
          </p:cNvSpPr>
          <p:nvPr>
            <p:ph type="body" sz="quarter" idx="14"/>
          </p:nvPr>
        </p:nvSpPr>
        <p:spPr>
          <a:xfrm>
            <a:off x="609600" y="4827037"/>
            <a:ext cx="3454400" cy="1423480"/>
          </a:xfrm>
        </p:spPr>
        <p:txBody>
          <a:bodyPr/>
          <a:lstStyle/>
          <a:p>
            <a:r>
              <a:rPr lang="en-US" dirty="0">
                <a:solidFill>
                  <a:schemeClr val="tx2"/>
                </a:solidFill>
                <a:latin typeface="Century Gothic" panose="020B0502020202020204" pitchFamily="34" charset="0"/>
              </a:rPr>
              <a:t>A positive form of prejudice that is superficial to maintain the disliked group’s oppression.</a:t>
            </a:r>
          </a:p>
        </p:txBody>
      </p:sp>
      <p:sp>
        <p:nvSpPr>
          <p:cNvPr id="3" name="Text Placeholder 2"/>
          <p:cNvSpPr>
            <a:spLocks noGrp="1"/>
          </p:cNvSpPr>
          <p:nvPr>
            <p:ph type="body" sz="quarter" idx="13"/>
          </p:nvPr>
        </p:nvSpPr>
        <p:spPr>
          <a:xfrm>
            <a:off x="609600" y="1475350"/>
            <a:ext cx="5038531" cy="1020425"/>
          </a:xfrm>
        </p:spPr>
        <p:txBody>
          <a:bodyPr>
            <a:noAutofit/>
          </a:bodyPr>
          <a:lstStyle/>
          <a:p>
            <a:r>
              <a:rPr lang="en-US" dirty="0">
                <a:latin typeface="Century Gothic" panose="020B0502020202020204" pitchFamily="34" charset="0"/>
              </a:rPr>
              <a:t>The perception that members of certain groups have positive qualities that should be praised and valued; however, this positive evaluation typically includes condescending attitudes that result in unfair standards and maintain oppression of the outgroup.</a:t>
            </a:r>
          </a:p>
        </p:txBody>
      </p:sp>
      <p:sp>
        <p:nvSpPr>
          <p:cNvPr id="2" name="Title 1"/>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benevolent prejudice</a:t>
            </a:r>
          </a:p>
        </p:txBody>
      </p:sp>
    </p:spTree>
    <p:extLst>
      <p:ext uri="{BB962C8B-B14F-4D97-AF65-F5344CB8AC3E}">
        <p14:creationId xmlns:p14="http://schemas.microsoft.com/office/powerpoint/2010/main" val="72587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2656" t="28154" b="3096"/>
          <a:stretch/>
        </p:blipFill>
        <p:spPr>
          <a:xfrm>
            <a:off x="3970449" y="2495775"/>
            <a:ext cx="7889602" cy="3134316"/>
          </a:xfrm>
        </p:spPr>
      </p:pic>
      <p:sp>
        <p:nvSpPr>
          <p:cNvPr id="4" name="Text Placeholder 3"/>
          <p:cNvSpPr>
            <a:spLocks noGrp="1"/>
          </p:cNvSpPr>
          <p:nvPr>
            <p:ph type="body" sz="quarter" idx="14"/>
          </p:nvPr>
        </p:nvSpPr>
        <p:spPr>
          <a:xfrm>
            <a:off x="609600" y="2736982"/>
            <a:ext cx="3360849" cy="3298058"/>
          </a:xfrm>
        </p:spPr>
        <p:txBody>
          <a:bodyPr>
            <a:noAutofit/>
          </a:bodyPr>
          <a:lstStyle/>
          <a:p>
            <a:r>
              <a:rPr lang="en-US" sz="2400" dirty="0">
                <a:solidFill>
                  <a:schemeClr val="tx2"/>
                </a:solidFill>
                <a:latin typeface="Century Gothic" panose="020B0502020202020204" pitchFamily="34" charset="0"/>
              </a:rPr>
              <a:t>A problem with a stereotype of what people in that group “should” be still restricts opportunities for the group. </a:t>
            </a:r>
          </a:p>
        </p:txBody>
      </p:sp>
      <p:sp>
        <p:nvSpPr>
          <p:cNvPr id="3" name="Text Placeholder 2"/>
          <p:cNvSpPr>
            <a:spLocks noGrp="1"/>
          </p:cNvSpPr>
          <p:nvPr>
            <p:ph type="body" sz="quarter" idx="13"/>
          </p:nvPr>
        </p:nvSpPr>
        <p:spPr/>
        <p:txBody>
          <a:bodyPr>
            <a:normAutofit lnSpcReduction="10000"/>
          </a:bodyPr>
          <a:lstStyle/>
          <a:p>
            <a:r>
              <a:rPr lang="en-US" dirty="0">
                <a:latin typeface="Century Gothic" panose="020B0502020202020204" pitchFamily="34" charset="0"/>
              </a:rPr>
              <a:t>Negative judgments of people who do not fit prescribed group stereotypes or push boundaries of what people in their group “should” do.</a:t>
            </a:r>
          </a:p>
        </p:txBody>
      </p:sp>
      <p:sp>
        <p:nvSpPr>
          <p:cNvPr id="2" name="Title 1"/>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hostile prejudice</a:t>
            </a:r>
          </a:p>
        </p:txBody>
      </p:sp>
    </p:spTree>
    <p:extLst>
      <p:ext uri="{BB962C8B-B14F-4D97-AF65-F5344CB8AC3E}">
        <p14:creationId xmlns:p14="http://schemas.microsoft.com/office/powerpoint/2010/main" val="124784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2741" t="33506" r="16835" b="12519"/>
          <a:stretch/>
        </p:blipFill>
        <p:spPr>
          <a:xfrm>
            <a:off x="4714408" y="2032001"/>
            <a:ext cx="6867992" cy="2960916"/>
          </a:xfrm>
        </p:spPr>
      </p:pic>
      <p:sp>
        <p:nvSpPr>
          <p:cNvPr id="8" name="Text Placeholder 7"/>
          <p:cNvSpPr>
            <a:spLocks noGrp="1"/>
          </p:cNvSpPr>
          <p:nvPr>
            <p:ph type="body" sz="quarter" idx="14"/>
          </p:nvPr>
        </p:nvSpPr>
        <p:spPr>
          <a:xfrm>
            <a:off x="609601" y="3989355"/>
            <a:ext cx="3706284" cy="2286563"/>
          </a:xfrm>
        </p:spPr>
        <p:txBody>
          <a:bodyPr>
            <a:normAutofit/>
          </a:bodyPr>
          <a:lstStyle/>
          <a:p>
            <a:r>
              <a:rPr lang="en-US" sz="2400" dirty="0">
                <a:solidFill>
                  <a:schemeClr val="tx2"/>
                </a:solidFill>
                <a:latin typeface="Century Gothic" panose="020B0502020202020204" pitchFamily="34" charset="0"/>
              </a:rPr>
              <a:t>When an innocent outgroup gets blamed for the plight of the </a:t>
            </a:r>
            <a:r>
              <a:rPr lang="en-US" sz="2400" dirty="0" err="1">
                <a:solidFill>
                  <a:schemeClr val="tx2"/>
                </a:solidFill>
                <a:latin typeface="Century Gothic" panose="020B0502020202020204" pitchFamily="34" charset="0"/>
              </a:rPr>
              <a:t>ingroup</a:t>
            </a:r>
            <a:r>
              <a:rPr lang="en-US" sz="2400" dirty="0">
                <a:solidFill>
                  <a:schemeClr val="tx2"/>
                </a:solidFill>
                <a:latin typeface="Century Gothic" panose="020B0502020202020204" pitchFamily="34" charset="0"/>
              </a:rPr>
              <a:t>, which often results in prejudice.</a:t>
            </a:r>
          </a:p>
        </p:txBody>
      </p:sp>
      <p:sp>
        <p:nvSpPr>
          <p:cNvPr id="7" name="Text Placeholder 6"/>
          <p:cNvSpPr>
            <a:spLocks noGrp="1"/>
          </p:cNvSpPr>
          <p:nvPr>
            <p:ph type="body" sz="quarter" idx="13"/>
          </p:nvPr>
        </p:nvSpPr>
        <p:spPr/>
        <p:txBody>
          <a:bodyPr/>
          <a:lstStyle/>
          <a:p>
            <a:r>
              <a:rPr lang="en-US" dirty="0">
                <a:latin typeface="Century Gothic" panose="020B0502020202020204" pitchFamily="34" charset="0"/>
              </a:rPr>
              <a:t>The idea that prejudice is the result of one group blaming another innocent group for its problems (see frustration-aggression theory).</a:t>
            </a:r>
          </a:p>
        </p:txBody>
      </p:sp>
      <p:sp>
        <p:nvSpPr>
          <p:cNvPr id="6" name="Title 5"/>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scapegoat theory</a:t>
            </a:r>
          </a:p>
        </p:txBody>
      </p:sp>
    </p:spTree>
    <p:extLst>
      <p:ext uri="{BB962C8B-B14F-4D97-AF65-F5344CB8AC3E}">
        <p14:creationId xmlns:p14="http://schemas.microsoft.com/office/powerpoint/2010/main" val="292003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C27210-582B-D749-8CF5-E38194DE7E0C}"/>
              </a:ext>
            </a:extLst>
          </p:cNvPr>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t="16968" b="16968"/>
          <a:stretch/>
        </p:blipFill>
        <p:spPr bwMode="auto">
          <a:xfrm>
            <a:off x="6180212" y="2061153"/>
            <a:ext cx="5402188" cy="356893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7973F2B3-AC1A-8340-8730-32EC29274077}"/>
              </a:ext>
            </a:extLst>
          </p:cNvPr>
          <p:cNvSpPr>
            <a:spLocks noGrp="1"/>
          </p:cNvSpPr>
          <p:nvPr>
            <p:ph type="body" sz="quarter" idx="14"/>
          </p:nvPr>
        </p:nvSpPr>
        <p:spPr>
          <a:xfrm>
            <a:off x="714102" y="3988425"/>
            <a:ext cx="5486400" cy="2504449"/>
          </a:xfrm>
        </p:spPr>
        <p:txBody>
          <a:bodyPr>
            <a:noAutofit/>
          </a:bodyPr>
          <a:lstStyle/>
          <a:p>
            <a:pPr>
              <a:buFont typeface="Wingdings" pitchFamily="2" charset="2"/>
              <a:buChar char="Ø"/>
            </a:pPr>
            <a:r>
              <a:rPr lang="en-US" sz="2000" dirty="0">
                <a:solidFill>
                  <a:schemeClr val="tx1">
                    <a:lumMod val="50000"/>
                    <a:lumOff val="50000"/>
                  </a:schemeClr>
                </a:solidFill>
                <a:latin typeface="Century Gothic" panose="020B0502020202020204" pitchFamily="34" charset="0"/>
              </a:rPr>
              <a:t>What historical events may have been caused, at least in part, by realistic conflict over limited resources (such as land, jobs, oil, gold, etc.)</a:t>
            </a:r>
          </a:p>
          <a:p>
            <a:pPr>
              <a:buFont typeface="Wingdings" pitchFamily="2" charset="2"/>
              <a:buChar char="Ø"/>
            </a:pPr>
            <a:r>
              <a:rPr lang="en-US" sz="2000" dirty="0">
                <a:solidFill>
                  <a:schemeClr val="tx1">
                    <a:lumMod val="50000"/>
                    <a:lumOff val="50000"/>
                  </a:schemeClr>
                </a:solidFill>
                <a:latin typeface="Century Gothic" panose="020B0502020202020204" pitchFamily="34" charset="0"/>
              </a:rPr>
              <a:t>How could this conflict lead to prejudice between the parties involved?</a:t>
            </a:r>
          </a:p>
        </p:txBody>
      </p:sp>
      <p:sp>
        <p:nvSpPr>
          <p:cNvPr id="3" name="Text Placeholder 2">
            <a:extLst>
              <a:ext uri="{FF2B5EF4-FFF2-40B4-BE49-F238E27FC236}">
                <a16:creationId xmlns:a16="http://schemas.microsoft.com/office/drawing/2014/main" id="{2AD924A5-A17D-9D40-916B-5BC46EA12F8C}"/>
              </a:ext>
            </a:extLst>
          </p:cNvPr>
          <p:cNvSpPr>
            <a:spLocks noGrp="1"/>
          </p:cNvSpPr>
          <p:nvPr>
            <p:ph type="body" sz="quarter" idx="13"/>
          </p:nvPr>
        </p:nvSpPr>
        <p:spPr>
          <a:xfrm>
            <a:off x="609600" y="1475348"/>
            <a:ext cx="5486400" cy="2352069"/>
          </a:xfrm>
        </p:spPr>
        <p:txBody>
          <a:bodyPr>
            <a:noAutofit/>
          </a:bodyPr>
          <a:lstStyle/>
          <a:p>
            <a:r>
              <a:rPr lang="en-US" sz="2800" dirty="0">
                <a:latin typeface="Century Gothic" panose="020B0502020202020204" pitchFamily="34" charset="0"/>
              </a:rPr>
              <a:t>Realistic conflict theory proposes that prejudice results from the justification we create to determine that our ingroup deserves limited resources.</a:t>
            </a:r>
          </a:p>
        </p:txBody>
      </p:sp>
      <p:sp>
        <p:nvSpPr>
          <p:cNvPr id="2" name="Title 1">
            <a:extLst>
              <a:ext uri="{FF2B5EF4-FFF2-40B4-BE49-F238E27FC236}">
                <a16:creationId xmlns:a16="http://schemas.microsoft.com/office/drawing/2014/main" id="{75876541-CA46-E049-BEBC-5E2DF4D265C9}"/>
              </a:ext>
            </a:extLst>
          </p:cNvPr>
          <p:cNvSpPr>
            <a:spLocks noGrp="1"/>
          </p:cNvSpPr>
          <p:nvPr>
            <p:ph type="title"/>
          </p:nvPr>
        </p:nvSpPr>
        <p:spPr>
          <a:xfrm>
            <a:off x="431073" y="365125"/>
            <a:ext cx="11560629" cy="1325563"/>
          </a:xfrm>
        </p:spPr>
        <p:txBody>
          <a:bodyPr>
            <a:normAutofit/>
          </a:bodyPr>
          <a:lstStyle/>
          <a:p>
            <a:r>
              <a:rPr lang="en-US" sz="4000" b="1" dirty="0">
                <a:solidFill>
                  <a:srgbClr val="68777C"/>
                </a:solidFill>
                <a:latin typeface="Century Gothic" panose="020B0502020202020204" pitchFamily="34" charset="0"/>
                <a:cs typeface="Calibri" panose="020F0502020204030204" pitchFamily="34" charset="0"/>
              </a:rPr>
              <a:t>HOW DO STEREOTYPES TURN INTO PREJUDICES?</a:t>
            </a:r>
            <a:endParaRPr lang="en-US" sz="4000" dirty="0"/>
          </a:p>
        </p:txBody>
      </p:sp>
    </p:spTree>
    <p:extLst>
      <p:ext uri="{BB962C8B-B14F-4D97-AF65-F5344CB8AC3E}">
        <p14:creationId xmlns:p14="http://schemas.microsoft.com/office/powerpoint/2010/main" val="1076358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2887133" y="1786465"/>
            <a:ext cx="7027334" cy="3640668"/>
          </a:xfrm>
          <a:ln>
            <a:solidFill>
              <a:srgbClr val="68777C"/>
            </a:solidFill>
          </a:ln>
        </p:spPr>
        <p:txBody>
          <a:bodyPr vert="horz" lIns="91440" tIns="45720" rIns="91440" bIns="45720" rtlCol="0" anchor="ctr">
            <a:normAutofit fontScale="90000"/>
          </a:bodyPr>
          <a:lstStyle/>
          <a:p>
            <a:pPr algn="ctr"/>
            <a:br>
              <a:rPr lang="en-US" b="1" dirty="0">
                <a:solidFill>
                  <a:srgbClr val="68777C"/>
                </a:solidFill>
                <a:latin typeface="Century Gothic" panose="020B0502020202020204" pitchFamily="34" charset="0"/>
                <a:cs typeface="Calibri" panose="020F0502020204030204" pitchFamily="34" charset="0"/>
              </a:rPr>
            </a:br>
            <a:r>
              <a:rPr lang="en-US" b="1" dirty="0">
                <a:solidFill>
                  <a:srgbClr val="68777C"/>
                </a:solidFill>
                <a:latin typeface="Century Gothic" panose="020B0502020202020204" pitchFamily="34" charset="0"/>
                <a:cs typeface="Calibri" panose="020F0502020204030204" pitchFamily="34" charset="0"/>
              </a:rPr>
              <a:t>Compare </a:t>
            </a:r>
            <a:r>
              <a:rPr lang="en-US" dirty="0">
                <a:solidFill>
                  <a:srgbClr val="68777C"/>
                </a:solidFill>
                <a:latin typeface="Century Gothic" panose="020B0502020202020204" pitchFamily="34" charset="0"/>
                <a:cs typeface="Calibri" panose="020F0502020204030204" pitchFamily="34" charset="0"/>
              </a:rPr>
              <a:t>various research-based interventions to reduce </a:t>
            </a:r>
            <a:r>
              <a:rPr lang="en-US" b="1" dirty="0">
                <a:solidFill>
                  <a:srgbClr val="68777C"/>
                </a:solidFill>
                <a:latin typeface="Century Gothic" panose="020B0502020202020204" pitchFamily="34" charset="0"/>
                <a:cs typeface="Calibri" panose="020F0502020204030204" pitchFamily="34" charset="0"/>
              </a:rPr>
              <a:t>prejudice</a:t>
            </a:r>
            <a:r>
              <a:rPr lang="en-US" dirty="0">
                <a:solidFill>
                  <a:srgbClr val="68777C"/>
                </a:solidFill>
                <a:latin typeface="Century Gothic" panose="020B0502020202020204" pitchFamily="34" charset="0"/>
                <a:cs typeface="Calibri" panose="020F0502020204030204" pitchFamily="34" charset="0"/>
              </a:rPr>
              <a:t> and </a:t>
            </a:r>
            <a:r>
              <a:rPr lang="en-US" b="1" dirty="0">
                <a:solidFill>
                  <a:srgbClr val="68777C"/>
                </a:solidFill>
                <a:latin typeface="Century Gothic" panose="020B0502020202020204" pitchFamily="34" charset="0"/>
                <a:cs typeface="Calibri" panose="020F0502020204030204" pitchFamily="34" charset="0"/>
              </a:rPr>
              <a:t>discrimination</a:t>
            </a:r>
            <a:r>
              <a:rPr lang="en-US" dirty="0">
                <a:solidFill>
                  <a:srgbClr val="68777C"/>
                </a:solidFill>
                <a:latin typeface="Century Gothic" panose="020B0502020202020204" pitchFamily="34" charset="0"/>
                <a:cs typeface="Calibri" panose="020F0502020204030204" pitchFamily="34" charset="0"/>
              </a:rPr>
              <a:t>. </a:t>
            </a:r>
            <a:endParaRPr lang="en-US" b="1" dirty="0">
              <a:solidFill>
                <a:srgbClr val="68777C"/>
              </a:solidFill>
              <a:latin typeface="Century Gothic" panose="020B050202020202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B92DB0E8-73AE-4B4A-9601-F68060FB589D}"/>
              </a:ext>
            </a:extLst>
          </p:cNvPr>
          <p:cNvSpPr/>
          <p:nvPr/>
        </p:nvSpPr>
        <p:spPr>
          <a:xfrm>
            <a:off x="3301999" y="1117600"/>
            <a:ext cx="1261534" cy="1202267"/>
          </a:xfrm>
          <a:prstGeom prst="rect">
            <a:avLst/>
          </a:prstGeom>
          <a:solidFill>
            <a:srgbClr val="B80000"/>
          </a:solidFill>
          <a:ln>
            <a:solidFill>
              <a:srgbClr val="687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 name="TextBox 13">
            <a:extLst>
              <a:ext uri="{FF2B5EF4-FFF2-40B4-BE49-F238E27FC236}">
                <a16:creationId xmlns:a16="http://schemas.microsoft.com/office/drawing/2014/main" id="{63A695AA-F576-42A8-B944-D8D54FDF248A}"/>
              </a:ext>
            </a:extLst>
          </p:cNvPr>
          <p:cNvSpPr txBox="1"/>
          <p:nvPr/>
        </p:nvSpPr>
        <p:spPr>
          <a:xfrm>
            <a:off x="3454399" y="1144951"/>
            <a:ext cx="1109134" cy="1077218"/>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LO 9.3</a:t>
            </a:r>
          </a:p>
        </p:txBody>
      </p:sp>
    </p:spTree>
    <p:extLst>
      <p:ext uri="{BB962C8B-B14F-4D97-AF65-F5344CB8AC3E}">
        <p14:creationId xmlns:p14="http://schemas.microsoft.com/office/powerpoint/2010/main" val="3573187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ctrTitle"/>
          </p:nvPr>
        </p:nvSpPr>
        <p:spPr>
          <a:xfrm>
            <a:off x="405166" y="209930"/>
            <a:ext cx="5238466" cy="1857861"/>
          </a:xfrm>
        </p:spPr>
        <p:txBody>
          <a:bodyPr vert="horz" lIns="91440" tIns="45720" rIns="91440" bIns="45720" rtlCol="0" anchor="b">
            <a:normAutofit fontScale="90000"/>
          </a:bodyPr>
          <a:lstStyle/>
          <a:p>
            <a:pPr algn="l"/>
            <a:r>
              <a:rPr lang="en-US" sz="4000" b="1" dirty="0">
                <a:solidFill>
                  <a:srgbClr val="68777C"/>
                </a:solidFill>
                <a:latin typeface="Century Gothic" panose="020B0502020202020204" pitchFamily="34" charset="0"/>
                <a:cs typeface="Calibri" panose="020F0502020204030204" pitchFamily="34" charset="0"/>
              </a:rPr>
              <a:t>HOW CAN WE REDUCE PREJUDICE AND DISCRIMINATION?</a:t>
            </a:r>
          </a:p>
        </p:txBody>
      </p:sp>
      <p:sp>
        <p:nvSpPr>
          <p:cNvPr id="3" name="Text Placeholder 2"/>
          <p:cNvSpPr>
            <a:spLocks noGrp="1"/>
          </p:cNvSpPr>
          <p:nvPr>
            <p:ph type="subTitle" idx="1"/>
          </p:nvPr>
        </p:nvSpPr>
        <p:spPr>
          <a:xfrm>
            <a:off x="322039" y="2414980"/>
            <a:ext cx="4856045" cy="3263283"/>
          </a:xfrm>
        </p:spPr>
        <p:txBody>
          <a:bodyPr anchor="t">
            <a:normAutofit/>
          </a:bodyPr>
          <a:lstStyle/>
          <a:p>
            <a:pPr algn="l"/>
            <a:r>
              <a:rPr lang="en-US" dirty="0">
                <a:latin typeface="Century Gothic" panose="020B0502020202020204" pitchFamily="34" charset="0"/>
                <a:cs typeface="Calibri" panose="020F0502020204030204" pitchFamily="34" charset="0"/>
              </a:rPr>
              <a:t>Can we reduce prejudice and discrimination just by getting to know people? Discuss. </a:t>
            </a:r>
          </a:p>
          <a:p>
            <a:pPr marL="342900" indent="-342900" algn="l">
              <a:buFont typeface="Arial" panose="020B0604020202020204" pitchFamily="34" charset="0"/>
              <a:buChar char="•"/>
            </a:pPr>
            <a:r>
              <a:rPr lang="en-US" dirty="0">
                <a:latin typeface="Century Gothic" panose="020B0502020202020204" pitchFamily="34" charset="0"/>
                <a:cs typeface="Calibri" panose="020F0502020204030204" pitchFamily="34" charset="0"/>
              </a:rPr>
              <a:t>Allport (1954) said, “If you hate people because you don’t know them, then the solution is to get to now them.”</a:t>
            </a:r>
            <a:endParaRPr lang="en-US" dirty="0">
              <a:latin typeface="Century Gothic" panose="020B0502020202020204" pitchFamily="34" charset="0"/>
            </a:endParaRPr>
          </a:p>
        </p:txBody>
      </p:sp>
      <p:pic>
        <p:nvPicPr>
          <p:cNvPr id="3078" name="Picture 6">
            <a:extLst>
              <a:ext uri="{FF2B5EF4-FFF2-40B4-BE49-F238E27FC236}">
                <a16:creationId xmlns:a16="http://schemas.microsoft.com/office/drawing/2014/main" id="{937DE639-5625-5546-8A44-F332C0F9D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670619" y="1862127"/>
            <a:ext cx="5873060" cy="367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00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4283" t="35080" r="3219" b="4778"/>
          <a:stretch/>
        </p:blipFill>
        <p:spPr>
          <a:xfrm>
            <a:off x="4291069" y="2988130"/>
            <a:ext cx="7701878" cy="2816852"/>
          </a:xfrm>
        </p:spPr>
      </p:pic>
      <p:sp>
        <p:nvSpPr>
          <p:cNvPr id="4" name="Text Placeholder 3"/>
          <p:cNvSpPr>
            <a:spLocks noGrp="1"/>
          </p:cNvSpPr>
          <p:nvPr>
            <p:ph type="body" sz="quarter" idx="14"/>
          </p:nvPr>
        </p:nvSpPr>
        <p:spPr>
          <a:xfrm>
            <a:off x="609600" y="3045663"/>
            <a:ext cx="2956560" cy="3028565"/>
          </a:xfrm>
        </p:spPr>
        <p:txBody>
          <a:bodyPr>
            <a:noAutofit/>
          </a:bodyPr>
          <a:lstStyle/>
          <a:p>
            <a:r>
              <a:rPr lang="en-US" sz="1800" dirty="0">
                <a:solidFill>
                  <a:schemeClr val="tx2"/>
                </a:solidFill>
                <a:latin typeface="Century Gothic" panose="020B0502020202020204" pitchFamily="34" charset="0"/>
              </a:rPr>
              <a:t>The idea that groups who discriminate against one another can reduce prejudice if they have a common goal, work together, and have leaders that demonstrate acceptance.</a:t>
            </a:r>
          </a:p>
        </p:txBody>
      </p:sp>
      <p:sp>
        <p:nvSpPr>
          <p:cNvPr id="3" name="Text Placeholder 2"/>
          <p:cNvSpPr>
            <a:spLocks noGrp="1"/>
          </p:cNvSpPr>
          <p:nvPr>
            <p:ph type="body" sz="quarter" idx="13"/>
          </p:nvPr>
        </p:nvSpPr>
        <p:spPr/>
        <p:txBody>
          <a:bodyPr>
            <a:noAutofit/>
          </a:bodyPr>
          <a:lstStyle/>
          <a:p>
            <a:r>
              <a:rPr lang="en-US" dirty="0">
                <a:latin typeface="Century Gothic" panose="020B0502020202020204" pitchFamily="34" charset="0"/>
              </a:rPr>
              <a:t>The idea that increasing contact or exposure may reduce prejudice if the groups’ members perceive themselves to be of equal status, group members interact on an individual level, authority figures appear to be supportive, and the groups have common goals.</a:t>
            </a:r>
          </a:p>
        </p:txBody>
      </p:sp>
      <p:sp>
        <p:nvSpPr>
          <p:cNvPr id="2" name="Title 1"/>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contact hypothesis</a:t>
            </a:r>
          </a:p>
        </p:txBody>
      </p:sp>
    </p:spTree>
    <p:extLst>
      <p:ext uri="{BB962C8B-B14F-4D97-AF65-F5344CB8AC3E}">
        <p14:creationId xmlns:p14="http://schemas.microsoft.com/office/powerpoint/2010/main" val="362291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3F5B-2BDC-A746-9E9C-79D9CA15B8B7}"/>
              </a:ext>
            </a:extLst>
          </p:cNvPr>
          <p:cNvSpPr>
            <a:spLocks noGrp="1"/>
          </p:cNvSpPr>
          <p:nvPr>
            <p:ph type="title"/>
          </p:nvPr>
        </p:nvSpPr>
        <p:spPr/>
        <p:txBody>
          <a:bodyPr/>
          <a:lstStyle/>
          <a:p>
            <a:pPr algn="ctr"/>
            <a:r>
              <a:rPr lang="en-US" dirty="0">
                <a:latin typeface="Palatino" pitchFamily="2" charset="77"/>
                <a:ea typeface="Palatino" pitchFamily="2" charset="77"/>
              </a:rPr>
              <a:t>Land Acknowledgement</a:t>
            </a:r>
          </a:p>
        </p:txBody>
      </p:sp>
      <p:sp>
        <p:nvSpPr>
          <p:cNvPr id="3" name="Content Placeholder 2">
            <a:extLst>
              <a:ext uri="{FF2B5EF4-FFF2-40B4-BE49-F238E27FC236}">
                <a16:creationId xmlns:a16="http://schemas.microsoft.com/office/drawing/2014/main" id="{A1804967-41BA-C54A-8A68-D02615815A75}"/>
              </a:ext>
            </a:extLst>
          </p:cNvPr>
          <p:cNvSpPr>
            <a:spLocks noGrp="1"/>
          </p:cNvSpPr>
          <p:nvPr>
            <p:ph idx="1"/>
          </p:nvPr>
        </p:nvSpPr>
        <p:spPr>
          <a:xfrm>
            <a:off x="838200" y="1800497"/>
            <a:ext cx="10515600" cy="4351338"/>
          </a:xfrm>
        </p:spPr>
        <p:txBody>
          <a:bodyPr>
            <a:normAutofit fontScale="92500" lnSpcReduction="10000"/>
          </a:bodyPr>
          <a:lstStyle/>
          <a:p>
            <a:pPr marL="0" indent="0">
              <a:buNone/>
            </a:pPr>
            <a:r>
              <a:rPr lang="en-US" dirty="0">
                <a:latin typeface="Palatino" pitchFamily="2" charset="77"/>
                <a:ea typeface="Palatino" pitchFamily="2" charset="77"/>
              </a:rPr>
              <a:t>At the University of Oklahoma, we gather on, teach, learn, and engage with scholarship on land placed by its Creator in the care and protection of the Hasinai (Caddo) and </a:t>
            </a:r>
            <a:r>
              <a:rPr lang="en-US" dirty="0" err="1">
                <a:latin typeface="Palatino" pitchFamily="2" charset="77"/>
                <a:ea typeface="Palatino" pitchFamily="2" charset="77"/>
              </a:rPr>
              <a:t>Kitikiti’sh</a:t>
            </a:r>
            <a:r>
              <a:rPr lang="en-US" dirty="0">
                <a:latin typeface="Palatino" pitchFamily="2" charset="77"/>
                <a:ea typeface="Palatino" pitchFamily="2" charset="77"/>
              </a:rPr>
              <a:t> (Wichita) peoples and originally shared by many Indigenous Nations—including the </a:t>
            </a:r>
            <a:r>
              <a:rPr lang="en-US" dirty="0" err="1">
                <a:latin typeface="Palatino" pitchFamily="2" charset="77"/>
                <a:ea typeface="Palatino" pitchFamily="2" charset="77"/>
              </a:rPr>
              <a:t>Cáuigù</a:t>
            </a:r>
            <a:r>
              <a:rPr lang="en-US" dirty="0">
                <a:latin typeface="Palatino" pitchFamily="2" charset="77"/>
                <a:ea typeface="Palatino" pitchFamily="2" charset="77"/>
              </a:rPr>
              <a:t> (Kiowa), </a:t>
            </a:r>
            <a:r>
              <a:rPr lang="en-US" dirty="0" err="1">
                <a:latin typeface="Palatino" pitchFamily="2" charset="77"/>
                <a:ea typeface="Palatino" pitchFamily="2" charset="77"/>
              </a:rPr>
              <a:t>Nʉmʉnʉʉ</a:t>
            </a:r>
            <a:r>
              <a:rPr lang="en-US" dirty="0">
                <a:latin typeface="Palatino" pitchFamily="2" charset="77"/>
                <a:ea typeface="Palatino" pitchFamily="2" charset="77"/>
              </a:rPr>
              <a:t> (Comanche),  Na </a:t>
            </a:r>
            <a:r>
              <a:rPr lang="en-US" dirty="0" err="1">
                <a:latin typeface="Palatino" pitchFamily="2" charset="77"/>
                <a:ea typeface="Palatino" pitchFamily="2" charset="77"/>
              </a:rPr>
              <a:t>i</a:t>
            </a:r>
            <a:r>
              <a:rPr lang="en-US" dirty="0">
                <a:latin typeface="Palatino" pitchFamily="2" charset="77"/>
                <a:ea typeface="Palatino" pitchFamily="2" charset="77"/>
              </a:rPr>
              <a:t> sha and </a:t>
            </a:r>
            <a:r>
              <a:rPr lang="en-US" dirty="0" err="1">
                <a:latin typeface="Palatino" pitchFamily="2" charset="77"/>
                <a:ea typeface="Palatino" pitchFamily="2" charset="77"/>
              </a:rPr>
              <a:t>Ndee</a:t>
            </a:r>
            <a:r>
              <a:rPr lang="en-US" dirty="0">
                <a:latin typeface="Palatino" pitchFamily="2" charset="77"/>
                <a:ea typeface="Palatino" pitchFamily="2" charset="77"/>
              </a:rPr>
              <a:t> (Apache), and </a:t>
            </a:r>
            <a:r>
              <a:rPr lang="en-US" dirty="0" err="1">
                <a:latin typeface="Palatino" pitchFamily="2" charset="77"/>
                <a:ea typeface="Palatino" pitchFamily="2" charset="77"/>
              </a:rPr>
              <a:t>Wahzhazhe</a:t>
            </a:r>
            <a:r>
              <a:rPr lang="en-US" dirty="0">
                <a:latin typeface="Palatino" pitchFamily="2" charset="77"/>
                <a:ea typeface="Palatino" pitchFamily="2" charset="77"/>
              </a:rPr>
              <a:t> (Osage) —as a place of gathering and exchange. Today, 39 Tribal Nations reside in what is currently known as </a:t>
            </a:r>
            <a:r>
              <a:rPr lang="en-US" dirty="0" err="1">
                <a:latin typeface="Palatino" pitchFamily="2" charset="77"/>
                <a:ea typeface="Palatino" pitchFamily="2" charset="77"/>
              </a:rPr>
              <a:t>Oklahumma</a:t>
            </a:r>
            <a:r>
              <a:rPr lang="en-US" dirty="0">
                <a:latin typeface="Palatino" pitchFamily="2" charset="77"/>
                <a:ea typeface="Palatino" pitchFamily="2" charset="77"/>
              </a:rPr>
              <a:t> (Oklahoma), many as a result of settler colonial policies of removal that were designed to erase Indigenous people. We acknowledge the University of Oklahoma’s historical connection to Indigenous peoples and its responsibility to the 39 sovereign Tribal Nations in this state. We acknowledge our connection to place and honor the land as a relative. </a:t>
            </a:r>
          </a:p>
        </p:txBody>
      </p:sp>
    </p:spTree>
    <p:extLst>
      <p:ext uri="{BB962C8B-B14F-4D97-AF65-F5344CB8AC3E}">
        <p14:creationId xmlns:p14="http://schemas.microsoft.com/office/powerpoint/2010/main" val="1156887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t="26989"/>
          <a:stretch/>
        </p:blipFill>
        <p:spPr>
          <a:xfrm>
            <a:off x="609601" y="1907961"/>
            <a:ext cx="9768225" cy="4011689"/>
          </a:xfrm>
        </p:spPr>
      </p:pic>
      <p:sp>
        <p:nvSpPr>
          <p:cNvPr id="4" name="Text Placeholder 3"/>
          <p:cNvSpPr>
            <a:spLocks noGrp="1"/>
          </p:cNvSpPr>
          <p:nvPr>
            <p:ph type="body" sz="quarter" idx="14"/>
          </p:nvPr>
        </p:nvSpPr>
        <p:spPr>
          <a:xfrm>
            <a:off x="609601" y="6042889"/>
            <a:ext cx="8808096" cy="466056"/>
          </a:xfrm>
        </p:spPr>
        <p:txBody>
          <a:bodyPr>
            <a:normAutofit/>
          </a:bodyPr>
          <a:lstStyle/>
          <a:p>
            <a:r>
              <a:rPr lang="en-US" sz="2400" dirty="0">
                <a:solidFill>
                  <a:schemeClr val="tx2"/>
                </a:solidFill>
                <a:latin typeface="Century Gothic" panose="020B0502020202020204" pitchFamily="34" charset="0"/>
              </a:rPr>
              <a:t>The reduction of prejudice through positive interactions.</a:t>
            </a:r>
          </a:p>
        </p:txBody>
      </p:sp>
      <p:sp>
        <p:nvSpPr>
          <p:cNvPr id="3" name="Text Placeholder 2"/>
          <p:cNvSpPr>
            <a:spLocks noGrp="1"/>
          </p:cNvSpPr>
          <p:nvPr>
            <p:ph type="body" sz="quarter" idx="13"/>
          </p:nvPr>
        </p:nvSpPr>
        <p:spPr>
          <a:xfrm>
            <a:off x="609600" y="1475348"/>
            <a:ext cx="11582400" cy="2693331"/>
          </a:xfrm>
        </p:spPr>
        <p:txBody>
          <a:bodyPr/>
          <a:lstStyle/>
          <a:p>
            <a:r>
              <a:rPr lang="en-US" dirty="0">
                <a:latin typeface="Century Gothic" panose="020B0502020202020204" pitchFamily="34" charset="0"/>
              </a:rPr>
              <a:t>Individual, positive, personal interactions that reduce prejudice.</a:t>
            </a:r>
          </a:p>
        </p:txBody>
      </p:sp>
      <p:sp>
        <p:nvSpPr>
          <p:cNvPr id="2" name="Title 1"/>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friendship contacts</a:t>
            </a:r>
          </a:p>
        </p:txBody>
      </p:sp>
    </p:spTree>
    <p:extLst>
      <p:ext uri="{BB962C8B-B14F-4D97-AF65-F5344CB8AC3E}">
        <p14:creationId xmlns:p14="http://schemas.microsoft.com/office/powerpoint/2010/main" val="56081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884F-3C41-6F4B-9E64-B6AD2F9CC6BF}"/>
              </a:ext>
            </a:extLst>
          </p:cNvPr>
          <p:cNvSpPr>
            <a:spLocks noGrp="1"/>
          </p:cNvSpPr>
          <p:nvPr>
            <p:ph type="title"/>
          </p:nvPr>
        </p:nvSpPr>
        <p:spPr>
          <a:xfrm>
            <a:off x="609600" y="365125"/>
            <a:ext cx="11160034" cy="1325563"/>
          </a:xfrm>
        </p:spPr>
        <p:txBody>
          <a:bodyPr>
            <a:normAutofit/>
          </a:bodyPr>
          <a:lstStyle/>
          <a:p>
            <a:r>
              <a:rPr lang="en-US" sz="4000" b="1" dirty="0">
                <a:solidFill>
                  <a:srgbClr val="68777C"/>
                </a:solidFill>
                <a:latin typeface="Century Gothic" panose="020B0502020202020204" pitchFamily="34" charset="0"/>
                <a:cs typeface="Calibri" panose="020F0502020204030204" pitchFamily="34" charset="0"/>
              </a:rPr>
              <a:t>HOW CAN WE REDUCE PREJUDICE AND DISCRIMINATION?</a:t>
            </a:r>
            <a:endParaRPr lang="en-US" sz="4000" dirty="0"/>
          </a:p>
        </p:txBody>
      </p:sp>
      <p:sp>
        <p:nvSpPr>
          <p:cNvPr id="3" name="Text Placeholder 2">
            <a:extLst>
              <a:ext uri="{FF2B5EF4-FFF2-40B4-BE49-F238E27FC236}">
                <a16:creationId xmlns:a16="http://schemas.microsoft.com/office/drawing/2014/main" id="{430E2E3B-8D3F-3B46-AAC2-85DB4A12344B}"/>
              </a:ext>
            </a:extLst>
          </p:cNvPr>
          <p:cNvSpPr>
            <a:spLocks noGrp="1"/>
          </p:cNvSpPr>
          <p:nvPr>
            <p:ph type="body" sz="quarter" idx="13"/>
          </p:nvPr>
        </p:nvSpPr>
        <p:spPr>
          <a:xfrm>
            <a:off x="609600" y="1690688"/>
            <a:ext cx="10972800" cy="1020425"/>
          </a:xfrm>
        </p:spPr>
        <p:txBody>
          <a:bodyPr>
            <a:normAutofit lnSpcReduction="10000"/>
          </a:bodyPr>
          <a:lstStyle/>
          <a:p>
            <a:r>
              <a:rPr lang="en-US" dirty="0">
                <a:latin typeface="Century Gothic" panose="020B0502020202020204" pitchFamily="34" charset="0"/>
              </a:rPr>
              <a:t>Not all forms of contact will be positive. Allport specified that interaction between two hostile groups would, in fact, only lead to decreased prejudice if four criteria were met:</a:t>
            </a:r>
          </a:p>
        </p:txBody>
      </p:sp>
      <p:sp>
        <p:nvSpPr>
          <p:cNvPr id="4" name="Text Placeholder 3">
            <a:extLst>
              <a:ext uri="{FF2B5EF4-FFF2-40B4-BE49-F238E27FC236}">
                <a16:creationId xmlns:a16="http://schemas.microsoft.com/office/drawing/2014/main" id="{E1762008-C91C-1D48-B7EF-CDF13A130743}"/>
              </a:ext>
            </a:extLst>
          </p:cNvPr>
          <p:cNvSpPr>
            <a:spLocks noGrp="1"/>
          </p:cNvSpPr>
          <p:nvPr>
            <p:ph type="body" sz="quarter" idx="14"/>
          </p:nvPr>
        </p:nvSpPr>
        <p:spPr>
          <a:xfrm>
            <a:off x="609600" y="2748267"/>
            <a:ext cx="10454640" cy="3227917"/>
          </a:xfrm>
        </p:spPr>
        <p:txBody>
          <a:bodyPr>
            <a:normAutofit fontScale="92500"/>
          </a:bodyPr>
          <a:lstStyle/>
          <a:p>
            <a:r>
              <a:rPr lang="en-US" sz="2400" dirty="0">
                <a:solidFill>
                  <a:schemeClr val="tx1">
                    <a:lumMod val="50000"/>
                    <a:lumOff val="50000"/>
                  </a:schemeClr>
                </a:solidFill>
                <a:latin typeface="Century Gothic" panose="020B0502020202020204" pitchFamily="34" charset="0"/>
              </a:rPr>
              <a:t>Groups had to be of equal status (one group couldn’t have more power than the other). </a:t>
            </a:r>
          </a:p>
          <a:p>
            <a:r>
              <a:rPr lang="en-US" sz="2400" dirty="0">
                <a:solidFill>
                  <a:schemeClr val="tx1">
                    <a:lumMod val="50000"/>
                    <a:lumOff val="50000"/>
                  </a:schemeClr>
                </a:solidFill>
                <a:latin typeface="Century Gothic" panose="020B0502020202020204" pitchFamily="34" charset="0"/>
              </a:rPr>
              <a:t>Group members had to be able to get to know each other on an individual level.</a:t>
            </a:r>
          </a:p>
          <a:p>
            <a:r>
              <a:rPr lang="en-US" sz="2400" dirty="0">
                <a:solidFill>
                  <a:schemeClr val="tx1">
                    <a:lumMod val="50000"/>
                    <a:lumOff val="50000"/>
                  </a:schemeClr>
                </a:solidFill>
                <a:latin typeface="Century Gothic" panose="020B0502020202020204" pitchFamily="34" charset="0"/>
              </a:rPr>
              <a:t>Any authority figures in the situation had to support the groups’ positive change. </a:t>
            </a:r>
          </a:p>
          <a:p>
            <a:r>
              <a:rPr lang="en-US" sz="2400" dirty="0">
                <a:solidFill>
                  <a:schemeClr val="tx1">
                    <a:lumMod val="50000"/>
                    <a:lumOff val="50000"/>
                  </a:schemeClr>
                </a:solidFill>
                <a:latin typeface="Century Gothic" panose="020B0502020202020204" pitchFamily="34" charset="0"/>
              </a:rPr>
              <a:t>The groups had to work together, cooperatively on a common goals.</a:t>
            </a:r>
          </a:p>
          <a:p>
            <a:r>
              <a:rPr lang="en-US" sz="2400" dirty="0">
                <a:solidFill>
                  <a:schemeClr val="tx1">
                    <a:lumMod val="50000"/>
                    <a:lumOff val="50000"/>
                  </a:schemeClr>
                </a:solidFill>
                <a:latin typeface="Century Gothic" panose="020B0502020202020204" pitchFamily="34" charset="0"/>
              </a:rPr>
              <a:t>They had to </a:t>
            </a:r>
            <a:r>
              <a:rPr lang="en-US" sz="2400" i="1" dirty="0">
                <a:solidFill>
                  <a:schemeClr val="tx1">
                    <a:lumMod val="50000"/>
                    <a:lumOff val="50000"/>
                  </a:schemeClr>
                </a:solidFill>
                <a:latin typeface="Century Gothic" panose="020B0502020202020204" pitchFamily="34" charset="0"/>
              </a:rPr>
              <a:t>need </a:t>
            </a:r>
            <a:r>
              <a:rPr lang="en-US" sz="2400" dirty="0">
                <a:solidFill>
                  <a:schemeClr val="tx1">
                    <a:lumMod val="50000"/>
                    <a:lumOff val="50000"/>
                  </a:schemeClr>
                </a:solidFill>
                <a:latin typeface="Century Gothic" panose="020B0502020202020204" pitchFamily="34" charset="0"/>
              </a:rPr>
              <a:t>each other to succeed. </a:t>
            </a:r>
          </a:p>
        </p:txBody>
      </p:sp>
    </p:spTree>
    <p:extLst>
      <p:ext uri="{BB962C8B-B14F-4D97-AF65-F5344CB8AC3E}">
        <p14:creationId xmlns:p14="http://schemas.microsoft.com/office/powerpoint/2010/main" val="285465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103698" y="3230562"/>
            <a:ext cx="6487427" cy="1216561"/>
          </a:xfrm>
        </p:spPr>
        <p:txBody>
          <a:bodyPr>
            <a:normAutofit/>
          </a:bodyPr>
          <a:lstStyle/>
          <a:p>
            <a:pPr marL="0" indent="0" algn="ctr">
              <a:buNone/>
            </a:pPr>
            <a:r>
              <a:rPr lang="en-US" sz="4400" b="1" dirty="0">
                <a:solidFill>
                  <a:srgbClr val="B80000"/>
                </a:solidFill>
                <a:latin typeface="Century Gothic" panose="020B0502020202020204" pitchFamily="34" charset="0"/>
              </a:rPr>
              <a:t>Questions and Answers</a:t>
            </a: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311216" y="1055372"/>
            <a:ext cx="7533373" cy="1143000"/>
          </a:xfrm>
        </p:spPr>
        <p:txBody>
          <a:bodyPr vert="horz" lIns="91440" tIns="45720" rIns="91440" bIns="45720" rtlCol="0" anchor="ctr">
            <a:normAutofit/>
          </a:bodyPr>
          <a:lstStyle/>
          <a:p>
            <a:pPr algn="ctr"/>
            <a:r>
              <a:rPr lang="en-US" sz="5400" b="1" spc="-150" dirty="0">
                <a:solidFill>
                  <a:srgbClr val="68777C"/>
                </a:solidFill>
                <a:latin typeface="Century Gothic" panose="020B0502020202020204" pitchFamily="34" charset="0"/>
                <a:cs typeface="Calibri" panose="020F0502020204030204" pitchFamily="34" charset="0"/>
              </a:rPr>
              <a:t>Class Wrap Up…</a:t>
            </a:r>
          </a:p>
        </p:txBody>
      </p:sp>
      <p:cxnSp>
        <p:nvCxnSpPr>
          <p:cNvPr id="10" name="Straight Connector 9">
            <a:extLst>
              <a:ext uri="{FF2B5EF4-FFF2-40B4-BE49-F238E27FC236}">
                <a16:creationId xmlns:a16="http://schemas.microsoft.com/office/drawing/2014/main" id="{9DA0857E-C3BE-4092-8602-6B26BEB7A8D8}"/>
              </a:ext>
            </a:extLst>
          </p:cNvPr>
          <p:cNvCxnSpPr>
            <a:cxnSpLocks/>
          </p:cNvCxnSpPr>
          <p:nvPr/>
        </p:nvCxnSpPr>
        <p:spPr>
          <a:xfrm flipH="1">
            <a:off x="1357162" y="2410877"/>
            <a:ext cx="5265019" cy="0"/>
          </a:xfrm>
          <a:prstGeom prst="line">
            <a:avLst/>
          </a:prstGeom>
          <a:ln w="28575">
            <a:solidFill>
              <a:srgbClr val="68777C"/>
            </a:solidFill>
          </a:ln>
        </p:spPr>
        <p:style>
          <a:lnRef idx="1">
            <a:schemeClr val="accent1"/>
          </a:lnRef>
          <a:fillRef idx="0">
            <a:schemeClr val="accent1"/>
          </a:fillRef>
          <a:effectRef idx="0">
            <a:schemeClr val="accent1"/>
          </a:effectRef>
          <a:fontRef idx="minor">
            <a:schemeClr val="tx1"/>
          </a:fontRef>
        </p:style>
      </p:cxnSp>
      <p:pic>
        <p:nvPicPr>
          <p:cNvPr id="7" name="Graphic 6" descr="Questions outline">
            <a:extLst>
              <a:ext uri="{FF2B5EF4-FFF2-40B4-BE49-F238E27FC236}">
                <a16:creationId xmlns:a16="http://schemas.microsoft.com/office/drawing/2014/main" id="{8BC07908-77C6-354C-9E58-F008F40672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844589" y="1839867"/>
            <a:ext cx="3178265" cy="3178265"/>
          </a:xfrm>
          <a:prstGeom prst="rect">
            <a:avLst/>
          </a:prstGeom>
        </p:spPr>
      </p:pic>
    </p:spTree>
    <p:extLst>
      <p:ext uri="{BB962C8B-B14F-4D97-AF65-F5344CB8AC3E}">
        <p14:creationId xmlns:p14="http://schemas.microsoft.com/office/powerpoint/2010/main" val="691026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Autofit/>
          </a:bodyPr>
          <a:lstStyle/>
          <a:p>
            <a:r>
              <a:rPr lang="en-GB" b="1" dirty="0">
                <a:solidFill>
                  <a:srgbClr val="19AFB3"/>
                </a:solidFill>
                <a:latin typeface="Century Gothic" panose="020B0502020202020204" pitchFamily="34" charset="0"/>
                <a:cs typeface="Aharoni" panose="02010803020104030203" pitchFamily="2" charset="-79"/>
              </a:rPr>
              <a:t>That’s all folks…</a:t>
            </a: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919804" y="2890391"/>
            <a:ext cx="9555481" cy="1046440"/>
          </a:xfrm>
          <a:prstGeom prst="rect">
            <a:avLst/>
          </a:prstGeom>
          <a:noFill/>
        </p:spPr>
        <p:txBody>
          <a:bodyPr wrap="square" rtlCol="0">
            <a:spAutoFit/>
          </a:bodyPr>
          <a:lstStyle/>
          <a:p>
            <a:pPr lvl="1" algn="ctr"/>
            <a:r>
              <a:rPr lang="en-US" sz="4400" b="1" dirty="0">
                <a:latin typeface="Century Gothic" panose="020B0502020202020204" pitchFamily="34" charset="0"/>
              </a:rPr>
              <a:t>Thanks for your attention!</a:t>
            </a:r>
            <a:endParaRPr lang="en-US" sz="4400" b="1" dirty="0">
              <a:solidFill>
                <a:schemeClr val="tx2">
                  <a:lumMod val="75000"/>
                </a:schemeClr>
              </a:solidFill>
              <a:latin typeface="Century Gothic" panose="020B0502020202020204" pitchFamily="34" charset="0"/>
            </a:endParaRPr>
          </a:p>
          <a:p>
            <a:endParaRPr lang="en-US" dirty="0">
              <a:solidFill>
                <a:schemeClr val="tx2">
                  <a:lumMod val="75000"/>
                </a:schemeClr>
              </a:solidFill>
              <a:latin typeface="Abadi" panose="020B0604020104020204" pitchFamily="34" charset="0"/>
            </a:endParaRPr>
          </a:p>
        </p:txBody>
      </p:sp>
      <p:cxnSp>
        <p:nvCxnSpPr>
          <p:cNvPr id="6" name="Straight Connector 5">
            <a:extLst>
              <a:ext uri="{FF2B5EF4-FFF2-40B4-BE49-F238E27FC236}">
                <a16:creationId xmlns:a16="http://schemas.microsoft.com/office/drawing/2014/main" id="{C124390D-FA14-497C-8D1A-D2ED74A02555}"/>
              </a:ext>
            </a:extLst>
          </p:cNvPr>
          <p:cNvCxnSpPr>
            <a:cxnSpLocks/>
          </p:cNvCxnSpPr>
          <p:nvPr/>
        </p:nvCxnSpPr>
        <p:spPr>
          <a:xfrm flipV="1">
            <a:off x="1001409" y="1874929"/>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C0B0CF7-3D53-4B69-BF6F-51B447960E65}"/>
              </a:ext>
            </a:extLst>
          </p:cNvPr>
          <p:cNvSpPr/>
          <p:nvPr/>
        </p:nvSpPr>
        <p:spPr>
          <a:xfrm>
            <a:off x="9214577" y="122536"/>
            <a:ext cx="1179104" cy="1133693"/>
          </a:xfrm>
          <a:prstGeom prst="ellipse">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C16E9B4-29BA-4CD3-8DEB-E542E4D3068F}"/>
              </a:ext>
            </a:extLst>
          </p:cNvPr>
          <p:cNvSpPr/>
          <p:nvPr/>
        </p:nvSpPr>
        <p:spPr>
          <a:xfrm>
            <a:off x="9804129" y="818192"/>
            <a:ext cx="776355" cy="775373"/>
          </a:xfrm>
          <a:prstGeom prst="ellipse">
            <a:avLst/>
          </a:prstGeom>
          <a:solidFill>
            <a:srgbClr val="77E3AD"/>
          </a:solidFill>
          <a:ln>
            <a:solidFill>
              <a:srgbClr val="7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E1A23AB5-998F-4F5C-9A8A-10112722067E}"/>
              </a:ext>
            </a:extLst>
          </p:cNvPr>
          <p:cNvSpPr txBox="1">
            <a:spLocks/>
          </p:cNvSpPr>
          <p:nvPr/>
        </p:nvSpPr>
        <p:spPr>
          <a:xfrm>
            <a:off x="552537" y="4468019"/>
            <a:ext cx="10490200" cy="955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spcBef>
                <a:spcPts val="0"/>
              </a:spcBef>
              <a:buNone/>
            </a:pPr>
            <a:r>
              <a:rPr lang="en-US" sz="4000" dirty="0">
                <a:latin typeface="Century Gothic" panose="020B0502020202020204" pitchFamily="34" charset="0"/>
              </a:rPr>
              <a:t>Stay Well…</a:t>
            </a:r>
          </a:p>
          <a:p>
            <a:pPr lvl="1">
              <a:lnSpc>
                <a:spcPct val="110000"/>
              </a:lnSpc>
              <a:spcBef>
                <a:spcPts val="0"/>
              </a:spcBef>
            </a:pPr>
            <a:endParaRPr lang="en-US" sz="1600" dirty="0"/>
          </a:p>
        </p:txBody>
      </p:sp>
    </p:spTree>
    <p:extLst>
      <p:ext uri="{BB962C8B-B14F-4D97-AF65-F5344CB8AC3E}">
        <p14:creationId xmlns:p14="http://schemas.microsoft.com/office/powerpoint/2010/main" val="3390578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a:solidFill>
            <a:schemeClr val="bg1"/>
          </a:solidFill>
          <a:ln>
            <a:solidFill>
              <a:srgbClr val="68777C"/>
            </a:solidFill>
          </a:ln>
        </p:spPr>
        <p:txBody>
          <a:bodyPr>
            <a:normAutofit/>
          </a:bodyPr>
          <a:lstStyle/>
          <a:p>
            <a:r>
              <a:rPr lang="en-US" sz="4800" b="1" dirty="0">
                <a:solidFill>
                  <a:srgbClr val="68777C"/>
                </a:solidFill>
                <a:latin typeface="Century Gothic" panose="020B0502020202020204" pitchFamily="34" charset="0"/>
                <a:cs typeface="Aharoni" panose="02010803020104030203" pitchFamily="2" charset="-79"/>
              </a:rPr>
              <a:t>CHAPTER 9 LEARNING OBJECTIVES</a:t>
            </a:r>
            <a:endParaRPr lang="en-GB" sz="4800" b="1" dirty="0">
              <a:solidFill>
                <a:srgbClr val="68777C"/>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838199" y="2133599"/>
            <a:ext cx="10617200" cy="3816429"/>
          </a:xfrm>
          <a:prstGeom prst="rect">
            <a:avLst/>
          </a:prstGeom>
          <a:noFill/>
        </p:spPr>
        <p:txBody>
          <a:bodyPr wrap="square" rtlCol="0">
            <a:spAutoFit/>
          </a:bodyPr>
          <a:lstStyle/>
          <a:p>
            <a:pPr lvl="1"/>
            <a:r>
              <a:rPr lang="en-US" sz="2800" b="1" dirty="0">
                <a:solidFill>
                  <a:srgbClr val="68777C"/>
                </a:solidFill>
                <a:latin typeface="Century Gothic" panose="020B0502020202020204" pitchFamily="34" charset="0"/>
              </a:rPr>
              <a:t>9.1: </a:t>
            </a:r>
            <a:r>
              <a:rPr lang="en-US" sz="2800" dirty="0">
                <a:solidFill>
                  <a:schemeClr val="tx2">
                    <a:lumMod val="75000"/>
                  </a:schemeClr>
                </a:solidFill>
                <a:latin typeface="Century Gothic" panose="020B0502020202020204" pitchFamily="34" charset="0"/>
              </a:rPr>
              <a:t>Identify why we seem to have stereotyping instincts and the dangers they can lead to. </a:t>
            </a:r>
            <a:br>
              <a:rPr lang="en-US" sz="2800" dirty="0">
                <a:solidFill>
                  <a:schemeClr val="tx2">
                    <a:lumMod val="75000"/>
                  </a:schemeClr>
                </a:solidFill>
                <a:latin typeface="Century Gothic" panose="020B0502020202020204" pitchFamily="34" charset="0"/>
              </a:rPr>
            </a:br>
            <a:endParaRPr lang="en-US" sz="2800" dirty="0">
              <a:solidFill>
                <a:schemeClr val="tx2">
                  <a:lumMod val="75000"/>
                </a:schemeClr>
              </a:solidFill>
              <a:latin typeface="Century Gothic" panose="020B0502020202020204" pitchFamily="34" charset="0"/>
            </a:endParaRPr>
          </a:p>
          <a:p>
            <a:pPr lvl="1"/>
            <a:r>
              <a:rPr lang="en-US" sz="2800" b="1" dirty="0">
                <a:solidFill>
                  <a:srgbClr val="68777C"/>
                </a:solidFill>
                <a:latin typeface="Century Gothic" panose="020B0502020202020204" pitchFamily="34" charset="0"/>
              </a:rPr>
              <a:t>9.2:  </a:t>
            </a:r>
            <a:r>
              <a:rPr lang="en-US" sz="2800" dirty="0">
                <a:solidFill>
                  <a:schemeClr val="tx2">
                    <a:lumMod val="75000"/>
                  </a:schemeClr>
                </a:solidFill>
                <a:latin typeface="Century Gothic" panose="020B0502020202020204" pitchFamily="34" charset="0"/>
              </a:rPr>
              <a:t>understand types of prejudice and explain the motivation behind it. </a:t>
            </a:r>
            <a:br>
              <a:rPr lang="en-US" sz="2800" dirty="0">
                <a:solidFill>
                  <a:schemeClr val="tx2">
                    <a:lumMod val="75000"/>
                  </a:schemeClr>
                </a:solidFill>
                <a:latin typeface="Century Gothic" panose="020B0502020202020204" pitchFamily="34" charset="0"/>
              </a:rPr>
            </a:br>
            <a:endParaRPr lang="en-US" sz="2800" dirty="0">
              <a:solidFill>
                <a:schemeClr val="tx2">
                  <a:lumMod val="75000"/>
                </a:schemeClr>
              </a:solidFill>
              <a:latin typeface="Century Gothic" panose="020B0502020202020204" pitchFamily="34" charset="0"/>
            </a:endParaRPr>
          </a:p>
          <a:p>
            <a:pPr lvl="1"/>
            <a:r>
              <a:rPr lang="en-US" sz="2800" b="1" dirty="0">
                <a:solidFill>
                  <a:srgbClr val="68777C"/>
                </a:solidFill>
                <a:latin typeface="Century Gothic" panose="020B0502020202020204" pitchFamily="34" charset="0"/>
              </a:rPr>
              <a:t>9.3:  </a:t>
            </a:r>
            <a:r>
              <a:rPr lang="en-US" sz="2800" dirty="0">
                <a:solidFill>
                  <a:schemeClr val="tx2">
                    <a:lumMod val="75000"/>
                  </a:schemeClr>
                </a:solidFill>
                <a:latin typeface="Century Gothic" panose="020B0502020202020204" pitchFamily="34" charset="0"/>
              </a:rPr>
              <a:t>Compare research-based interventions to reduce prejudice and discrimination. </a:t>
            </a:r>
            <a:endParaRPr lang="en-US" dirty="0">
              <a:solidFill>
                <a:schemeClr val="tx2">
                  <a:lumMod val="75000"/>
                </a:schemeClr>
              </a:solidFill>
              <a:latin typeface="Abadi" panose="020B0604020104020204" pitchFamily="34" charset="0"/>
            </a:endParaRPr>
          </a:p>
          <a:p>
            <a:endParaRPr lang="en-US" dirty="0"/>
          </a:p>
        </p:txBody>
      </p:sp>
    </p:spTree>
    <p:extLst>
      <p:ext uri="{BB962C8B-B14F-4D97-AF65-F5344CB8AC3E}">
        <p14:creationId xmlns:p14="http://schemas.microsoft.com/office/powerpoint/2010/main" val="2666300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2887133" y="1786465"/>
            <a:ext cx="7027334" cy="3716868"/>
          </a:xfrm>
          <a:ln>
            <a:solidFill>
              <a:srgbClr val="68777C"/>
            </a:solidFill>
          </a:ln>
        </p:spPr>
        <p:txBody>
          <a:bodyPr vert="horz" lIns="91440" tIns="45720" rIns="91440" bIns="45720" rtlCol="0" anchor="ctr">
            <a:normAutofit/>
          </a:bodyPr>
          <a:lstStyle/>
          <a:p>
            <a:pPr lvl="1" algn="ctr"/>
            <a:r>
              <a:rPr lang="en-US" sz="4400" b="1" dirty="0">
                <a:solidFill>
                  <a:schemeClr val="tx2">
                    <a:lumMod val="75000"/>
                  </a:schemeClr>
                </a:solidFill>
                <a:latin typeface="Century Gothic" panose="020B0502020202020204" pitchFamily="34" charset="0"/>
              </a:rPr>
              <a:t>Identify</a:t>
            </a:r>
            <a:r>
              <a:rPr lang="en-US" sz="4400" dirty="0">
                <a:solidFill>
                  <a:schemeClr val="tx2">
                    <a:lumMod val="75000"/>
                  </a:schemeClr>
                </a:solidFill>
                <a:latin typeface="Century Gothic" panose="020B0502020202020204" pitchFamily="34" charset="0"/>
              </a:rPr>
              <a:t> why we seem to have </a:t>
            </a:r>
            <a:r>
              <a:rPr lang="en-US" sz="4400" b="1" dirty="0">
                <a:solidFill>
                  <a:schemeClr val="tx2">
                    <a:lumMod val="75000"/>
                  </a:schemeClr>
                </a:solidFill>
                <a:latin typeface="Century Gothic" panose="020B0502020202020204" pitchFamily="34" charset="0"/>
              </a:rPr>
              <a:t>stereotyping instincts</a:t>
            </a:r>
            <a:r>
              <a:rPr lang="en-US" sz="4400" dirty="0">
                <a:solidFill>
                  <a:schemeClr val="tx2">
                    <a:lumMod val="75000"/>
                  </a:schemeClr>
                </a:solidFill>
                <a:latin typeface="Century Gothic" panose="020B0502020202020204" pitchFamily="34" charset="0"/>
              </a:rPr>
              <a:t> and the dangers they can lead to. </a:t>
            </a:r>
          </a:p>
        </p:txBody>
      </p:sp>
      <p:sp>
        <p:nvSpPr>
          <p:cNvPr id="13" name="Rectangle 12">
            <a:extLst>
              <a:ext uri="{FF2B5EF4-FFF2-40B4-BE49-F238E27FC236}">
                <a16:creationId xmlns:a16="http://schemas.microsoft.com/office/drawing/2014/main" id="{B92DB0E8-73AE-4B4A-9601-F68060FB589D}"/>
              </a:ext>
            </a:extLst>
          </p:cNvPr>
          <p:cNvSpPr/>
          <p:nvPr/>
        </p:nvSpPr>
        <p:spPr>
          <a:xfrm>
            <a:off x="3301999" y="1117600"/>
            <a:ext cx="1261534" cy="1202267"/>
          </a:xfrm>
          <a:prstGeom prst="rect">
            <a:avLst/>
          </a:prstGeom>
          <a:solidFill>
            <a:srgbClr val="B80000"/>
          </a:solidFill>
          <a:ln>
            <a:solidFill>
              <a:srgbClr val="687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 name="TextBox 13">
            <a:extLst>
              <a:ext uri="{FF2B5EF4-FFF2-40B4-BE49-F238E27FC236}">
                <a16:creationId xmlns:a16="http://schemas.microsoft.com/office/drawing/2014/main" id="{63A695AA-F576-42A8-B944-D8D54FDF248A}"/>
              </a:ext>
            </a:extLst>
          </p:cNvPr>
          <p:cNvSpPr txBox="1"/>
          <p:nvPr/>
        </p:nvSpPr>
        <p:spPr>
          <a:xfrm>
            <a:off x="3454399" y="1144951"/>
            <a:ext cx="1109134" cy="1077218"/>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LO 9.1</a:t>
            </a:r>
          </a:p>
        </p:txBody>
      </p:sp>
    </p:spTree>
    <p:extLst>
      <p:ext uri="{BB962C8B-B14F-4D97-AF65-F5344CB8AC3E}">
        <p14:creationId xmlns:p14="http://schemas.microsoft.com/office/powerpoint/2010/main" val="57671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2625" t="37824" r="6463"/>
          <a:stretch/>
        </p:blipFill>
        <p:spPr>
          <a:xfrm>
            <a:off x="5850487" y="2800911"/>
            <a:ext cx="6231000" cy="2693331"/>
          </a:xfrm>
        </p:spPr>
      </p:pic>
      <p:sp>
        <p:nvSpPr>
          <p:cNvPr id="2" name="TextBox 1">
            <a:extLst>
              <a:ext uri="{FF2B5EF4-FFF2-40B4-BE49-F238E27FC236}">
                <a16:creationId xmlns:a16="http://schemas.microsoft.com/office/drawing/2014/main" id="{5865A12E-3EDD-AA4E-B258-1DCD22F73A12}"/>
              </a:ext>
            </a:extLst>
          </p:cNvPr>
          <p:cNvSpPr txBox="1"/>
          <p:nvPr/>
        </p:nvSpPr>
        <p:spPr>
          <a:xfrm>
            <a:off x="609600" y="5382652"/>
            <a:ext cx="8580120" cy="1015663"/>
          </a:xfrm>
          <a:prstGeom prst="rect">
            <a:avLst/>
          </a:prstGeom>
          <a:noFill/>
        </p:spPr>
        <p:txBody>
          <a:bodyPr wrap="square" rtlCol="0">
            <a:spAutoFit/>
          </a:bodyPr>
          <a:lstStyle/>
          <a:p>
            <a:r>
              <a:rPr lang="en-US" sz="2000" dirty="0">
                <a:latin typeface="Century Gothic" panose="020B0502020202020204" pitchFamily="34" charset="0"/>
              </a:rPr>
              <a:t>You may have head the phrase</a:t>
            </a:r>
            <a:r>
              <a:rPr lang="en-US" sz="2000" i="1" dirty="0">
                <a:latin typeface="Century Gothic" panose="020B0502020202020204" pitchFamily="34" charset="0"/>
              </a:rPr>
              <a:t>, “Birds of a feather flock together.” </a:t>
            </a:r>
          </a:p>
          <a:p>
            <a:r>
              <a:rPr lang="en-US" sz="2000" dirty="0">
                <a:latin typeface="Century Gothic" panose="020B0502020202020204" pitchFamily="34" charset="0"/>
              </a:rPr>
              <a:t>We like spending time with people who are similar to ourselves, and that tendency reinforces stereotypes. </a:t>
            </a:r>
          </a:p>
        </p:txBody>
      </p:sp>
      <p:sp>
        <p:nvSpPr>
          <p:cNvPr id="8" name="Text Placeholder 7"/>
          <p:cNvSpPr>
            <a:spLocks noGrp="1"/>
          </p:cNvSpPr>
          <p:nvPr>
            <p:ph type="body" sz="quarter" idx="14"/>
          </p:nvPr>
        </p:nvSpPr>
        <p:spPr>
          <a:xfrm>
            <a:off x="701041" y="3638742"/>
            <a:ext cx="3706284" cy="777076"/>
          </a:xfrm>
        </p:spPr>
        <p:txBody>
          <a:bodyPr>
            <a:normAutofit/>
          </a:bodyPr>
          <a:lstStyle/>
          <a:p>
            <a:r>
              <a:rPr lang="en-US" sz="2400" dirty="0">
                <a:solidFill>
                  <a:schemeClr val="tx2"/>
                </a:solidFill>
                <a:latin typeface="Century Gothic" panose="020B0502020202020204" pitchFamily="34" charset="0"/>
              </a:rPr>
              <a:t>Group that a person is member of (“us”).</a:t>
            </a:r>
          </a:p>
        </p:txBody>
      </p:sp>
      <p:sp>
        <p:nvSpPr>
          <p:cNvPr id="7" name="Text Placeholder 6"/>
          <p:cNvSpPr>
            <a:spLocks noGrp="1"/>
          </p:cNvSpPr>
          <p:nvPr>
            <p:ph type="body" sz="quarter" idx="13"/>
          </p:nvPr>
        </p:nvSpPr>
        <p:spPr>
          <a:xfrm>
            <a:off x="609600" y="1475348"/>
            <a:ext cx="9879874" cy="2693331"/>
          </a:xfrm>
        </p:spPr>
        <p:txBody>
          <a:bodyPr>
            <a:noAutofit/>
          </a:bodyPr>
          <a:lstStyle/>
          <a:p>
            <a:r>
              <a:rPr lang="en-US" dirty="0">
                <a:latin typeface="Century Gothic" panose="020B0502020202020204" pitchFamily="34" charset="0"/>
              </a:rPr>
              <a:t>Any group in which an individual is a member; these groups can be based on chosen or nonchosen characteristics such as race, nationality, sex, sexual orientation, club membership, favorite sports team, or where an individual went to college.</a:t>
            </a:r>
          </a:p>
        </p:txBody>
      </p:sp>
      <p:sp>
        <p:nvSpPr>
          <p:cNvPr id="6" name="Title 5"/>
          <p:cNvSpPr>
            <a:spLocks noGrp="1"/>
          </p:cNvSpPr>
          <p:nvPr>
            <p:ph type="title"/>
          </p:nvPr>
        </p:nvSpPr>
        <p:spPr/>
        <p:txBody>
          <a:bodyPr/>
          <a:lstStyle/>
          <a:p>
            <a:r>
              <a:rPr lang="en-US" b="1" dirty="0" err="1">
                <a:solidFill>
                  <a:schemeClr val="tx1">
                    <a:lumMod val="50000"/>
                    <a:lumOff val="50000"/>
                  </a:schemeClr>
                </a:solidFill>
                <a:latin typeface="Century Gothic" panose="020B0502020202020204" pitchFamily="34" charset="0"/>
              </a:rPr>
              <a:t>ingroup</a:t>
            </a:r>
            <a:endParaRPr lang="en-US" b="1" dirty="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180975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7"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7905" t="29436" r="3827" b="9375"/>
          <a:stretch/>
        </p:blipFill>
        <p:spPr>
          <a:xfrm>
            <a:off x="4479683" y="2122409"/>
            <a:ext cx="7614391" cy="2969133"/>
          </a:xfrm>
        </p:spPr>
      </p:pic>
      <p:sp>
        <p:nvSpPr>
          <p:cNvPr id="8" name="Text Placeholder 7"/>
          <p:cNvSpPr>
            <a:spLocks noGrp="1"/>
          </p:cNvSpPr>
          <p:nvPr>
            <p:ph type="body" sz="quarter" idx="14"/>
          </p:nvPr>
        </p:nvSpPr>
        <p:spPr>
          <a:xfrm>
            <a:off x="609602" y="2969211"/>
            <a:ext cx="3713327" cy="1576664"/>
          </a:xfrm>
        </p:spPr>
        <p:txBody>
          <a:bodyPr>
            <a:normAutofit/>
          </a:bodyPr>
          <a:lstStyle/>
          <a:p>
            <a:r>
              <a:rPr lang="en-US" sz="2400" dirty="0">
                <a:solidFill>
                  <a:schemeClr val="tx2"/>
                </a:solidFill>
                <a:latin typeface="Century Gothic" panose="020B0502020202020204" pitchFamily="34" charset="0"/>
              </a:rPr>
              <a:t>Group that a person is not a member of (“them”).</a:t>
            </a:r>
          </a:p>
        </p:txBody>
      </p:sp>
      <p:sp>
        <p:nvSpPr>
          <p:cNvPr id="7" name="Text Placeholder 6"/>
          <p:cNvSpPr>
            <a:spLocks noGrp="1"/>
          </p:cNvSpPr>
          <p:nvPr>
            <p:ph type="body" sz="quarter" idx="13"/>
          </p:nvPr>
        </p:nvSpPr>
        <p:spPr>
          <a:xfrm>
            <a:off x="609600" y="1475348"/>
            <a:ext cx="8743406" cy="2693331"/>
          </a:xfrm>
        </p:spPr>
        <p:txBody>
          <a:bodyPr/>
          <a:lstStyle/>
          <a:p>
            <a:r>
              <a:rPr lang="en-US" dirty="0">
                <a:latin typeface="Century Gothic" panose="020B0502020202020204" pitchFamily="34" charset="0"/>
              </a:rPr>
              <a:t>Any group in which an individual is not a member.</a:t>
            </a:r>
          </a:p>
        </p:txBody>
      </p:sp>
      <p:sp>
        <p:nvSpPr>
          <p:cNvPr id="6" name="Title 5"/>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outgroup</a:t>
            </a:r>
          </a:p>
        </p:txBody>
      </p:sp>
      <p:sp>
        <p:nvSpPr>
          <p:cNvPr id="3" name="TextBox 2">
            <a:extLst>
              <a:ext uri="{FF2B5EF4-FFF2-40B4-BE49-F238E27FC236}">
                <a16:creationId xmlns:a16="http://schemas.microsoft.com/office/drawing/2014/main" id="{08242DD1-73AD-314C-BCA3-3C6D4D767C2C}"/>
              </a:ext>
            </a:extLst>
          </p:cNvPr>
          <p:cNvSpPr txBox="1"/>
          <p:nvPr/>
        </p:nvSpPr>
        <p:spPr>
          <a:xfrm>
            <a:off x="348343" y="5331852"/>
            <a:ext cx="11005457" cy="400110"/>
          </a:xfrm>
          <a:prstGeom prst="rect">
            <a:avLst/>
          </a:prstGeom>
          <a:noFill/>
        </p:spPr>
        <p:txBody>
          <a:bodyPr wrap="square" rtlCol="0">
            <a:spAutoFit/>
          </a:bodyPr>
          <a:lstStyle/>
          <a:p>
            <a:r>
              <a:rPr lang="en-US" sz="2000" dirty="0">
                <a:latin typeface="Century Gothic" panose="020B0502020202020204" pitchFamily="34" charset="0"/>
              </a:rPr>
              <a:t>What may be some perceived benefits to labeling members of an outgroup as </a:t>
            </a:r>
            <a:r>
              <a:rPr lang="en-US" sz="2000" i="1" dirty="0">
                <a:latin typeface="Century Gothic" panose="020B0502020202020204" pitchFamily="34" charset="0"/>
              </a:rPr>
              <a:t>“lesser”</a:t>
            </a:r>
            <a:r>
              <a:rPr lang="en-US" sz="2000" dirty="0">
                <a:latin typeface="Century Gothic" panose="020B0502020202020204" pitchFamily="34" charset="0"/>
              </a:rPr>
              <a:t>?</a:t>
            </a:r>
            <a:endParaRPr lang="en-US" sz="2000" i="1" dirty="0">
              <a:latin typeface="Century Gothic" panose="020B0502020202020204" pitchFamily="34" charset="0"/>
            </a:endParaRPr>
          </a:p>
        </p:txBody>
      </p:sp>
    </p:spTree>
    <p:extLst>
      <p:ext uri="{BB962C8B-B14F-4D97-AF65-F5344CB8AC3E}">
        <p14:creationId xmlns:p14="http://schemas.microsoft.com/office/powerpoint/2010/main" val="193579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P spid="6"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culture</a:t>
            </a:r>
          </a:p>
        </p:txBody>
      </p:sp>
      <p:sp>
        <p:nvSpPr>
          <p:cNvPr id="7" name="Text Placeholder 6"/>
          <p:cNvSpPr>
            <a:spLocks noGrp="1"/>
          </p:cNvSpPr>
          <p:nvPr>
            <p:ph type="body" sz="quarter" idx="13"/>
          </p:nvPr>
        </p:nvSpPr>
        <p:spPr/>
        <p:txBody>
          <a:bodyPr>
            <a:normAutofit lnSpcReduction="10000"/>
          </a:bodyPr>
          <a:lstStyle/>
          <a:p>
            <a:r>
              <a:rPr lang="en-US" dirty="0">
                <a:latin typeface="Century Gothic" panose="020B0502020202020204" pitchFamily="34" charset="0"/>
              </a:rPr>
              <a:t>A collection of shared beliefs, customs, attitudes, values, social norms, and intellectual pursuits that distinguishes one group of people from another.</a:t>
            </a:r>
          </a:p>
        </p:txBody>
      </p:sp>
      <p:sp>
        <p:nvSpPr>
          <p:cNvPr id="8" name="Text Placeholder 7"/>
          <p:cNvSpPr>
            <a:spLocks noGrp="1"/>
          </p:cNvSpPr>
          <p:nvPr>
            <p:ph type="body" sz="quarter" idx="14"/>
          </p:nvPr>
        </p:nvSpPr>
        <p:spPr>
          <a:xfrm>
            <a:off x="2875935" y="2495775"/>
            <a:ext cx="6440129" cy="1608394"/>
          </a:xfrm>
        </p:spPr>
        <p:txBody>
          <a:bodyPr>
            <a:normAutofit/>
          </a:bodyPr>
          <a:lstStyle/>
          <a:p>
            <a:r>
              <a:rPr lang="en-US" sz="2400" dirty="0">
                <a:solidFill>
                  <a:schemeClr val="tx2"/>
                </a:solidFill>
                <a:latin typeface="Century Gothic" panose="020B0502020202020204" pitchFamily="34" charset="0"/>
              </a:rPr>
              <a:t>The specific beliefs and practices shared by a group that are passed from one generation to the next.</a:t>
            </a:r>
          </a:p>
        </p:txBody>
      </p:sp>
    </p:spTree>
    <p:extLst>
      <p:ext uri="{BB962C8B-B14F-4D97-AF65-F5344CB8AC3E}">
        <p14:creationId xmlns:p14="http://schemas.microsoft.com/office/powerpoint/2010/main" val="355946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What is Cultural Appropriation?">
            <a:hlinkClick r:id="" action="ppaction://media"/>
            <a:extLst>
              <a:ext uri="{FF2B5EF4-FFF2-40B4-BE49-F238E27FC236}">
                <a16:creationId xmlns:a16="http://schemas.microsoft.com/office/drawing/2014/main" id="{E2E1E741-D493-3F42-9223-A464A9E0FEDD}"/>
              </a:ext>
            </a:extLst>
          </p:cNvPr>
          <p:cNvPicPr>
            <a:picLocks noGrp="1" noRot="1" noChangeAspect="1"/>
          </p:cNvPicPr>
          <p:nvPr>
            <p:ph idx="1"/>
            <a:videoFile r:link="rId1"/>
          </p:nvPr>
        </p:nvPicPr>
        <p:blipFill>
          <a:blip r:embed="rId3"/>
          <a:stretch>
            <a:fillRect/>
          </a:stretch>
        </p:blipFill>
        <p:spPr>
          <a:xfrm>
            <a:off x="1165853" y="643467"/>
            <a:ext cx="9860293" cy="5571066"/>
          </a:xfrm>
          <a:prstGeom prst="rect">
            <a:avLst/>
          </a:prstGeom>
        </p:spPr>
      </p:pic>
    </p:spTree>
    <p:extLst>
      <p:ext uri="{BB962C8B-B14F-4D97-AF65-F5344CB8AC3E}">
        <p14:creationId xmlns:p14="http://schemas.microsoft.com/office/powerpoint/2010/main" val="186741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14577</TotalTime>
  <Words>1731</Words>
  <Application>Microsoft Macintosh PowerPoint</Application>
  <PresentationFormat>Widescreen</PresentationFormat>
  <Paragraphs>132</Paragraphs>
  <Slides>33</Slides>
  <Notes>13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Abadi</vt:lpstr>
      <vt:lpstr>Arial</vt:lpstr>
      <vt:lpstr>Calibri</vt:lpstr>
      <vt:lpstr>Calibri Light</vt:lpstr>
      <vt:lpstr>Century Gothic</vt:lpstr>
      <vt:lpstr>Helvetica Neue</vt:lpstr>
      <vt:lpstr>Palatino</vt:lpstr>
      <vt:lpstr>Wingdings</vt:lpstr>
      <vt:lpstr>Office Theme</vt:lpstr>
      <vt:lpstr>PowerPoint Presentation</vt:lpstr>
      <vt:lpstr>PowerPoint Presentation</vt:lpstr>
      <vt:lpstr>Land Acknowledgement</vt:lpstr>
      <vt:lpstr>CHAPTER 9 LEARNING OBJECTIVES</vt:lpstr>
      <vt:lpstr>Identify why we seem to have stereotyping instincts and the dangers they can lead to. </vt:lpstr>
      <vt:lpstr>ingroup</vt:lpstr>
      <vt:lpstr>outgroup</vt:lpstr>
      <vt:lpstr>culture</vt:lpstr>
      <vt:lpstr>PowerPoint Presentation</vt:lpstr>
      <vt:lpstr>WHY DO WE KEEP USING STEREOTYPES?</vt:lpstr>
      <vt:lpstr>stereotype</vt:lpstr>
      <vt:lpstr>prejudice</vt:lpstr>
      <vt:lpstr>PowerPoint Presentation</vt:lpstr>
      <vt:lpstr>discrimination</vt:lpstr>
      <vt:lpstr>institutional discrimination</vt:lpstr>
      <vt:lpstr>PowerPoint Presentation</vt:lpstr>
      <vt:lpstr>WHY DO WE KEEP USING STEREOTYPES?</vt:lpstr>
      <vt:lpstr> Understand types of prejudice and explain the motivation behind it. </vt:lpstr>
      <vt:lpstr>HOW DO STEREOTYPES TURN INTO PREJUDICES?</vt:lpstr>
      <vt:lpstr>HOW DO STEREOTYPES TURN INTO PREJUDICES?</vt:lpstr>
      <vt:lpstr>old-fashioned prejudice</vt:lpstr>
      <vt:lpstr>modern-symbolic prejudice</vt:lpstr>
      <vt:lpstr>benevolent prejudice</vt:lpstr>
      <vt:lpstr>hostile prejudice</vt:lpstr>
      <vt:lpstr>scapegoat theory</vt:lpstr>
      <vt:lpstr>HOW DO STEREOTYPES TURN INTO PREJUDICES?</vt:lpstr>
      <vt:lpstr> Compare various research-based interventions to reduce prejudice and discrimination. </vt:lpstr>
      <vt:lpstr>HOW CAN WE REDUCE PREJUDICE AND DISCRIMINATION?</vt:lpstr>
      <vt:lpstr>contact hypothesis</vt:lpstr>
      <vt:lpstr>friendship contacts</vt:lpstr>
      <vt:lpstr>HOW CAN WE REDUCE PREJUDICE AND DISCRIMINATION?</vt:lpstr>
      <vt:lpstr>Class Wrap Up…</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Carter-Sowell, Adrienne</dc:creator>
  <cp:lastModifiedBy>Marshall, Lindsay E.</cp:lastModifiedBy>
  <cp:revision>347</cp:revision>
  <dcterms:modified xsi:type="dcterms:W3CDTF">2021-10-19T18:29:58Z</dcterms:modified>
</cp:coreProperties>
</file>