
<file path=[Content_Types].xml><?xml version="1.0" encoding="utf-8"?>
<Types xmlns="http://schemas.openxmlformats.org/package/2006/content-types">
  <Default Extension="gif" ContentType="image/gi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0" r:id="rId2"/>
    <p:sldId id="261" r:id="rId3"/>
    <p:sldId id="265" r:id="rId4"/>
    <p:sldId id="264" r:id="rId5"/>
    <p:sldId id="266" r:id="rId6"/>
    <p:sldId id="267" r:id="rId7"/>
    <p:sldId id="268" r:id="rId8"/>
    <p:sldId id="269" r:id="rId9"/>
    <p:sldId id="262" r:id="rId10"/>
    <p:sldId id="270" r:id="rId11"/>
    <p:sldId id="271" r:id="rId12"/>
    <p:sldId id="263" r:id="rId13"/>
    <p:sldId id="272" r:id="rId14"/>
    <p:sldId id="273"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77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418"/>
    <p:restoredTop sz="94954"/>
  </p:normalViewPr>
  <p:slideViewPr>
    <p:cSldViewPr snapToGrid="0" snapToObjects="1">
      <p:cViewPr varScale="1">
        <p:scale>
          <a:sx n="99" d="100"/>
          <a:sy n="99" d="100"/>
        </p:scale>
        <p:origin x="208"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3C8A1-D774-4D83-969D-C9CCB5B626A6}" type="datetimeFigureOut">
              <a:rPr lang="en-US" smtClean="0"/>
              <a:t>11/1/21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11E01-0EFE-4A8E-8B56-A98BF5684F1F}" type="slidenum">
              <a:rPr lang="en-US" smtClean="0"/>
              <a:t>‹#›</a:t>
            </a:fld>
            <a:endParaRPr lang="en-US"/>
          </a:p>
        </p:txBody>
      </p:sp>
    </p:spTree>
    <p:extLst>
      <p:ext uri="{BB962C8B-B14F-4D97-AF65-F5344CB8AC3E}">
        <p14:creationId xmlns:p14="http://schemas.microsoft.com/office/powerpoint/2010/main" val="2606164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B83A0-AFE9-4D20-BD92-58B22CDC55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FAB5F4-BC5F-4EAE-85B0-9FD3F6489D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F76DD3-29CA-4788-A66B-41083682663D}"/>
              </a:ext>
            </a:extLst>
          </p:cNvPr>
          <p:cNvSpPr>
            <a:spLocks noGrp="1"/>
          </p:cNvSpPr>
          <p:nvPr>
            <p:ph type="dt" sz="half" idx="10"/>
          </p:nvPr>
        </p:nvSpPr>
        <p:spPr/>
        <p:txBody>
          <a:bodyPr/>
          <a:lstStyle/>
          <a:p>
            <a:fld id="{244D2FC4-1189-4944-B692-F21150660BD4}" type="datetimeFigureOut">
              <a:rPr lang="en-US" smtClean="0"/>
              <a:t>11/1/21</a:t>
            </a:fld>
            <a:endParaRPr lang="en-US"/>
          </a:p>
        </p:txBody>
      </p:sp>
      <p:sp>
        <p:nvSpPr>
          <p:cNvPr id="5" name="Footer Placeholder 4">
            <a:extLst>
              <a:ext uri="{FF2B5EF4-FFF2-40B4-BE49-F238E27FC236}">
                <a16:creationId xmlns:a16="http://schemas.microsoft.com/office/drawing/2014/main" id="{D73251D2-16F2-4884-8407-F864D4BE22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56DDC1-020E-4990-A68D-503A7DD69001}"/>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3538306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F0CA1-0672-4C00-9194-F975D39CB6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12353A-D691-4987-AA8E-DB4D3DE08D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75DA84-6862-4031-B331-6D403A2AA3B6}"/>
              </a:ext>
            </a:extLst>
          </p:cNvPr>
          <p:cNvSpPr>
            <a:spLocks noGrp="1"/>
          </p:cNvSpPr>
          <p:nvPr>
            <p:ph type="dt" sz="half" idx="10"/>
          </p:nvPr>
        </p:nvSpPr>
        <p:spPr/>
        <p:txBody>
          <a:bodyPr/>
          <a:lstStyle/>
          <a:p>
            <a:fld id="{244D2FC4-1189-4944-B692-F21150660BD4}" type="datetimeFigureOut">
              <a:rPr lang="en-US" smtClean="0"/>
              <a:t>11/1/21</a:t>
            </a:fld>
            <a:endParaRPr lang="en-US"/>
          </a:p>
        </p:txBody>
      </p:sp>
      <p:sp>
        <p:nvSpPr>
          <p:cNvPr id="5" name="Footer Placeholder 4">
            <a:extLst>
              <a:ext uri="{FF2B5EF4-FFF2-40B4-BE49-F238E27FC236}">
                <a16:creationId xmlns:a16="http://schemas.microsoft.com/office/drawing/2014/main" id="{DCF2D23C-7A94-4E38-A254-FB734476B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45E94B-A66B-4351-8331-1FE0BD726D08}"/>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879149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654BCD-0AB5-42D4-81CC-98738EEF78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7F8535-2328-43AC-879E-D9D472801B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491A27-0E99-4888-84FE-069C263DCBE7}"/>
              </a:ext>
            </a:extLst>
          </p:cNvPr>
          <p:cNvSpPr>
            <a:spLocks noGrp="1"/>
          </p:cNvSpPr>
          <p:nvPr>
            <p:ph type="dt" sz="half" idx="10"/>
          </p:nvPr>
        </p:nvSpPr>
        <p:spPr/>
        <p:txBody>
          <a:bodyPr/>
          <a:lstStyle/>
          <a:p>
            <a:fld id="{244D2FC4-1189-4944-B692-F21150660BD4}" type="datetimeFigureOut">
              <a:rPr lang="en-US" smtClean="0"/>
              <a:t>11/1/21</a:t>
            </a:fld>
            <a:endParaRPr lang="en-US"/>
          </a:p>
        </p:txBody>
      </p:sp>
      <p:sp>
        <p:nvSpPr>
          <p:cNvPr id="5" name="Footer Placeholder 4">
            <a:extLst>
              <a:ext uri="{FF2B5EF4-FFF2-40B4-BE49-F238E27FC236}">
                <a16:creationId xmlns:a16="http://schemas.microsoft.com/office/drawing/2014/main" id="{8892E9A1-78F3-4FC7-807C-24686EAA2A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76DB4F-AED7-4410-8188-3BC23A1E213F}"/>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2311861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786B0-75E4-442A-B0EA-FF5B794D64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620A6-1042-42C3-95F0-F5FC6304F6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0D37A5-9A54-4433-AEDC-3C1B633B364C}"/>
              </a:ext>
            </a:extLst>
          </p:cNvPr>
          <p:cNvSpPr>
            <a:spLocks noGrp="1"/>
          </p:cNvSpPr>
          <p:nvPr>
            <p:ph type="dt" sz="half" idx="10"/>
          </p:nvPr>
        </p:nvSpPr>
        <p:spPr/>
        <p:txBody>
          <a:bodyPr/>
          <a:lstStyle/>
          <a:p>
            <a:fld id="{244D2FC4-1189-4944-B692-F21150660BD4}" type="datetimeFigureOut">
              <a:rPr lang="en-US" smtClean="0"/>
              <a:t>11/1/21</a:t>
            </a:fld>
            <a:endParaRPr lang="en-US"/>
          </a:p>
        </p:txBody>
      </p:sp>
      <p:sp>
        <p:nvSpPr>
          <p:cNvPr id="5" name="Footer Placeholder 4">
            <a:extLst>
              <a:ext uri="{FF2B5EF4-FFF2-40B4-BE49-F238E27FC236}">
                <a16:creationId xmlns:a16="http://schemas.microsoft.com/office/drawing/2014/main" id="{41AF96B0-3DF9-4597-AA2B-D1C9960424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828E88-31F6-4A82-8631-D29C5E263575}"/>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3485486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05451-6929-4107-8F2C-B7B063FDC5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C78C6D-34E2-4B0D-B4EF-75EF5229A4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127508-09FB-41D0-8F61-1BFB811B98BA}"/>
              </a:ext>
            </a:extLst>
          </p:cNvPr>
          <p:cNvSpPr>
            <a:spLocks noGrp="1"/>
          </p:cNvSpPr>
          <p:nvPr>
            <p:ph type="dt" sz="half" idx="10"/>
          </p:nvPr>
        </p:nvSpPr>
        <p:spPr/>
        <p:txBody>
          <a:bodyPr/>
          <a:lstStyle/>
          <a:p>
            <a:fld id="{244D2FC4-1189-4944-B692-F21150660BD4}" type="datetimeFigureOut">
              <a:rPr lang="en-US" smtClean="0"/>
              <a:t>11/1/21</a:t>
            </a:fld>
            <a:endParaRPr lang="en-US"/>
          </a:p>
        </p:txBody>
      </p:sp>
      <p:sp>
        <p:nvSpPr>
          <p:cNvPr id="5" name="Footer Placeholder 4">
            <a:extLst>
              <a:ext uri="{FF2B5EF4-FFF2-40B4-BE49-F238E27FC236}">
                <a16:creationId xmlns:a16="http://schemas.microsoft.com/office/drawing/2014/main" id="{1669D368-40DA-492A-8646-62D340539B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815B8-D2A5-4E55-AAB1-FB04AEACEDB2}"/>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1477118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87901-6A3A-4330-A525-BF6FDC33D4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437CEE-C263-4210-B380-7777C49244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1C0F2E-04D2-4959-A13D-C6E3262615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BF51DD-66B2-4192-A012-5B55E31D647E}"/>
              </a:ext>
            </a:extLst>
          </p:cNvPr>
          <p:cNvSpPr>
            <a:spLocks noGrp="1"/>
          </p:cNvSpPr>
          <p:nvPr>
            <p:ph type="dt" sz="half" idx="10"/>
          </p:nvPr>
        </p:nvSpPr>
        <p:spPr/>
        <p:txBody>
          <a:bodyPr/>
          <a:lstStyle/>
          <a:p>
            <a:fld id="{244D2FC4-1189-4944-B692-F21150660BD4}" type="datetimeFigureOut">
              <a:rPr lang="en-US" smtClean="0"/>
              <a:t>11/1/21</a:t>
            </a:fld>
            <a:endParaRPr lang="en-US"/>
          </a:p>
        </p:txBody>
      </p:sp>
      <p:sp>
        <p:nvSpPr>
          <p:cNvPr id="6" name="Footer Placeholder 5">
            <a:extLst>
              <a:ext uri="{FF2B5EF4-FFF2-40B4-BE49-F238E27FC236}">
                <a16:creationId xmlns:a16="http://schemas.microsoft.com/office/drawing/2014/main" id="{56C75791-3D8E-4743-BE5A-CF216C97B8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8F8B47-2C4E-4497-B0F5-8901034BA613}"/>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1451818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94FD-B907-480C-9A75-42CCCF5025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2D003D-132A-4A49-8D43-8DEEA52088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306D86-3E67-4BFC-B3D6-F905EAFDCB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EED40C-D093-4686-B826-5ED117C562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80CB65-CF06-44F2-B8C0-EC622641FA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84D88E-D956-4B0B-BE72-6AB0F8C98725}"/>
              </a:ext>
            </a:extLst>
          </p:cNvPr>
          <p:cNvSpPr>
            <a:spLocks noGrp="1"/>
          </p:cNvSpPr>
          <p:nvPr>
            <p:ph type="dt" sz="half" idx="10"/>
          </p:nvPr>
        </p:nvSpPr>
        <p:spPr/>
        <p:txBody>
          <a:bodyPr/>
          <a:lstStyle/>
          <a:p>
            <a:fld id="{244D2FC4-1189-4944-B692-F21150660BD4}" type="datetimeFigureOut">
              <a:rPr lang="en-US" smtClean="0"/>
              <a:t>11/1/21</a:t>
            </a:fld>
            <a:endParaRPr lang="en-US"/>
          </a:p>
        </p:txBody>
      </p:sp>
      <p:sp>
        <p:nvSpPr>
          <p:cNvPr id="8" name="Footer Placeholder 7">
            <a:extLst>
              <a:ext uri="{FF2B5EF4-FFF2-40B4-BE49-F238E27FC236}">
                <a16:creationId xmlns:a16="http://schemas.microsoft.com/office/drawing/2014/main" id="{F71876FE-F3E3-4987-9DAE-00540431CD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434670-8C4D-46EE-8873-D0EDA9506F1D}"/>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1504997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33BDB-45AF-43C2-9748-E5160F4A26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2873C7-BE32-4CE8-9ED9-7E6C9AF5E3E3}"/>
              </a:ext>
            </a:extLst>
          </p:cNvPr>
          <p:cNvSpPr>
            <a:spLocks noGrp="1"/>
          </p:cNvSpPr>
          <p:nvPr>
            <p:ph type="dt" sz="half" idx="10"/>
          </p:nvPr>
        </p:nvSpPr>
        <p:spPr/>
        <p:txBody>
          <a:bodyPr/>
          <a:lstStyle/>
          <a:p>
            <a:fld id="{244D2FC4-1189-4944-B692-F21150660BD4}" type="datetimeFigureOut">
              <a:rPr lang="en-US" smtClean="0"/>
              <a:t>11/1/21</a:t>
            </a:fld>
            <a:endParaRPr lang="en-US"/>
          </a:p>
        </p:txBody>
      </p:sp>
      <p:sp>
        <p:nvSpPr>
          <p:cNvPr id="4" name="Footer Placeholder 3">
            <a:extLst>
              <a:ext uri="{FF2B5EF4-FFF2-40B4-BE49-F238E27FC236}">
                <a16:creationId xmlns:a16="http://schemas.microsoft.com/office/drawing/2014/main" id="{BA75D650-D4EB-4B6D-B295-36645DE908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18B687-C8AD-451E-A3CD-B8B5A5B75304}"/>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2514277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AEB895-C3FB-4E59-8B4C-C0A7E98C06BC}"/>
              </a:ext>
            </a:extLst>
          </p:cNvPr>
          <p:cNvSpPr>
            <a:spLocks noGrp="1"/>
          </p:cNvSpPr>
          <p:nvPr>
            <p:ph type="dt" sz="half" idx="10"/>
          </p:nvPr>
        </p:nvSpPr>
        <p:spPr/>
        <p:txBody>
          <a:bodyPr/>
          <a:lstStyle/>
          <a:p>
            <a:fld id="{244D2FC4-1189-4944-B692-F21150660BD4}" type="datetimeFigureOut">
              <a:rPr lang="en-US" smtClean="0"/>
              <a:t>11/1/21</a:t>
            </a:fld>
            <a:endParaRPr lang="en-US"/>
          </a:p>
        </p:txBody>
      </p:sp>
      <p:sp>
        <p:nvSpPr>
          <p:cNvPr id="3" name="Footer Placeholder 2">
            <a:extLst>
              <a:ext uri="{FF2B5EF4-FFF2-40B4-BE49-F238E27FC236}">
                <a16:creationId xmlns:a16="http://schemas.microsoft.com/office/drawing/2014/main" id="{6ECD3F76-1134-423C-95AC-E44F042BE1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188E43-60FF-499B-984A-2FEB41F8B096}"/>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3255649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71CBD-812F-42A4-B6DA-782F50FECF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8CEB27-1AFF-4D8E-A40E-0FD7C82CF3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C4C0A-9398-4236-AF11-4D82919640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20F3A9-EACB-4B87-A3CF-9B2B8273E3DE}"/>
              </a:ext>
            </a:extLst>
          </p:cNvPr>
          <p:cNvSpPr>
            <a:spLocks noGrp="1"/>
          </p:cNvSpPr>
          <p:nvPr>
            <p:ph type="dt" sz="half" idx="10"/>
          </p:nvPr>
        </p:nvSpPr>
        <p:spPr/>
        <p:txBody>
          <a:bodyPr/>
          <a:lstStyle/>
          <a:p>
            <a:fld id="{244D2FC4-1189-4944-B692-F21150660BD4}" type="datetimeFigureOut">
              <a:rPr lang="en-US" smtClean="0"/>
              <a:t>11/1/21</a:t>
            </a:fld>
            <a:endParaRPr lang="en-US"/>
          </a:p>
        </p:txBody>
      </p:sp>
      <p:sp>
        <p:nvSpPr>
          <p:cNvPr id="6" name="Footer Placeholder 5">
            <a:extLst>
              <a:ext uri="{FF2B5EF4-FFF2-40B4-BE49-F238E27FC236}">
                <a16:creationId xmlns:a16="http://schemas.microsoft.com/office/drawing/2014/main" id="{9BF57B15-02B1-4E7A-91FF-72E9EA1A7C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9F67CA-CCEB-4CE3-96BF-73449F568EAF}"/>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1668488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1087A-518F-4057-B7B4-7257CDA14F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5EED02-57C8-457F-9DE3-28122808B7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54FC27-95DD-45BB-ABFF-BD44AE75E5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B49AB3-B3A3-4943-A907-DCC2BC0E3346}"/>
              </a:ext>
            </a:extLst>
          </p:cNvPr>
          <p:cNvSpPr>
            <a:spLocks noGrp="1"/>
          </p:cNvSpPr>
          <p:nvPr>
            <p:ph type="dt" sz="half" idx="10"/>
          </p:nvPr>
        </p:nvSpPr>
        <p:spPr/>
        <p:txBody>
          <a:bodyPr/>
          <a:lstStyle/>
          <a:p>
            <a:fld id="{244D2FC4-1189-4944-B692-F21150660BD4}" type="datetimeFigureOut">
              <a:rPr lang="en-US" smtClean="0"/>
              <a:t>11/1/21</a:t>
            </a:fld>
            <a:endParaRPr lang="en-US"/>
          </a:p>
        </p:txBody>
      </p:sp>
      <p:sp>
        <p:nvSpPr>
          <p:cNvPr id="6" name="Footer Placeholder 5">
            <a:extLst>
              <a:ext uri="{FF2B5EF4-FFF2-40B4-BE49-F238E27FC236}">
                <a16:creationId xmlns:a16="http://schemas.microsoft.com/office/drawing/2014/main" id="{F8A16AFD-9D47-434A-813C-A37E5DE649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2E240E-489F-412F-A95F-26458C2EEF63}"/>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1377776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610734-6761-44BE-A1E9-25B42A8CAD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2C9923-ADBF-457B-8BD4-F3E12BFCC2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8E35E-E533-4F23-8241-5A1B431E12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4D2FC4-1189-4944-B692-F21150660BD4}" type="datetimeFigureOut">
              <a:rPr lang="en-US" smtClean="0"/>
              <a:t>11/1/21</a:t>
            </a:fld>
            <a:endParaRPr lang="en-US"/>
          </a:p>
        </p:txBody>
      </p:sp>
      <p:sp>
        <p:nvSpPr>
          <p:cNvPr id="5" name="Footer Placeholder 4">
            <a:extLst>
              <a:ext uri="{FF2B5EF4-FFF2-40B4-BE49-F238E27FC236}">
                <a16:creationId xmlns:a16="http://schemas.microsoft.com/office/drawing/2014/main" id="{96C6A894-6019-4251-8E1D-210AEC8C9A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B22E94-E822-4F0B-97FB-5BE3FBE21F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439073-D90F-4EB9-8DAD-E14CE47916A0}" type="slidenum">
              <a:rPr lang="en-US" smtClean="0"/>
              <a:t>‹#›</a:t>
            </a:fld>
            <a:endParaRPr lang="en-US"/>
          </a:p>
        </p:txBody>
      </p:sp>
    </p:spTree>
    <p:extLst>
      <p:ext uri="{BB962C8B-B14F-4D97-AF65-F5344CB8AC3E}">
        <p14:creationId xmlns:p14="http://schemas.microsoft.com/office/powerpoint/2010/main" val="780941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guides.ou.edu/UCOL1523/Finding_Sourc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6">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posing for a photo&#10;&#10;Description automatically generated">
            <a:extLst>
              <a:ext uri="{FF2B5EF4-FFF2-40B4-BE49-F238E27FC236}">
                <a16:creationId xmlns:a16="http://schemas.microsoft.com/office/drawing/2014/main" id="{B723C027-7AF7-4133-82E5-3789BC920556}"/>
              </a:ext>
            </a:extLst>
          </p:cNvPr>
          <p:cNvPicPr>
            <a:picLocks noChangeAspect="1"/>
          </p:cNvPicPr>
          <p:nvPr/>
        </p:nvPicPr>
        <p:blipFill rotWithShape="1">
          <a:blip r:embed="rId2"/>
          <a:srcRect t="15526" b="204"/>
          <a:stretch/>
        </p:blipFill>
        <p:spPr>
          <a:xfrm>
            <a:off x="2287872" y="198319"/>
            <a:ext cx="7613208" cy="4282442"/>
          </a:xfrm>
          <a:prstGeom prst="rect">
            <a:avLst/>
          </a:prstGeom>
        </p:spPr>
      </p:pic>
      <p:sp>
        <p:nvSpPr>
          <p:cNvPr id="9" name="Title 1">
            <a:extLst>
              <a:ext uri="{FF2B5EF4-FFF2-40B4-BE49-F238E27FC236}">
                <a16:creationId xmlns:a16="http://schemas.microsoft.com/office/drawing/2014/main" id="{51FD6A80-6752-4D35-8B6E-AF8FC7577E93}"/>
              </a:ext>
            </a:extLst>
          </p:cNvPr>
          <p:cNvSpPr txBox="1">
            <a:spLocks/>
          </p:cNvSpPr>
          <p:nvPr/>
        </p:nvSpPr>
        <p:spPr>
          <a:xfrm>
            <a:off x="73794" y="4396055"/>
            <a:ext cx="5049520" cy="192120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300" dirty="0">
                <a:solidFill>
                  <a:srgbClr val="68777C"/>
                </a:solidFill>
                <a:latin typeface="Century Gothic" panose="020B0502020202020204" pitchFamily="34" charset="0"/>
                <a:cs typeface="Aharoni" panose="02010803020104030203" pitchFamily="2" charset="-79"/>
              </a:rPr>
              <a:t>UCOL 1523:</a:t>
            </a:r>
            <a:br>
              <a:rPr lang="en-US" dirty="0">
                <a:solidFill>
                  <a:srgbClr val="68777C"/>
                </a:solidFill>
                <a:latin typeface="Century Gothic" panose="020B0502020202020204" pitchFamily="34" charset="0"/>
                <a:cs typeface="Aharoni" panose="02010803020104030203" pitchFamily="2" charset="-79"/>
              </a:rPr>
            </a:br>
            <a:r>
              <a:rPr lang="en-US" altLang="en-US" sz="4900" b="1" dirty="0">
                <a:solidFill>
                  <a:srgbClr val="68777C"/>
                </a:solidFill>
                <a:latin typeface="Century Gothic" panose="020B0502020202020204" pitchFamily="34" charset="0"/>
                <a:cs typeface="Aharoni" panose="02010803020104030203" pitchFamily="2" charset="-79"/>
              </a:rPr>
              <a:t>GATEWAY TO </a:t>
            </a:r>
            <a:br>
              <a:rPr lang="en-US" altLang="en-US" sz="4900" b="1" dirty="0">
                <a:solidFill>
                  <a:srgbClr val="68777C"/>
                </a:solidFill>
                <a:latin typeface="Century Gothic" panose="020B0502020202020204" pitchFamily="34" charset="0"/>
                <a:cs typeface="Aharoni" panose="02010803020104030203" pitchFamily="2" charset="-79"/>
              </a:rPr>
            </a:br>
            <a:r>
              <a:rPr lang="en-US" altLang="en-US" sz="4900" b="1" dirty="0">
                <a:solidFill>
                  <a:srgbClr val="68777C"/>
                </a:solidFill>
                <a:latin typeface="Century Gothic" panose="020B0502020202020204" pitchFamily="34" charset="0"/>
                <a:cs typeface="Aharoni" panose="02010803020104030203" pitchFamily="2" charset="-79"/>
              </a:rPr>
              <a:t>BELONGING</a:t>
            </a:r>
            <a:endParaRPr lang="en-US" sz="4900" b="1" dirty="0">
              <a:solidFill>
                <a:srgbClr val="68777C"/>
              </a:solidFill>
              <a:latin typeface="Century Gothic" panose="020B0502020202020204" pitchFamily="34" charset="0"/>
            </a:endParaRPr>
          </a:p>
        </p:txBody>
      </p:sp>
      <p:sp>
        <p:nvSpPr>
          <p:cNvPr id="13" name="Subtitle 2">
            <a:extLst>
              <a:ext uri="{FF2B5EF4-FFF2-40B4-BE49-F238E27FC236}">
                <a16:creationId xmlns:a16="http://schemas.microsoft.com/office/drawing/2014/main" id="{4088904B-1EBE-4C50-98C2-F5E38D25DC2F}"/>
              </a:ext>
            </a:extLst>
          </p:cNvPr>
          <p:cNvSpPr txBox="1">
            <a:spLocks/>
          </p:cNvSpPr>
          <p:nvPr/>
        </p:nvSpPr>
        <p:spPr>
          <a:xfrm>
            <a:off x="6620812" y="4480761"/>
            <a:ext cx="4318119" cy="506875"/>
          </a:xfrm>
        </p:spPr>
        <p:txBody>
          <a:bodyPr>
            <a:noAutofit/>
          </a:bodyPr>
          <a:lstStyle>
            <a:lvl1pPr marL="0" indent="0" algn="ctr" defTabSz="457200" rtl="0" eaLnBrk="1" latinLnBrk="0" hangingPunct="1">
              <a:lnSpc>
                <a:spcPct val="90000"/>
              </a:lnSpc>
              <a:spcBef>
                <a:spcPct val="20000"/>
              </a:spcBef>
              <a:buFont typeface="Arial"/>
              <a:buNone/>
              <a:defRPr sz="1800" b="0" i="0" kern="1200">
                <a:solidFill>
                  <a:schemeClr val="tx1"/>
                </a:solidFill>
                <a:latin typeface="Helvetica Neue Light"/>
                <a:ea typeface="+mn-ea"/>
                <a:cs typeface="Helvetica Neue Light"/>
              </a:defRPr>
            </a:lvl1pPr>
            <a:lvl2pPr marL="342900" indent="0" algn="ctr" defTabSz="457200" rtl="0" eaLnBrk="1" latinLnBrk="0" hangingPunct="1">
              <a:spcBef>
                <a:spcPct val="20000"/>
              </a:spcBef>
              <a:buFont typeface="Arial"/>
              <a:buNone/>
              <a:defRPr sz="1500" kern="1200">
                <a:solidFill>
                  <a:schemeClr val="tx1"/>
                </a:solidFill>
                <a:latin typeface="+mn-lt"/>
                <a:ea typeface="+mn-ea"/>
                <a:cs typeface="+mn-cs"/>
              </a:defRPr>
            </a:lvl2pPr>
            <a:lvl3pPr marL="685800" indent="0" algn="ctr" defTabSz="457200" rtl="0" eaLnBrk="1" latinLnBrk="0" hangingPunct="1">
              <a:spcBef>
                <a:spcPct val="20000"/>
              </a:spcBef>
              <a:buFont typeface="Arial"/>
              <a:buNone/>
              <a:defRPr sz="1350" kern="1200">
                <a:solidFill>
                  <a:schemeClr val="tx1"/>
                </a:solidFill>
                <a:latin typeface="+mn-lt"/>
                <a:ea typeface="+mn-ea"/>
                <a:cs typeface="+mn-cs"/>
              </a:defRPr>
            </a:lvl3pPr>
            <a:lvl4pPr marL="1028700" indent="0" algn="ctr" defTabSz="457200" rtl="0" eaLnBrk="1" latinLnBrk="0" hangingPunct="1">
              <a:spcBef>
                <a:spcPct val="20000"/>
              </a:spcBef>
              <a:buFont typeface="Arial"/>
              <a:buNone/>
              <a:defRPr sz="1200" kern="1200">
                <a:solidFill>
                  <a:schemeClr val="tx1"/>
                </a:solidFill>
                <a:latin typeface="+mn-lt"/>
                <a:ea typeface="+mn-ea"/>
                <a:cs typeface="+mn-cs"/>
              </a:defRPr>
            </a:lvl4pPr>
            <a:lvl5pPr marL="1371600" indent="0" algn="ctr" defTabSz="457200" rtl="0" eaLnBrk="1" latinLnBrk="0" hangingPunct="1">
              <a:spcBef>
                <a:spcPct val="20000"/>
              </a:spcBef>
              <a:buFont typeface="Arial"/>
              <a:buNone/>
              <a:defRPr sz="1200" kern="1200">
                <a:solidFill>
                  <a:schemeClr val="tx1"/>
                </a:solidFill>
                <a:latin typeface="+mn-lt"/>
                <a:ea typeface="+mn-ea"/>
                <a:cs typeface="+mn-cs"/>
              </a:defRPr>
            </a:lvl5pPr>
            <a:lvl6pPr marL="1714500" indent="0" algn="ctr" defTabSz="457200" rtl="0" eaLnBrk="1" latinLnBrk="0" hangingPunct="1">
              <a:spcBef>
                <a:spcPct val="20000"/>
              </a:spcBef>
              <a:buFont typeface="Arial"/>
              <a:buNone/>
              <a:defRPr sz="1200" kern="1200">
                <a:solidFill>
                  <a:schemeClr val="tx1"/>
                </a:solidFill>
                <a:latin typeface="+mn-lt"/>
                <a:ea typeface="+mn-ea"/>
                <a:cs typeface="+mn-cs"/>
              </a:defRPr>
            </a:lvl6pPr>
            <a:lvl7pPr marL="2057400" indent="0" algn="ctr" defTabSz="457200" rtl="0" eaLnBrk="1" latinLnBrk="0" hangingPunct="1">
              <a:spcBef>
                <a:spcPct val="20000"/>
              </a:spcBef>
              <a:buFont typeface="Arial"/>
              <a:buNone/>
              <a:defRPr sz="1200" kern="1200">
                <a:solidFill>
                  <a:schemeClr val="tx1"/>
                </a:solidFill>
                <a:latin typeface="+mn-lt"/>
                <a:ea typeface="+mn-ea"/>
                <a:cs typeface="+mn-cs"/>
              </a:defRPr>
            </a:lvl7pPr>
            <a:lvl8pPr marL="2400300" indent="0" algn="ctr" defTabSz="457200" rtl="0" eaLnBrk="1" latinLnBrk="0" hangingPunct="1">
              <a:spcBef>
                <a:spcPct val="20000"/>
              </a:spcBef>
              <a:buFont typeface="Arial"/>
              <a:buNone/>
              <a:defRPr sz="1200" kern="1200">
                <a:solidFill>
                  <a:schemeClr val="tx1"/>
                </a:solidFill>
                <a:latin typeface="+mn-lt"/>
                <a:ea typeface="+mn-ea"/>
                <a:cs typeface="+mn-cs"/>
              </a:defRPr>
            </a:lvl8pPr>
            <a:lvl9pPr marL="2743200" indent="0" algn="ctr" defTabSz="457200" rtl="0" eaLnBrk="1" latinLnBrk="0" hangingPunct="1">
              <a:spcBef>
                <a:spcPct val="20000"/>
              </a:spcBef>
              <a:buFont typeface="Arial"/>
              <a:buNone/>
              <a:defRPr sz="1200" kern="1200">
                <a:solidFill>
                  <a:schemeClr val="tx1"/>
                </a:solidFill>
                <a:latin typeface="+mn-lt"/>
                <a:ea typeface="+mn-ea"/>
                <a:cs typeface="+mn-cs"/>
              </a:defRPr>
            </a:lvl9pPr>
          </a:lstStyle>
          <a:p>
            <a:pPr algn="l">
              <a:lnSpc>
                <a:spcPct val="100000"/>
              </a:lnSpc>
              <a:spcAft>
                <a:spcPts val="450"/>
              </a:spcAft>
            </a:pPr>
            <a:r>
              <a:rPr lang="en-US" dirty="0">
                <a:latin typeface="Century Gothic" panose="020B0502020202020204" pitchFamily="34" charset="0"/>
              </a:rPr>
              <a:t>Week 10 – October 25 – 29, 2021</a:t>
            </a:r>
          </a:p>
          <a:p>
            <a:pPr algn="l">
              <a:lnSpc>
                <a:spcPct val="100000"/>
              </a:lnSpc>
              <a:spcAft>
                <a:spcPts val="450"/>
              </a:spcAft>
            </a:pPr>
            <a:r>
              <a:rPr lang="en-US" sz="3200" b="1" dirty="0">
                <a:solidFill>
                  <a:srgbClr val="45546B"/>
                </a:solidFill>
                <a:latin typeface="Century Gothic" panose="020B0502020202020204" pitchFamily="34" charset="0"/>
                <a:cs typeface="Aharoni" panose="02010803020104030203" pitchFamily="2" charset="-79"/>
              </a:rPr>
              <a:t>Assignment 2: Freewriting and Brainstorming</a:t>
            </a:r>
          </a:p>
          <a:p>
            <a:pPr algn="l">
              <a:lnSpc>
                <a:spcPct val="100000"/>
              </a:lnSpc>
              <a:spcAft>
                <a:spcPts val="450"/>
              </a:spcAft>
            </a:pPr>
            <a:endParaRPr lang="en-US" b="1" dirty="0">
              <a:solidFill>
                <a:srgbClr val="45546B"/>
              </a:solidFill>
              <a:latin typeface="Century Gothic" panose="020B0502020202020204" pitchFamily="34" charset="0"/>
              <a:cs typeface="Aharoni" panose="02010803020104030203" pitchFamily="2" charset="-79"/>
            </a:endParaRPr>
          </a:p>
        </p:txBody>
      </p:sp>
      <p:cxnSp>
        <p:nvCxnSpPr>
          <p:cNvPr id="14" name="Straight Connector 13">
            <a:extLst>
              <a:ext uri="{FF2B5EF4-FFF2-40B4-BE49-F238E27FC236}">
                <a16:creationId xmlns:a16="http://schemas.microsoft.com/office/drawing/2014/main" id="{35D76855-C801-419C-A1FB-6F5D6A30538F}"/>
              </a:ext>
            </a:extLst>
          </p:cNvPr>
          <p:cNvCxnSpPr/>
          <p:nvPr/>
        </p:nvCxnSpPr>
        <p:spPr>
          <a:xfrm>
            <a:off x="5898148" y="4806645"/>
            <a:ext cx="0" cy="1686560"/>
          </a:xfrm>
          <a:prstGeom prst="line">
            <a:avLst/>
          </a:prstGeom>
          <a:ln w="28575">
            <a:solidFill>
              <a:srgbClr val="6877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9411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A0CEF-1248-1146-AA24-CDF9AA60CF05}"/>
              </a:ext>
            </a:extLst>
          </p:cNvPr>
          <p:cNvSpPr>
            <a:spLocks noGrp="1"/>
          </p:cNvSpPr>
          <p:nvPr>
            <p:ph type="title"/>
          </p:nvPr>
        </p:nvSpPr>
        <p:spPr/>
        <p:txBody>
          <a:bodyPr/>
          <a:lstStyle/>
          <a:p>
            <a:r>
              <a:rPr lang="en-US" b="1" dirty="0">
                <a:solidFill>
                  <a:srgbClr val="68777C"/>
                </a:solidFill>
                <a:latin typeface="Century Gothic" panose="020B0502020202020204" pitchFamily="34" charset="0"/>
              </a:rPr>
              <a:t>Like in Brainstorming</a:t>
            </a:r>
          </a:p>
        </p:txBody>
      </p:sp>
      <p:sp>
        <p:nvSpPr>
          <p:cNvPr id="3" name="Content Placeholder 2">
            <a:extLst>
              <a:ext uri="{FF2B5EF4-FFF2-40B4-BE49-F238E27FC236}">
                <a16:creationId xmlns:a16="http://schemas.microsoft.com/office/drawing/2014/main" id="{CAF9B286-AA62-D14C-B8F3-CE113B3A8604}"/>
              </a:ext>
            </a:extLst>
          </p:cNvPr>
          <p:cNvSpPr>
            <a:spLocks noGrp="1"/>
          </p:cNvSpPr>
          <p:nvPr>
            <p:ph idx="1"/>
          </p:nvPr>
        </p:nvSpPr>
        <p:spPr/>
        <p:txBody>
          <a:bodyPr/>
          <a:lstStyle/>
          <a:p>
            <a:r>
              <a:rPr lang="en-US" dirty="0">
                <a:latin typeface="Century Gothic" panose="020B0502020202020204" pitchFamily="34" charset="0"/>
              </a:rPr>
              <a:t>DO write down every idea you can think of about your topic, no matter how "crazy"; you can judge later! (And no one else is going to see it)</a:t>
            </a:r>
          </a:p>
          <a:p>
            <a:r>
              <a:rPr lang="en-US" dirty="0">
                <a:latin typeface="Century Gothic" panose="020B0502020202020204" pitchFamily="34" charset="0"/>
              </a:rPr>
              <a:t>DON'T worry about correct grammar or spelling</a:t>
            </a:r>
          </a:p>
          <a:p>
            <a:pPr marL="0" indent="0">
              <a:buNone/>
            </a:pPr>
            <a:endParaRPr lang="en-US" dirty="0"/>
          </a:p>
        </p:txBody>
      </p:sp>
    </p:spTree>
    <p:extLst>
      <p:ext uri="{BB962C8B-B14F-4D97-AF65-F5344CB8AC3E}">
        <p14:creationId xmlns:p14="http://schemas.microsoft.com/office/powerpoint/2010/main" val="1418712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A0CEF-1248-1146-AA24-CDF9AA60CF05}"/>
              </a:ext>
            </a:extLst>
          </p:cNvPr>
          <p:cNvSpPr>
            <a:spLocks noGrp="1"/>
          </p:cNvSpPr>
          <p:nvPr>
            <p:ph type="title"/>
          </p:nvPr>
        </p:nvSpPr>
        <p:spPr/>
        <p:txBody>
          <a:bodyPr/>
          <a:lstStyle/>
          <a:p>
            <a:r>
              <a:rPr lang="en-US" b="1" dirty="0">
                <a:solidFill>
                  <a:srgbClr val="68777C"/>
                </a:solidFill>
                <a:latin typeface="Century Gothic" panose="020B0502020202020204" pitchFamily="34" charset="0"/>
              </a:rPr>
              <a:t>Unlike in Brainstorming</a:t>
            </a:r>
          </a:p>
        </p:txBody>
      </p:sp>
      <p:sp>
        <p:nvSpPr>
          <p:cNvPr id="3" name="Content Placeholder 2">
            <a:extLst>
              <a:ext uri="{FF2B5EF4-FFF2-40B4-BE49-F238E27FC236}">
                <a16:creationId xmlns:a16="http://schemas.microsoft.com/office/drawing/2014/main" id="{CAF9B286-AA62-D14C-B8F3-CE113B3A8604}"/>
              </a:ext>
            </a:extLst>
          </p:cNvPr>
          <p:cNvSpPr>
            <a:spLocks noGrp="1"/>
          </p:cNvSpPr>
          <p:nvPr>
            <p:ph idx="1"/>
          </p:nvPr>
        </p:nvSpPr>
        <p:spPr/>
        <p:txBody>
          <a:bodyPr>
            <a:normAutofit/>
          </a:bodyPr>
          <a:lstStyle/>
          <a:p>
            <a:r>
              <a:rPr lang="en-US" dirty="0">
                <a:latin typeface="Century Gothic" panose="020B0502020202020204" pitchFamily="34" charset="0"/>
              </a:rPr>
              <a:t>DO write in sentence and paragraph form;</a:t>
            </a:r>
          </a:p>
          <a:p>
            <a:r>
              <a:rPr lang="en-US" dirty="0">
                <a:latin typeface="Century Gothic" panose="020B0502020202020204" pitchFamily="34" charset="0"/>
              </a:rPr>
              <a:t>DO KEEP YOUR HANDS MOVING. If you can’t think of anything,  just keep repeating your subject (e.g., “busy trap, busy trap”) or something like “I’m waiting for ideas to come and they will, I’m waiting for ideas to come and they will,” over and over until they do come. (They will!);</a:t>
            </a:r>
          </a:p>
          <a:p>
            <a:r>
              <a:rPr lang="en-US" dirty="0">
                <a:latin typeface="Century Gothic" panose="020B0502020202020204" pitchFamily="34" charset="0"/>
              </a:rPr>
              <a:t>DO keep going for 15 or 20 minutes or until you feel you have enough to start to build your paper or research on.</a:t>
            </a:r>
          </a:p>
          <a:p>
            <a:pPr marL="0" indent="0">
              <a:buNone/>
            </a:pPr>
            <a:endParaRPr lang="en-US" dirty="0"/>
          </a:p>
        </p:txBody>
      </p:sp>
    </p:spTree>
    <p:extLst>
      <p:ext uri="{BB962C8B-B14F-4D97-AF65-F5344CB8AC3E}">
        <p14:creationId xmlns:p14="http://schemas.microsoft.com/office/powerpoint/2010/main" val="3387948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1457A-8240-4E4F-8229-22823DF5DC8D}"/>
              </a:ext>
            </a:extLst>
          </p:cNvPr>
          <p:cNvSpPr>
            <a:spLocks noGrp="1"/>
          </p:cNvSpPr>
          <p:nvPr>
            <p:ph type="title"/>
          </p:nvPr>
        </p:nvSpPr>
        <p:spPr/>
        <p:txBody>
          <a:bodyPr/>
          <a:lstStyle/>
          <a:p>
            <a:r>
              <a:rPr lang="en-US" b="1" dirty="0">
                <a:solidFill>
                  <a:srgbClr val="68777C"/>
                </a:solidFill>
                <a:latin typeface="Century Gothic" panose="020B0502020202020204" pitchFamily="34" charset="0"/>
              </a:rPr>
              <a:t>Freewriting Example</a:t>
            </a:r>
          </a:p>
        </p:txBody>
      </p:sp>
      <p:sp>
        <p:nvSpPr>
          <p:cNvPr id="3" name="Content Placeholder 2">
            <a:extLst>
              <a:ext uri="{FF2B5EF4-FFF2-40B4-BE49-F238E27FC236}">
                <a16:creationId xmlns:a16="http://schemas.microsoft.com/office/drawing/2014/main" id="{F6A342DD-C795-4744-8461-A5BB405D0C38}"/>
              </a:ext>
            </a:extLst>
          </p:cNvPr>
          <p:cNvSpPr>
            <a:spLocks noGrp="1"/>
          </p:cNvSpPr>
          <p:nvPr>
            <p:ph idx="1"/>
          </p:nvPr>
        </p:nvSpPr>
        <p:spPr>
          <a:xfrm>
            <a:off x="838200" y="1460500"/>
            <a:ext cx="10515600" cy="5032375"/>
          </a:xfrm>
        </p:spPr>
        <p:txBody>
          <a:bodyPr>
            <a:normAutofit fontScale="62500" lnSpcReduction="20000"/>
          </a:bodyPr>
          <a:lstStyle/>
          <a:p>
            <a:pPr marL="0" indent="0" fontAlgn="base">
              <a:buNone/>
            </a:pPr>
            <a:r>
              <a:rPr lang="en-US" dirty="0">
                <a:latin typeface="Century Gothic" panose="020B0502020202020204" pitchFamily="34" charset="0"/>
              </a:rPr>
              <a:t>Here’s a sample </a:t>
            </a:r>
            <a:r>
              <a:rPr lang="en-US" dirty="0" err="1">
                <a:latin typeface="Century Gothic" panose="020B0502020202020204" pitchFamily="34" charset="0"/>
              </a:rPr>
              <a:t>freewrite</a:t>
            </a:r>
            <a:r>
              <a:rPr lang="en-US" dirty="0">
                <a:latin typeface="Century Gothic" panose="020B0502020202020204" pitchFamily="34" charset="0"/>
              </a:rPr>
              <a:t> that could yield a number of topics for writing:</a:t>
            </a:r>
          </a:p>
          <a:p>
            <a:pPr marL="0" indent="0" fontAlgn="base">
              <a:buNone/>
            </a:pPr>
            <a:r>
              <a:rPr lang="en-US" dirty="0">
                <a:latin typeface="Century Gothic" panose="020B0502020202020204" pitchFamily="34" charset="0"/>
              </a:rPr>
              <a:t>I don’t think this is useful or helpful in any way. This is stupid, stupid, stupid. I’m looking out of my window and it’s the end of may and I can see that white cotton stuff flying around in the air, from the trees. One of my aunts was always allergic to that stuff when it started flying around in the spring. Don’t know offhand what type of tree that comes from. That aunt is now 94 years old and is in a nursing home for a while after she had a bad episode. She seems to have one now every spring. It’s like that old tree cotton triggers something in her body. Allergies. Spring. Trying to get the flowers to grow but one of the neighbors who is also in his 90s keeps feeding the squirrels and they come and dig up everyone’s flowerbed to store their peanuts. Plant the flowers and within thirty minutes there’s a peanut there. Wonder if anyone has grown peanut bushes yet?</a:t>
            </a:r>
          </a:p>
          <a:p>
            <a:pPr marL="0" indent="0" fontAlgn="base">
              <a:buNone/>
            </a:pPr>
            <a:r>
              <a:rPr lang="en-US" dirty="0">
                <a:latin typeface="Century Gothic" panose="020B0502020202020204" pitchFamily="34" charset="0"/>
              </a:rPr>
              <a:t>Don’t know . . . know . . .</a:t>
            </a:r>
          </a:p>
          <a:p>
            <a:pPr marL="0" indent="0" fontAlgn="base">
              <a:buNone/>
            </a:pPr>
            <a:endParaRPr lang="en-US" dirty="0">
              <a:latin typeface="Century Gothic" panose="020B0502020202020204" pitchFamily="34" charset="0"/>
            </a:endParaRPr>
          </a:p>
          <a:p>
            <a:pPr marL="0" indent="0" fontAlgn="base">
              <a:buNone/>
            </a:pPr>
            <a:r>
              <a:rPr lang="en-US" dirty="0">
                <a:latin typeface="Century Gothic" panose="020B0502020202020204" pitchFamily="34" charset="0"/>
              </a:rPr>
              <a:t>Possible topics from this </a:t>
            </a:r>
            <a:r>
              <a:rPr lang="en-US" dirty="0" err="1">
                <a:latin typeface="Century Gothic" panose="020B0502020202020204" pitchFamily="34" charset="0"/>
              </a:rPr>
              <a:t>freewrite</a:t>
            </a:r>
            <a:r>
              <a:rPr lang="en-US" dirty="0">
                <a:latin typeface="Century Gothic" panose="020B0502020202020204" pitchFamily="34" charset="0"/>
              </a:rPr>
              <a:t>:</a:t>
            </a:r>
          </a:p>
          <a:p>
            <a:pPr fontAlgn="base"/>
            <a:r>
              <a:rPr lang="en-US" dirty="0">
                <a:latin typeface="Century Gothic" panose="020B0502020202020204" pitchFamily="34" charset="0"/>
              </a:rPr>
              <a:t>Allergy causes</a:t>
            </a:r>
          </a:p>
          <a:p>
            <a:pPr fontAlgn="base"/>
            <a:r>
              <a:rPr lang="en-US" dirty="0">
                <a:latin typeface="Century Gothic" panose="020B0502020202020204" pitchFamily="34" charset="0"/>
              </a:rPr>
              <a:t>Allergies on the rise in the U.S.</a:t>
            </a:r>
          </a:p>
          <a:p>
            <a:pPr fontAlgn="base"/>
            <a:r>
              <a:rPr lang="en-US" dirty="0">
                <a:latin typeface="Century Gothic" panose="020B0502020202020204" pitchFamily="34" charset="0"/>
              </a:rPr>
              <a:t>Consequences of humanizing wild animals</a:t>
            </a:r>
          </a:p>
          <a:p>
            <a:pPr fontAlgn="base"/>
            <a:r>
              <a:rPr lang="en-US" dirty="0">
                <a:latin typeface="Century Gothic" panose="020B0502020202020204" pitchFamily="34" charset="0"/>
              </a:rPr>
              <a:t>Squirrel behavior patterns and feeding habits</a:t>
            </a:r>
          </a:p>
          <a:p>
            <a:pPr fontAlgn="base"/>
            <a:r>
              <a:rPr lang="en-US" dirty="0">
                <a:latin typeface="Century Gothic" panose="020B0502020202020204" pitchFamily="34" charset="0"/>
              </a:rPr>
              <a:t>Growing your own food</a:t>
            </a:r>
          </a:p>
        </p:txBody>
      </p:sp>
    </p:spTree>
    <p:extLst>
      <p:ext uri="{BB962C8B-B14F-4D97-AF65-F5344CB8AC3E}">
        <p14:creationId xmlns:p14="http://schemas.microsoft.com/office/powerpoint/2010/main" val="3498092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BDF3A-9CB2-574C-BF90-EBC681CB4805}"/>
              </a:ext>
            </a:extLst>
          </p:cNvPr>
          <p:cNvSpPr>
            <a:spLocks noGrp="1"/>
          </p:cNvSpPr>
          <p:nvPr>
            <p:ph type="title"/>
          </p:nvPr>
        </p:nvSpPr>
        <p:spPr/>
        <p:txBody>
          <a:bodyPr/>
          <a:lstStyle/>
          <a:p>
            <a:r>
              <a:rPr lang="en-US" b="1" dirty="0">
                <a:solidFill>
                  <a:srgbClr val="68777C"/>
                </a:solidFill>
                <a:latin typeface="Century Gothic" panose="020B0502020202020204" pitchFamily="34" charset="0"/>
              </a:rPr>
              <a:t>Your turn…</a:t>
            </a:r>
          </a:p>
        </p:txBody>
      </p:sp>
      <p:sp>
        <p:nvSpPr>
          <p:cNvPr id="3" name="Content Placeholder 2">
            <a:extLst>
              <a:ext uri="{FF2B5EF4-FFF2-40B4-BE49-F238E27FC236}">
                <a16:creationId xmlns:a16="http://schemas.microsoft.com/office/drawing/2014/main" id="{2D8ACAD0-B7D5-6F4F-9ECC-7C4345024FCD}"/>
              </a:ext>
            </a:extLst>
          </p:cNvPr>
          <p:cNvSpPr>
            <a:spLocks noGrp="1"/>
          </p:cNvSpPr>
          <p:nvPr>
            <p:ph idx="1"/>
          </p:nvPr>
        </p:nvSpPr>
        <p:spPr/>
        <p:txBody>
          <a:bodyPr/>
          <a:lstStyle/>
          <a:p>
            <a:pPr marL="0" indent="0">
              <a:buNone/>
            </a:pPr>
            <a:r>
              <a:rPr lang="en-US" dirty="0">
                <a:latin typeface="Century Gothic" panose="020B0502020202020204" pitchFamily="34" charset="0"/>
              </a:rPr>
              <a:t>For the next 15 minutes, take a look at your mind map and just write in paragraph and full sentence form. Write an entire page, just keep typing or writing. </a:t>
            </a:r>
          </a:p>
        </p:txBody>
      </p:sp>
    </p:spTree>
    <p:extLst>
      <p:ext uri="{BB962C8B-B14F-4D97-AF65-F5344CB8AC3E}">
        <p14:creationId xmlns:p14="http://schemas.microsoft.com/office/powerpoint/2010/main" val="1070305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87B1E-F13F-9946-9206-25579A2CF945}"/>
              </a:ext>
            </a:extLst>
          </p:cNvPr>
          <p:cNvSpPr>
            <a:spLocks noGrp="1"/>
          </p:cNvSpPr>
          <p:nvPr>
            <p:ph type="title"/>
          </p:nvPr>
        </p:nvSpPr>
        <p:spPr/>
        <p:txBody>
          <a:bodyPr/>
          <a:lstStyle/>
          <a:p>
            <a:r>
              <a:rPr lang="en-US" b="1" dirty="0">
                <a:solidFill>
                  <a:srgbClr val="68777C"/>
                </a:solidFill>
                <a:latin typeface="Century Gothic" panose="020B0502020202020204" pitchFamily="34" charset="0"/>
              </a:rPr>
              <a:t>Finding Scholarly Sources</a:t>
            </a:r>
          </a:p>
        </p:txBody>
      </p:sp>
      <p:sp>
        <p:nvSpPr>
          <p:cNvPr id="3" name="Content Placeholder 2">
            <a:extLst>
              <a:ext uri="{FF2B5EF4-FFF2-40B4-BE49-F238E27FC236}">
                <a16:creationId xmlns:a16="http://schemas.microsoft.com/office/drawing/2014/main" id="{1D144B2B-3D2D-6C4F-B447-9715FF2D26BB}"/>
              </a:ext>
            </a:extLst>
          </p:cNvPr>
          <p:cNvSpPr>
            <a:spLocks noGrp="1"/>
          </p:cNvSpPr>
          <p:nvPr>
            <p:ph idx="1"/>
          </p:nvPr>
        </p:nvSpPr>
        <p:spPr/>
        <p:txBody>
          <a:bodyPr/>
          <a:lstStyle/>
          <a:p>
            <a:r>
              <a:rPr lang="en-US" dirty="0">
                <a:latin typeface="Century Gothic" panose="020B0502020202020204" pitchFamily="34" charset="0"/>
              </a:rPr>
              <a:t>Look at your </a:t>
            </a:r>
            <a:r>
              <a:rPr lang="en-US" dirty="0" err="1">
                <a:latin typeface="Century Gothic" panose="020B0502020202020204" pitchFamily="34" charset="0"/>
              </a:rPr>
              <a:t>mindmap</a:t>
            </a:r>
            <a:r>
              <a:rPr lang="en-US" dirty="0">
                <a:latin typeface="Century Gothic" panose="020B0502020202020204" pitchFamily="34" charset="0"/>
              </a:rPr>
              <a:t> again.</a:t>
            </a:r>
          </a:p>
          <a:p>
            <a:r>
              <a:rPr lang="en-US" dirty="0">
                <a:latin typeface="Century Gothic" panose="020B0502020202020204" pitchFamily="34" charset="0"/>
              </a:rPr>
              <a:t>Mark (highlight, star, underline, etc.) ideas or connections on the </a:t>
            </a:r>
            <a:r>
              <a:rPr lang="en-US" dirty="0" err="1">
                <a:latin typeface="Century Gothic" panose="020B0502020202020204" pitchFamily="34" charset="0"/>
              </a:rPr>
              <a:t>mindmap</a:t>
            </a:r>
            <a:r>
              <a:rPr lang="en-US" dirty="0">
                <a:latin typeface="Century Gothic" panose="020B0502020202020204" pitchFamily="34" charset="0"/>
              </a:rPr>
              <a:t> that you need to learn more about before you write.</a:t>
            </a:r>
          </a:p>
          <a:p>
            <a:r>
              <a:rPr lang="en-US" dirty="0">
                <a:latin typeface="Century Gothic" panose="020B0502020202020204" pitchFamily="34" charset="0"/>
              </a:rPr>
              <a:t>For each, make a list of some keywords that would help you search for sources.</a:t>
            </a:r>
          </a:p>
          <a:p>
            <a:r>
              <a:rPr lang="en-US" dirty="0">
                <a:latin typeface="Century Gothic" panose="020B0502020202020204" pitchFamily="34" charset="0"/>
              </a:rPr>
              <a:t> Start your search using the OU Libraries website (review search processes here: </a:t>
            </a:r>
            <a:r>
              <a:rPr lang="en-US" dirty="0">
                <a:latin typeface="Century Gothic" panose="020B0502020202020204" pitchFamily="34" charset="0"/>
                <a:hlinkClick r:id="rId2"/>
              </a:rPr>
              <a:t>https://guides.ou.edu/UCOL1523/Finding_Sources</a:t>
            </a:r>
            <a:r>
              <a:rPr lang="en-US" dirty="0">
                <a:latin typeface="Century Gothic" panose="020B0502020202020204" pitchFamily="34" charset="0"/>
              </a:rPr>
              <a:t>) </a:t>
            </a:r>
          </a:p>
        </p:txBody>
      </p:sp>
    </p:spTree>
    <p:extLst>
      <p:ext uri="{BB962C8B-B14F-4D97-AF65-F5344CB8AC3E}">
        <p14:creationId xmlns:p14="http://schemas.microsoft.com/office/powerpoint/2010/main" val="1487385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99901-1894-374E-83EC-933407EA4D5B}"/>
              </a:ext>
            </a:extLst>
          </p:cNvPr>
          <p:cNvSpPr>
            <a:spLocks noGrp="1"/>
          </p:cNvSpPr>
          <p:nvPr>
            <p:ph type="title"/>
          </p:nvPr>
        </p:nvSpPr>
        <p:spPr/>
        <p:txBody>
          <a:bodyPr/>
          <a:lstStyle/>
          <a:p>
            <a:r>
              <a:rPr lang="en-US" b="1" dirty="0">
                <a:solidFill>
                  <a:srgbClr val="68777C"/>
                </a:solidFill>
                <a:latin typeface="Century Gothic" panose="020B0502020202020204" pitchFamily="34" charset="0"/>
              </a:rPr>
              <a:t>Using Public Scholarship</a:t>
            </a:r>
          </a:p>
        </p:txBody>
      </p:sp>
      <p:sp>
        <p:nvSpPr>
          <p:cNvPr id="3" name="Content Placeholder 2">
            <a:extLst>
              <a:ext uri="{FF2B5EF4-FFF2-40B4-BE49-F238E27FC236}">
                <a16:creationId xmlns:a16="http://schemas.microsoft.com/office/drawing/2014/main" id="{70CFA38E-01B4-D741-86B0-B69F34FC55F0}"/>
              </a:ext>
            </a:extLst>
          </p:cNvPr>
          <p:cNvSpPr>
            <a:spLocks noGrp="1"/>
          </p:cNvSpPr>
          <p:nvPr>
            <p:ph idx="1"/>
          </p:nvPr>
        </p:nvSpPr>
        <p:spPr/>
        <p:txBody>
          <a:bodyPr/>
          <a:lstStyle/>
          <a:p>
            <a:r>
              <a:rPr lang="en-US" dirty="0">
                <a:latin typeface="Century Gothic" panose="020B0502020202020204" pitchFamily="34" charset="0"/>
              </a:rPr>
              <a:t>Who published this source? Why did they show interest in publishing this? Who is the intended audience and what are they hoping the audience does in response?</a:t>
            </a:r>
          </a:p>
          <a:p>
            <a:r>
              <a:rPr lang="en-US" dirty="0">
                <a:latin typeface="Century Gothic" panose="020B0502020202020204" pitchFamily="34" charset="0"/>
              </a:rPr>
              <a:t>What editorial process did the author need to go through to publish this source? How was the argument and evidence fact-checked?</a:t>
            </a:r>
          </a:p>
          <a:p>
            <a:r>
              <a:rPr lang="en-US" dirty="0">
                <a:latin typeface="Century Gothic" panose="020B0502020202020204" pitchFamily="34" charset="0"/>
              </a:rPr>
              <a:t>Who is the author? How can you know they are speaking from knowledge about this topic? Are they the person who should be </a:t>
            </a:r>
            <a:r>
              <a:rPr lang="en-US">
                <a:latin typeface="Century Gothic" panose="020B0502020202020204" pitchFamily="34" charset="0"/>
              </a:rPr>
              <a:t>speaking about this topic?</a:t>
            </a:r>
            <a:endParaRPr lang="en-US" dirty="0">
              <a:latin typeface="Century Gothic" panose="020B0502020202020204" pitchFamily="34" charset="0"/>
            </a:endParaRPr>
          </a:p>
        </p:txBody>
      </p:sp>
    </p:spTree>
    <p:extLst>
      <p:ext uri="{BB962C8B-B14F-4D97-AF65-F5344CB8AC3E}">
        <p14:creationId xmlns:p14="http://schemas.microsoft.com/office/powerpoint/2010/main" val="3686898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18DD9-D375-9740-9098-A8238FEE2335}"/>
              </a:ext>
            </a:extLst>
          </p:cNvPr>
          <p:cNvSpPr>
            <a:spLocks noGrp="1"/>
          </p:cNvSpPr>
          <p:nvPr>
            <p:ph type="title"/>
          </p:nvPr>
        </p:nvSpPr>
        <p:spPr/>
        <p:txBody>
          <a:bodyPr/>
          <a:lstStyle/>
          <a:p>
            <a:r>
              <a:rPr lang="en-US" b="1" dirty="0">
                <a:solidFill>
                  <a:srgbClr val="68777C"/>
                </a:solidFill>
                <a:latin typeface="Century Gothic" panose="020B0502020202020204" pitchFamily="34" charset="0"/>
              </a:rPr>
              <a:t>Brainstorming</a:t>
            </a:r>
          </a:p>
        </p:txBody>
      </p:sp>
      <p:sp>
        <p:nvSpPr>
          <p:cNvPr id="3" name="Content Placeholder 2">
            <a:extLst>
              <a:ext uri="{FF2B5EF4-FFF2-40B4-BE49-F238E27FC236}">
                <a16:creationId xmlns:a16="http://schemas.microsoft.com/office/drawing/2014/main" id="{72F41A18-AC69-B548-B3D7-4092C2D21854}"/>
              </a:ext>
            </a:extLst>
          </p:cNvPr>
          <p:cNvSpPr>
            <a:spLocks noGrp="1"/>
          </p:cNvSpPr>
          <p:nvPr>
            <p:ph idx="1"/>
          </p:nvPr>
        </p:nvSpPr>
        <p:spPr/>
        <p:txBody>
          <a:bodyPr/>
          <a:lstStyle/>
          <a:p>
            <a:pPr marL="0" indent="0">
              <a:buNone/>
            </a:pPr>
            <a:r>
              <a:rPr lang="en-US" dirty="0">
                <a:latin typeface="Century Gothic" panose="020B0502020202020204" pitchFamily="34" charset="0"/>
              </a:rPr>
              <a:t>Strategies for brainstorming keywords:</a:t>
            </a:r>
          </a:p>
          <a:p>
            <a:r>
              <a:rPr lang="en-US" dirty="0">
                <a:latin typeface="Century Gothic" panose="020B0502020202020204" pitchFamily="34" charset="0"/>
              </a:rPr>
              <a:t>Look in your text for keywords</a:t>
            </a:r>
          </a:p>
          <a:p>
            <a:r>
              <a:rPr lang="en-US" dirty="0">
                <a:latin typeface="Century Gothic" panose="020B0502020202020204" pitchFamily="34" charset="0"/>
              </a:rPr>
              <a:t>Brainstorm ideas with a partner or group</a:t>
            </a:r>
          </a:p>
          <a:p>
            <a:r>
              <a:rPr lang="en-US" dirty="0">
                <a:latin typeface="Century Gothic" panose="020B0502020202020204" pitchFamily="34" charset="0"/>
              </a:rPr>
              <a:t>Create a mind map</a:t>
            </a:r>
          </a:p>
          <a:p>
            <a:r>
              <a:rPr lang="en-US" dirty="0">
                <a:latin typeface="Century Gothic" panose="020B0502020202020204" pitchFamily="34" charset="0"/>
              </a:rPr>
              <a:t>Search the Web</a:t>
            </a:r>
          </a:p>
          <a:p>
            <a:r>
              <a:rPr lang="en-US" dirty="0">
                <a:latin typeface="Century Gothic" panose="020B0502020202020204" pitchFamily="34" charset="0"/>
              </a:rPr>
              <a:t>Use names of people and organizations related to your topic</a:t>
            </a:r>
          </a:p>
          <a:p>
            <a:pPr marL="0" indent="0">
              <a:buNone/>
            </a:pPr>
            <a:endParaRPr lang="en-US" dirty="0"/>
          </a:p>
        </p:txBody>
      </p:sp>
    </p:spTree>
    <p:extLst>
      <p:ext uri="{BB962C8B-B14F-4D97-AF65-F5344CB8AC3E}">
        <p14:creationId xmlns:p14="http://schemas.microsoft.com/office/powerpoint/2010/main" val="2818418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xample of brainstorming for global warming">
            <a:extLst>
              <a:ext uri="{FF2B5EF4-FFF2-40B4-BE49-F238E27FC236}">
                <a16:creationId xmlns:a16="http://schemas.microsoft.com/office/drawing/2014/main" id="{2B2CBB27-002C-7E46-8384-174B5D93746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82091" y="643467"/>
            <a:ext cx="6227817"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164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25188-549C-F448-BAAE-48E6BA374CF0}"/>
              </a:ext>
            </a:extLst>
          </p:cNvPr>
          <p:cNvSpPr>
            <a:spLocks noGrp="1"/>
          </p:cNvSpPr>
          <p:nvPr>
            <p:ph type="title"/>
          </p:nvPr>
        </p:nvSpPr>
        <p:spPr/>
        <p:txBody>
          <a:bodyPr/>
          <a:lstStyle/>
          <a:p>
            <a:r>
              <a:rPr lang="en-US" b="1" dirty="0">
                <a:solidFill>
                  <a:srgbClr val="68777C"/>
                </a:solidFill>
                <a:latin typeface="Century Gothic" panose="020B0502020202020204" pitchFamily="34" charset="0"/>
              </a:rPr>
              <a:t>Brainstorming Example</a:t>
            </a:r>
          </a:p>
        </p:txBody>
      </p:sp>
      <p:sp>
        <p:nvSpPr>
          <p:cNvPr id="3" name="Content Placeholder 2">
            <a:extLst>
              <a:ext uri="{FF2B5EF4-FFF2-40B4-BE49-F238E27FC236}">
                <a16:creationId xmlns:a16="http://schemas.microsoft.com/office/drawing/2014/main" id="{86697167-FC83-FF4D-828D-BD053971C907}"/>
              </a:ext>
            </a:extLst>
          </p:cNvPr>
          <p:cNvSpPr>
            <a:spLocks noGrp="1"/>
          </p:cNvSpPr>
          <p:nvPr>
            <p:ph idx="1"/>
          </p:nvPr>
        </p:nvSpPr>
        <p:spPr>
          <a:xfrm>
            <a:off x="838200" y="1422400"/>
            <a:ext cx="5473700" cy="4754563"/>
          </a:xfrm>
        </p:spPr>
        <p:txBody>
          <a:bodyPr>
            <a:normAutofit fontScale="77500" lnSpcReduction="20000"/>
          </a:bodyPr>
          <a:lstStyle/>
          <a:p>
            <a:pPr marL="0" indent="0" fontAlgn="base">
              <a:buNone/>
            </a:pPr>
            <a:r>
              <a:rPr lang="en-US" dirty="0">
                <a:latin typeface="Century Gothic" panose="020B0502020202020204" pitchFamily="34" charset="0"/>
              </a:rPr>
              <a:t>To brainstorm, let your thoughts about a specific topic flow, and list those thoughts.</a:t>
            </a:r>
          </a:p>
          <a:p>
            <a:pPr marL="0" indent="0" fontAlgn="base">
              <a:buNone/>
            </a:pPr>
            <a:r>
              <a:rPr lang="en-US" b="1" dirty="0">
                <a:latin typeface="Century Gothic" panose="020B0502020202020204" pitchFamily="34" charset="0"/>
              </a:rPr>
              <a:t>Example: </a:t>
            </a:r>
            <a:r>
              <a:rPr lang="en-US" dirty="0">
                <a:latin typeface="Century Gothic" panose="020B0502020202020204" pitchFamily="34" charset="0"/>
              </a:rPr>
              <a:t>squirrels</a:t>
            </a:r>
          </a:p>
          <a:p>
            <a:pPr fontAlgn="base"/>
            <a:r>
              <a:rPr lang="en-US" dirty="0">
                <a:latin typeface="Century Gothic" panose="020B0502020202020204" pitchFamily="34" charset="0"/>
              </a:rPr>
              <a:t>How to get them out of the garden</a:t>
            </a:r>
          </a:p>
          <a:p>
            <a:pPr fontAlgn="base"/>
            <a:r>
              <a:rPr lang="en-US" dirty="0">
                <a:latin typeface="Century Gothic" panose="020B0502020202020204" pitchFamily="34" charset="0"/>
              </a:rPr>
              <a:t>How to get rid of them ethically (without killing)</a:t>
            </a:r>
          </a:p>
          <a:p>
            <a:pPr fontAlgn="base"/>
            <a:r>
              <a:rPr lang="en-US" dirty="0">
                <a:latin typeface="Century Gothic" panose="020B0502020202020204" pitchFamily="34" charset="0"/>
              </a:rPr>
              <a:t>Squirrel traps</a:t>
            </a:r>
          </a:p>
          <a:p>
            <a:pPr fontAlgn="base"/>
            <a:r>
              <a:rPr lang="en-US" dirty="0">
                <a:latin typeface="Century Gothic" panose="020B0502020202020204" pitchFamily="34" charset="0"/>
              </a:rPr>
              <a:t>Repellents for squirrels</a:t>
            </a:r>
          </a:p>
          <a:p>
            <a:pPr fontAlgn="base"/>
            <a:r>
              <a:rPr lang="en-US" dirty="0">
                <a:latin typeface="Century Gothic" panose="020B0502020202020204" pitchFamily="34" charset="0"/>
              </a:rPr>
              <a:t>Types of squirrels</a:t>
            </a:r>
          </a:p>
          <a:p>
            <a:pPr fontAlgn="base"/>
            <a:r>
              <a:rPr lang="en-US" dirty="0">
                <a:latin typeface="Century Gothic" panose="020B0502020202020204" pitchFamily="34" charset="0"/>
              </a:rPr>
              <a:t>Brown vs. black vs. red squirrels</a:t>
            </a:r>
          </a:p>
          <a:p>
            <a:pPr fontAlgn="base"/>
            <a:r>
              <a:rPr lang="en-US" dirty="0">
                <a:latin typeface="Century Gothic" panose="020B0502020202020204" pitchFamily="34" charset="0"/>
              </a:rPr>
              <a:t>Flying squirrels</a:t>
            </a:r>
          </a:p>
          <a:p>
            <a:pPr fontAlgn="base"/>
            <a:r>
              <a:rPr lang="en-US" dirty="0">
                <a:latin typeface="Century Gothic" panose="020B0502020202020204" pitchFamily="34" charset="0"/>
              </a:rPr>
              <a:t>What they eat</a:t>
            </a:r>
          </a:p>
          <a:p>
            <a:pPr fontAlgn="base"/>
            <a:r>
              <a:rPr lang="en-US" dirty="0">
                <a:latin typeface="Century Gothic" panose="020B0502020202020204" pitchFamily="34" charset="0"/>
              </a:rPr>
              <a:t>Different types of play</a:t>
            </a:r>
          </a:p>
          <a:p>
            <a:pPr marL="0" indent="0">
              <a:buNone/>
            </a:pPr>
            <a:endParaRPr lang="en-US" dirty="0"/>
          </a:p>
        </p:txBody>
      </p:sp>
      <p:sp>
        <p:nvSpPr>
          <p:cNvPr id="4" name="Rectangle 3">
            <a:extLst>
              <a:ext uri="{FF2B5EF4-FFF2-40B4-BE49-F238E27FC236}">
                <a16:creationId xmlns:a16="http://schemas.microsoft.com/office/drawing/2014/main" id="{7E1E0E06-A43F-1043-8BD8-050492191E83}"/>
              </a:ext>
            </a:extLst>
          </p:cNvPr>
          <p:cNvSpPr/>
          <p:nvPr/>
        </p:nvSpPr>
        <p:spPr>
          <a:xfrm>
            <a:off x="6959600" y="2367171"/>
            <a:ext cx="4826000" cy="2646878"/>
          </a:xfrm>
          <a:prstGeom prst="rect">
            <a:avLst/>
          </a:prstGeom>
        </p:spPr>
        <p:txBody>
          <a:bodyPr wrap="square">
            <a:spAutoFit/>
          </a:bodyPr>
          <a:lstStyle/>
          <a:p>
            <a:pPr marL="285750" indent="-285750" fontAlgn="base">
              <a:buFont typeface="Arial" panose="020B0604020202020204" pitchFamily="34" charset="0"/>
              <a:buChar char="•"/>
            </a:pPr>
            <a:r>
              <a:rPr lang="en-US" sz="2400" dirty="0">
                <a:latin typeface="Century Gothic" panose="020B0502020202020204" pitchFamily="34" charset="0"/>
              </a:rPr>
              <a:t>Training squirrels</a:t>
            </a:r>
          </a:p>
          <a:p>
            <a:pPr marL="285750" indent="-285750" fontAlgn="base">
              <a:buFont typeface="Arial" panose="020B0604020202020204" pitchFamily="34" charset="0"/>
              <a:buChar char="•"/>
            </a:pPr>
            <a:r>
              <a:rPr lang="en-US" sz="2400" dirty="0">
                <a:latin typeface="Century Gothic" panose="020B0502020202020204" pitchFamily="34" charset="0"/>
              </a:rPr>
              <a:t>Hunting squirrels</a:t>
            </a:r>
          </a:p>
          <a:p>
            <a:pPr marL="285750" indent="-285750" fontAlgn="base">
              <a:buFont typeface="Arial" panose="020B0604020202020204" pitchFamily="34" charset="0"/>
              <a:buChar char="•"/>
            </a:pPr>
            <a:r>
              <a:rPr lang="en-US" sz="2400" dirty="0">
                <a:latin typeface="Century Gothic" panose="020B0502020202020204" pitchFamily="34" charset="0"/>
              </a:rPr>
              <a:t>Squirrels and cats</a:t>
            </a:r>
          </a:p>
          <a:p>
            <a:pPr marL="285750" indent="-285750" fontAlgn="base">
              <a:buFont typeface="Arial" panose="020B0604020202020204" pitchFamily="34" charset="0"/>
              <a:buChar char="•"/>
            </a:pPr>
            <a:r>
              <a:rPr lang="en-US" sz="2400" dirty="0">
                <a:latin typeface="Century Gothic" panose="020B0502020202020204" pitchFamily="34" charset="0"/>
              </a:rPr>
              <a:t>How they nest</a:t>
            </a:r>
          </a:p>
          <a:p>
            <a:pPr marL="285750" indent="-285750" fontAlgn="base">
              <a:buFont typeface="Arial" panose="020B0604020202020204" pitchFamily="34" charset="0"/>
              <a:buChar char="•"/>
            </a:pPr>
            <a:r>
              <a:rPr lang="en-US" sz="2400" dirty="0">
                <a:latin typeface="Century Gothic" panose="020B0502020202020204" pitchFamily="34" charset="0"/>
              </a:rPr>
              <a:t>Build nests in the same place each year</a:t>
            </a:r>
          </a:p>
          <a:p>
            <a:pPr fontAlgn="base"/>
            <a:endParaRPr lang="en-US" sz="2200" dirty="0"/>
          </a:p>
        </p:txBody>
      </p:sp>
    </p:spTree>
    <p:extLst>
      <p:ext uri="{BB962C8B-B14F-4D97-AF65-F5344CB8AC3E}">
        <p14:creationId xmlns:p14="http://schemas.microsoft.com/office/powerpoint/2010/main" val="1444265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ACD39-5C15-954A-8289-2E562F477D89}"/>
              </a:ext>
            </a:extLst>
          </p:cNvPr>
          <p:cNvSpPr>
            <a:spLocks noGrp="1"/>
          </p:cNvSpPr>
          <p:nvPr>
            <p:ph type="title"/>
          </p:nvPr>
        </p:nvSpPr>
        <p:spPr/>
        <p:txBody>
          <a:bodyPr/>
          <a:lstStyle/>
          <a:p>
            <a:r>
              <a:rPr lang="en-US" b="1" dirty="0">
                <a:solidFill>
                  <a:srgbClr val="68777C"/>
                </a:solidFill>
                <a:latin typeface="Century Gothic" panose="020B0502020202020204" pitchFamily="34" charset="0"/>
              </a:rPr>
              <a:t>Brainstorming Cont.</a:t>
            </a:r>
          </a:p>
        </p:txBody>
      </p:sp>
      <p:sp>
        <p:nvSpPr>
          <p:cNvPr id="3" name="Content Placeholder 2">
            <a:extLst>
              <a:ext uri="{FF2B5EF4-FFF2-40B4-BE49-F238E27FC236}">
                <a16:creationId xmlns:a16="http://schemas.microsoft.com/office/drawing/2014/main" id="{0938E7FF-EE06-5248-8CC7-87C3E37DA845}"/>
              </a:ext>
            </a:extLst>
          </p:cNvPr>
          <p:cNvSpPr>
            <a:spLocks noGrp="1"/>
          </p:cNvSpPr>
          <p:nvPr>
            <p:ph idx="1"/>
          </p:nvPr>
        </p:nvSpPr>
        <p:spPr/>
        <p:txBody>
          <a:bodyPr/>
          <a:lstStyle/>
          <a:p>
            <a:pPr marL="0" indent="0">
              <a:buNone/>
            </a:pPr>
            <a:r>
              <a:rPr lang="en-US" dirty="0">
                <a:latin typeface="Century Gothic" panose="020B0502020202020204" pitchFamily="34" charset="0"/>
              </a:rPr>
              <a:t>So, what happens once you’ve brainstormed a topic? Look over the list. Are there items that group together? Are there items that catch your interest as a thinker, researcher, and writer—items you want to know more about? Are there items that seem unrelated or not useful? Use your list as a starting place; it creates ideas for you, as a writer, to work with.</a:t>
            </a:r>
          </a:p>
          <a:p>
            <a:pPr marL="0" indent="0">
              <a:buNone/>
            </a:pPr>
            <a:endParaRPr lang="en-US" dirty="0"/>
          </a:p>
        </p:txBody>
      </p:sp>
    </p:spTree>
    <p:extLst>
      <p:ext uri="{BB962C8B-B14F-4D97-AF65-F5344CB8AC3E}">
        <p14:creationId xmlns:p14="http://schemas.microsoft.com/office/powerpoint/2010/main" val="1130743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6D11D-F595-D14A-9A49-4B06E0B504B1}"/>
              </a:ext>
            </a:extLst>
          </p:cNvPr>
          <p:cNvSpPr>
            <a:spLocks noGrp="1"/>
          </p:cNvSpPr>
          <p:nvPr>
            <p:ph type="title"/>
          </p:nvPr>
        </p:nvSpPr>
        <p:spPr/>
        <p:txBody>
          <a:bodyPr/>
          <a:lstStyle/>
          <a:p>
            <a:r>
              <a:rPr lang="en-US" b="1" dirty="0">
                <a:solidFill>
                  <a:srgbClr val="68777C"/>
                </a:solidFill>
                <a:latin typeface="Century Gothic" panose="020B0502020202020204" pitchFamily="34" charset="0"/>
              </a:rPr>
              <a:t>Brainstorming for Your Assignment</a:t>
            </a:r>
          </a:p>
        </p:txBody>
      </p:sp>
      <p:sp>
        <p:nvSpPr>
          <p:cNvPr id="3" name="Content Placeholder 2">
            <a:extLst>
              <a:ext uri="{FF2B5EF4-FFF2-40B4-BE49-F238E27FC236}">
                <a16:creationId xmlns:a16="http://schemas.microsoft.com/office/drawing/2014/main" id="{D8A1DC68-F797-0046-90EC-DD4372D6E838}"/>
              </a:ext>
            </a:extLst>
          </p:cNvPr>
          <p:cNvSpPr>
            <a:spLocks noGrp="1"/>
          </p:cNvSpPr>
          <p:nvPr>
            <p:ph idx="1"/>
          </p:nvPr>
        </p:nvSpPr>
        <p:spPr/>
        <p:txBody>
          <a:bodyPr>
            <a:normAutofit fontScale="92500"/>
          </a:bodyPr>
          <a:lstStyle/>
          <a:p>
            <a:pPr marL="0" indent="0">
              <a:buNone/>
            </a:pPr>
            <a:r>
              <a:rPr lang="en-US" dirty="0">
                <a:latin typeface="Century Gothic" panose="020B0502020202020204" pitchFamily="34" charset="0"/>
              </a:rPr>
              <a:t>Consider your interview of choice. </a:t>
            </a:r>
          </a:p>
          <a:p>
            <a:pPr marL="0" indent="0">
              <a:buNone/>
            </a:pPr>
            <a:r>
              <a:rPr lang="en-US" dirty="0">
                <a:latin typeface="Century Gothic" panose="020B0502020202020204" pitchFamily="34" charset="0"/>
              </a:rPr>
              <a:t>-Write the name of the community of your choice described in this interview in the middle of your page. </a:t>
            </a:r>
          </a:p>
          <a:p>
            <a:pPr marL="0" indent="0">
              <a:buNone/>
            </a:pPr>
            <a:r>
              <a:rPr lang="en-US" dirty="0">
                <a:latin typeface="Century Gothic" panose="020B0502020202020204" pitchFamily="34" charset="0"/>
              </a:rPr>
              <a:t>-From there, surround this word with three ideas from the interview that stood out to you. </a:t>
            </a:r>
          </a:p>
          <a:p>
            <a:pPr marL="0" indent="0">
              <a:buNone/>
            </a:pPr>
            <a:r>
              <a:rPr lang="en-US" dirty="0">
                <a:latin typeface="Century Gothic" panose="020B0502020202020204" pitchFamily="34" charset="0"/>
              </a:rPr>
              <a:t>-Then pull in three concepts from </a:t>
            </a:r>
            <a:r>
              <a:rPr lang="en-US" dirty="0" err="1">
                <a:latin typeface="Century Gothic" panose="020B0502020202020204" pitchFamily="34" charset="0"/>
              </a:rPr>
              <a:t>Ackert</a:t>
            </a:r>
            <a:r>
              <a:rPr lang="en-US" dirty="0">
                <a:latin typeface="Century Gothic" panose="020B0502020202020204" pitchFamily="34" charset="0"/>
              </a:rPr>
              <a:t> and the Vintage book. </a:t>
            </a:r>
          </a:p>
          <a:p>
            <a:pPr marL="0" indent="0">
              <a:buNone/>
            </a:pPr>
            <a:r>
              <a:rPr lang="en-US" dirty="0">
                <a:latin typeface="Century Gothic" panose="020B0502020202020204" pitchFamily="34" charset="0"/>
              </a:rPr>
              <a:t>-Draw lines between these concepts to show how they connect to each other or to show which connects with which. </a:t>
            </a:r>
          </a:p>
          <a:p>
            <a:pPr marL="0" indent="0">
              <a:buNone/>
            </a:pPr>
            <a:r>
              <a:rPr lang="en-US" dirty="0">
                <a:latin typeface="Century Gothic" panose="020B0502020202020204" pitchFamily="34" charset="0"/>
              </a:rPr>
              <a:t>-Maybe think about other ideas you can explore or examples that you can also add into your </a:t>
            </a:r>
            <a:r>
              <a:rPr lang="en-US" dirty="0" err="1">
                <a:latin typeface="Century Gothic" panose="020B0502020202020204" pitchFamily="34" charset="0"/>
              </a:rPr>
              <a:t>mindmap</a:t>
            </a:r>
            <a:r>
              <a:rPr lang="en-US" dirty="0">
                <a:latin typeface="Century Gothic" panose="020B0502020202020204" pitchFamily="34" charset="0"/>
              </a:rPr>
              <a:t>.</a:t>
            </a:r>
          </a:p>
        </p:txBody>
      </p:sp>
    </p:spTree>
    <p:extLst>
      <p:ext uri="{BB962C8B-B14F-4D97-AF65-F5344CB8AC3E}">
        <p14:creationId xmlns:p14="http://schemas.microsoft.com/office/powerpoint/2010/main" val="3422261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6FCA11-D3A5-5C44-B4BC-8B836E9EC288}"/>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Century Gothic" panose="020B0502020202020204" pitchFamily="34" charset="0"/>
              </a:rPr>
              <a:t>Example of </a:t>
            </a:r>
            <a:r>
              <a:rPr lang="en-US" sz="2600" kern="1200" dirty="0" err="1">
                <a:solidFill>
                  <a:srgbClr val="FFFFFF"/>
                </a:solidFill>
                <a:latin typeface="Century Gothic" panose="020B0502020202020204" pitchFamily="34" charset="0"/>
              </a:rPr>
              <a:t>Mindmap</a:t>
            </a:r>
            <a:endParaRPr lang="en-US" sz="2600" kern="1200" dirty="0">
              <a:solidFill>
                <a:srgbClr val="FFFFFF"/>
              </a:solidFill>
              <a:latin typeface="Century Gothic" panose="020B0502020202020204" pitchFamily="34" charset="0"/>
            </a:endParaRPr>
          </a:p>
        </p:txBody>
      </p:sp>
      <p:pic>
        <p:nvPicPr>
          <p:cNvPr id="5" name="Content Placeholder 4" descr="A white paper with writing on it&#10;&#10;Description automatically generated with medium confidence">
            <a:extLst>
              <a:ext uri="{FF2B5EF4-FFF2-40B4-BE49-F238E27FC236}">
                <a16:creationId xmlns:a16="http://schemas.microsoft.com/office/drawing/2014/main" id="{1568ECD3-35EB-BF4B-BD73-E1288E41D2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9924" y="188664"/>
            <a:ext cx="8572148" cy="6429112"/>
          </a:xfrm>
          <a:prstGeom prst="rect">
            <a:avLst/>
          </a:prstGeom>
        </p:spPr>
      </p:pic>
    </p:spTree>
    <p:extLst>
      <p:ext uri="{BB962C8B-B14F-4D97-AF65-F5344CB8AC3E}">
        <p14:creationId xmlns:p14="http://schemas.microsoft.com/office/powerpoint/2010/main" val="2711563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D92D9-94C4-EB4B-8538-26A242A62465}"/>
              </a:ext>
            </a:extLst>
          </p:cNvPr>
          <p:cNvSpPr>
            <a:spLocks noGrp="1"/>
          </p:cNvSpPr>
          <p:nvPr>
            <p:ph type="title"/>
          </p:nvPr>
        </p:nvSpPr>
        <p:spPr/>
        <p:txBody>
          <a:bodyPr/>
          <a:lstStyle/>
          <a:p>
            <a:r>
              <a:rPr lang="en-US" b="1" dirty="0">
                <a:solidFill>
                  <a:srgbClr val="68777C"/>
                </a:solidFill>
                <a:latin typeface="Century Gothic" panose="020B0502020202020204" pitchFamily="34" charset="0"/>
              </a:rPr>
              <a:t>Your Turn…</a:t>
            </a:r>
          </a:p>
        </p:txBody>
      </p:sp>
      <p:sp>
        <p:nvSpPr>
          <p:cNvPr id="3" name="Content Placeholder 2">
            <a:extLst>
              <a:ext uri="{FF2B5EF4-FFF2-40B4-BE49-F238E27FC236}">
                <a16:creationId xmlns:a16="http://schemas.microsoft.com/office/drawing/2014/main" id="{7DEAE186-F789-7045-8466-8007D513B35B}"/>
              </a:ext>
            </a:extLst>
          </p:cNvPr>
          <p:cNvSpPr>
            <a:spLocks noGrp="1"/>
          </p:cNvSpPr>
          <p:nvPr>
            <p:ph idx="1"/>
          </p:nvPr>
        </p:nvSpPr>
        <p:spPr/>
        <p:txBody>
          <a:bodyPr/>
          <a:lstStyle/>
          <a:p>
            <a:pPr marL="0" indent="0">
              <a:buNone/>
            </a:pPr>
            <a:r>
              <a:rPr lang="en-US" dirty="0">
                <a:latin typeface="Century Gothic" panose="020B0502020202020204" pitchFamily="34" charset="0"/>
              </a:rPr>
              <a:t>Take your time. Plan to spend 15 minutes on this. </a:t>
            </a:r>
          </a:p>
          <a:p>
            <a:pPr marL="0" indent="0">
              <a:buNone/>
            </a:pPr>
            <a:r>
              <a:rPr lang="en-US" dirty="0">
                <a:latin typeface="Century Gothic" panose="020B0502020202020204" pitchFamily="34" charset="0"/>
              </a:rPr>
              <a:t>- Pull up your Vantage book to take a look at the </a:t>
            </a:r>
            <a:r>
              <a:rPr lang="en-US" dirty="0" err="1">
                <a:latin typeface="Century Gothic" panose="020B0502020202020204" pitchFamily="34" charset="0"/>
              </a:rPr>
              <a:t>eflashcards</a:t>
            </a:r>
            <a:r>
              <a:rPr lang="en-US" dirty="0">
                <a:latin typeface="Century Gothic" panose="020B0502020202020204" pitchFamily="34" charset="0"/>
              </a:rPr>
              <a:t> and determine what concepts you can pull in.</a:t>
            </a:r>
          </a:p>
          <a:p>
            <a:pPr>
              <a:buFontTx/>
              <a:buChar char="-"/>
            </a:pPr>
            <a:r>
              <a:rPr lang="en-US" dirty="0">
                <a:latin typeface="Century Gothic" panose="020B0502020202020204" pitchFamily="34" charset="0"/>
              </a:rPr>
              <a:t>Think about examples. </a:t>
            </a:r>
          </a:p>
          <a:p>
            <a:pPr>
              <a:buFontTx/>
              <a:buChar char="-"/>
            </a:pPr>
            <a:r>
              <a:rPr lang="en-US" dirty="0">
                <a:latin typeface="Century Gothic" panose="020B0502020202020204" pitchFamily="34" charset="0"/>
              </a:rPr>
              <a:t>Re-watch your video interview or take a look at the transcript to refresh your memory. </a:t>
            </a:r>
          </a:p>
          <a:p>
            <a:pPr>
              <a:buFontTx/>
              <a:buChar char="-"/>
            </a:pPr>
            <a:r>
              <a:rPr lang="en-US" dirty="0">
                <a:latin typeface="Century Gothic" panose="020B0502020202020204" pitchFamily="34" charset="0"/>
              </a:rPr>
              <a:t>Pull in some concepts discussed, maybe some phrases or words used.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48195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A0CEF-1248-1146-AA24-CDF9AA60CF05}"/>
              </a:ext>
            </a:extLst>
          </p:cNvPr>
          <p:cNvSpPr>
            <a:spLocks noGrp="1"/>
          </p:cNvSpPr>
          <p:nvPr>
            <p:ph type="title"/>
          </p:nvPr>
        </p:nvSpPr>
        <p:spPr/>
        <p:txBody>
          <a:bodyPr/>
          <a:lstStyle/>
          <a:p>
            <a:r>
              <a:rPr lang="en-US" b="1" dirty="0">
                <a:solidFill>
                  <a:srgbClr val="68777C"/>
                </a:solidFill>
                <a:latin typeface="Century Gothic" panose="020B0502020202020204" pitchFamily="34" charset="0"/>
              </a:rPr>
              <a:t>Freewriting</a:t>
            </a:r>
          </a:p>
        </p:txBody>
      </p:sp>
      <p:sp>
        <p:nvSpPr>
          <p:cNvPr id="3" name="Content Placeholder 2">
            <a:extLst>
              <a:ext uri="{FF2B5EF4-FFF2-40B4-BE49-F238E27FC236}">
                <a16:creationId xmlns:a16="http://schemas.microsoft.com/office/drawing/2014/main" id="{CAF9B286-AA62-D14C-B8F3-CE113B3A8604}"/>
              </a:ext>
            </a:extLst>
          </p:cNvPr>
          <p:cNvSpPr>
            <a:spLocks noGrp="1"/>
          </p:cNvSpPr>
          <p:nvPr>
            <p:ph idx="1"/>
          </p:nvPr>
        </p:nvSpPr>
        <p:spPr/>
        <p:txBody>
          <a:bodyPr/>
          <a:lstStyle/>
          <a:p>
            <a:pPr marL="0" indent="0">
              <a:buNone/>
            </a:pPr>
            <a:r>
              <a:rPr lang="en-US" dirty="0">
                <a:latin typeface="Century Gothic" panose="020B0502020202020204" pitchFamily="34" charset="0"/>
              </a:rPr>
              <a:t>Freewriting, a writing strategy developed by Peter Elbow in 1973, is similar to brainstorming but is written in sentence and paragraph form </a:t>
            </a:r>
            <a:r>
              <a:rPr lang="en-US" i="1" dirty="0">
                <a:latin typeface="Century Gothic" panose="020B0502020202020204" pitchFamily="34" charset="0"/>
              </a:rPr>
              <a:t>without stopping. </a:t>
            </a:r>
            <a:r>
              <a:rPr lang="en-US" dirty="0">
                <a:latin typeface="Century Gothic" panose="020B0502020202020204" pitchFamily="34" charset="0"/>
              </a:rPr>
              <a:t>Thus, it . . .</a:t>
            </a:r>
          </a:p>
          <a:p>
            <a:r>
              <a:rPr lang="en-US" dirty="0">
                <a:latin typeface="Century Gothic" panose="020B0502020202020204" pitchFamily="34" charset="0"/>
              </a:rPr>
              <a:t>increases the flow of ideas and reduces the chance that you’ll accidentally censor a good idea.</a:t>
            </a:r>
          </a:p>
          <a:p>
            <a:r>
              <a:rPr lang="en-US" dirty="0">
                <a:latin typeface="Century Gothic" panose="020B0502020202020204" pitchFamily="34" charset="0"/>
              </a:rPr>
              <a:t>helps to increase </a:t>
            </a:r>
            <a:r>
              <a:rPr lang="en-US" i="1" dirty="0">
                <a:latin typeface="Century Gothic" panose="020B0502020202020204" pitchFamily="34" charset="0"/>
              </a:rPr>
              <a:t>fluency</a:t>
            </a:r>
            <a:r>
              <a:rPr lang="en-US" dirty="0">
                <a:latin typeface="Century Gothic" panose="020B0502020202020204" pitchFamily="34" charset="0"/>
              </a:rPr>
              <a:t> second-language learners—i.e., the ability to produce written language easily (as opposed to accuracy, which is of course important but which is better addressed later in the process).</a:t>
            </a:r>
          </a:p>
          <a:p>
            <a:pPr marL="0" indent="0">
              <a:buNone/>
            </a:pPr>
            <a:endParaRPr lang="en-US" dirty="0"/>
          </a:p>
        </p:txBody>
      </p:sp>
    </p:spTree>
    <p:extLst>
      <p:ext uri="{BB962C8B-B14F-4D97-AF65-F5344CB8AC3E}">
        <p14:creationId xmlns:p14="http://schemas.microsoft.com/office/powerpoint/2010/main" val="19251695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29972</TotalTime>
  <Words>1086</Words>
  <Application>Microsoft Macintosh PowerPoint</Application>
  <PresentationFormat>Widescreen</PresentationFormat>
  <Paragraphs>76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Century Gothic</vt:lpstr>
      <vt:lpstr>Office Theme</vt:lpstr>
      <vt:lpstr>PowerPoint Presentation</vt:lpstr>
      <vt:lpstr>Brainstorming</vt:lpstr>
      <vt:lpstr>PowerPoint Presentation</vt:lpstr>
      <vt:lpstr>Brainstorming Example</vt:lpstr>
      <vt:lpstr>Brainstorming Cont.</vt:lpstr>
      <vt:lpstr>Brainstorming for Your Assignment</vt:lpstr>
      <vt:lpstr>Example of Mindmap</vt:lpstr>
      <vt:lpstr>Your Turn…</vt:lpstr>
      <vt:lpstr>Freewriting</vt:lpstr>
      <vt:lpstr>Like in Brainstorming</vt:lpstr>
      <vt:lpstr>Unlike in Brainstorming</vt:lpstr>
      <vt:lpstr>Freewriting Example</vt:lpstr>
      <vt:lpstr>Your turn…</vt:lpstr>
      <vt:lpstr>Finding Scholarly Sources</vt:lpstr>
      <vt:lpstr>Using Public Scholarship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Carter-Sowell, Adrienne</dc:creator>
  <cp:lastModifiedBy>Marshall, Lindsay E.</cp:lastModifiedBy>
  <cp:revision>359</cp:revision>
  <dcterms:modified xsi:type="dcterms:W3CDTF">2021-11-01T15:12:33Z</dcterms:modified>
</cp:coreProperties>
</file>