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62" r:id="rId3"/>
    <p:sldId id="261" r:id="rId4"/>
    <p:sldId id="263" r:id="rId5"/>
    <p:sldId id="266" r:id="rId6"/>
    <p:sldId id="267" r:id="rId7"/>
    <p:sldId id="268" r:id="rId8"/>
    <p:sldId id="269" r:id="rId9"/>
    <p:sldId id="270" r:id="rId10"/>
    <p:sldId id="271" r:id="rId11"/>
    <p:sldId id="275" r:id="rId12"/>
    <p:sldId id="272" r:id="rId13"/>
    <p:sldId id="273" r:id="rId14"/>
    <p:sldId id="274"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p:restoredTop sz="95023"/>
  </p:normalViewPr>
  <p:slideViewPr>
    <p:cSldViewPr snapToGrid="0" snapToObjects="1">
      <p:cViewPr varScale="1">
        <p:scale>
          <a:sx n="107" d="100"/>
          <a:sy n="107" d="100"/>
        </p:scale>
        <p:origin x="5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31186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11/1/21</a:t>
            </a:fld>
            <a:endParaRPr lang="en-US"/>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11/1/21</a:t>
            </a:fld>
            <a:endParaRPr lang="en-US"/>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utchnews.nl/news/2018/04/tourist-numbers-above-42-million-not-counting-the-airbnb-crow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506875"/>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11 – November 1 – 5, 2021</a:t>
            </a:r>
          </a:p>
          <a:p>
            <a:pPr algn="l">
              <a:lnSpc>
                <a:spcPct val="100000"/>
              </a:lnSpc>
              <a:spcAft>
                <a:spcPts val="450"/>
              </a:spcAft>
            </a:pPr>
            <a:r>
              <a:rPr lang="en-US" sz="3200" b="1" dirty="0">
                <a:solidFill>
                  <a:srgbClr val="45546B"/>
                </a:solidFill>
                <a:latin typeface="Century Gothic" panose="020B0502020202020204" pitchFamily="34" charset="0"/>
                <a:cs typeface="Aharoni" panose="02010803020104030203" pitchFamily="2" charset="-79"/>
              </a:rPr>
              <a:t>Assignment 2: Writing Tips</a:t>
            </a:r>
          </a:p>
          <a:p>
            <a:pPr algn="l">
              <a:lnSpc>
                <a:spcPct val="100000"/>
              </a:lnSpc>
              <a:spcAft>
                <a:spcPts val="450"/>
              </a:spcAft>
            </a:pPr>
            <a:endParaRPr lang="en-US" b="1" dirty="0">
              <a:solidFill>
                <a:srgbClr val="45546B"/>
              </a:solidFill>
              <a:latin typeface="Century Gothic" panose="020B0502020202020204" pitchFamily="34" charset="0"/>
              <a:cs typeface="Aharoni" panose="02010803020104030203" pitchFamily="2" charset="-79"/>
            </a:endParaRP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0736-EA99-EB42-ACA7-3F9D4B1EE983}"/>
              </a:ext>
            </a:extLst>
          </p:cNvPr>
          <p:cNvSpPr>
            <a:spLocks noGrp="1"/>
          </p:cNvSpPr>
          <p:nvPr>
            <p:ph type="title"/>
          </p:nvPr>
        </p:nvSpPr>
        <p:spPr/>
        <p:txBody>
          <a:bodyPr/>
          <a:lstStyle/>
          <a:p>
            <a:r>
              <a:rPr lang="en-US" b="1" dirty="0">
                <a:solidFill>
                  <a:srgbClr val="68777C"/>
                </a:solidFill>
                <a:latin typeface="Century Gothic" panose="020B0502020202020204" pitchFamily="34" charset="0"/>
              </a:rPr>
              <a:t>Paraphrases examples</a:t>
            </a:r>
          </a:p>
        </p:txBody>
      </p:sp>
      <p:sp>
        <p:nvSpPr>
          <p:cNvPr id="3" name="Content Placeholder 2">
            <a:extLst>
              <a:ext uri="{FF2B5EF4-FFF2-40B4-BE49-F238E27FC236}">
                <a16:creationId xmlns:a16="http://schemas.microsoft.com/office/drawing/2014/main" id="{A7C849D1-7851-704B-B727-497C3B4921BC}"/>
              </a:ext>
            </a:extLst>
          </p:cNvPr>
          <p:cNvSpPr>
            <a:spLocks noGrp="1"/>
          </p:cNvSpPr>
          <p:nvPr>
            <p:ph idx="1"/>
          </p:nvPr>
        </p:nvSpPr>
        <p:spPr/>
        <p:txBody>
          <a:bodyPr>
            <a:normAutofit fontScale="70000" lnSpcReduction="20000"/>
          </a:bodyPr>
          <a:lstStyle/>
          <a:p>
            <a:pPr marL="0" indent="0">
              <a:buNone/>
            </a:pPr>
            <a:r>
              <a:rPr lang="en-US" b="1" dirty="0">
                <a:latin typeface="Century Gothic" panose="020B0502020202020204" pitchFamily="34" charset="0"/>
              </a:rPr>
              <a:t>Original sentence</a:t>
            </a:r>
          </a:p>
          <a:p>
            <a:r>
              <a:rPr lang="en-US" dirty="0">
                <a:latin typeface="Century Gothic" panose="020B0502020202020204" pitchFamily="34" charset="0"/>
              </a:rPr>
              <a:t>“Symptoms of influenza include fever and nasal congestion.” (Dr. Tran, 2021)</a:t>
            </a:r>
          </a:p>
          <a:p>
            <a:pPr marL="0" indent="0">
              <a:buNone/>
            </a:pPr>
            <a:r>
              <a:rPr lang="en-US" b="1" dirty="0">
                <a:latin typeface="Century Gothic" panose="020B0502020202020204" pitchFamily="34" charset="0"/>
              </a:rPr>
              <a:t>Paraphrased sentence</a:t>
            </a:r>
          </a:p>
          <a:p>
            <a:r>
              <a:rPr lang="en-US" dirty="0">
                <a:latin typeface="Century Gothic" panose="020B0502020202020204" pitchFamily="34" charset="0"/>
              </a:rPr>
              <a:t>Dr. Tran (2021) explains that a stuffy nose and elevated temperature are signs you may have the flu.</a:t>
            </a:r>
          </a:p>
          <a:p>
            <a:pPr marL="0" indent="0">
              <a:buNone/>
            </a:pPr>
            <a:r>
              <a:rPr lang="en-US" b="1" dirty="0">
                <a:latin typeface="Century Gothic" panose="020B0502020202020204" pitchFamily="34" charset="0"/>
              </a:rPr>
              <a:t>Original passage</a:t>
            </a:r>
          </a:p>
          <a:p>
            <a:r>
              <a:rPr lang="en-US" dirty="0">
                <a:latin typeface="Century Gothic" panose="020B0502020202020204" pitchFamily="34" charset="0"/>
              </a:rPr>
              <a:t>“The number of foreign and domestic tourists in the Netherlands rose above 42 million in 2017, an increase of 9% and the sharpest growth rate since 2006, the national statistics office CBS reported on Wednesday” (</a:t>
            </a:r>
            <a:r>
              <a:rPr lang="en-US" dirty="0" err="1">
                <a:latin typeface="Century Gothic" panose="020B0502020202020204" pitchFamily="34" charset="0"/>
              </a:rPr>
              <a:t>DutchNews.nl</a:t>
            </a:r>
            <a:r>
              <a:rPr lang="en-US" dirty="0">
                <a:latin typeface="Century Gothic" panose="020B0502020202020204" pitchFamily="34" charset="0"/>
              </a:rPr>
              <a:t>, 2018).</a:t>
            </a:r>
          </a:p>
          <a:p>
            <a:pPr marL="0" indent="0">
              <a:buNone/>
            </a:pPr>
            <a:r>
              <a:rPr lang="en-US" b="1" dirty="0">
                <a:latin typeface="Century Gothic" panose="020B0502020202020204" pitchFamily="34" charset="0"/>
              </a:rPr>
              <a:t>Paraphrased version</a:t>
            </a:r>
          </a:p>
          <a:p>
            <a:r>
              <a:rPr lang="en-US" dirty="0">
                <a:latin typeface="Century Gothic" panose="020B0502020202020204" pitchFamily="34" charset="0"/>
              </a:rPr>
              <a:t>According to the national statistics office, the Netherlands experienced dramatic growth in tourist numbers in 2017. More than 42 million tourists travelled to or within the Netherlands that year, representing a 9% increase, the steepest in 12 years (</a:t>
            </a:r>
            <a:r>
              <a:rPr lang="en-US" dirty="0">
                <a:latin typeface="Century Gothic" panose="020B0502020202020204" pitchFamily="34" charset="0"/>
                <a:hlinkClick r:id="rId2"/>
              </a:rPr>
              <a:t>DutchNews.nl, 2018</a:t>
            </a:r>
            <a:r>
              <a:rPr lang="en-US" dirty="0">
                <a:latin typeface="Century Gothic" panose="020B0502020202020204" pitchFamily="34" charset="0"/>
              </a:rPr>
              <a:t>).</a:t>
            </a:r>
          </a:p>
          <a:p>
            <a:endParaRPr lang="en-US" dirty="0"/>
          </a:p>
        </p:txBody>
      </p:sp>
    </p:spTree>
    <p:extLst>
      <p:ext uri="{BB962C8B-B14F-4D97-AF65-F5344CB8AC3E}">
        <p14:creationId xmlns:p14="http://schemas.microsoft.com/office/powerpoint/2010/main" val="373525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61B7-9B73-DE4D-9A4B-C1CCB1CDC3D9}"/>
              </a:ext>
            </a:extLst>
          </p:cNvPr>
          <p:cNvSpPr>
            <a:spLocks noGrp="1"/>
          </p:cNvSpPr>
          <p:nvPr>
            <p:ph type="title"/>
          </p:nvPr>
        </p:nvSpPr>
        <p:spPr/>
        <p:txBody>
          <a:bodyPr/>
          <a:lstStyle/>
          <a:p>
            <a:r>
              <a:rPr lang="en-US" b="1" dirty="0">
                <a:solidFill>
                  <a:srgbClr val="68777C"/>
                </a:solidFill>
                <a:latin typeface="Century Gothic" panose="020B0502020202020204" pitchFamily="34" charset="0"/>
              </a:rPr>
              <a:t>Paraphrase from our books (</a:t>
            </a:r>
            <a:r>
              <a:rPr lang="en-US" b="1" dirty="0" err="1">
                <a:solidFill>
                  <a:srgbClr val="68777C"/>
                </a:solidFill>
                <a:latin typeface="Century Gothic" panose="020B0502020202020204" pitchFamily="34" charset="0"/>
              </a:rPr>
              <a:t>Ackert</a:t>
            </a:r>
            <a:r>
              <a:rPr lang="en-US" b="1" dirty="0">
                <a:solidFill>
                  <a:srgbClr val="68777C"/>
                </a:solidFill>
                <a:latin typeface="Century Gothic" panose="020B0502020202020204" pitchFamily="34" charset="0"/>
              </a:rPr>
              <a:t>; </a:t>
            </a:r>
            <a:r>
              <a:rPr lang="en-US" b="1" dirty="0" err="1">
                <a:solidFill>
                  <a:srgbClr val="68777C"/>
                </a:solidFill>
                <a:latin typeface="Century Gothic" panose="020B0502020202020204" pitchFamily="34" charset="0"/>
              </a:rPr>
              <a:t>Heintzman</a:t>
            </a:r>
            <a:r>
              <a:rPr lang="en-US" b="1" dirty="0">
                <a:solidFill>
                  <a:srgbClr val="68777C"/>
                </a:solidFill>
                <a:latin typeface="Century Gothic" panose="020B0502020202020204" pitchFamily="34" charset="0"/>
              </a:rPr>
              <a:t> &amp; </a:t>
            </a:r>
            <a:r>
              <a:rPr lang="en-US" b="1" dirty="0" err="1">
                <a:solidFill>
                  <a:srgbClr val="68777C"/>
                </a:solidFill>
                <a:latin typeface="Century Gothic" panose="020B0502020202020204" pitchFamily="34" charset="0"/>
              </a:rPr>
              <a:t>Goodfriend</a:t>
            </a:r>
            <a:r>
              <a:rPr lang="en-US" b="1" dirty="0">
                <a:solidFill>
                  <a:srgbClr val="68777C"/>
                </a:solidFill>
                <a:latin typeface="Century Gothic" panose="020B0502020202020204" pitchFamily="34" charset="0"/>
              </a:rPr>
              <a:t>)</a:t>
            </a:r>
          </a:p>
        </p:txBody>
      </p:sp>
      <p:sp>
        <p:nvSpPr>
          <p:cNvPr id="3" name="Content Placeholder 2">
            <a:extLst>
              <a:ext uri="{FF2B5EF4-FFF2-40B4-BE49-F238E27FC236}">
                <a16:creationId xmlns:a16="http://schemas.microsoft.com/office/drawing/2014/main" id="{A3CF60DC-8073-6046-83A3-514619520545}"/>
              </a:ext>
            </a:extLst>
          </p:cNvPr>
          <p:cNvSpPr>
            <a:spLocks noGrp="1"/>
          </p:cNvSpPr>
          <p:nvPr>
            <p:ph idx="1"/>
          </p:nvPr>
        </p:nvSpPr>
        <p:spPr/>
        <p:txBody>
          <a:bodyPr/>
          <a:lstStyle/>
          <a:p>
            <a:pPr marL="0" indent="0">
              <a:buNone/>
            </a:pPr>
            <a:r>
              <a:rPr lang="en-US" dirty="0">
                <a:latin typeface="Century Gothic" panose="020B0502020202020204" pitchFamily="34" charset="0"/>
              </a:rPr>
              <a:t>For one of your concepts selected from this class that you are considering using in the Assignment 2, write a paraphrase of its definition. </a:t>
            </a:r>
          </a:p>
        </p:txBody>
      </p:sp>
    </p:spTree>
    <p:extLst>
      <p:ext uri="{BB962C8B-B14F-4D97-AF65-F5344CB8AC3E}">
        <p14:creationId xmlns:p14="http://schemas.microsoft.com/office/powerpoint/2010/main" val="2673983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E6D7-D3CF-054A-9BB8-53853AE0293A}"/>
              </a:ext>
            </a:extLst>
          </p:cNvPr>
          <p:cNvSpPr>
            <a:spLocks noGrp="1"/>
          </p:cNvSpPr>
          <p:nvPr>
            <p:ph type="title"/>
          </p:nvPr>
        </p:nvSpPr>
        <p:spPr/>
        <p:txBody>
          <a:bodyPr/>
          <a:lstStyle/>
          <a:p>
            <a:r>
              <a:rPr lang="en-US" b="1" dirty="0">
                <a:solidFill>
                  <a:srgbClr val="68777C"/>
                </a:solidFill>
                <a:latin typeface="Century Gothic" panose="020B0502020202020204" pitchFamily="34" charset="0"/>
              </a:rPr>
              <a:t>Synthesis vs Summary</a:t>
            </a:r>
          </a:p>
        </p:txBody>
      </p:sp>
      <p:sp>
        <p:nvSpPr>
          <p:cNvPr id="3" name="Content Placeholder 2">
            <a:extLst>
              <a:ext uri="{FF2B5EF4-FFF2-40B4-BE49-F238E27FC236}">
                <a16:creationId xmlns:a16="http://schemas.microsoft.com/office/drawing/2014/main" id="{DE1D55E3-1288-2543-86E4-AC865A8F486A}"/>
              </a:ext>
            </a:extLst>
          </p:cNvPr>
          <p:cNvSpPr>
            <a:spLocks noGrp="1"/>
          </p:cNvSpPr>
          <p:nvPr>
            <p:ph idx="1"/>
          </p:nvPr>
        </p:nvSpPr>
        <p:spPr/>
        <p:txBody>
          <a:bodyPr/>
          <a:lstStyle/>
          <a:p>
            <a:r>
              <a:rPr lang="en-US" dirty="0">
                <a:latin typeface="Century Gothic" panose="020B0502020202020204" pitchFamily="34" charset="0"/>
              </a:rPr>
              <a:t>Synthesizing simply means combining. Instead of summarizing the main points of each source in turn, you put together the ideas and findings of multiple sources in order to make an overall point.</a:t>
            </a:r>
          </a:p>
          <a:p>
            <a:r>
              <a:rPr lang="en-US" dirty="0">
                <a:latin typeface="Century Gothic" panose="020B0502020202020204" pitchFamily="34" charset="0"/>
              </a:rPr>
              <a:t>At the most basic level, this involves looking for similarities and differences between your sources. Your synthesis should show the reader where the sources overlap and where they diverge.</a:t>
            </a:r>
          </a:p>
          <a:p>
            <a:pPr marL="0" indent="0">
              <a:buNone/>
            </a:pPr>
            <a:endParaRPr lang="en-US" dirty="0"/>
          </a:p>
        </p:txBody>
      </p:sp>
    </p:spTree>
    <p:extLst>
      <p:ext uri="{BB962C8B-B14F-4D97-AF65-F5344CB8AC3E}">
        <p14:creationId xmlns:p14="http://schemas.microsoft.com/office/powerpoint/2010/main" val="406831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E6D7-D3CF-054A-9BB8-53853AE0293A}"/>
              </a:ext>
            </a:extLst>
          </p:cNvPr>
          <p:cNvSpPr>
            <a:spLocks noGrp="1"/>
          </p:cNvSpPr>
          <p:nvPr>
            <p:ph type="title"/>
          </p:nvPr>
        </p:nvSpPr>
        <p:spPr/>
        <p:txBody>
          <a:bodyPr/>
          <a:lstStyle/>
          <a:p>
            <a:r>
              <a:rPr lang="en-US" b="1" dirty="0">
                <a:solidFill>
                  <a:srgbClr val="68777C"/>
                </a:solidFill>
                <a:latin typeface="Century Gothic" panose="020B0502020202020204" pitchFamily="34" charset="0"/>
              </a:rPr>
              <a:t>Synthesis vs Summary Cont.</a:t>
            </a:r>
          </a:p>
        </p:txBody>
      </p:sp>
      <p:sp>
        <p:nvSpPr>
          <p:cNvPr id="3" name="Content Placeholder 2">
            <a:extLst>
              <a:ext uri="{FF2B5EF4-FFF2-40B4-BE49-F238E27FC236}">
                <a16:creationId xmlns:a16="http://schemas.microsoft.com/office/drawing/2014/main" id="{DE1D55E3-1288-2543-86E4-AC865A8F486A}"/>
              </a:ext>
            </a:extLst>
          </p:cNvPr>
          <p:cNvSpPr>
            <a:spLocks noGrp="1"/>
          </p:cNvSpPr>
          <p:nvPr>
            <p:ph idx="1"/>
          </p:nvPr>
        </p:nvSpPr>
        <p:spPr/>
        <p:txBody>
          <a:bodyPr>
            <a:normAutofit fontScale="92500" lnSpcReduction="20000"/>
          </a:bodyPr>
          <a:lstStyle/>
          <a:p>
            <a:pPr marL="0" indent="0">
              <a:buNone/>
            </a:pPr>
            <a:r>
              <a:rPr lang="en-US" b="1" dirty="0" err="1">
                <a:latin typeface="Century Gothic" panose="020B0502020202020204" pitchFamily="34" charset="0"/>
              </a:rPr>
              <a:t>Unsynthesized</a:t>
            </a:r>
            <a:r>
              <a:rPr lang="en-US" b="1" dirty="0">
                <a:latin typeface="Century Gothic" panose="020B0502020202020204" pitchFamily="34" charset="0"/>
              </a:rPr>
              <a:t> Example</a:t>
            </a:r>
            <a:endParaRPr lang="en-US" dirty="0">
              <a:latin typeface="Century Gothic" panose="020B0502020202020204" pitchFamily="34" charset="0"/>
            </a:endParaRPr>
          </a:p>
          <a:p>
            <a:pPr marL="0" indent="0">
              <a:buNone/>
            </a:pPr>
            <a:r>
              <a:rPr lang="en-US" dirty="0">
                <a:latin typeface="Century Gothic" panose="020B0502020202020204" pitchFamily="34" charset="0"/>
              </a:rPr>
              <a:t>Franz (2008) studied undergraduate online students. He looked at 17 females and 18 males and found that none of them liked APA. According to Franz, the evidence suggested that all students are reluctant to learn citations style. Perez (2010) also studies undergraduate students. She looked at 42 females and 50 males and found that males were significantly more inclined to use citation software (</a:t>
            </a:r>
            <a:r>
              <a:rPr lang="en-US" i="1" dirty="0">
                <a:latin typeface="Century Gothic" panose="020B0502020202020204" pitchFamily="34" charset="0"/>
              </a:rPr>
              <a:t>p</a:t>
            </a:r>
            <a:r>
              <a:rPr lang="en-US" dirty="0">
                <a:latin typeface="Century Gothic" panose="020B0502020202020204" pitchFamily="34" charset="0"/>
              </a:rPr>
              <a:t> &lt; .05). Findings suggest that females might graduate sooner. Goldstein (2012) looked at British undergraduates. Among a sample of 50, all females, all confident in their abilities to cite and were eager to write their dissertations.</a:t>
            </a:r>
          </a:p>
          <a:p>
            <a:pPr marL="0" indent="0">
              <a:buNone/>
            </a:pPr>
            <a:br>
              <a:rPr lang="en-US" dirty="0"/>
            </a:br>
            <a:endParaRPr lang="en-US" dirty="0"/>
          </a:p>
        </p:txBody>
      </p:sp>
    </p:spTree>
    <p:extLst>
      <p:ext uri="{BB962C8B-B14F-4D97-AF65-F5344CB8AC3E}">
        <p14:creationId xmlns:p14="http://schemas.microsoft.com/office/powerpoint/2010/main" val="82844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E6D7-D3CF-054A-9BB8-53853AE0293A}"/>
              </a:ext>
            </a:extLst>
          </p:cNvPr>
          <p:cNvSpPr>
            <a:spLocks noGrp="1"/>
          </p:cNvSpPr>
          <p:nvPr>
            <p:ph type="title"/>
          </p:nvPr>
        </p:nvSpPr>
        <p:spPr/>
        <p:txBody>
          <a:bodyPr/>
          <a:lstStyle/>
          <a:p>
            <a:r>
              <a:rPr lang="en-US" b="1" dirty="0">
                <a:solidFill>
                  <a:srgbClr val="68777C"/>
                </a:solidFill>
                <a:latin typeface="Century Gothic" panose="020B0502020202020204" pitchFamily="34" charset="0"/>
              </a:rPr>
              <a:t>Synthesis vs Summary Cont.</a:t>
            </a:r>
          </a:p>
        </p:txBody>
      </p:sp>
      <p:sp>
        <p:nvSpPr>
          <p:cNvPr id="3" name="Content Placeholder 2">
            <a:extLst>
              <a:ext uri="{FF2B5EF4-FFF2-40B4-BE49-F238E27FC236}">
                <a16:creationId xmlns:a16="http://schemas.microsoft.com/office/drawing/2014/main" id="{DE1D55E3-1288-2543-86E4-AC865A8F486A}"/>
              </a:ext>
            </a:extLst>
          </p:cNvPr>
          <p:cNvSpPr>
            <a:spLocks noGrp="1"/>
          </p:cNvSpPr>
          <p:nvPr>
            <p:ph idx="1"/>
          </p:nvPr>
        </p:nvSpPr>
        <p:spPr/>
        <p:txBody>
          <a:bodyPr>
            <a:normAutofit fontScale="92500" lnSpcReduction="10000"/>
          </a:bodyPr>
          <a:lstStyle/>
          <a:p>
            <a:pPr marL="0" indent="0">
              <a:buNone/>
            </a:pPr>
            <a:r>
              <a:rPr lang="en-US" b="1" dirty="0">
                <a:latin typeface="Century Gothic" panose="020B0502020202020204" pitchFamily="34" charset="0"/>
              </a:rPr>
              <a:t>Synthesized Example</a:t>
            </a:r>
            <a:endParaRPr lang="en-US" dirty="0">
              <a:latin typeface="Century Gothic" panose="020B0502020202020204" pitchFamily="34" charset="0"/>
            </a:endParaRPr>
          </a:p>
          <a:p>
            <a:pPr marL="0" indent="0">
              <a:buNone/>
            </a:pPr>
            <a:r>
              <a:rPr lang="en-US" dirty="0">
                <a:latin typeface="Century Gothic" panose="020B0502020202020204" pitchFamily="34" charset="0"/>
              </a:rPr>
              <a:t>Studies of undergraduate students reveal conflicting conclusions regarding relationships between advanced scholarly study and citation efficacy. Although Franz (2008) found that no participants enjoyed learning citation style, Goldstein (2012) determined in a larger study that all participants watched felt comfortable citing sources, suggesting that variables among participant and control group populations must be examined more closely. Although Perez (2010) expanded on Franz's original study with a larger, more diverse sample...</a:t>
            </a:r>
          </a:p>
          <a:p>
            <a:pPr marL="0" indent="0">
              <a:buNone/>
            </a:pPr>
            <a:br>
              <a:rPr lang="en-US" dirty="0"/>
            </a:br>
            <a:endParaRPr lang="en-US" dirty="0"/>
          </a:p>
        </p:txBody>
      </p:sp>
    </p:spTree>
    <p:extLst>
      <p:ext uri="{BB962C8B-B14F-4D97-AF65-F5344CB8AC3E}">
        <p14:creationId xmlns:p14="http://schemas.microsoft.com/office/powerpoint/2010/main" val="141294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080C-AE55-E440-8898-F3D493C4D100}"/>
              </a:ext>
            </a:extLst>
          </p:cNvPr>
          <p:cNvSpPr>
            <a:spLocks noGrp="1"/>
          </p:cNvSpPr>
          <p:nvPr>
            <p:ph type="title"/>
          </p:nvPr>
        </p:nvSpPr>
        <p:spPr/>
        <p:txBody>
          <a:bodyPr/>
          <a:lstStyle/>
          <a:p>
            <a:r>
              <a:rPr lang="en-US" b="1" dirty="0">
                <a:solidFill>
                  <a:srgbClr val="68777C"/>
                </a:solidFill>
                <a:latin typeface="Century Gothic" panose="020B0502020202020204" pitchFamily="34" charset="0"/>
              </a:rPr>
              <a:t>Conclusions</a:t>
            </a:r>
          </a:p>
        </p:txBody>
      </p:sp>
      <p:sp>
        <p:nvSpPr>
          <p:cNvPr id="3" name="Content Placeholder 2">
            <a:extLst>
              <a:ext uri="{FF2B5EF4-FFF2-40B4-BE49-F238E27FC236}">
                <a16:creationId xmlns:a16="http://schemas.microsoft.com/office/drawing/2014/main" id="{7560850C-9ECA-6543-89F5-A80426BCDCE3}"/>
              </a:ext>
            </a:extLst>
          </p:cNvPr>
          <p:cNvSpPr>
            <a:spLocks noGrp="1"/>
          </p:cNvSpPr>
          <p:nvPr>
            <p:ph idx="1"/>
          </p:nvPr>
        </p:nvSpPr>
        <p:spPr/>
        <p:txBody>
          <a:bodyPr>
            <a:normAutofit lnSpcReduction="10000"/>
          </a:bodyPr>
          <a:lstStyle/>
          <a:p>
            <a:pPr marL="0" indent="0">
              <a:buNone/>
            </a:pPr>
            <a:r>
              <a:rPr lang="en-US" dirty="0">
                <a:latin typeface="Century Gothic" panose="020B0502020202020204" pitchFamily="34" charset="0"/>
              </a:rPr>
              <a:t>A conclusion works to remind your reader of the main points of your paper and summarizes what you want your reader to “take away” from your discussion. Consider these tips when writing your conclusion: </a:t>
            </a:r>
          </a:p>
          <a:p>
            <a:r>
              <a:rPr lang="en-US" dirty="0">
                <a:latin typeface="Century Gothic" panose="020B0502020202020204" pitchFamily="34" charset="0"/>
              </a:rPr>
              <a:t>Begin with your rephrased thesis statement to remind your reader of the point of your paper.</a:t>
            </a:r>
          </a:p>
          <a:p>
            <a:r>
              <a:rPr lang="en-US" dirty="0">
                <a:latin typeface="Century Gothic" panose="020B0502020202020204" pitchFamily="34" charset="0"/>
              </a:rPr>
              <a:t>Summarize the points you made in your paper and show how they support your argument; tie all the pieces of your paper together. </a:t>
            </a:r>
          </a:p>
          <a:p>
            <a:r>
              <a:rPr lang="en-US" dirty="0">
                <a:latin typeface="Century Gothic" panose="020B0502020202020204" pitchFamily="34" charset="0"/>
              </a:rPr>
              <a:t>Tell your reader what the significance of your argument might be. Why is the discussion important? </a:t>
            </a:r>
          </a:p>
        </p:txBody>
      </p:sp>
    </p:spTree>
    <p:extLst>
      <p:ext uri="{BB962C8B-B14F-4D97-AF65-F5344CB8AC3E}">
        <p14:creationId xmlns:p14="http://schemas.microsoft.com/office/powerpoint/2010/main" val="4265999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598FA4-8C3E-D54E-8AE1-649248466FC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Century Gothic" panose="020B0502020202020204" pitchFamily="34" charset="0"/>
              </a:rPr>
              <a:t>Example conclusion</a:t>
            </a:r>
          </a:p>
        </p:txBody>
      </p:sp>
      <p:pic>
        <p:nvPicPr>
          <p:cNvPr id="5122" name="Picture 2" descr="Sample Conclusion">
            <a:extLst>
              <a:ext uri="{FF2B5EF4-FFF2-40B4-BE49-F238E27FC236}">
                <a16:creationId xmlns:a16="http://schemas.microsoft.com/office/drawing/2014/main" id="{C0FAF8B6-C9D7-C94F-95EB-2521434058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6073" y="1675227"/>
            <a:ext cx="9279854"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6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D454-83F2-F04A-89CF-550AD1D727CE}"/>
              </a:ext>
            </a:extLst>
          </p:cNvPr>
          <p:cNvSpPr>
            <a:spLocks noGrp="1"/>
          </p:cNvSpPr>
          <p:nvPr>
            <p:ph type="title"/>
          </p:nvPr>
        </p:nvSpPr>
        <p:spPr/>
        <p:txBody>
          <a:bodyPr/>
          <a:lstStyle/>
          <a:p>
            <a:r>
              <a:rPr lang="en-US" b="1" dirty="0">
                <a:solidFill>
                  <a:srgbClr val="68777C"/>
                </a:solidFill>
                <a:latin typeface="Century Gothic" panose="020B0502020202020204" pitchFamily="34" charset="0"/>
              </a:rPr>
              <a:t>Outline of your paper</a:t>
            </a:r>
          </a:p>
        </p:txBody>
      </p:sp>
      <p:sp>
        <p:nvSpPr>
          <p:cNvPr id="3" name="Content Placeholder 2">
            <a:extLst>
              <a:ext uri="{FF2B5EF4-FFF2-40B4-BE49-F238E27FC236}">
                <a16:creationId xmlns:a16="http://schemas.microsoft.com/office/drawing/2014/main" id="{0C75A559-D493-AF4C-9808-C8494CF21350}"/>
              </a:ext>
            </a:extLst>
          </p:cNvPr>
          <p:cNvSpPr>
            <a:spLocks noGrp="1"/>
          </p:cNvSpPr>
          <p:nvPr>
            <p:ph idx="1"/>
          </p:nvPr>
        </p:nvSpPr>
        <p:spPr/>
        <p:txBody>
          <a:bodyPr>
            <a:normAutofit fontScale="92500" lnSpcReduction="20000"/>
          </a:bodyPr>
          <a:lstStyle/>
          <a:p>
            <a:r>
              <a:rPr lang="en-US" dirty="0">
                <a:latin typeface="Century Gothic" panose="020B0502020202020204" pitchFamily="34" charset="0"/>
              </a:rPr>
              <a:t>Introduction </a:t>
            </a:r>
          </a:p>
          <a:p>
            <a:r>
              <a:rPr lang="en-US" dirty="0">
                <a:latin typeface="Century Gothic" panose="020B0502020202020204" pitchFamily="34" charset="0"/>
              </a:rPr>
              <a:t>Summary of interview </a:t>
            </a:r>
          </a:p>
          <a:p>
            <a:r>
              <a:rPr lang="en-US" dirty="0">
                <a:highlight>
                  <a:srgbClr val="00FF00"/>
                </a:highlight>
                <a:latin typeface="Century Gothic" panose="020B0502020202020204" pitchFamily="34" charset="0"/>
              </a:rPr>
              <a:t>(You may want to offer a brief history of this community)</a:t>
            </a:r>
          </a:p>
          <a:p>
            <a:r>
              <a:rPr lang="en-US" dirty="0">
                <a:latin typeface="Century Gothic" panose="020B0502020202020204" pitchFamily="34" charset="0"/>
              </a:rPr>
              <a:t>Focus on 2 moments in the interview that stood out to you; explain why; unpack; use source(s)</a:t>
            </a:r>
          </a:p>
          <a:p>
            <a:r>
              <a:rPr lang="en-US" dirty="0">
                <a:latin typeface="Century Gothic" panose="020B0502020202020204" pitchFamily="34" charset="0"/>
              </a:rPr>
              <a:t>Focus on 3 terms/concepts/ideas from class (</a:t>
            </a:r>
            <a:r>
              <a:rPr lang="en-US" dirty="0" err="1">
                <a:latin typeface="Century Gothic" panose="020B0502020202020204" pitchFamily="34" charset="0"/>
              </a:rPr>
              <a:t>Ackert</a:t>
            </a:r>
            <a:r>
              <a:rPr lang="en-US" dirty="0">
                <a:latin typeface="Century Gothic" panose="020B0502020202020204" pitchFamily="34" charset="0"/>
              </a:rPr>
              <a:t> AND </a:t>
            </a:r>
            <a:r>
              <a:rPr lang="en-US" dirty="0" err="1">
                <a:latin typeface="Century Gothic" panose="020B0502020202020204" pitchFamily="34" charset="0"/>
              </a:rPr>
              <a:t>Heintzen</a:t>
            </a:r>
            <a:r>
              <a:rPr lang="en-US" dirty="0">
                <a:latin typeface="Century Gothic" panose="020B0502020202020204" pitchFamily="34" charset="0"/>
              </a:rPr>
              <a:t> &amp; </a:t>
            </a:r>
            <a:r>
              <a:rPr lang="en-US" dirty="0" err="1">
                <a:latin typeface="Century Gothic" panose="020B0502020202020204" pitchFamily="34" charset="0"/>
              </a:rPr>
              <a:t>Goodfriend</a:t>
            </a:r>
            <a:r>
              <a:rPr lang="en-US" dirty="0">
                <a:latin typeface="Century Gothic" panose="020B0502020202020204" pitchFamily="34" charset="0"/>
              </a:rPr>
              <a:t>); unpack, define, apply to the interview, explain how they don’t fit necessarily or how the speaker could have addressed these.</a:t>
            </a:r>
          </a:p>
          <a:p>
            <a:r>
              <a:rPr lang="en-US" dirty="0">
                <a:latin typeface="Century Gothic" panose="020B0502020202020204" pitchFamily="34" charset="0"/>
              </a:rPr>
              <a:t>Propose one solution that can help the inclusion of this community in Oklahoma.</a:t>
            </a:r>
          </a:p>
          <a:p>
            <a:r>
              <a:rPr lang="en-US" dirty="0">
                <a:latin typeface="Century Gothic" panose="020B0502020202020204" pitchFamily="34" charset="0"/>
              </a:rPr>
              <a:t>Conclusion</a:t>
            </a:r>
          </a:p>
        </p:txBody>
      </p:sp>
    </p:spTree>
    <p:extLst>
      <p:ext uri="{BB962C8B-B14F-4D97-AF65-F5344CB8AC3E}">
        <p14:creationId xmlns:p14="http://schemas.microsoft.com/office/powerpoint/2010/main" val="63544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2DD3-FDA4-754D-9FB4-99CDF77A3AAA}"/>
              </a:ext>
            </a:extLst>
          </p:cNvPr>
          <p:cNvSpPr>
            <a:spLocks noGrp="1"/>
          </p:cNvSpPr>
          <p:nvPr>
            <p:ph type="title"/>
          </p:nvPr>
        </p:nvSpPr>
        <p:spPr/>
        <p:txBody>
          <a:bodyPr/>
          <a:lstStyle/>
          <a:p>
            <a:r>
              <a:rPr lang="en-US" b="1" dirty="0">
                <a:solidFill>
                  <a:srgbClr val="68777C"/>
                </a:solidFill>
                <a:latin typeface="Century Gothic" panose="020B0502020202020204" pitchFamily="34" charset="0"/>
              </a:rPr>
              <a:t>Introductions</a:t>
            </a:r>
          </a:p>
        </p:txBody>
      </p:sp>
      <p:sp>
        <p:nvSpPr>
          <p:cNvPr id="3" name="Content Placeholder 2">
            <a:extLst>
              <a:ext uri="{FF2B5EF4-FFF2-40B4-BE49-F238E27FC236}">
                <a16:creationId xmlns:a16="http://schemas.microsoft.com/office/drawing/2014/main" id="{E6F826FC-0E11-1B4C-9109-D1645F49B147}"/>
              </a:ext>
            </a:extLst>
          </p:cNvPr>
          <p:cNvSpPr>
            <a:spLocks noGrp="1"/>
          </p:cNvSpPr>
          <p:nvPr>
            <p:ph idx="1"/>
          </p:nvPr>
        </p:nvSpPr>
        <p:spPr>
          <a:xfrm>
            <a:off x="838200" y="1447800"/>
            <a:ext cx="10515600" cy="5045075"/>
          </a:xfrm>
        </p:spPr>
        <p:txBody>
          <a:bodyPr>
            <a:normAutofit lnSpcReduction="10000"/>
          </a:bodyPr>
          <a:lstStyle/>
          <a:p>
            <a:pPr marL="0" indent="0">
              <a:buNone/>
            </a:pPr>
            <a:r>
              <a:rPr lang="en-US" sz="1600" b="1" dirty="0">
                <a:latin typeface="Century Gothic" panose="020B0502020202020204" pitchFamily="34" charset="0"/>
              </a:rPr>
              <a:t>Attract the Reader’s Attention</a:t>
            </a:r>
          </a:p>
          <a:p>
            <a:pPr marL="0" indent="0">
              <a:buNone/>
            </a:pPr>
            <a:r>
              <a:rPr lang="en-US" sz="1600" dirty="0">
                <a:latin typeface="Century Gothic" panose="020B0502020202020204" pitchFamily="34" charset="0"/>
              </a:rPr>
              <a:t>Begin your introduction with a "hook" that grabs your reader's attention and introduces the general topic. Here are some suggestions on how to create a “hook”:</a:t>
            </a:r>
          </a:p>
          <a:p>
            <a:pPr lvl="1"/>
            <a:r>
              <a:rPr lang="en-US" sz="1400" dirty="0">
                <a:latin typeface="Century Gothic" panose="020B0502020202020204" pitchFamily="34" charset="0"/>
              </a:rPr>
              <a:t>State an interesting fact or statistic about your topic</a:t>
            </a:r>
          </a:p>
          <a:p>
            <a:pPr lvl="1"/>
            <a:r>
              <a:rPr lang="en-US" sz="1400" dirty="0">
                <a:latin typeface="Century Gothic" panose="020B0502020202020204" pitchFamily="34" charset="0"/>
              </a:rPr>
              <a:t>Reveal a common misconception about your topic</a:t>
            </a:r>
          </a:p>
          <a:p>
            <a:pPr lvl="1"/>
            <a:r>
              <a:rPr lang="en-US" sz="1400" dirty="0">
                <a:latin typeface="Century Gothic" panose="020B0502020202020204" pitchFamily="34" charset="0"/>
              </a:rPr>
              <a:t>Set the scene of your story: who, when, where, what, why, how?</a:t>
            </a:r>
          </a:p>
          <a:p>
            <a:pPr lvl="1"/>
            <a:r>
              <a:rPr lang="en-US" sz="1400" dirty="0">
                <a:latin typeface="Century Gothic" panose="020B0502020202020204" pitchFamily="34" charset="0"/>
              </a:rPr>
              <a:t>Share an anecdote (a humorous short story) that captures your topic</a:t>
            </a:r>
          </a:p>
          <a:p>
            <a:pPr marL="0" indent="0">
              <a:buNone/>
            </a:pPr>
            <a:r>
              <a:rPr lang="en-US" sz="1600" b="1" dirty="0">
                <a:latin typeface="Century Gothic" panose="020B0502020202020204" pitchFamily="34" charset="0"/>
              </a:rPr>
              <a:t>State Your Focused Topic</a:t>
            </a:r>
          </a:p>
          <a:p>
            <a:pPr marL="0" indent="0">
              <a:buNone/>
            </a:pPr>
            <a:r>
              <a:rPr lang="en-US" sz="1600" dirty="0">
                <a:latin typeface="Century Gothic" panose="020B0502020202020204" pitchFamily="34" charset="0"/>
              </a:rPr>
              <a:t>After your “hook”, write a sentence or two about the specific focus of your paper. What is your paper about? Why is this topic important? This part of the introduction can include background information on your topic that helps to establish its context.</a:t>
            </a:r>
          </a:p>
          <a:p>
            <a:pPr marL="0" indent="0">
              <a:buNone/>
            </a:pPr>
            <a:r>
              <a:rPr lang="en-US" sz="1600" b="1" dirty="0">
                <a:latin typeface="Century Gothic" panose="020B0502020202020204" pitchFamily="34" charset="0"/>
              </a:rPr>
              <a:t>State your Thesis</a:t>
            </a:r>
          </a:p>
          <a:p>
            <a:pPr marL="0" indent="0">
              <a:buNone/>
            </a:pPr>
            <a:r>
              <a:rPr lang="en-US" sz="1600" dirty="0">
                <a:latin typeface="Century Gothic" panose="020B0502020202020204" pitchFamily="34" charset="0"/>
              </a:rPr>
              <a:t>Finally, include your thesis statement. The kind of thesis you include depends on the type of paper you are writing, but, in general, your thesis should include:</a:t>
            </a:r>
          </a:p>
          <a:p>
            <a:pPr lvl="1"/>
            <a:r>
              <a:rPr lang="en-US" sz="1400" dirty="0">
                <a:latin typeface="Century Gothic" panose="020B0502020202020204" pitchFamily="34" charset="0"/>
              </a:rPr>
              <a:t>your specific topic</a:t>
            </a:r>
          </a:p>
          <a:p>
            <a:pPr lvl="1"/>
            <a:r>
              <a:rPr lang="en-US" sz="1400" dirty="0">
                <a:latin typeface="Century Gothic" panose="020B0502020202020204" pitchFamily="34" charset="0"/>
              </a:rPr>
              <a:t>your main point about that topic</a:t>
            </a:r>
          </a:p>
          <a:p>
            <a:pPr lvl="1"/>
            <a:r>
              <a:rPr lang="en-US" sz="1400" dirty="0">
                <a:latin typeface="Century Gothic" panose="020B0502020202020204" pitchFamily="34" charset="0"/>
              </a:rPr>
              <a:t>the points of discussion you will include in your paper</a:t>
            </a:r>
          </a:p>
          <a:p>
            <a:pPr marL="0" indent="0">
              <a:buNone/>
            </a:pPr>
            <a:r>
              <a:rPr lang="en-US" sz="1600" dirty="0">
                <a:latin typeface="Century Gothic" panose="020B0502020202020204" pitchFamily="34" charset="0"/>
              </a:rPr>
              <a:t>Your thesis should be clear, and easy to find. Most often, it is the last sentence of the introduction.</a:t>
            </a:r>
          </a:p>
        </p:txBody>
      </p:sp>
    </p:spTree>
    <p:extLst>
      <p:ext uri="{BB962C8B-B14F-4D97-AF65-F5344CB8AC3E}">
        <p14:creationId xmlns:p14="http://schemas.microsoft.com/office/powerpoint/2010/main" val="70835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6F13F2-AC0C-6541-BEA4-2364429FC02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Century Gothic" panose="020B0502020202020204" pitchFamily="34" charset="0"/>
              </a:rPr>
              <a:t>Example Introduction</a:t>
            </a:r>
          </a:p>
        </p:txBody>
      </p:sp>
      <p:pic>
        <p:nvPicPr>
          <p:cNvPr id="4098" name="Picture 2" descr="Sample Introduction">
            <a:extLst>
              <a:ext uri="{FF2B5EF4-FFF2-40B4-BE49-F238E27FC236}">
                <a16:creationId xmlns:a16="http://schemas.microsoft.com/office/drawing/2014/main" id="{8C28CA69-DF3E-D947-AFED-CC93F395F7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5273" y="1675227"/>
            <a:ext cx="8661454"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29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2FE3-BC5E-9542-9E1B-0D92788DA960}"/>
              </a:ext>
            </a:extLst>
          </p:cNvPr>
          <p:cNvSpPr>
            <a:spLocks noGrp="1"/>
          </p:cNvSpPr>
          <p:nvPr>
            <p:ph type="title"/>
          </p:nvPr>
        </p:nvSpPr>
        <p:spPr/>
        <p:txBody>
          <a:bodyPr/>
          <a:lstStyle/>
          <a:p>
            <a:r>
              <a:rPr lang="en-US" b="1" dirty="0">
                <a:solidFill>
                  <a:srgbClr val="68777C"/>
                </a:solidFill>
                <a:latin typeface="Century Gothic" panose="020B0502020202020204" pitchFamily="34" charset="0"/>
              </a:rPr>
              <a:t>Work on your introductory paragraphs (10 mins)</a:t>
            </a:r>
          </a:p>
        </p:txBody>
      </p:sp>
      <p:sp>
        <p:nvSpPr>
          <p:cNvPr id="3" name="Content Placeholder 2">
            <a:extLst>
              <a:ext uri="{FF2B5EF4-FFF2-40B4-BE49-F238E27FC236}">
                <a16:creationId xmlns:a16="http://schemas.microsoft.com/office/drawing/2014/main" id="{BF4ADCF0-19DB-F140-8AFA-8660C975EC00}"/>
              </a:ext>
            </a:extLst>
          </p:cNvPr>
          <p:cNvSpPr>
            <a:spLocks noGrp="1"/>
          </p:cNvSpPr>
          <p:nvPr>
            <p:ph idx="1"/>
          </p:nvPr>
        </p:nvSpPr>
        <p:spPr/>
        <p:txBody>
          <a:bodyPr>
            <a:normAutofit/>
          </a:bodyPr>
          <a:lstStyle/>
          <a:p>
            <a:pPr marL="0" indent="0">
              <a:buNone/>
            </a:pPr>
            <a:r>
              <a:rPr lang="en-US" sz="1600" b="1" dirty="0">
                <a:latin typeface="Century Gothic" panose="020B0502020202020204" pitchFamily="34" charset="0"/>
              </a:rPr>
              <a:t>Attract the Reader’s Attention</a:t>
            </a:r>
          </a:p>
          <a:p>
            <a:pPr marL="0" indent="0">
              <a:buNone/>
            </a:pPr>
            <a:r>
              <a:rPr lang="en-US" sz="1600" dirty="0">
                <a:latin typeface="Century Gothic" panose="020B0502020202020204" pitchFamily="34" charset="0"/>
              </a:rPr>
              <a:t>Begin your introduction with a "hook"</a:t>
            </a:r>
            <a:endParaRPr lang="en-US" sz="1400" dirty="0">
              <a:latin typeface="Century Gothic" panose="020B0502020202020204" pitchFamily="34" charset="0"/>
            </a:endParaRPr>
          </a:p>
          <a:p>
            <a:pPr lvl="1"/>
            <a:r>
              <a:rPr lang="en-US" sz="1400" dirty="0">
                <a:latin typeface="Century Gothic" panose="020B0502020202020204" pitchFamily="34" charset="0"/>
              </a:rPr>
              <a:t>State an interesting fact or statistic about your topic</a:t>
            </a:r>
          </a:p>
          <a:p>
            <a:pPr lvl="1"/>
            <a:r>
              <a:rPr lang="en-US" sz="1400" dirty="0">
                <a:latin typeface="Century Gothic" panose="020B0502020202020204" pitchFamily="34" charset="0"/>
              </a:rPr>
              <a:t>Reveal a common misconception about your topic</a:t>
            </a:r>
          </a:p>
          <a:p>
            <a:pPr lvl="1"/>
            <a:r>
              <a:rPr lang="en-US" sz="1400" dirty="0">
                <a:latin typeface="Century Gothic" panose="020B0502020202020204" pitchFamily="34" charset="0"/>
              </a:rPr>
              <a:t>Use a quote from either books</a:t>
            </a:r>
          </a:p>
          <a:p>
            <a:pPr marL="0" indent="0">
              <a:buNone/>
            </a:pPr>
            <a:r>
              <a:rPr lang="en-US" sz="1600" b="1" dirty="0">
                <a:latin typeface="Century Gothic" panose="020B0502020202020204" pitchFamily="34" charset="0"/>
              </a:rPr>
              <a:t>State Your Focused Topic</a:t>
            </a:r>
          </a:p>
          <a:p>
            <a:pPr marL="0" indent="0">
              <a:buNone/>
            </a:pPr>
            <a:r>
              <a:rPr lang="en-US" sz="1600" dirty="0">
                <a:latin typeface="Century Gothic" panose="020B0502020202020204" pitchFamily="34" charset="0"/>
              </a:rPr>
              <a:t>After your “hook”, write 3 sentences about the specific focus of your paper. What is your paper about? Why is this topic important? </a:t>
            </a:r>
          </a:p>
          <a:p>
            <a:pPr marL="0" indent="0">
              <a:buNone/>
            </a:pPr>
            <a:r>
              <a:rPr lang="en-US" sz="1600" b="1" dirty="0">
                <a:latin typeface="Century Gothic" panose="020B0502020202020204" pitchFamily="34" charset="0"/>
              </a:rPr>
              <a:t>State your Thesis</a:t>
            </a:r>
          </a:p>
          <a:p>
            <a:pPr marL="0" indent="0">
              <a:buNone/>
            </a:pPr>
            <a:r>
              <a:rPr lang="en-US" sz="1600" dirty="0">
                <a:latin typeface="Century Gothic" panose="020B0502020202020204" pitchFamily="34" charset="0"/>
              </a:rPr>
              <a:t>Include your thesis statement. </a:t>
            </a:r>
          </a:p>
          <a:p>
            <a:pPr lvl="1"/>
            <a:r>
              <a:rPr lang="en-US" sz="1400" dirty="0">
                <a:latin typeface="Century Gothic" panose="020B0502020202020204" pitchFamily="34" charset="0"/>
              </a:rPr>
              <a:t>[</a:t>
            </a:r>
            <a:r>
              <a:rPr lang="en-US" sz="1400" dirty="0" err="1">
                <a:latin typeface="Century Gothic" panose="020B0502020202020204" pitchFamily="34" charset="0"/>
              </a:rPr>
              <a:t>a,b</a:t>
            </a:r>
            <a:r>
              <a:rPr lang="en-US" sz="1400" dirty="0">
                <a:latin typeface="Century Gothic" panose="020B0502020202020204" pitchFamily="34" charset="0"/>
              </a:rPr>
              <a:t>, and c concepts from class] contribute to belonging/overcomes </a:t>
            </a:r>
            <a:br>
              <a:rPr lang="en-US" sz="1400" dirty="0">
                <a:latin typeface="Century Gothic" panose="020B0502020202020204" pitchFamily="34" charset="0"/>
              </a:rPr>
            </a:br>
            <a:r>
              <a:rPr lang="en-US" sz="1400" dirty="0">
                <a:latin typeface="Century Gothic" panose="020B0502020202020204" pitchFamily="34" charset="0"/>
              </a:rPr>
              <a:t>barriers to belonging/forms barriers to belonging as exemplified in [x group experience]. </a:t>
            </a:r>
          </a:p>
          <a:p>
            <a:pPr lvl="1"/>
            <a:r>
              <a:rPr lang="en-US" sz="1400" dirty="0">
                <a:latin typeface="Century Gothic" panose="020B0502020202020204" pitchFamily="34" charset="0"/>
              </a:rPr>
              <a:t>In this paper, I will present the experience of [x group] in Oklahoma in order to suggest that [one specific action that can be taken] can foster a better sense of belonging for this group.</a:t>
            </a:r>
          </a:p>
        </p:txBody>
      </p:sp>
    </p:spTree>
    <p:extLst>
      <p:ext uri="{BB962C8B-B14F-4D97-AF65-F5344CB8AC3E}">
        <p14:creationId xmlns:p14="http://schemas.microsoft.com/office/powerpoint/2010/main" val="353767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E603-79F0-EC44-A4C6-14E912EC200C}"/>
              </a:ext>
            </a:extLst>
          </p:cNvPr>
          <p:cNvSpPr>
            <a:spLocks noGrp="1"/>
          </p:cNvSpPr>
          <p:nvPr>
            <p:ph type="title"/>
          </p:nvPr>
        </p:nvSpPr>
        <p:spPr/>
        <p:txBody>
          <a:bodyPr/>
          <a:lstStyle/>
          <a:p>
            <a:r>
              <a:rPr lang="en-US" b="1" dirty="0">
                <a:solidFill>
                  <a:srgbClr val="68777C"/>
                </a:solidFill>
                <a:latin typeface="Century Gothic" panose="020B0502020202020204" pitchFamily="34" charset="0"/>
              </a:rPr>
              <a:t>Summary</a:t>
            </a:r>
          </a:p>
        </p:txBody>
      </p:sp>
      <p:sp>
        <p:nvSpPr>
          <p:cNvPr id="3" name="Content Placeholder 2">
            <a:extLst>
              <a:ext uri="{FF2B5EF4-FFF2-40B4-BE49-F238E27FC236}">
                <a16:creationId xmlns:a16="http://schemas.microsoft.com/office/drawing/2014/main" id="{A93E13D5-281E-194A-BCB7-79CB032B7287}"/>
              </a:ext>
            </a:extLst>
          </p:cNvPr>
          <p:cNvSpPr>
            <a:spLocks noGrp="1"/>
          </p:cNvSpPr>
          <p:nvPr>
            <p:ph idx="1"/>
          </p:nvPr>
        </p:nvSpPr>
        <p:spPr>
          <a:xfrm>
            <a:off x="838200" y="1460500"/>
            <a:ext cx="10515600" cy="5032375"/>
          </a:xfrm>
        </p:spPr>
        <p:txBody>
          <a:bodyPr>
            <a:normAutofit fontScale="47500" lnSpcReduction="20000"/>
          </a:bodyPr>
          <a:lstStyle/>
          <a:p>
            <a:pPr marL="0" indent="0">
              <a:buNone/>
            </a:pPr>
            <a:r>
              <a:rPr lang="en-US" sz="3500" dirty="0">
                <a:latin typeface="Century Gothic" panose="020B0502020202020204" pitchFamily="34" charset="0"/>
              </a:rPr>
              <a:t>A summary is a shortened or condensed version of a text.</a:t>
            </a:r>
          </a:p>
          <a:p>
            <a:r>
              <a:rPr lang="en-US" sz="3500" dirty="0">
                <a:latin typeface="Century Gothic" panose="020B0502020202020204" pitchFamily="34" charset="0"/>
              </a:rPr>
              <a:t>Only includes the most important concepts or ideas.</a:t>
            </a:r>
          </a:p>
          <a:p>
            <a:r>
              <a:rPr lang="en-US" sz="3500" dirty="0">
                <a:latin typeface="Century Gothic" panose="020B0502020202020204" pitchFamily="34" charset="0"/>
              </a:rPr>
              <a:t>Used to explain the content of the text to someone who has not read it.</a:t>
            </a:r>
          </a:p>
          <a:p>
            <a:r>
              <a:rPr lang="en-US" sz="3500" dirty="0">
                <a:latin typeface="Century Gothic" panose="020B0502020202020204" pitchFamily="34" charset="0"/>
              </a:rPr>
              <a:t>Written in your own words with a minimal use of direct quotes.</a:t>
            </a:r>
          </a:p>
          <a:p>
            <a:pPr marL="0" indent="0">
              <a:buNone/>
            </a:pPr>
            <a:endParaRPr lang="en-US" sz="3500" b="1" dirty="0">
              <a:latin typeface="Century Gothic" panose="020B0502020202020204" pitchFamily="34" charset="0"/>
            </a:endParaRPr>
          </a:p>
          <a:p>
            <a:pPr marL="0" indent="0">
              <a:buNone/>
            </a:pPr>
            <a:r>
              <a:rPr lang="en-US" sz="3500" b="1" dirty="0">
                <a:latin typeface="Century Gothic" panose="020B0502020202020204" pitchFamily="34" charset="0"/>
              </a:rPr>
              <a:t>Three Tips for Writing a Summary:</a:t>
            </a:r>
            <a:endParaRPr lang="en-US" sz="3500" dirty="0">
              <a:latin typeface="Century Gothic" panose="020B0502020202020204" pitchFamily="34" charset="0"/>
            </a:endParaRPr>
          </a:p>
          <a:p>
            <a:r>
              <a:rPr lang="en-US" sz="3500" dirty="0">
                <a:latin typeface="Century Gothic" panose="020B0502020202020204" pitchFamily="34" charset="0"/>
              </a:rPr>
              <a:t>In the first sentence, identify the author, the title of the work, and the thesis statement.</a:t>
            </a:r>
          </a:p>
          <a:p>
            <a:r>
              <a:rPr lang="en-US" sz="3500" dirty="0">
                <a:latin typeface="Century Gothic" panose="020B0502020202020204" pitchFamily="34" charset="0"/>
              </a:rPr>
              <a:t>Write in paragraph form with clear transitions between major points.</a:t>
            </a:r>
          </a:p>
          <a:p>
            <a:r>
              <a:rPr lang="en-US" sz="3500" dirty="0">
                <a:latin typeface="Century Gothic" panose="020B0502020202020204" pitchFamily="34" charset="0"/>
              </a:rPr>
              <a:t>Organize the ideas in the same order as the original.</a:t>
            </a:r>
          </a:p>
          <a:p>
            <a:pPr marL="0" indent="0">
              <a:buNone/>
            </a:pPr>
            <a:endParaRPr lang="en-US" sz="3500" b="1" dirty="0">
              <a:latin typeface="Century Gothic" panose="020B0502020202020204" pitchFamily="34" charset="0"/>
            </a:endParaRPr>
          </a:p>
          <a:p>
            <a:pPr marL="0" indent="0">
              <a:buNone/>
            </a:pPr>
            <a:r>
              <a:rPr lang="en-US" sz="3500" b="1" dirty="0">
                <a:latin typeface="Century Gothic" panose="020B0502020202020204" pitchFamily="34" charset="0"/>
              </a:rPr>
              <a:t>What to Avoid when Writing a Summary:</a:t>
            </a:r>
            <a:endParaRPr lang="en-US" sz="3500" dirty="0">
              <a:latin typeface="Century Gothic" panose="020B0502020202020204" pitchFamily="34" charset="0"/>
            </a:endParaRPr>
          </a:p>
          <a:p>
            <a:r>
              <a:rPr lang="en-US" sz="3500" dirty="0">
                <a:latin typeface="Century Gothic" panose="020B0502020202020204" pitchFamily="34" charset="0"/>
              </a:rPr>
              <a:t>Repetition of similar ideas.</a:t>
            </a:r>
          </a:p>
          <a:p>
            <a:r>
              <a:rPr lang="en-US" sz="3500" dirty="0">
                <a:latin typeface="Century Gothic" panose="020B0502020202020204" pitchFamily="34" charset="0"/>
              </a:rPr>
              <a:t>Minor details (e.g., examples, anecdotes, descriptions, statistics, and dialogue).</a:t>
            </a:r>
          </a:p>
          <a:p>
            <a:r>
              <a:rPr lang="en-US" sz="3500" dirty="0">
                <a:latin typeface="Century Gothic" panose="020B0502020202020204" pitchFamily="34" charset="0"/>
              </a:rPr>
              <a:t>Direct quotes (unless there is no other way to give the information).</a:t>
            </a:r>
          </a:p>
          <a:p>
            <a:r>
              <a:rPr lang="en-US" sz="3500" dirty="0">
                <a:latin typeface="Century Gothic" panose="020B0502020202020204" pitchFamily="34" charset="0"/>
              </a:rPr>
              <a:t>Digressions from the main points.</a:t>
            </a:r>
          </a:p>
          <a:p>
            <a:r>
              <a:rPr lang="en-US" sz="3500" dirty="0">
                <a:latin typeface="Century Gothic" panose="020B0502020202020204" pitchFamily="34" charset="0"/>
              </a:rPr>
              <a:t>Your own personal opinions or comments on the subject.</a:t>
            </a:r>
          </a:p>
          <a:p>
            <a:pPr marL="0" indent="0">
              <a:buNone/>
            </a:pPr>
            <a:endParaRPr lang="en-US" dirty="0"/>
          </a:p>
        </p:txBody>
      </p:sp>
    </p:spTree>
    <p:extLst>
      <p:ext uri="{BB962C8B-B14F-4D97-AF65-F5344CB8AC3E}">
        <p14:creationId xmlns:p14="http://schemas.microsoft.com/office/powerpoint/2010/main" val="2079928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854D-0B9A-EB4A-AF6A-6CF0C6BF4A3F}"/>
              </a:ext>
            </a:extLst>
          </p:cNvPr>
          <p:cNvSpPr>
            <a:spLocks noGrp="1"/>
          </p:cNvSpPr>
          <p:nvPr>
            <p:ph type="title"/>
          </p:nvPr>
        </p:nvSpPr>
        <p:spPr/>
        <p:txBody>
          <a:bodyPr/>
          <a:lstStyle/>
          <a:p>
            <a:r>
              <a:rPr lang="en-US" b="1" dirty="0">
                <a:solidFill>
                  <a:srgbClr val="68777C"/>
                </a:solidFill>
                <a:latin typeface="Century Gothic" panose="020B0502020202020204" pitchFamily="34" charset="0"/>
              </a:rPr>
              <a:t>Example Summary</a:t>
            </a:r>
          </a:p>
        </p:txBody>
      </p:sp>
      <p:sp>
        <p:nvSpPr>
          <p:cNvPr id="3" name="Content Placeholder 2">
            <a:extLst>
              <a:ext uri="{FF2B5EF4-FFF2-40B4-BE49-F238E27FC236}">
                <a16:creationId xmlns:a16="http://schemas.microsoft.com/office/drawing/2014/main" id="{E0FE5396-E602-FE43-A043-14CCFE7BDCE9}"/>
              </a:ext>
            </a:extLst>
          </p:cNvPr>
          <p:cNvSpPr>
            <a:spLocks noGrp="1"/>
          </p:cNvSpPr>
          <p:nvPr>
            <p:ph idx="1"/>
          </p:nvPr>
        </p:nvSpPr>
        <p:spPr/>
        <p:txBody>
          <a:bodyPr/>
          <a:lstStyle/>
          <a:p>
            <a:pPr marL="0" indent="0">
              <a:buNone/>
            </a:pPr>
            <a:r>
              <a:rPr lang="en-US" dirty="0">
                <a:latin typeface="Century Gothic" panose="020B0502020202020204" pitchFamily="34" charset="0"/>
              </a:rPr>
              <a:t>The foreword to Liam </a:t>
            </a:r>
            <a:r>
              <a:rPr lang="en-US" dirty="0" err="1">
                <a:latin typeface="Century Gothic" panose="020B0502020202020204" pitchFamily="34" charset="0"/>
              </a:rPr>
              <a:t>Chambers's</a:t>
            </a:r>
            <a:r>
              <a:rPr lang="en-US" dirty="0">
                <a:latin typeface="Century Gothic" panose="020B0502020202020204" pitchFamily="34" charset="0"/>
              </a:rPr>
              <a:t> autobiography is written in the form of "A Letter to My Children." In this introduction, Chambers establishes the spiritual tone that dominates the body of his book. He initially characterizes the Cold War in a more or less standard fashion, invoking the language of politics and describing the conflict as one between communism and freedom. But as the foreword progresses, Chambers introduces a religious element that serves to cast the struggle between communism and capitalism as a kind of holy war.</a:t>
            </a:r>
          </a:p>
        </p:txBody>
      </p:sp>
    </p:spTree>
    <p:extLst>
      <p:ext uri="{BB962C8B-B14F-4D97-AF65-F5344CB8AC3E}">
        <p14:creationId xmlns:p14="http://schemas.microsoft.com/office/powerpoint/2010/main" val="321387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FC161-3253-1F42-831B-3A4775324EED}"/>
              </a:ext>
            </a:extLst>
          </p:cNvPr>
          <p:cNvSpPr>
            <a:spLocks noGrp="1"/>
          </p:cNvSpPr>
          <p:nvPr>
            <p:ph type="title"/>
          </p:nvPr>
        </p:nvSpPr>
        <p:spPr/>
        <p:txBody>
          <a:bodyPr/>
          <a:lstStyle/>
          <a:p>
            <a:r>
              <a:rPr lang="en-US" b="1" dirty="0">
                <a:solidFill>
                  <a:srgbClr val="68777C"/>
                </a:solidFill>
                <a:latin typeface="Century Gothic" panose="020B0502020202020204" pitchFamily="34" charset="0"/>
              </a:rPr>
              <a:t>Summarize your interview (10 mins)</a:t>
            </a:r>
          </a:p>
        </p:txBody>
      </p:sp>
      <p:sp>
        <p:nvSpPr>
          <p:cNvPr id="3" name="Content Placeholder 2">
            <a:extLst>
              <a:ext uri="{FF2B5EF4-FFF2-40B4-BE49-F238E27FC236}">
                <a16:creationId xmlns:a16="http://schemas.microsoft.com/office/drawing/2014/main" id="{FCB55D8D-2025-1849-9910-C93067BEA192}"/>
              </a:ext>
            </a:extLst>
          </p:cNvPr>
          <p:cNvSpPr>
            <a:spLocks noGrp="1"/>
          </p:cNvSpPr>
          <p:nvPr>
            <p:ph idx="1"/>
          </p:nvPr>
        </p:nvSpPr>
        <p:spPr/>
        <p:txBody>
          <a:bodyPr>
            <a:normAutofit fontScale="77500" lnSpcReduction="20000"/>
          </a:bodyPr>
          <a:lstStyle/>
          <a:p>
            <a:r>
              <a:rPr lang="en-US" dirty="0">
                <a:latin typeface="Century Gothic" panose="020B0502020202020204" pitchFamily="34" charset="0"/>
              </a:rPr>
              <a:t>Use the first sentence as a version of this:</a:t>
            </a:r>
          </a:p>
          <a:p>
            <a:pPr marL="0" indent="0">
              <a:buNone/>
            </a:pPr>
            <a:r>
              <a:rPr lang="en-US" dirty="0">
                <a:latin typeface="Century Gothic" panose="020B0502020202020204" pitchFamily="34" charset="0"/>
              </a:rPr>
              <a:t>“In an interview for the Inclusive Excellence Series at the University of Oklahoma, [full name], professor/graduate student in the department/college [name of department], describes the history of [name community] in Oklahoma.” </a:t>
            </a:r>
          </a:p>
          <a:p>
            <a:r>
              <a:rPr lang="en-US" dirty="0">
                <a:latin typeface="Century Gothic" panose="020B0502020202020204" pitchFamily="34" charset="0"/>
              </a:rPr>
              <a:t>In the next sentence, describe a brief background for this community. </a:t>
            </a:r>
          </a:p>
          <a:p>
            <a:r>
              <a:rPr lang="en-US" dirty="0">
                <a:latin typeface="Century Gothic" panose="020B0502020202020204" pitchFamily="34" charset="0"/>
              </a:rPr>
              <a:t>In the next sentence, describe the main/overall argument your interviewee is making. </a:t>
            </a:r>
          </a:p>
          <a:p>
            <a:r>
              <a:rPr lang="en-US" dirty="0">
                <a:latin typeface="Century Gothic" panose="020B0502020202020204" pitchFamily="34" charset="0"/>
              </a:rPr>
              <a:t>In the nest sentence, tell the reader what the main points the interviewee is making are.</a:t>
            </a:r>
          </a:p>
          <a:p>
            <a:r>
              <a:rPr lang="en-US" dirty="0">
                <a:latin typeface="Century Gothic" panose="020B0502020202020204" pitchFamily="34" charset="0"/>
              </a:rPr>
              <a:t>In the next sentence tell the reader what the biggest struggle of this community is. </a:t>
            </a:r>
          </a:p>
          <a:p>
            <a:r>
              <a:rPr lang="en-US" dirty="0">
                <a:latin typeface="Century Gothic" panose="020B0502020202020204" pitchFamily="34" charset="0"/>
              </a:rPr>
              <a:t>End your summary with a sentence explaining what the interview accomplishes. </a:t>
            </a:r>
          </a:p>
        </p:txBody>
      </p:sp>
    </p:spTree>
    <p:extLst>
      <p:ext uri="{BB962C8B-B14F-4D97-AF65-F5344CB8AC3E}">
        <p14:creationId xmlns:p14="http://schemas.microsoft.com/office/powerpoint/2010/main" val="197252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79F7-0C3C-4F45-8A6C-14238BD4C617}"/>
              </a:ext>
            </a:extLst>
          </p:cNvPr>
          <p:cNvSpPr>
            <a:spLocks noGrp="1"/>
          </p:cNvSpPr>
          <p:nvPr>
            <p:ph type="title"/>
          </p:nvPr>
        </p:nvSpPr>
        <p:spPr/>
        <p:txBody>
          <a:bodyPr/>
          <a:lstStyle/>
          <a:p>
            <a:r>
              <a:rPr lang="en-US" b="1" dirty="0">
                <a:solidFill>
                  <a:srgbClr val="68777C"/>
                </a:solidFill>
                <a:latin typeface="Century Gothic" panose="020B0502020202020204" pitchFamily="34" charset="0"/>
              </a:rPr>
              <a:t>Paraphrases</a:t>
            </a:r>
          </a:p>
        </p:txBody>
      </p:sp>
      <p:sp>
        <p:nvSpPr>
          <p:cNvPr id="3" name="Content Placeholder 2">
            <a:extLst>
              <a:ext uri="{FF2B5EF4-FFF2-40B4-BE49-F238E27FC236}">
                <a16:creationId xmlns:a16="http://schemas.microsoft.com/office/drawing/2014/main" id="{914CDC46-EC8B-F44B-837A-08776A674611}"/>
              </a:ext>
            </a:extLst>
          </p:cNvPr>
          <p:cNvSpPr>
            <a:spLocks noGrp="1"/>
          </p:cNvSpPr>
          <p:nvPr>
            <p:ph idx="1"/>
          </p:nvPr>
        </p:nvSpPr>
        <p:spPr/>
        <p:txBody>
          <a:bodyPr/>
          <a:lstStyle/>
          <a:p>
            <a:r>
              <a:rPr lang="en-US" dirty="0">
                <a:latin typeface="Century Gothic" panose="020B0502020202020204" pitchFamily="34" charset="0"/>
              </a:rPr>
              <a:t>A paraphrase expresses the meaning of what someone else says or writes.</a:t>
            </a:r>
          </a:p>
          <a:p>
            <a:r>
              <a:rPr lang="en-US" dirty="0">
                <a:latin typeface="Century Gothic" panose="020B0502020202020204" pitchFamily="34" charset="0"/>
              </a:rPr>
              <a:t>A paraphrase is written in your own words.</a:t>
            </a:r>
          </a:p>
          <a:p>
            <a:r>
              <a:rPr lang="en-US" dirty="0">
                <a:latin typeface="Century Gothic" panose="020B0502020202020204" pitchFamily="34" charset="0"/>
              </a:rPr>
              <a:t>A paraphrase (unlike a summary) is about the same length as the original text you are paraphrasing. </a:t>
            </a:r>
          </a:p>
          <a:p>
            <a:r>
              <a:rPr lang="en-US" dirty="0">
                <a:latin typeface="Century Gothic" panose="020B0502020202020204" pitchFamily="34" charset="0"/>
              </a:rPr>
              <a:t>Paraphrases also change the word order or the sentence structure of the original. </a:t>
            </a:r>
          </a:p>
        </p:txBody>
      </p:sp>
    </p:spTree>
    <p:extLst>
      <p:ext uri="{BB962C8B-B14F-4D97-AF65-F5344CB8AC3E}">
        <p14:creationId xmlns:p14="http://schemas.microsoft.com/office/powerpoint/2010/main" val="353270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26857</TotalTime>
  <Words>1517</Words>
  <Application>Microsoft Macintosh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Outline of your paper</vt:lpstr>
      <vt:lpstr>Introductions</vt:lpstr>
      <vt:lpstr>Example Introduction</vt:lpstr>
      <vt:lpstr>Work on your introductory paragraphs (10 mins)</vt:lpstr>
      <vt:lpstr>Summary</vt:lpstr>
      <vt:lpstr>Example Summary</vt:lpstr>
      <vt:lpstr>Summarize your interview (10 mins)</vt:lpstr>
      <vt:lpstr>Paraphrases</vt:lpstr>
      <vt:lpstr>Paraphrases examples</vt:lpstr>
      <vt:lpstr>Paraphrase from our books (Ackert; Heintzman &amp; Goodfriend)</vt:lpstr>
      <vt:lpstr>Synthesis vs Summary</vt:lpstr>
      <vt:lpstr>Synthesis vs Summary Cont.</vt:lpstr>
      <vt:lpstr>Synthesis vs Summary Cont.</vt:lpstr>
      <vt:lpstr>Conclusions</vt:lpstr>
      <vt:lpstr>Example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Marshall, Lindsay E.</cp:lastModifiedBy>
  <cp:revision>359</cp:revision>
  <dcterms:modified xsi:type="dcterms:W3CDTF">2021-11-01T14:59:26Z</dcterms:modified>
</cp:coreProperties>
</file>