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6" r:id="rId2"/>
    <p:sldId id="493" r:id="rId3"/>
    <p:sldId id="581" r:id="rId4"/>
    <p:sldId id="274" r:id="rId5"/>
    <p:sldId id="275" r:id="rId6"/>
    <p:sldId id="276" r:id="rId7"/>
    <p:sldId id="277" r:id="rId8"/>
    <p:sldId id="278" r:id="rId9"/>
    <p:sldId id="279" r:id="rId10"/>
    <p:sldId id="280" r:id="rId11"/>
    <p:sldId id="281" r:id="rId12"/>
    <p:sldId id="282" r:id="rId13"/>
    <p:sldId id="256" r:id="rId14"/>
    <p:sldId id="267" r:id="rId15"/>
    <p:sldId id="268" r:id="rId16"/>
    <p:sldId id="269" r:id="rId17"/>
    <p:sldId id="270" r:id="rId18"/>
    <p:sldId id="271" r:id="rId19"/>
    <p:sldId id="272" r:id="rId20"/>
    <p:sldId id="273" r:id="rId21"/>
    <p:sldId id="28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77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3"/>
    <p:restoredTop sz="95903"/>
  </p:normalViewPr>
  <p:slideViewPr>
    <p:cSldViewPr snapToGrid="0" snapToObjects="1">
      <p:cViewPr varScale="1">
        <p:scale>
          <a:sx n="90" d="100"/>
          <a:sy n="90" d="100"/>
        </p:scale>
        <p:origin x="232" y="7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9B3E2-810F-8247-BDC3-988DA64802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7D0AB4-3324-E545-8E84-226628BBB5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F6C170-702F-454D-8E24-A90454C66B92}"/>
              </a:ext>
            </a:extLst>
          </p:cNvPr>
          <p:cNvSpPr>
            <a:spLocks noGrp="1"/>
          </p:cNvSpPr>
          <p:nvPr>
            <p:ph type="dt" sz="half" idx="10"/>
          </p:nvPr>
        </p:nvSpPr>
        <p:spPr/>
        <p:txBody>
          <a:bodyPr/>
          <a:lstStyle/>
          <a:p>
            <a:fld id="{C7CB9C7A-01EC-E148-9192-8886918ECBCB}" type="datetimeFigureOut">
              <a:rPr lang="en-US" smtClean="0"/>
              <a:t>11/8/21</a:t>
            </a:fld>
            <a:endParaRPr lang="en-US"/>
          </a:p>
        </p:txBody>
      </p:sp>
      <p:sp>
        <p:nvSpPr>
          <p:cNvPr id="5" name="Footer Placeholder 4">
            <a:extLst>
              <a:ext uri="{FF2B5EF4-FFF2-40B4-BE49-F238E27FC236}">
                <a16:creationId xmlns:a16="http://schemas.microsoft.com/office/drawing/2014/main" id="{9F84ECDA-C2B6-8144-A01A-03D1098791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62F858-7B02-524E-A321-5225A655D044}"/>
              </a:ext>
            </a:extLst>
          </p:cNvPr>
          <p:cNvSpPr>
            <a:spLocks noGrp="1"/>
          </p:cNvSpPr>
          <p:nvPr>
            <p:ph type="sldNum" sz="quarter" idx="12"/>
          </p:nvPr>
        </p:nvSpPr>
        <p:spPr/>
        <p:txBody>
          <a:bodyPr/>
          <a:lstStyle/>
          <a:p>
            <a:fld id="{15340A5A-EB13-A84D-91FF-C0D7678A51CF}" type="slidenum">
              <a:rPr lang="en-US" smtClean="0"/>
              <a:t>‹#›</a:t>
            </a:fld>
            <a:endParaRPr lang="en-US"/>
          </a:p>
        </p:txBody>
      </p:sp>
    </p:spTree>
    <p:extLst>
      <p:ext uri="{BB962C8B-B14F-4D97-AF65-F5344CB8AC3E}">
        <p14:creationId xmlns:p14="http://schemas.microsoft.com/office/powerpoint/2010/main" val="542779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BEBAB-80FE-944D-AC1E-2DB1B5AFC1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300EB1-0793-B347-AE69-20B262E36E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95B03-D139-474D-AAB6-21566D1180B6}"/>
              </a:ext>
            </a:extLst>
          </p:cNvPr>
          <p:cNvSpPr>
            <a:spLocks noGrp="1"/>
          </p:cNvSpPr>
          <p:nvPr>
            <p:ph type="dt" sz="half" idx="10"/>
          </p:nvPr>
        </p:nvSpPr>
        <p:spPr/>
        <p:txBody>
          <a:bodyPr/>
          <a:lstStyle/>
          <a:p>
            <a:fld id="{C7CB9C7A-01EC-E148-9192-8886918ECBCB}" type="datetimeFigureOut">
              <a:rPr lang="en-US" smtClean="0"/>
              <a:t>11/8/21</a:t>
            </a:fld>
            <a:endParaRPr lang="en-US"/>
          </a:p>
        </p:txBody>
      </p:sp>
      <p:sp>
        <p:nvSpPr>
          <p:cNvPr id="5" name="Footer Placeholder 4">
            <a:extLst>
              <a:ext uri="{FF2B5EF4-FFF2-40B4-BE49-F238E27FC236}">
                <a16:creationId xmlns:a16="http://schemas.microsoft.com/office/drawing/2014/main" id="{4EA9B853-A509-E148-BF7A-7188AA55E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23E1F1-6EC2-514A-BE27-89BC30C1B233}"/>
              </a:ext>
            </a:extLst>
          </p:cNvPr>
          <p:cNvSpPr>
            <a:spLocks noGrp="1"/>
          </p:cNvSpPr>
          <p:nvPr>
            <p:ph type="sldNum" sz="quarter" idx="12"/>
          </p:nvPr>
        </p:nvSpPr>
        <p:spPr/>
        <p:txBody>
          <a:bodyPr/>
          <a:lstStyle/>
          <a:p>
            <a:fld id="{15340A5A-EB13-A84D-91FF-C0D7678A51CF}" type="slidenum">
              <a:rPr lang="en-US" smtClean="0"/>
              <a:t>‹#›</a:t>
            </a:fld>
            <a:endParaRPr lang="en-US"/>
          </a:p>
        </p:txBody>
      </p:sp>
    </p:spTree>
    <p:extLst>
      <p:ext uri="{BB962C8B-B14F-4D97-AF65-F5344CB8AC3E}">
        <p14:creationId xmlns:p14="http://schemas.microsoft.com/office/powerpoint/2010/main" val="2601860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7A8090-5903-8F48-94DF-A474ACCEC3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B8E6FB-3428-FF4B-A1A9-87A18CB040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01E595-5BF4-0E44-93E7-7E2F150518B6}"/>
              </a:ext>
            </a:extLst>
          </p:cNvPr>
          <p:cNvSpPr>
            <a:spLocks noGrp="1"/>
          </p:cNvSpPr>
          <p:nvPr>
            <p:ph type="dt" sz="half" idx="10"/>
          </p:nvPr>
        </p:nvSpPr>
        <p:spPr/>
        <p:txBody>
          <a:bodyPr/>
          <a:lstStyle/>
          <a:p>
            <a:fld id="{C7CB9C7A-01EC-E148-9192-8886918ECBCB}" type="datetimeFigureOut">
              <a:rPr lang="en-US" smtClean="0"/>
              <a:t>11/8/21</a:t>
            </a:fld>
            <a:endParaRPr lang="en-US"/>
          </a:p>
        </p:txBody>
      </p:sp>
      <p:sp>
        <p:nvSpPr>
          <p:cNvPr id="5" name="Footer Placeholder 4">
            <a:extLst>
              <a:ext uri="{FF2B5EF4-FFF2-40B4-BE49-F238E27FC236}">
                <a16:creationId xmlns:a16="http://schemas.microsoft.com/office/drawing/2014/main" id="{3A5B9BE7-F754-2940-B136-31435BCC87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717E6F-EC8F-0A41-94E2-515AD2CDC546}"/>
              </a:ext>
            </a:extLst>
          </p:cNvPr>
          <p:cNvSpPr>
            <a:spLocks noGrp="1"/>
          </p:cNvSpPr>
          <p:nvPr>
            <p:ph type="sldNum" sz="quarter" idx="12"/>
          </p:nvPr>
        </p:nvSpPr>
        <p:spPr/>
        <p:txBody>
          <a:bodyPr/>
          <a:lstStyle/>
          <a:p>
            <a:fld id="{15340A5A-EB13-A84D-91FF-C0D7678A51CF}" type="slidenum">
              <a:rPr lang="en-US" smtClean="0"/>
              <a:t>‹#›</a:t>
            </a:fld>
            <a:endParaRPr lang="en-US"/>
          </a:p>
        </p:txBody>
      </p:sp>
    </p:spTree>
    <p:extLst>
      <p:ext uri="{BB962C8B-B14F-4D97-AF65-F5344CB8AC3E}">
        <p14:creationId xmlns:p14="http://schemas.microsoft.com/office/powerpoint/2010/main" val="228990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4357D-6E5F-4349-B954-AE70234BEB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FD4B03-0001-CE4F-B195-0A4D401DD3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B23411-A0D8-3843-92CB-C6A3C5198DC0}"/>
              </a:ext>
            </a:extLst>
          </p:cNvPr>
          <p:cNvSpPr>
            <a:spLocks noGrp="1"/>
          </p:cNvSpPr>
          <p:nvPr>
            <p:ph type="dt" sz="half" idx="10"/>
          </p:nvPr>
        </p:nvSpPr>
        <p:spPr/>
        <p:txBody>
          <a:bodyPr/>
          <a:lstStyle/>
          <a:p>
            <a:fld id="{C7CB9C7A-01EC-E148-9192-8886918ECBCB}" type="datetimeFigureOut">
              <a:rPr lang="en-US" smtClean="0"/>
              <a:t>11/8/21</a:t>
            </a:fld>
            <a:endParaRPr lang="en-US"/>
          </a:p>
        </p:txBody>
      </p:sp>
      <p:sp>
        <p:nvSpPr>
          <p:cNvPr id="5" name="Footer Placeholder 4">
            <a:extLst>
              <a:ext uri="{FF2B5EF4-FFF2-40B4-BE49-F238E27FC236}">
                <a16:creationId xmlns:a16="http://schemas.microsoft.com/office/drawing/2014/main" id="{4354E03B-E7D2-B046-B1F8-E18DB7A141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2277C-AEA8-9542-A8A8-0F08DF4B4EEB}"/>
              </a:ext>
            </a:extLst>
          </p:cNvPr>
          <p:cNvSpPr>
            <a:spLocks noGrp="1"/>
          </p:cNvSpPr>
          <p:nvPr>
            <p:ph type="sldNum" sz="quarter" idx="12"/>
          </p:nvPr>
        </p:nvSpPr>
        <p:spPr/>
        <p:txBody>
          <a:bodyPr/>
          <a:lstStyle/>
          <a:p>
            <a:fld id="{15340A5A-EB13-A84D-91FF-C0D7678A51CF}" type="slidenum">
              <a:rPr lang="en-US" smtClean="0"/>
              <a:t>‹#›</a:t>
            </a:fld>
            <a:endParaRPr lang="en-US"/>
          </a:p>
        </p:txBody>
      </p:sp>
    </p:spTree>
    <p:extLst>
      <p:ext uri="{BB962C8B-B14F-4D97-AF65-F5344CB8AC3E}">
        <p14:creationId xmlns:p14="http://schemas.microsoft.com/office/powerpoint/2010/main" val="263490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79F84-878B-F34A-A3EE-84E43EDC9C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7A86D8-02C9-6B4D-A4F9-8E28EBC322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B2E312-0F53-5F40-BAE2-07EF3778F2B5}"/>
              </a:ext>
            </a:extLst>
          </p:cNvPr>
          <p:cNvSpPr>
            <a:spLocks noGrp="1"/>
          </p:cNvSpPr>
          <p:nvPr>
            <p:ph type="dt" sz="half" idx="10"/>
          </p:nvPr>
        </p:nvSpPr>
        <p:spPr/>
        <p:txBody>
          <a:bodyPr/>
          <a:lstStyle/>
          <a:p>
            <a:fld id="{C7CB9C7A-01EC-E148-9192-8886918ECBCB}" type="datetimeFigureOut">
              <a:rPr lang="en-US" smtClean="0"/>
              <a:t>11/8/21</a:t>
            </a:fld>
            <a:endParaRPr lang="en-US"/>
          </a:p>
        </p:txBody>
      </p:sp>
      <p:sp>
        <p:nvSpPr>
          <p:cNvPr id="5" name="Footer Placeholder 4">
            <a:extLst>
              <a:ext uri="{FF2B5EF4-FFF2-40B4-BE49-F238E27FC236}">
                <a16:creationId xmlns:a16="http://schemas.microsoft.com/office/drawing/2014/main" id="{26C27640-5DCF-A14D-89C0-3D89D1EC65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9B7FE7-A095-E844-9564-5CACA417F391}"/>
              </a:ext>
            </a:extLst>
          </p:cNvPr>
          <p:cNvSpPr>
            <a:spLocks noGrp="1"/>
          </p:cNvSpPr>
          <p:nvPr>
            <p:ph type="sldNum" sz="quarter" idx="12"/>
          </p:nvPr>
        </p:nvSpPr>
        <p:spPr/>
        <p:txBody>
          <a:bodyPr/>
          <a:lstStyle/>
          <a:p>
            <a:fld id="{15340A5A-EB13-A84D-91FF-C0D7678A51CF}" type="slidenum">
              <a:rPr lang="en-US" smtClean="0"/>
              <a:t>‹#›</a:t>
            </a:fld>
            <a:endParaRPr lang="en-US"/>
          </a:p>
        </p:txBody>
      </p:sp>
    </p:spTree>
    <p:extLst>
      <p:ext uri="{BB962C8B-B14F-4D97-AF65-F5344CB8AC3E}">
        <p14:creationId xmlns:p14="http://schemas.microsoft.com/office/powerpoint/2010/main" val="86316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A03F0-ABC7-CC49-A07B-2DF091F5E7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6E5723-F8B9-9044-85A3-17DAE23A63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5E575B-FB8F-A740-8E90-F5884D321B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19C355-BBA5-6142-B14B-924895F8054F}"/>
              </a:ext>
            </a:extLst>
          </p:cNvPr>
          <p:cNvSpPr>
            <a:spLocks noGrp="1"/>
          </p:cNvSpPr>
          <p:nvPr>
            <p:ph type="dt" sz="half" idx="10"/>
          </p:nvPr>
        </p:nvSpPr>
        <p:spPr/>
        <p:txBody>
          <a:bodyPr/>
          <a:lstStyle/>
          <a:p>
            <a:fld id="{C7CB9C7A-01EC-E148-9192-8886918ECBCB}" type="datetimeFigureOut">
              <a:rPr lang="en-US" smtClean="0"/>
              <a:t>11/8/21</a:t>
            </a:fld>
            <a:endParaRPr lang="en-US"/>
          </a:p>
        </p:txBody>
      </p:sp>
      <p:sp>
        <p:nvSpPr>
          <p:cNvPr id="6" name="Footer Placeholder 5">
            <a:extLst>
              <a:ext uri="{FF2B5EF4-FFF2-40B4-BE49-F238E27FC236}">
                <a16:creationId xmlns:a16="http://schemas.microsoft.com/office/drawing/2014/main" id="{881DA032-E1A8-3A42-AC08-DD7F6C465A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E3E045-D82C-C14E-A877-B2F5D87805EC}"/>
              </a:ext>
            </a:extLst>
          </p:cNvPr>
          <p:cNvSpPr>
            <a:spLocks noGrp="1"/>
          </p:cNvSpPr>
          <p:nvPr>
            <p:ph type="sldNum" sz="quarter" idx="12"/>
          </p:nvPr>
        </p:nvSpPr>
        <p:spPr/>
        <p:txBody>
          <a:bodyPr/>
          <a:lstStyle/>
          <a:p>
            <a:fld id="{15340A5A-EB13-A84D-91FF-C0D7678A51CF}" type="slidenum">
              <a:rPr lang="en-US" smtClean="0"/>
              <a:t>‹#›</a:t>
            </a:fld>
            <a:endParaRPr lang="en-US"/>
          </a:p>
        </p:txBody>
      </p:sp>
    </p:spTree>
    <p:extLst>
      <p:ext uri="{BB962C8B-B14F-4D97-AF65-F5344CB8AC3E}">
        <p14:creationId xmlns:p14="http://schemas.microsoft.com/office/powerpoint/2010/main" val="2578926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7EF6F-8663-3243-A0B7-8050B3B16B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8ABB34-45E6-4B44-82E0-F6C34662AB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502985-78FF-4946-B856-E23D11D0C8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D28863-4E8B-4B49-9E42-D1F04EC54A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4B96DA-4088-044B-AFCE-3E3768B2F8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AB860B-3D43-D541-807D-E348E81E1EB5}"/>
              </a:ext>
            </a:extLst>
          </p:cNvPr>
          <p:cNvSpPr>
            <a:spLocks noGrp="1"/>
          </p:cNvSpPr>
          <p:nvPr>
            <p:ph type="dt" sz="half" idx="10"/>
          </p:nvPr>
        </p:nvSpPr>
        <p:spPr/>
        <p:txBody>
          <a:bodyPr/>
          <a:lstStyle/>
          <a:p>
            <a:fld id="{C7CB9C7A-01EC-E148-9192-8886918ECBCB}" type="datetimeFigureOut">
              <a:rPr lang="en-US" smtClean="0"/>
              <a:t>11/8/21</a:t>
            </a:fld>
            <a:endParaRPr lang="en-US"/>
          </a:p>
        </p:txBody>
      </p:sp>
      <p:sp>
        <p:nvSpPr>
          <p:cNvPr id="8" name="Footer Placeholder 7">
            <a:extLst>
              <a:ext uri="{FF2B5EF4-FFF2-40B4-BE49-F238E27FC236}">
                <a16:creationId xmlns:a16="http://schemas.microsoft.com/office/drawing/2014/main" id="{5D2B6322-C8A4-704D-BC51-B723BB770A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919186-727D-1847-AC3B-1D6F69D6D176}"/>
              </a:ext>
            </a:extLst>
          </p:cNvPr>
          <p:cNvSpPr>
            <a:spLocks noGrp="1"/>
          </p:cNvSpPr>
          <p:nvPr>
            <p:ph type="sldNum" sz="quarter" idx="12"/>
          </p:nvPr>
        </p:nvSpPr>
        <p:spPr/>
        <p:txBody>
          <a:bodyPr/>
          <a:lstStyle/>
          <a:p>
            <a:fld id="{15340A5A-EB13-A84D-91FF-C0D7678A51CF}" type="slidenum">
              <a:rPr lang="en-US" smtClean="0"/>
              <a:t>‹#›</a:t>
            </a:fld>
            <a:endParaRPr lang="en-US"/>
          </a:p>
        </p:txBody>
      </p:sp>
    </p:spTree>
    <p:extLst>
      <p:ext uri="{BB962C8B-B14F-4D97-AF65-F5344CB8AC3E}">
        <p14:creationId xmlns:p14="http://schemas.microsoft.com/office/powerpoint/2010/main" val="1960094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6C966-5F8A-7B4F-B722-19F98B1925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A04C9E-B2BF-2241-B392-6E8C214E6AEB}"/>
              </a:ext>
            </a:extLst>
          </p:cNvPr>
          <p:cNvSpPr>
            <a:spLocks noGrp="1"/>
          </p:cNvSpPr>
          <p:nvPr>
            <p:ph type="dt" sz="half" idx="10"/>
          </p:nvPr>
        </p:nvSpPr>
        <p:spPr/>
        <p:txBody>
          <a:bodyPr/>
          <a:lstStyle/>
          <a:p>
            <a:fld id="{C7CB9C7A-01EC-E148-9192-8886918ECBCB}" type="datetimeFigureOut">
              <a:rPr lang="en-US" smtClean="0"/>
              <a:t>11/8/21</a:t>
            </a:fld>
            <a:endParaRPr lang="en-US"/>
          </a:p>
        </p:txBody>
      </p:sp>
      <p:sp>
        <p:nvSpPr>
          <p:cNvPr id="4" name="Footer Placeholder 3">
            <a:extLst>
              <a:ext uri="{FF2B5EF4-FFF2-40B4-BE49-F238E27FC236}">
                <a16:creationId xmlns:a16="http://schemas.microsoft.com/office/drawing/2014/main" id="{72A4ADE7-37D5-F642-8797-0474310AB5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C0AC4C-C8FA-8E43-A5BA-9961F6CD8696}"/>
              </a:ext>
            </a:extLst>
          </p:cNvPr>
          <p:cNvSpPr>
            <a:spLocks noGrp="1"/>
          </p:cNvSpPr>
          <p:nvPr>
            <p:ph type="sldNum" sz="quarter" idx="12"/>
          </p:nvPr>
        </p:nvSpPr>
        <p:spPr/>
        <p:txBody>
          <a:bodyPr/>
          <a:lstStyle/>
          <a:p>
            <a:fld id="{15340A5A-EB13-A84D-91FF-C0D7678A51CF}" type="slidenum">
              <a:rPr lang="en-US" smtClean="0"/>
              <a:t>‹#›</a:t>
            </a:fld>
            <a:endParaRPr lang="en-US"/>
          </a:p>
        </p:txBody>
      </p:sp>
    </p:spTree>
    <p:extLst>
      <p:ext uri="{BB962C8B-B14F-4D97-AF65-F5344CB8AC3E}">
        <p14:creationId xmlns:p14="http://schemas.microsoft.com/office/powerpoint/2010/main" val="3822948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AD7F3A-7A16-FF47-8A67-F4243F91BD79}"/>
              </a:ext>
            </a:extLst>
          </p:cNvPr>
          <p:cNvSpPr>
            <a:spLocks noGrp="1"/>
          </p:cNvSpPr>
          <p:nvPr>
            <p:ph type="dt" sz="half" idx="10"/>
          </p:nvPr>
        </p:nvSpPr>
        <p:spPr/>
        <p:txBody>
          <a:bodyPr/>
          <a:lstStyle/>
          <a:p>
            <a:fld id="{C7CB9C7A-01EC-E148-9192-8886918ECBCB}" type="datetimeFigureOut">
              <a:rPr lang="en-US" smtClean="0"/>
              <a:t>11/8/21</a:t>
            </a:fld>
            <a:endParaRPr lang="en-US"/>
          </a:p>
        </p:txBody>
      </p:sp>
      <p:sp>
        <p:nvSpPr>
          <p:cNvPr id="3" name="Footer Placeholder 2">
            <a:extLst>
              <a:ext uri="{FF2B5EF4-FFF2-40B4-BE49-F238E27FC236}">
                <a16:creationId xmlns:a16="http://schemas.microsoft.com/office/drawing/2014/main" id="{67B0AC38-A052-8B4F-8D80-1C8ABC83DC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497BFC-9E4B-B847-8DDD-5D9BA6A2B9AE}"/>
              </a:ext>
            </a:extLst>
          </p:cNvPr>
          <p:cNvSpPr>
            <a:spLocks noGrp="1"/>
          </p:cNvSpPr>
          <p:nvPr>
            <p:ph type="sldNum" sz="quarter" idx="12"/>
          </p:nvPr>
        </p:nvSpPr>
        <p:spPr/>
        <p:txBody>
          <a:bodyPr/>
          <a:lstStyle/>
          <a:p>
            <a:fld id="{15340A5A-EB13-A84D-91FF-C0D7678A51CF}" type="slidenum">
              <a:rPr lang="en-US" smtClean="0"/>
              <a:t>‹#›</a:t>
            </a:fld>
            <a:endParaRPr lang="en-US"/>
          </a:p>
        </p:txBody>
      </p:sp>
    </p:spTree>
    <p:extLst>
      <p:ext uri="{BB962C8B-B14F-4D97-AF65-F5344CB8AC3E}">
        <p14:creationId xmlns:p14="http://schemas.microsoft.com/office/powerpoint/2010/main" val="246463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75647-3F80-364D-B9B1-07991FA9E5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085A05-BE56-B741-A9DC-91EDA8F72A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DDF7B3-1E4A-4040-B862-BA7C26B0D4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D5DD69-C51A-A248-AF06-52F60DF33A81}"/>
              </a:ext>
            </a:extLst>
          </p:cNvPr>
          <p:cNvSpPr>
            <a:spLocks noGrp="1"/>
          </p:cNvSpPr>
          <p:nvPr>
            <p:ph type="dt" sz="half" idx="10"/>
          </p:nvPr>
        </p:nvSpPr>
        <p:spPr/>
        <p:txBody>
          <a:bodyPr/>
          <a:lstStyle/>
          <a:p>
            <a:fld id="{C7CB9C7A-01EC-E148-9192-8886918ECBCB}" type="datetimeFigureOut">
              <a:rPr lang="en-US" smtClean="0"/>
              <a:t>11/8/21</a:t>
            </a:fld>
            <a:endParaRPr lang="en-US"/>
          </a:p>
        </p:txBody>
      </p:sp>
      <p:sp>
        <p:nvSpPr>
          <p:cNvPr id="6" name="Footer Placeholder 5">
            <a:extLst>
              <a:ext uri="{FF2B5EF4-FFF2-40B4-BE49-F238E27FC236}">
                <a16:creationId xmlns:a16="http://schemas.microsoft.com/office/drawing/2014/main" id="{251B3CB6-DE9D-DF43-B18B-72F51488B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259A37-8D08-AF49-8630-1FD3F7BFD548}"/>
              </a:ext>
            </a:extLst>
          </p:cNvPr>
          <p:cNvSpPr>
            <a:spLocks noGrp="1"/>
          </p:cNvSpPr>
          <p:nvPr>
            <p:ph type="sldNum" sz="quarter" idx="12"/>
          </p:nvPr>
        </p:nvSpPr>
        <p:spPr/>
        <p:txBody>
          <a:bodyPr/>
          <a:lstStyle/>
          <a:p>
            <a:fld id="{15340A5A-EB13-A84D-91FF-C0D7678A51CF}" type="slidenum">
              <a:rPr lang="en-US" smtClean="0"/>
              <a:t>‹#›</a:t>
            </a:fld>
            <a:endParaRPr lang="en-US"/>
          </a:p>
        </p:txBody>
      </p:sp>
    </p:spTree>
    <p:extLst>
      <p:ext uri="{BB962C8B-B14F-4D97-AF65-F5344CB8AC3E}">
        <p14:creationId xmlns:p14="http://schemas.microsoft.com/office/powerpoint/2010/main" val="1349803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91159-3C8B-3143-A5FB-F10C066FB4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6010ED-CA32-B242-9BB8-16E1171C5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22C42A-FA1A-CA40-9038-7EB6206686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52283F-4CC8-2542-AFDD-3070080EC871}"/>
              </a:ext>
            </a:extLst>
          </p:cNvPr>
          <p:cNvSpPr>
            <a:spLocks noGrp="1"/>
          </p:cNvSpPr>
          <p:nvPr>
            <p:ph type="dt" sz="half" idx="10"/>
          </p:nvPr>
        </p:nvSpPr>
        <p:spPr/>
        <p:txBody>
          <a:bodyPr/>
          <a:lstStyle/>
          <a:p>
            <a:fld id="{C7CB9C7A-01EC-E148-9192-8886918ECBCB}" type="datetimeFigureOut">
              <a:rPr lang="en-US" smtClean="0"/>
              <a:t>11/8/21</a:t>
            </a:fld>
            <a:endParaRPr lang="en-US"/>
          </a:p>
        </p:txBody>
      </p:sp>
      <p:sp>
        <p:nvSpPr>
          <p:cNvPr id="6" name="Footer Placeholder 5">
            <a:extLst>
              <a:ext uri="{FF2B5EF4-FFF2-40B4-BE49-F238E27FC236}">
                <a16:creationId xmlns:a16="http://schemas.microsoft.com/office/drawing/2014/main" id="{A39BDE4A-F744-7044-B52D-9179F9D769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8ACDA9-BAEC-EB40-854D-E480BB1B79E0}"/>
              </a:ext>
            </a:extLst>
          </p:cNvPr>
          <p:cNvSpPr>
            <a:spLocks noGrp="1"/>
          </p:cNvSpPr>
          <p:nvPr>
            <p:ph type="sldNum" sz="quarter" idx="12"/>
          </p:nvPr>
        </p:nvSpPr>
        <p:spPr/>
        <p:txBody>
          <a:bodyPr/>
          <a:lstStyle/>
          <a:p>
            <a:fld id="{15340A5A-EB13-A84D-91FF-C0D7678A51CF}" type="slidenum">
              <a:rPr lang="en-US" smtClean="0"/>
              <a:t>‹#›</a:t>
            </a:fld>
            <a:endParaRPr lang="en-US"/>
          </a:p>
        </p:txBody>
      </p:sp>
    </p:spTree>
    <p:extLst>
      <p:ext uri="{BB962C8B-B14F-4D97-AF65-F5344CB8AC3E}">
        <p14:creationId xmlns:p14="http://schemas.microsoft.com/office/powerpoint/2010/main" val="3567972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DCE861-9E01-E149-AD34-1BCE23CF7A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AC0266-FDBE-214F-8AB8-1640A0DEA0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2F3D9B-E946-5D49-9B87-C70B1B5D91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CB9C7A-01EC-E148-9192-8886918ECBCB}" type="datetimeFigureOut">
              <a:rPr lang="en-US" smtClean="0"/>
              <a:t>11/8/21</a:t>
            </a:fld>
            <a:endParaRPr lang="en-US"/>
          </a:p>
        </p:txBody>
      </p:sp>
      <p:sp>
        <p:nvSpPr>
          <p:cNvPr id="5" name="Footer Placeholder 4">
            <a:extLst>
              <a:ext uri="{FF2B5EF4-FFF2-40B4-BE49-F238E27FC236}">
                <a16:creationId xmlns:a16="http://schemas.microsoft.com/office/drawing/2014/main" id="{7D45B9C1-80A8-BC4F-B659-46D8A6D8D7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8D4504-D108-0845-9775-F968E097FC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340A5A-EB13-A84D-91FF-C0D7678A51CF}" type="slidenum">
              <a:rPr lang="en-US" smtClean="0"/>
              <a:t>‹#›</a:t>
            </a:fld>
            <a:endParaRPr lang="en-US"/>
          </a:p>
        </p:txBody>
      </p:sp>
    </p:spTree>
    <p:extLst>
      <p:ext uri="{BB962C8B-B14F-4D97-AF65-F5344CB8AC3E}">
        <p14:creationId xmlns:p14="http://schemas.microsoft.com/office/powerpoint/2010/main" val="669189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posing for a photo&#10;&#10;Description automatically generated">
            <a:extLst>
              <a:ext uri="{FF2B5EF4-FFF2-40B4-BE49-F238E27FC236}">
                <a16:creationId xmlns:a16="http://schemas.microsoft.com/office/drawing/2014/main" id="{B723C027-7AF7-4133-82E5-3789BC920556}"/>
              </a:ext>
            </a:extLst>
          </p:cNvPr>
          <p:cNvPicPr>
            <a:picLocks noChangeAspect="1"/>
          </p:cNvPicPr>
          <p:nvPr/>
        </p:nvPicPr>
        <p:blipFill rotWithShape="1">
          <a:blip r:embed="rId2"/>
          <a:srcRect t="15526" b="204"/>
          <a:stretch/>
        </p:blipFill>
        <p:spPr>
          <a:xfrm>
            <a:off x="2287872" y="198319"/>
            <a:ext cx="7613208" cy="4282442"/>
          </a:xfrm>
          <a:prstGeom prst="rect">
            <a:avLst/>
          </a:prstGeom>
        </p:spPr>
      </p:pic>
      <p:sp>
        <p:nvSpPr>
          <p:cNvPr id="9" name="Title 1">
            <a:extLst>
              <a:ext uri="{FF2B5EF4-FFF2-40B4-BE49-F238E27FC236}">
                <a16:creationId xmlns:a16="http://schemas.microsoft.com/office/drawing/2014/main" id="{51FD6A80-6752-4D35-8B6E-AF8FC7577E93}"/>
              </a:ext>
            </a:extLst>
          </p:cNvPr>
          <p:cNvSpPr txBox="1">
            <a:spLocks/>
          </p:cNvSpPr>
          <p:nvPr/>
        </p:nvSpPr>
        <p:spPr>
          <a:xfrm>
            <a:off x="73794" y="4396055"/>
            <a:ext cx="5049520" cy="192120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300" b="0" i="0" u="none" strike="noStrike" kern="1200" cap="none" spc="0" normalizeH="0" baseline="0" noProof="0" dirty="0">
                <a:ln>
                  <a:noFill/>
                </a:ln>
                <a:solidFill>
                  <a:srgbClr val="68777C"/>
                </a:solidFill>
                <a:effectLst/>
                <a:uLnTx/>
                <a:uFillTx/>
                <a:latin typeface="Century Gothic" panose="020B0502020202020204" pitchFamily="34" charset="0"/>
                <a:ea typeface="+mj-ea"/>
                <a:cs typeface="Aharoni" panose="02010803020104030203" pitchFamily="2" charset="-79"/>
              </a:rPr>
              <a:t>UCOL 1523:</a:t>
            </a:r>
            <a:br>
              <a:rPr kumimoji="0" lang="en-US" sz="6000" b="0" i="0" u="none" strike="noStrike" kern="1200" cap="none" spc="0" normalizeH="0" baseline="0" noProof="0" dirty="0">
                <a:ln>
                  <a:noFill/>
                </a:ln>
                <a:solidFill>
                  <a:srgbClr val="68777C"/>
                </a:solidFill>
                <a:effectLst/>
                <a:uLnTx/>
                <a:uFillTx/>
                <a:latin typeface="Century Gothic" panose="020B0502020202020204" pitchFamily="34" charset="0"/>
                <a:ea typeface="+mj-ea"/>
                <a:cs typeface="Aharoni" panose="02010803020104030203" pitchFamily="2" charset="-79"/>
              </a:rPr>
            </a:br>
            <a:r>
              <a:rPr kumimoji="0" lang="en-US" altLang="en-US" sz="4900" b="1" i="0" u="none" strike="noStrike" kern="1200" cap="none" spc="0" normalizeH="0" baseline="0" noProof="0" dirty="0">
                <a:ln>
                  <a:noFill/>
                </a:ln>
                <a:solidFill>
                  <a:srgbClr val="68777C"/>
                </a:solidFill>
                <a:effectLst/>
                <a:uLnTx/>
                <a:uFillTx/>
                <a:latin typeface="Century Gothic" panose="020B0502020202020204" pitchFamily="34" charset="0"/>
                <a:ea typeface="+mj-ea"/>
                <a:cs typeface="Aharoni" panose="02010803020104030203" pitchFamily="2" charset="-79"/>
              </a:rPr>
              <a:t>GATEWAY TO </a:t>
            </a:r>
            <a:br>
              <a:rPr kumimoji="0" lang="en-US" altLang="en-US" sz="4900" b="1" i="0" u="none" strike="noStrike" kern="1200" cap="none" spc="0" normalizeH="0" baseline="0" noProof="0" dirty="0">
                <a:ln>
                  <a:noFill/>
                </a:ln>
                <a:solidFill>
                  <a:srgbClr val="68777C"/>
                </a:solidFill>
                <a:effectLst/>
                <a:uLnTx/>
                <a:uFillTx/>
                <a:latin typeface="Century Gothic" panose="020B0502020202020204" pitchFamily="34" charset="0"/>
                <a:ea typeface="+mj-ea"/>
                <a:cs typeface="Aharoni" panose="02010803020104030203" pitchFamily="2" charset="-79"/>
              </a:rPr>
            </a:br>
            <a:r>
              <a:rPr kumimoji="0" lang="en-US" altLang="en-US" sz="4900" b="1" i="0" u="none" strike="noStrike" kern="1200" cap="none" spc="0" normalizeH="0" baseline="0" noProof="0" dirty="0">
                <a:ln>
                  <a:noFill/>
                </a:ln>
                <a:solidFill>
                  <a:srgbClr val="68777C"/>
                </a:solidFill>
                <a:effectLst/>
                <a:uLnTx/>
                <a:uFillTx/>
                <a:latin typeface="Century Gothic" panose="020B0502020202020204" pitchFamily="34" charset="0"/>
                <a:ea typeface="+mj-ea"/>
                <a:cs typeface="Aharoni" panose="02010803020104030203" pitchFamily="2" charset="-79"/>
              </a:rPr>
              <a:t>BELONGING</a:t>
            </a:r>
            <a:endParaRPr kumimoji="0" lang="en-US" sz="4900" b="1" i="0" u="none" strike="noStrike" kern="1200" cap="none" spc="0" normalizeH="0" baseline="0" noProof="0" dirty="0">
              <a:ln>
                <a:noFill/>
              </a:ln>
              <a:solidFill>
                <a:srgbClr val="68777C"/>
              </a:solidFill>
              <a:effectLst/>
              <a:uLnTx/>
              <a:uFillTx/>
              <a:latin typeface="Century Gothic" panose="020B0502020202020204" pitchFamily="34" charset="0"/>
              <a:ea typeface="+mj-ea"/>
              <a:cs typeface="+mj-cs"/>
            </a:endParaRPr>
          </a:p>
        </p:txBody>
      </p:sp>
      <p:sp>
        <p:nvSpPr>
          <p:cNvPr id="13" name="Subtitle 2">
            <a:extLst>
              <a:ext uri="{FF2B5EF4-FFF2-40B4-BE49-F238E27FC236}">
                <a16:creationId xmlns:a16="http://schemas.microsoft.com/office/drawing/2014/main" id="{4088904B-1EBE-4C50-98C2-F5E38D25DC2F}"/>
              </a:ext>
            </a:extLst>
          </p:cNvPr>
          <p:cNvSpPr txBox="1">
            <a:spLocks/>
          </p:cNvSpPr>
          <p:nvPr/>
        </p:nvSpPr>
        <p:spPr>
          <a:xfrm>
            <a:off x="6620812" y="4183693"/>
            <a:ext cx="5049520" cy="803943"/>
          </a:xfrm>
        </p:spPr>
        <p:txBody>
          <a:bodyPr>
            <a:noAutofit/>
          </a:bodyPr>
          <a:lstStyle>
            <a:lvl1pPr marL="0" indent="0" algn="ctr" defTabSz="457200" rtl="0" eaLnBrk="1" latinLnBrk="0" hangingPunct="1">
              <a:lnSpc>
                <a:spcPct val="90000"/>
              </a:lnSpc>
              <a:spcBef>
                <a:spcPct val="20000"/>
              </a:spcBef>
              <a:buFont typeface="Arial"/>
              <a:buNone/>
              <a:defRPr sz="1800" b="0" i="0" kern="1200">
                <a:solidFill>
                  <a:schemeClr val="tx1"/>
                </a:solidFill>
                <a:latin typeface="Helvetica Neue Light"/>
                <a:ea typeface="+mn-ea"/>
                <a:cs typeface="Helvetica Neue Light"/>
              </a:defRPr>
            </a:lvl1pPr>
            <a:lvl2pPr marL="342900" indent="0" algn="ctr" defTabSz="457200" rtl="0" eaLnBrk="1" latinLnBrk="0" hangingPunct="1">
              <a:spcBef>
                <a:spcPct val="20000"/>
              </a:spcBef>
              <a:buFont typeface="Arial"/>
              <a:buNone/>
              <a:defRPr sz="1500" kern="1200">
                <a:solidFill>
                  <a:schemeClr val="tx1"/>
                </a:solidFill>
                <a:latin typeface="+mn-lt"/>
                <a:ea typeface="+mn-ea"/>
                <a:cs typeface="+mn-cs"/>
              </a:defRPr>
            </a:lvl2pPr>
            <a:lvl3pPr marL="685800" indent="0" algn="ctr" defTabSz="457200" rtl="0" eaLnBrk="1" latinLnBrk="0" hangingPunct="1">
              <a:spcBef>
                <a:spcPct val="20000"/>
              </a:spcBef>
              <a:buFont typeface="Arial"/>
              <a:buNone/>
              <a:defRPr sz="1350" kern="1200">
                <a:solidFill>
                  <a:schemeClr val="tx1"/>
                </a:solidFill>
                <a:latin typeface="+mn-lt"/>
                <a:ea typeface="+mn-ea"/>
                <a:cs typeface="+mn-cs"/>
              </a:defRPr>
            </a:lvl3pPr>
            <a:lvl4pPr marL="1028700" indent="0" algn="ctr" defTabSz="457200" rtl="0" eaLnBrk="1" latinLnBrk="0" hangingPunct="1">
              <a:spcBef>
                <a:spcPct val="20000"/>
              </a:spcBef>
              <a:buFont typeface="Arial"/>
              <a:buNone/>
              <a:defRPr sz="1200" kern="1200">
                <a:solidFill>
                  <a:schemeClr val="tx1"/>
                </a:solidFill>
                <a:latin typeface="+mn-lt"/>
                <a:ea typeface="+mn-ea"/>
                <a:cs typeface="+mn-cs"/>
              </a:defRPr>
            </a:lvl4pPr>
            <a:lvl5pPr marL="1371600" indent="0" algn="ctr" defTabSz="457200" rtl="0" eaLnBrk="1" latinLnBrk="0" hangingPunct="1">
              <a:spcBef>
                <a:spcPct val="20000"/>
              </a:spcBef>
              <a:buFont typeface="Arial"/>
              <a:buNone/>
              <a:defRPr sz="1200" kern="1200">
                <a:solidFill>
                  <a:schemeClr val="tx1"/>
                </a:solidFill>
                <a:latin typeface="+mn-lt"/>
                <a:ea typeface="+mn-ea"/>
                <a:cs typeface="+mn-cs"/>
              </a:defRPr>
            </a:lvl5pPr>
            <a:lvl6pPr marL="1714500" indent="0" algn="ctr" defTabSz="457200" rtl="0" eaLnBrk="1" latinLnBrk="0" hangingPunct="1">
              <a:spcBef>
                <a:spcPct val="20000"/>
              </a:spcBef>
              <a:buFont typeface="Arial"/>
              <a:buNone/>
              <a:defRPr sz="1200" kern="1200">
                <a:solidFill>
                  <a:schemeClr val="tx1"/>
                </a:solidFill>
                <a:latin typeface="+mn-lt"/>
                <a:ea typeface="+mn-ea"/>
                <a:cs typeface="+mn-cs"/>
              </a:defRPr>
            </a:lvl6pPr>
            <a:lvl7pPr marL="2057400" indent="0" algn="ctr" defTabSz="457200" rtl="0" eaLnBrk="1" latinLnBrk="0" hangingPunct="1">
              <a:spcBef>
                <a:spcPct val="20000"/>
              </a:spcBef>
              <a:buFont typeface="Arial"/>
              <a:buNone/>
              <a:defRPr sz="1200" kern="1200">
                <a:solidFill>
                  <a:schemeClr val="tx1"/>
                </a:solidFill>
                <a:latin typeface="+mn-lt"/>
                <a:ea typeface="+mn-ea"/>
                <a:cs typeface="+mn-cs"/>
              </a:defRPr>
            </a:lvl7pPr>
            <a:lvl8pPr marL="2400300" indent="0" algn="ctr" defTabSz="457200" rtl="0" eaLnBrk="1" latinLnBrk="0" hangingPunct="1">
              <a:spcBef>
                <a:spcPct val="20000"/>
              </a:spcBef>
              <a:buFont typeface="Arial"/>
              <a:buNone/>
              <a:defRPr sz="1200" kern="1200">
                <a:solidFill>
                  <a:schemeClr val="tx1"/>
                </a:solidFill>
                <a:latin typeface="+mn-lt"/>
                <a:ea typeface="+mn-ea"/>
                <a:cs typeface="+mn-cs"/>
              </a:defRPr>
            </a:lvl8pPr>
            <a:lvl9pPr marL="2743200" indent="0" algn="ctr" defTabSz="457200" rtl="0" eaLnBrk="1" latinLnBrk="0" hangingPunct="1">
              <a:spcBef>
                <a:spcPct val="20000"/>
              </a:spcBef>
              <a:buFont typeface="Arial"/>
              <a:buNone/>
              <a:defRPr sz="1200" kern="1200">
                <a:solidFill>
                  <a:schemeClr val="tx1"/>
                </a:solidFill>
                <a:latin typeface="+mn-lt"/>
                <a:ea typeface="+mn-ea"/>
                <a:cs typeface="+mn-cs"/>
              </a:defRPr>
            </a:lvl9pPr>
          </a:lstStyle>
          <a:p>
            <a:pPr algn="l">
              <a:lnSpc>
                <a:spcPct val="100000"/>
              </a:lnSpc>
              <a:spcAft>
                <a:spcPts val="450"/>
              </a:spcAft>
            </a:pPr>
            <a:r>
              <a:rPr lang="en-US" dirty="0">
                <a:latin typeface="Century Gothic" panose="020B0502020202020204" pitchFamily="34" charset="0"/>
              </a:rPr>
              <a:t>Week 12 –</a:t>
            </a:r>
          </a:p>
          <a:p>
            <a:pPr algn="l">
              <a:lnSpc>
                <a:spcPct val="100000"/>
              </a:lnSpc>
              <a:spcAft>
                <a:spcPts val="450"/>
              </a:spcAft>
            </a:pPr>
            <a:r>
              <a:rPr lang="en-US" sz="3200" b="1" dirty="0">
                <a:solidFill>
                  <a:srgbClr val="45546B"/>
                </a:solidFill>
                <a:latin typeface="Century Gothic" panose="020B0502020202020204" pitchFamily="34" charset="0"/>
                <a:cs typeface="Aharoni" panose="02010803020104030203" pitchFamily="2" charset="-79"/>
              </a:rPr>
              <a:t>Helping &amp; Prosocial Behavior</a:t>
            </a:r>
          </a:p>
          <a:p>
            <a:pPr algn="l">
              <a:lnSpc>
                <a:spcPct val="100000"/>
              </a:lnSpc>
              <a:spcAft>
                <a:spcPts val="450"/>
              </a:spcAft>
            </a:pPr>
            <a:r>
              <a:rPr lang="en-US" sz="3200" b="1" dirty="0">
                <a:solidFill>
                  <a:srgbClr val="45546B"/>
                </a:solidFill>
                <a:latin typeface="Century Gothic" panose="020B0502020202020204" pitchFamily="34" charset="0"/>
                <a:cs typeface="Aharoni" panose="02010803020104030203" pitchFamily="2" charset="-79"/>
              </a:rPr>
              <a:t>Aggression</a:t>
            </a:r>
          </a:p>
          <a:p>
            <a:pPr algn="l">
              <a:lnSpc>
                <a:spcPct val="100000"/>
              </a:lnSpc>
              <a:spcAft>
                <a:spcPts val="450"/>
              </a:spcAft>
            </a:pPr>
            <a:r>
              <a:rPr lang="en-US" b="1" dirty="0">
                <a:solidFill>
                  <a:srgbClr val="45546B"/>
                </a:solidFill>
                <a:latin typeface="Century Gothic" panose="020B0502020202020204" pitchFamily="34" charset="0"/>
                <a:cs typeface="Aharoni" panose="02010803020104030203" pitchFamily="2" charset="-79"/>
              </a:rPr>
              <a:t>HEINZEN &amp; GOODFRIEND CHAPTER 10 &amp; 11</a:t>
            </a:r>
          </a:p>
        </p:txBody>
      </p:sp>
      <p:cxnSp>
        <p:nvCxnSpPr>
          <p:cNvPr id="14" name="Straight Connector 13">
            <a:extLst>
              <a:ext uri="{FF2B5EF4-FFF2-40B4-BE49-F238E27FC236}">
                <a16:creationId xmlns:a16="http://schemas.microsoft.com/office/drawing/2014/main" id="{35D76855-C801-419C-A1FB-6F5D6A30538F}"/>
              </a:ext>
            </a:extLst>
          </p:cNvPr>
          <p:cNvCxnSpPr/>
          <p:nvPr/>
        </p:nvCxnSpPr>
        <p:spPr>
          <a:xfrm>
            <a:off x="5898148" y="4806645"/>
            <a:ext cx="0" cy="1686560"/>
          </a:xfrm>
          <a:prstGeom prst="line">
            <a:avLst/>
          </a:prstGeom>
          <a:ln w="28575">
            <a:solidFill>
              <a:srgbClr val="6877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879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EB4D0-1517-1F4A-82DF-FF5DA6585D43}"/>
              </a:ext>
            </a:extLst>
          </p:cNvPr>
          <p:cNvSpPr>
            <a:spLocks noGrp="1"/>
          </p:cNvSpPr>
          <p:nvPr>
            <p:ph type="title"/>
          </p:nvPr>
        </p:nvSpPr>
        <p:spPr/>
        <p:txBody>
          <a:bodyPr/>
          <a:lstStyle/>
          <a:p>
            <a:r>
              <a:rPr lang="en-US" b="1" dirty="0">
                <a:solidFill>
                  <a:srgbClr val="68777C"/>
                </a:solidFill>
                <a:latin typeface="Century Gothic" panose="020B0502020202020204" pitchFamily="34" charset="0"/>
              </a:rPr>
              <a:t>Persistence of Aggression</a:t>
            </a:r>
          </a:p>
        </p:txBody>
      </p:sp>
      <p:sp>
        <p:nvSpPr>
          <p:cNvPr id="3" name="Content Placeholder 2">
            <a:extLst>
              <a:ext uri="{FF2B5EF4-FFF2-40B4-BE49-F238E27FC236}">
                <a16:creationId xmlns:a16="http://schemas.microsoft.com/office/drawing/2014/main" id="{1A396455-2354-9740-BB17-C873F28CD748}"/>
              </a:ext>
            </a:extLst>
          </p:cNvPr>
          <p:cNvSpPr>
            <a:spLocks noGrp="1"/>
          </p:cNvSpPr>
          <p:nvPr>
            <p:ph idx="1"/>
          </p:nvPr>
        </p:nvSpPr>
        <p:spPr/>
        <p:txBody>
          <a:bodyPr/>
          <a:lstStyle/>
          <a:p>
            <a:r>
              <a:rPr lang="en-US" dirty="0">
                <a:latin typeface="Century Gothic" panose="020B0502020202020204" pitchFamily="34" charset="0"/>
              </a:rPr>
              <a:t>Historical inertia contributes to continued aggressive behavior</a:t>
            </a:r>
          </a:p>
          <a:p>
            <a:r>
              <a:rPr lang="en-US" dirty="0">
                <a:latin typeface="Century Gothic" panose="020B0502020202020204" pitchFamily="34" charset="0"/>
              </a:rPr>
              <a:t>Uninterrupted operation of prejudice and discrimination (especially institutional operations) reinforce aggressive behaviors</a:t>
            </a:r>
          </a:p>
          <a:p>
            <a:r>
              <a:rPr lang="en-US" dirty="0">
                <a:latin typeface="Century Gothic" panose="020B0502020202020204" pitchFamily="34" charset="0"/>
              </a:rPr>
              <a:t>Single stories (stereotypes) reinforce aggressive behaviors at the individual and group levels (ex: Axis of Evil, sectarian violence)</a:t>
            </a:r>
          </a:p>
          <a:p>
            <a:endParaRPr lang="en-US" dirty="0">
              <a:latin typeface="Century Gothic" panose="020B0502020202020204" pitchFamily="34" charset="0"/>
            </a:endParaRPr>
          </a:p>
        </p:txBody>
      </p:sp>
    </p:spTree>
    <p:extLst>
      <p:ext uri="{BB962C8B-B14F-4D97-AF65-F5344CB8AC3E}">
        <p14:creationId xmlns:p14="http://schemas.microsoft.com/office/powerpoint/2010/main" val="1735821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9A498-16C1-8645-81B2-030FA4C4F2E1}"/>
              </a:ext>
            </a:extLst>
          </p:cNvPr>
          <p:cNvSpPr>
            <a:spLocks noGrp="1"/>
          </p:cNvSpPr>
          <p:nvPr>
            <p:ph type="title"/>
          </p:nvPr>
        </p:nvSpPr>
        <p:spPr/>
        <p:txBody>
          <a:bodyPr/>
          <a:lstStyle/>
          <a:p>
            <a:r>
              <a:rPr lang="en-US" b="1" dirty="0">
                <a:solidFill>
                  <a:srgbClr val="68777C"/>
                </a:solidFill>
                <a:latin typeface="Century Gothic" panose="020B0502020202020204" pitchFamily="34" charset="0"/>
              </a:rPr>
              <a:t>Situational Influence on Aggression</a:t>
            </a:r>
          </a:p>
        </p:txBody>
      </p:sp>
      <p:sp>
        <p:nvSpPr>
          <p:cNvPr id="3" name="Content Placeholder 2">
            <a:extLst>
              <a:ext uri="{FF2B5EF4-FFF2-40B4-BE49-F238E27FC236}">
                <a16:creationId xmlns:a16="http://schemas.microsoft.com/office/drawing/2014/main" id="{34C43E43-7002-2847-AD6F-BE24716BA31C}"/>
              </a:ext>
            </a:extLst>
          </p:cNvPr>
          <p:cNvSpPr>
            <a:spLocks noGrp="1"/>
          </p:cNvSpPr>
          <p:nvPr>
            <p:ph idx="1"/>
          </p:nvPr>
        </p:nvSpPr>
        <p:spPr/>
        <p:txBody>
          <a:bodyPr/>
          <a:lstStyle/>
          <a:p>
            <a:r>
              <a:rPr lang="en-US" dirty="0">
                <a:latin typeface="Century Gothic" panose="020B0502020202020204" pitchFamily="34" charset="0"/>
              </a:rPr>
              <a:t>Some factors can foster aggressive behavior: cultural expectations, alcohol, availability of weapons, partisan or nationalist rhetoric</a:t>
            </a:r>
          </a:p>
          <a:p>
            <a:r>
              <a:rPr lang="en-US" dirty="0">
                <a:latin typeface="Century Gothic" panose="020B0502020202020204" pitchFamily="34" charset="0"/>
              </a:rPr>
              <a:t>Some factors can diffuse aggressive behavior: group-to-group cooperation, collective examination of shared patterns of aggression, intentional cultivation of cultures of peace</a:t>
            </a:r>
          </a:p>
        </p:txBody>
      </p:sp>
    </p:spTree>
    <p:extLst>
      <p:ext uri="{BB962C8B-B14F-4D97-AF65-F5344CB8AC3E}">
        <p14:creationId xmlns:p14="http://schemas.microsoft.com/office/powerpoint/2010/main" val="1634579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DCFE8-BF5C-DF49-8F26-4451B8DB86CB}"/>
              </a:ext>
            </a:extLst>
          </p:cNvPr>
          <p:cNvSpPr>
            <a:spLocks noGrp="1"/>
          </p:cNvSpPr>
          <p:nvPr>
            <p:ph type="title"/>
          </p:nvPr>
        </p:nvSpPr>
        <p:spPr/>
        <p:txBody>
          <a:bodyPr/>
          <a:lstStyle/>
          <a:p>
            <a:r>
              <a:rPr lang="en-US" b="1" dirty="0">
                <a:solidFill>
                  <a:srgbClr val="68777C"/>
                </a:solidFill>
                <a:latin typeface="Century Gothic" panose="020B0502020202020204" pitchFamily="34" charset="0"/>
              </a:rPr>
              <a:t>Aggression and Your Paper</a:t>
            </a:r>
          </a:p>
        </p:txBody>
      </p:sp>
      <p:sp>
        <p:nvSpPr>
          <p:cNvPr id="3" name="Content Placeholder 2">
            <a:extLst>
              <a:ext uri="{FF2B5EF4-FFF2-40B4-BE49-F238E27FC236}">
                <a16:creationId xmlns:a16="http://schemas.microsoft.com/office/drawing/2014/main" id="{10EE8AD6-4898-4F48-B813-51F017975991}"/>
              </a:ext>
            </a:extLst>
          </p:cNvPr>
          <p:cNvSpPr>
            <a:spLocks noGrp="1"/>
          </p:cNvSpPr>
          <p:nvPr>
            <p:ph idx="1"/>
          </p:nvPr>
        </p:nvSpPr>
        <p:spPr/>
        <p:txBody>
          <a:bodyPr/>
          <a:lstStyle/>
          <a:p>
            <a:r>
              <a:rPr lang="en-US" dirty="0">
                <a:latin typeface="Century Gothic" panose="020B0502020202020204" pitchFamily="34" charset="0"/>
              </a:rPr>
              <a:t>Take a moment to search OU Daily for incidents of aggression directed at members of the identity group from your interview.</a:t>
            </a:r>
          </a:p>
          <a:p>
            <a:r>
              <a:rPr lang="en-US" dirty="0">
                <a:latin typeface="Century Gothic" panose="020B0502020202020204" pitchFamily="34" charset="0"/>
              </a:rPr>
              <a:t>How did the OU community respond to those incidents?</a:t>
            </a:r>
          </a:p>
          <a:p>
            <a:r>
              <a:rPr lang="en-US" dirty="0">
                <a:latin typeface="Century Gothic" panose="020B0502020202020204" pitchFamily="34" charset="0"/>
              </a:rPr>
              <a:t>Was the response sufficient to disrupt the pattern of those incidents?</a:t>
            </a:r>
          </a:p>
          <a:p>
            <a:r>
              <a:rPr lang="en-US" dirty="0">
                <a:latin typeface="Century Gothic" panose="020B0502020202020204" pitchFamily="34" charset="0"/>
              </a:rPr>
              <a:t>What work remains to be done to disrupt that pattern of incidents?</a:t>
            </a:r>
          </a:p>
        </p:txBody>
      </p:sp>
    </p:spTree>
    <p:extLst>
      <p:ext uri="{BB962C8B-B14F-4D97-AF65-F5344CB8AC3E}">
        <p14:creationId xmlns:p14="http://schemas.microsoft.com/office/powerpoint/2010/main" val="2843576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466F04-93D3-6A44-B86B-0FB6D5270D20}"/>
              </a:ext>
            </a:extLst>
          </p:cNvPr>
          <p:cNvSpPr>
            <a:spLocks noGrp="1"/>
          </p:cNvSpPr>
          <p:nvPr>
            <p:ph type="ctrTitle"/>
          </p:nvPr>
        </p:nvSpPr>
        <p:spPr>
          <a:xfrm>
            <a:off x="1524000" y="2025612"/>
            <a:ext cx="9144000" cy="2387600"/>
          </a:xfrm>
        </p:spPr>
        <p:txBody>
          <a:bodyPr>
            <a:normAutofit fontScale="90000"/>
          </a:bodyPr>
          <a:lstStyle/>
          <a:p>
            <a:r>
              <a:rPr lang="en-US" b="1" dirty="0">
                <a:solidFill>
                  <a:srgbClr val="68777C"/>
                </a:solidFill>
                <a:latin typeface="Century Gothic" panose="020B0502020202020204" pitchFamily="34" charset="0"/>
              </a:rPr>
              <a:t>Part II: </a:t>
            </a:r>
            <a:br>
              <a:rPr lang="en-US" b="1" dirty="0">
                <a:solidFill>
                  <a:srgbClr val="68777C"/>
                </a:solidFill>
                <a:latin typeface="Century Gothic" panose="020B0502020202020204" pitchFamily="34" charset="0"/>
              </a:rPr>
            </a:br>
            <a:r>
              <a:rPr lang="en-US" b="1" dirty="0">
                <a:solidFill>
                  <a:srgbClr val="68777C"/>
                </a:solidFill>
                <a:latin typeface="Century Gothic" panose="020B0502020202020204" pitchFamily="34" charset="0"/>
              </a:rPr>
              <a:t>Helping &amp; Prosocial Behavior</a:t>
            </a:r>
          </a:p>
        </p:txBody>
      </p:sp>
    </p:spTree>
    <p:extLst>
      <p:ext uri="{BB962C8B-B14F-4D97-AF65-F5344CB8AC3E}">
        <p14:creationId xmlns:p14="http://schemas.microsoft.com/office/powerpoint/2010/main" val="1910629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75FC9-128C-FB47-8664-21035B2180B5}"/>
              </a:ext>
            </a:extLst>
          </p:cNvPr>
          <p:cNvSpPr>
            <a:spLocks noGrp="1"/>
          </p:cNvSpPr>
          <p:nvPr>
            <p:ph type="title"/>
          </p:nvPr>
        </p:nvSpPr>
        <p:spPr/>
        <p:txBody>
          <a:bodyPr/>
          <a:lstStyle/>
          <a:p>
            <a:r>
              <a:rPr lang="en-US" b="1" dirty="0">
                <a:solidFill>
                  <a:srgbClr val="68777C"/>
                </a:solidFill>
                <a:latin typeface="Century Gothic" panose="020B0502020202020204" pitchFamily="34" charset="0"/>
              </a:rPr>
              <a:t>Prosocial Behavior</a:t>
            </a:r>
          </a:p>
        </p:txBody>
      </p:sp>
      <p:sp>
        <p:nvSpPr>
          <p:cNvPr id="3" name="Content Placeholder 2">
            <a:extLst>
              <a:ext uri="{FF2B5EF4-FFF2-40B4-BE49-F238E27FC236}">
                <a16:creationId xmlns:a16="http://schemas.microsoft.com/office/drawing/2014/main" id="{11AC8A71-A5BF-F148-9760-9DCEFEF2F7BE}"/>
              </a:ext>
            </a:extLst>
          </p:cNvPr>
          <p:cNvSpPr>
            <a:spLocks noGrp="1"/>
          </p:cNvSpPr>
          <p:nvPr>
            <p:ph sz="half" idx="1"/>
          </p:nvPr>
        </p:nvSpPr>
        <p:spPr/>
        <p:txBody>
          <a:bodyPr/>
          <a:lstStyle/>
          <a:p>
            <a:r>
              <a:rPr lang="en-US" dirty="0">
                <a:latin typeface="Century Gothic" panose="020B0502020202020204" pitchFamily="34" charset="0"/>
              </a:rPr>
              <a:t>AKA helping, or altruism</a:t>
            </a:r>
          </a:p>
          <a:p>
            <a:r>
              <a:rPr lang="en-US" dirty="0">
                <a:latin typeface="Century Gothic" panose="020B0502020202020204" pitchFamily="34" charset="0"/>
              </a:rPr>
              <a:t>Any action performed to help others, either on an individual or group level</a:t>
            </a:r>
          </a:p>
          <a:p>
            <a:r>
              <a:rPr lang="en-US" dirty="0">
                <a:latin typeface="Century Gothic" panose="020B0502020202020204" pitchFamily="34" charset="0"/>
              </a:rPr>
              <a:t>Core question: What motivates people to help each other?</a:t>
            </a:r>
          </a:p>
          <a:p>
            <a:endParaRPr lang="en-US" dirty="0">
              <a:latin typeface="Century Gothic" panose="020B0502020202020204" pitchFamily="34" charset="0"/>
            </a:endParaRPr>
          </a:p>
        </p:txBody>
      </p:sp>
      <p:pic>
        <p:nvPicPr>
          <p:cNvPr id="6" name="Content Placeholder 8" descr="A photo of Mr. Rogers with text of his quotation: When I was a boy and I would see scary things in the news, my mother would say to me, Look for the helpers. You will always find people who are helping.">
            <a:extLst>
              <a:ext uri="{FF2B5EF4-FFF2-40B4-BE49-F238E27FC236}">
                <a16:creationId xmlns:a16="http://schemas.microsoft.com/office/drawing/2014/main" id="{173192E9-2A7C-8D4B-915E-3A02DDBBF565}"/>
              </a:ext>
            </a:extLst>
          </p:cNvPr>
          <p:cNvPicPr>
            <a:picLocks noGrp="1" noChangeAspect="1"/>
          </p:cNvPicPr>
          <p:nvPr>
            <p:ph sz="half" idx="2"/>
          </p:nvPr>
        </p:nvPicPr>
        <p:blipFill>
          <a:blip r:embed="rId2"/>
          <a:stretch>
            <a:fillRect/>
          </a:stretch>
        </p:blipFill>
        <p:spPr>
          <a:xfrm>
            <a:off x="6667500" y="1905794"/>
            <a:ext cx="4191000" cy="4191000"/>
          </a:xfrm>
        </p:spPr>
      </p:pic>
    </p:spTree>
    <p:extLst>
      <p:ext uri="{BB962C8B-B14F-4D97-AF65-F5344CB8AC3E}">
        <p14:creationId xmlns:p14="http://schemas.microsoft.com/office/powerpoint/2010/main" val="1039948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CB32C-E769-EA4D-A02D-20DA213FCF9A}"/>
              </a:ext>
            </a:extLst>
          </p:cNvPr>
          <p:cNvSpPr>
            <a:spLocks noGrp="1"/>
          </p:cNvSpPr>
          <p:nvPr>
            <p:ph type="title"/>
          </p:nvPr>
        </p:nvSpPr>
        <p:spPr/>
        <p:txBody>
          <a:bodyPr/>
          <a:lstStyle/>
          <a:p>
            <a:r>
              <a:rPr lang="en-US" b="1" dirty="0">
                <a:solidFill>
                  <a:srgbClr val="68777C"/>
                </a:solidFill>
                <a:latin typeface="Century Gothic" panose="020B0502020202020204" pitchFamily="34" charset="0"/>
              </a:rPr>
              <a:t>Types of Altruism</a:t>
            </a:r>
          </a:p>
        </p:txBody>
      </p:sp>
      <p:sp>
        <p:nvSpPr>
          <p:cNvPr id="4" name="Content Placeholder 3">
            <a:extLst>
              <a:ext uri="{FF2B5EF4-FFF2-40B4-BE49-F238E27FC236}">
                <a16:creationId xmlns:a16="http://schemas.microsoft.com/office/drawing/2014/main" id="{A1CCAD71-5FC1-7C44-BB0E-15F6E4D78B77}"/>
              </a:ext>
            </a:extLst>
          </p:cNvPr>
          <p:cNvSpPr>
            <a:spLocks noGrp="1"/>
          </p:cNvSpPr>
          <p:nvPr>
            <p:ph sz="half" idx="1"/>
          </p:nvPr>
        </p:nvSpPr>
        <p:spPr/>
        <p:txBody>
          <a:bodyPr/>
          <a:lstStyle/>
          <a:p>
            <a:pPr marL="0" indent="0">
              <a:buNone/>
            </a:pPr>
            <a:r>
              <a:rPr lang="en-US" b="1" dirty="0">
                <a:solidFill>
                  <a:srgbClr val="68777C"/>
                </a:solidFill>
                <a:latin typeface="Century Gothic" panose="020B0502020202020204" pitchFamily="34" charset="0"/>
              </a:rPr>
              <a:t>Pure Altruism</a:t>
            </a:r>
          </a:p>
          <a:p>
            <a:pPr marL="0" indent="0">
              <a:buNone/>
            </a:pPr>
            <a:r>
              <a:rPr lang="en-US" dirty="0">
                <a:solidFill>
                  <a:srgbClr val="68777C"/>
                </a:solidFill>
                <a:latin typeface="Century Gothic" panose="020B0502020202020204" pitchFamily="34" charset="0"/>
              </a:rPr>
              <a:t>Actions motivated only by the desire to help, with zero expectation for any kind of reward</a:t>
            </a:r>
          </a:p>
        </p:txBody>
      </p:sp>
      <p:sp>
        <p:nvSpPr>
          <p:cNvPr id="5" name="Content Placeholder 4">
            <a:extLst>
              <a:ext uri="{FF2B5EF4-FFF2-40B4-BE49-F238E27FC236}">
                <a16:creationId xmlns:a16="http://schemas.microsoft.com/office/drawing/2014/main" id="{564E5707-05C0-C441-BC06-B3F350620865}"/>
              </a:ext>
            </a:extLst>
          </p:cNvPr>
          <p:cNvSpPr>
            <a:spLocks noGrp="1"/>
          </p:cNvSpPr>
          <p:nvPr>
            <p:ph sz="half" idx="2"/>
          </p:nvPr>
        </p:nvSpPr>
        <p:spPr/>
        <p:txBody>
          <a:bodyPr/>
          <a:lstStyle/>
          <a:p>
            <a:pPr marL="0" indent="0">
              <a:buNone/>
            </a:pPr>
            <a:r>
              <a:rPr lang="en-US" b="1" dirty="0">
                <a:solidFill>
                  <a:srgbClr val="68777C"/>
                </a:solidFill>
                <a:latin typeface="Century Gothic" panose="020B0502020202020204" pitchFamily="34" charset="0"/>
              </a:rPr>
              <a:t>Egoistic Altruism</a:t>
            </a:r>
          </a:p>
          <a:p>
            <a:pPr marL="0" indent="0">
              <a:buNone/>
            </a:pPr>
            <a:r>
              <a:rPr lang="en-US" dirty="0">
                <a:solidFill>
                  <a:srgbClr val="68777C"/>
                </a:solidFill>
                <a:latin typeface="Century Gothic" panose="020B0502020202020204" pitchFamily="34" charset="0"/>
              </a:rPr>
              <a:t>Helping behavior done with an expectation of some kind of personal or group benefit</a:t>
            </a:r>
          </a:p>
        </p:txBody>
      </p:sp>
    </p:spTree>
    <p:extLst>
      <p:ext uri="{BB962C8B-B14F-4D97-AF65-F5344CB8AC3E}">
        <p14:creationId xmlns:p14="http://schemas.microsoft.com/office/powerpoint/2010/main" val="957927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7690-F5C1-1A4C-9B97-FA0D2FC8AB82}"/>
              </a:ext>
            </a:extLst>
          </p:cNvPr>
          <p:cNvSpPr>
            <a:spLocks noGrp="1"/>
          </p:cNvSpPr>
          <p:nvPr>
            <p:ph type="title"/>
          </p:nvPr>
        </p:nvSpPr>
        <p:spPr/>
        <p:txBody>
          <a:bodyPr/>
          <a:lstStyle/>
          <a:p>
            <a:r>
              <a:rPr lang="en-US" b="1" dirty="0">
                <a:solidFill>
                  <a:srgbClr val="68777C"/>
                </a:solidFill>
                <a:latin typeface="Century Gothic" panose="020B0502020202020204" pitchFamily="34" charset="0"/>
              </a:rPr>
              <a:t>Why Do People Decide to Help?</a:t>
            </a:r>
            <a:br>
              <a:rPr lang="en-US" b="1" dirty="0">
                <a:solidFill>
                  <a:srgbClr val="68777C"/>
                </a:solidFill>
                <a:latin typeface="Century Gothic" panose="020B0502020202020204" pitchFamily="34" charset="0"/>
              </a:rPr>
            </a:br>
            <a:r>
              <a:rPr lang="en-US" b="1" dirty="0">
                <a:solidFill>
                  <a:srgbClr val="68777C"/>
                </a:solidFill>
                <a:latin typeface="Century Gothic" panose="020B0502020202020204" pitchFamily="34" charset="0"/>
              </a:rPr>
              <a:t>Evolutionary Perspective</a:t>
            </a:r>
          </a:p>
        </p:txBody>
      </p:sp>
      <p:sp>
        <p:nvSpPr>
          <p:cNvPr id="3" name="Content Placeholder 2">
            <a:extLst>
              <a:ext uri="{FF2B5EF4-FFF2-40B4-BE49-F238E27FC236}">
                <a16:creationId xmlns:a16="http://schemas.microsoft.com/office/drawing/2014/main" id="{A1B251F6-882A-294F-A093-639DC3F261A0}"/>
              </a:ext>
            </a:extLst>
          </p:cNvPr>
          <p:cNvSpPr>
            <a:spLocks noGrp="1"/>
          </p:cNvSpPr>
          <p:nvPr>
            <p:ph idx="1"/>
          </p:nvPr>
        </p:nvSpPr>
        <p:spPr/>
        <p:txBody>
          <a:bodyPr/>
          <a:lstStyle/>
          <a:p>
            <a:r>
              <a:rPr lang="en-US" dirty="0">
                <a:latin typeface="Century Gothic" panose="020B0502020202020204" pitchFamily="34" charset="0"/>
              </a:rPr>
              <a:t>Life is easier if you have good neighbors.</a:t>
            </a:r>
          </a:p>
          <a:p>
            <a:r>
              <a:rPr lang="en-US" dirty="0">
                <a:latin typeface="Century Gothic" panose="020B0502020202020204" pitchFamily="34" charset="0"/>
              </a:rPr>
              <a:t>Because there are shared benefits to being in groups, people within groups are motivated to be altruistic.</a:t>
            </a:r>
          </a:p>
          <a:p>
            <a:r>
              <a:rPr lang="en-US" dirty="0">
                <a:latin typeface="Century Gothic" panose="020B0502020202020204" pitchFamily="34" charset="0"/>
              </a:rPr>
              <a:t>If you help someone they are more likely to help you in return.</a:t>
            </a:r>
          </a:p>
          <a:p>
            <a:r>
              <a:rPr lang="en-US" dirty="0">
                <a:latin typeface="Century Gothic" panose="020B0502020202020204" pitchFamily="34" charset="0"/>
              </a:rPr>
              <a:t>We are more likely to help people in our kinship groups.</a:t>
            </a:r>
          </a:p>
          <a:p>
            <a:r>
              <a:rPr lang="en-US" dirty="0">
                <a:latin typeface="Century Gothic" panose="020B0502020202020204" pitchFamily="34" charset="0"/>
              </a:rPr>
              <a:t>(This perspective assumes the egoistic rationale for prosocial behavior.)</a:t>
            </a:r>
          </a:p>
        </p:txBody>
      </p:sp>
    </p:spTree>
    <p:extLst>
      <p:ext uri="{BB962C8B-B14F-4D97-AF65-F5344CB8AC3E}">
        <p14:creationId xmlns:p14="http://schemas.microsoft.com/office/powerpoint/2010/main" val="3368180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766B6-C25E-D242-87F4-6A38BCBD0DCE}"/>
              </a:ext>
            </a:extLst>
          </p:cNvPr>
          <p:cNvSpPr>
            <a:spLocks noGrp="1"/>
          </p:cNvSpPr>
          <p:nvPr>
            <p:ph type="title"/>
          </p:nvPr>
        </p:nvSpPr>
        <p:spPr/>
        <p:txBody>
          <a:bodyPr/>
          <a:lstStyle/>
          <a:p>
            <a:r>
              <a:rPr lang="en-US" b="1" dirty="0">
                <a:solidFill>
                  <a:srgbClr val="68777C"/>
                </a:solidFill>
                <a:latin typeface="Century Gothic" panose="020B0502020202020204" pitchFamily="34" charset="0"/>
              </a:rPr>
              <a:t>Why Do People Decide to Help?</a:t>
            </a:r>
            <a:br>
              <a:rPr lang="en-US" b="1" dirty="0">
                <a:solidFill>
                  <a:srgbClr val="68777C"/>
                </a:solidFill>
                <a:latin typeface="Century Gothic" panose="020B0502020202020204" pitchFamily="34" charset="0"/>
              </a:rPr>
            </a:br>
            <a:r>
              <a:rPr lang="en-US" b="1" dirty="0">
                <a:solidFill>
                  <a:srgbClr val="68777C"/>
                </a:solidFill>
                <a:latin typeface="Century Gothic" panose="020B0502020202020204" pitchFamily="34" charset="0"/>
              </a:rPr>
              <a:t>Social Norms</a:t>
            </a:r>
          </a:p>
        </p:txBody>
      </p:sp>
      <p:sp>
        <p:nvSpPr>
          <p:cNvPr id="3" name="Content Placeholder 2">
            <a:extLst>
              <a:ext uri="{FF2B5EF4-FFF2-40B4-BE49-F238E27FC236}">
                <a16:creationId xmlns:a16="http://schemas.microsoft.com/office/drawing/2014/main" id="{27F69E16-5DC1-D543-ABED-50F4DD298DC0}"/>
              </a:ext>
            </a:extLst>
          </p:cNvPr>
          <p:cNvSpPr>
            <a:spLocks noGrp="1"/>
          </p:cNvSpPr>
          <p:nvPr>
            <p:ph idx="1"/>
          </p:nvPr>
        </p:nvSpPr>
        <p:spPr/>
        <p:txBody>
          <a:bodyPr/>
          <a:lstStyle/>
          <a:p>
            <a:r>
              <a:rPr lang="en-US" dirty="0">
                <a:latin typeface="Century Gothic" panose="020B0502020202020204" pitchFamily="34" charset="0"/>
              </a:rPr>
              <a:t>Social norms: unwritten rules about how members of a group are expected to behave</a:t>
            </a:r>
          </a:p>
          <a:p>
            <a:r>
              <a:rPr lang="en-US" dirty="0">
                <a:latin typeface="Century Gothic" panose="020B0502020202020204" pitchFamily="34" charset="0"/>
              </a:rPr>
              <a:t>Belief in a just world suggests a cosmic yet practical sort of exchange. We help because we believe in the universe rewarding us.</a:t>
            </a:r>
          </a:p>
          <a:p>
            <a:r>
              <a:rPr lang="en-US" dirty="0">
                <a:latin typeface="Century Gothic" panose="020B0502020202020204" pitchFamily="34" charset="0"/>
              </a:rPr>
              <a:t>Social responsibility norms assert that we each have a duty to improve our world by helping those in need.</a:t>
            </a:r>
          </a:p>
          <a:p>
            <a:r>
              <a:rPr lang="en-US" dirty="0">
                <a:latin typeface="Century Gothic" panose="020B0502020202020204" pitchFamily="34" charset="0"/>
              </a:rPr>
              <a:t>(This approach assumes the egoistic rationale.)</a:t>
            </a:r>
          </a:p>
        </p:txBody>
      </p:sp>
    </p:spTree>
    <p:extLst>
      <p:ext uri="{BB962C8B-B14F-4D97-AF65-F5344CB8AC3E}">
        <p14:creationId xmlns:p14="http://schemas.microsoft.com/office/powerpoint/2010/main" val="3499619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8C53F-2394-F343-B309-DA32F33629D7}"/>
              </a:ext>
            </a:extLst>
          </p:cNvPr>
          <p:cNvSpPr>
            <a:spLocks noGrp="1"/>
          </p:cNvSpPr>
          <p:nvPr>
            <p:ph type="title"/>
          </p:nvPr>
        </p:nvSpPr>
        <p:spPr/>
        <p:txBody>
          <a:bodyPr/>
          <a:lstStyle/>
          <a:p>
            <a:r>
              <a:rPr lang="en-US" b="1" dirty="0">
                <a:solidFill>
                  <a:srgbClr val="68777C"/>
                </a:solidFill>
                <a:latin typeface="Century Gothic" panose="020B0502020202020204" pitchFamily="34" charset="0"/>
              </a:rPr>
              <a:t>Why Do People Decide to Help?</a:t>
            </a:r>
            <a:br>
              <a:rPr lang="en-US" b="1" dirty="0">
                <a:solidFill>
                  <a:srgbClr val="68777C"/>
                </a:solidFill>
                <a:latin typeface="Century Gothic" panose="020B0502020202020204" pitchFamily="34" charset="0"/>
              </a:rPr>
            </a:br>
            <a:r>
              <a:rPr lang="en-US" b="1" dirty="0">
                <a:solidFill>
                  <a:srgbClr val="68777C"/>
                </a:solidFill>
                <a:latin typeface="Century Gothic" panose="020B0502020202020204" pitchFamily="34" charset="0"/>
              </a:rPr>
              <a:t>Negative State Relief</a:t>
            </a:r>
          </a:p>
        </p:txBody>
      </p:sp>
      <p:sp>
        <p:nvSpPr>
          <p:cNvPr id="3" name="Content Placeholder 2">
            <a:extLst>
              <a:ext uri="{FF2B5EF4-FFF2-40B4-BE49-F238E27FC236}">
                <a16:creationId xmlns:a16="http://schemas.microsoft.com/office/drawing/2014/main" id="{F3DD9744-CA50-9745-847D-9CA98B01401F}"/>
              </a:ext>
            </a:extLst>
          </p:cNvPr>
          <p:cNvSpPr>
            <a:spLocks noGrp="1"/>
          </p:cNvSpPr>
          <p:nvPr>
            <p:ph idx="1"/>
          </p:nvPr>
        </p:nvSpPr>
        <p:spPr/>
        <p:txBody>
          <a:bodyPr/>
          <a:lstStyle/>
          <a:p>
            <a:r>
              <a:rPr lang="en-US" dirty="0">
                <a:latin typeface="Century Gothic" panose="020B0502020202020204" pitchFamily="34" charset="0"/>
              </a:rPr>
              <a:t>Our prosocial behavior decreases a variety of negative emotions, like guilt.</a:t>
            </a:r>
          </a:p>
          <a:p>
            <a:r>
              <a:rPr lang="en-US" dirty="0">
                <a:latin typeface="Century Gothic" panose="020B0502020202020204" pitchFamily="34" charset="0"/>
              </a:rPr>
              <a:t>Helping can relieve our discomfort over seeing others suffering.</a:t>
            </a:r>
          </a:p>
          <a:p>
            <a:r>
              <a:rPr lang="en-US" dirty="0">
                <a:latin typeface="Century Gothic" panose="020B0502020202020204" pitchFamily="34" charset="0"/>
              </a:rPr>
              <a:t>We can have negative emotions about ourselves if we don’t help, and we want to think well of ourselves.</a:t>
            </a:r>
          </a:p>
          <a:p>
            <a:r>
              <a:rPr lang="en-US" dirty="0">
                <a:latin typeface="Century Gothic" panose="020B0502020202020204" pitchFamily="34" charset="0"/>
              </a:rPr>
              <a:t>(This approach assumes the egoistic rationale.)</a:t>
            </a:r>
          </a:p>
        </p:txBody>
      </p:sp>
    </p:spTree>
    <p:extLst>
      <p:ext uri="{BB962C8B-B14F-4D97-AF65-F5344CB8AC3E}">
        <p14:creationId xmlns:p14="http://schemas.microsoft.com/office/powerpoint/2010/main" val="1949217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40593-B8AA-344A-A443-AC2D4ED065D2}"/>
              </a:ext>
            </a:extLst>
          </p:cNvPr>
          <p:cNvSpPr>
            <a:spLocks noGrp="1"/>
          </p:cNvSpPr>
          <p:nvPr>
            <p:ph type="title"/>
          </p:nvPr>
        </p:nvSpPr>
        <p:spPr/>
        <p:txBody>
          <a:bodyPr/>
          <a:lstStyle/>
          <a:p>
            <a:r>
              <a:rPr lang="en-US" b="1" dirty="0">
                <a:solidFill>
                  <a:srgbClr val="68777C"/>
                </a:solidFill>
                <a:latin typeface="Century Gothic" panose="020B0502020202020204" pitchFamily="34" charset="0"/>
              </a:rPr>
              <a:t>Why Do People Decide to Help?</a:t>
            </a:r>
            <a:br>
              <a:rPr lang="en-US" b="1" dirty="0">
                <a:solidFill>
                  <a:srgbClr val="68777C"/>
                </a:solidFill>
                <a:latin typeface="Century Gothic" panose="020B0502020202020204" pitchFamily="34" charset="0"/>
              </a:rPr>
            </a:br>
            <a:r>
              <a:rPr lang="en-US" b="1" dirty="0">
                <a:solidFill>
                  <a:srgbClr val="68777C"/>
                </a:solidFill>
                <a:latin typeface="Century Gothic" panose="020B0502020202020204" pitchFamily="34" charset="0"/>
              </a:rPr>
              <a:t>Empathy-Altruism Hypothesis</a:t>
            </a:r>
          </a:p>
        </p:txBody>
      </p:sp>
      <p:sp>
        <p:nvSpPr>
          <p:cNvPr id="3" name="Content Placeholder 2">
            <a:extLst>
              <a:ext uri="{FF2B5EF4-FFF2-40B4-BE49-F238E27FC236}">
                <a16:creationId xmlns:a16="http://schemas.microsoft.com/office/drawing/2014/main" id="{FDDA4AC7-0593-7B47-8EA8-9902A9114F5E}"/>
              </a:ext>
            </a:extLst>
          </p:cNvPr>
          <p:cNvSpPr>
            <a:spLocks noGrp="1"/>
          </p:cNvSpPr>
          <p:nvPr>
            <p:ph idx="1"/>
          </p:nvPr>
        </p:nvSpPr>
        <p:spPr/>
        <p:txBody>
          <a:bodyPr/>
          <a:lstStyle/>
          <a:p>
            <a:r>
              <a:rPr lang="en-US" dirty="0">
                <a:latin typeface="Century Gothic" panose="020B0502020202020204" pitchFamily="34" charset="0"/>
              </a:rPr>
              <a:t>People help out of the goodness of their hearts.</a:t>
            </a:r>
          </a:p>
          <a:p>
            <a:r>
              <a:rPr lang="en-US" dirty="0">
                <a:latin typeface="Century Gothic" panose="020B0502020202020204" pitchFamily="34" charset="0"/>
              </a:rPr>
              <a:t>When we see people who need help, we empathize with them and feel compassion.</a:t>
            </a:r>
          </a:p>
          <a:p>
            <a:r>
              <a:rPr lang="en-US" dirty="0">
                <a:latin typeface="Century Gothic" panose="020B0502020202020204" pitchFamily="34" charset="0"/>
              </a:rPr>
              <a:t>Egoistic (or self/group-serving) altruism can coexist with pure altruism.</a:t>
            </a:r>
          </a:p>
          <a:p>
            <a:endParaRPr lang="en-US" dirty="0">
              <a:latin typeface="Century Gothic" panose="020B0502020202020204" pitchFamily="34" charset="0"/>
            </a:endParaRPr>
          </a:p>
          <a:p>
            <a:r>
              <a:rPr lang="en-US" dirty="0">
                <a:latin typeface="Century Gothic" panose="020B0502020202020204" pitchFamily="34" charset="0"/>
              </a:rPr>
              <a:t>(This approach assumes a pure altruism rationale)</a:t>
            </a:r>
          </a:p>
        </p:txBody>
      </p:sp>
    </p:spTree>
    <p:extLst>
      <p:ext uri="{BB962C8B-B14F-4D97-AF65-F5344CB8AC3E}">
        <p14:creationId xmlns:p14="http://schemas.microsoft.com/office/powerpoint/2010/main" val="3762605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6BE825-C14A-0845-9D90-8112B7B9C01C}"/>
              </a:ext>
            </a:extLst>
          </p:cNvPr>
          <p:cNvPicPr>
            <a:picLocks noChangeAspect="1"/>
          </p:cNvPicPr>
          <p:nvPr/>
        </p:nvPicPr>
        <p:blipFill>
          <a:blip r:embed="rId2"/>
          <a:stretch>
            <a:fillRect/>
          </a:stretch>
        </p:blipFill>
        <p:spPr>
          <a:xfrm>
            <a:off x="0" y="-1388"/>
            <a:ext cx="12191999" cy="6860776"/>
          </a:xfrm>
          <a:prstGeom prst="rect">
            <a:avLst/>
          </a:prstGeom>
        </p:spPr>
      </p:pic>
    </p:spTree>
    <p:extLst>
      <p:ext uri="{BB962C8B-B14F-4D97-AF65-F5344CB8AC3E}">
        <p14:creationId xmlns:p14="http://schemas.microsoft.com/office/powerpoint/2010/main" val="2760278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FF391A-EB1D-4942-9459-AD1B01ADED4F}"/>
              </a:ext>
            </a:extLst>
          </p:cNvPr>
          <p:cNvSpPr>
            <a:spLocks noGrp="1"/>
          </p:cNvSpPr>
          <p:nvPr>
            <p:ph type="title"/>
          </p:nvPr>
        </p:nvSpPr>
        <p:spPr/>
        <p:txBody>
          <a:bodyPr/>
          <a:lstStyle/>
          <a:p>
            <a:pPr algn="ctr"/>
            <a:r>
              <a:rPr lang="en-US" b="1" dirty="0">
                <a:solidFill>
                  <a:srgbClr val="68777C"/>
                </a:solidFill>
                <a:latin typeface="Century Gothic" panose="020B0502020202020204" pitchFamily="34" charset="0"/>
              </a:rPr>
              <a:t>Why Do People Decide to Help?</a:t>
            </a:r>
            <a:br>
              <a:rPr lang="en-US" b="1" dirty="0">
                <a:solidFill>
                  <a:srgbClr val="68777C"/>
                </a:solidFill>
                <a:latin typeface="Century Gothic" panose="020B0502020202020204" pitchFamily="34" charset="0"/>
              </a:rPr>
            </a:br>
            <a:r>
              <a:rPr lang="en-US" b="1" dirty="0">
                <a:solidFill>
                  <a:srgbClr val="68777C"/>
                </a:solidFill>
                <a:latin typeface="Century Gothic" panose="020B0502020202020204" pitchFamily="34" charset="0"/>
              </a:rPr>
              <a:t>“The War” 1994</a:t>
            </a:r>
          </a:p>
        </p:txBody>
      </p:sp>
      <p:pic>
        <p:nvPicPr>
          <p:cNvPr id="8" name="Content Placeholder 7" descr="A picture containing person, outdoor&#10;&#10;Description automatically generated">
            <a:extLst>
              <a:ext uri="{FF2B5EF4-FFF2-40B4-BE49-F238E27FC236}">
                <a16:creationId xmlns:a16="http://schemas.microsoft.com/office/drawing/2014/main" id="{327AAA02-0B67-C644-8D96-8B1C28E5BC30}"/>
              </a:ext>
            </a:extLst>
          </p:cNvPr>
          <p:cNvPicPr>
            <a:picLocks noGrp="1" noChangeAspect="1"/>
          </p:cNvPicPr>
          <p:nvPr>
            <p:ph sz="half" idx="1"/>
          </p:nvPr>
        </p:nvPicPr>
        <p:blipFill>
          <a:blip r:embed="rId2"/>
          <a:stretch>
            <a:fillRect/>
          </a:stretch>
        </p:blipFill>
        <p:spPr>
          <a:xfrm>
            <a:off x="838200" y="2543969"/>
            <a:ext cx="5181600" cy="2914650"/>
          </a:xfrm>
        </p:spPr>
      </p:pic>
      <p:sp>
        <p:nvSpPr>
          <p:cNvPr id="6" name="Content Placeholder 5">
            <a:extLst>
              <a:ext uri="{FF2B5EF4-FFF2-40B4-BE49-F238E27FC236}">
                <a16:creationId xmlns:a16="http://schemas.microsoft.com/office/drawing/2014/main" id="{978AE5CA-559D-3945-AF48-EF274E635564}"/>
              </a:ext>
            </a:extLst>
          </p:cNvPr>
          <p:cNvSpPr>
            <a:spLocks noGrp="1"/>
          </p:cNvSpPr>
          <p:nvPr>
            <p:ph sz="half" idx="2"/>
          </p:nvPr>
        </p:nvSpPr>
        <p:spPr/>
        <p:txBody>
          <a:bodyPr>
            <a:normAutofit lnSpcReduction="10000"/>
          </a:bodyPr>
          <a:lstStyle/>
          <a:p>
            <a:r>
              <a:rPr lang="en-US" dirty="0">
                <a:latin typeface="Century Gothic" panose="020B0502020202020204" pitchFamily="34" charset="0"/>
              </a:rPr>
              <a:t>How would you analyze this scene based on the theories we just discussed?</a:t>
            </a:r>
          </a:p>
          <a:p>
            <a:r>
              <a:rPr lang="en-US" dirty="0">
                <a:latin typeface="Century Gothic" panose="020B0502020202020204" pitchFamily="34" charset="0"/>
              </a:rPr>
              <a:t>Which theory best describes Stephen’s decision to give the </a:t>
            </a:r>
            <a:r>
              <a:rPr lang="en-US" dirty="0" err="1">
                <a:latin typeface="Century Gothic" panose="020B0502020202020204" pitchFamily="34" charset="0"/>
              </a:rPr>
              <a:t>Lipnicky</a:t>
            </a:r>
            <a:r>
              <a:rPr lang="en-US" dirty="0">
                <a:latin typeface="Century Gothic" panose="020B0502020202020204" pitchFamily="34" charset="0"/>
              </a:rPr>
              <a:t> kids the cotton candy?</a:t>
            </a:r>
          </a:p>
          <a:p>
            <a:r>
              <a:rPr lang="en-US" dirty="0">
                <a:latin typeface="Century Gothic" panose="020B0502020202020204" pitchFamily="34" charset="0"/>
              </a:rPr>
              <a:t>Is there another explanation these theories don’t consider?</a:t>
            </a:r>
          </a:p>
        </p:txBody>
      </p:sp>
    </p:spTree>
    <p:extLst>
      <p:ext uri="{BB962C8B-B14F-4D97-AF65-F5344CB8AC3E}">
        <p14:creationId xmlns:p14="http://schemas.microsoft.com/office/powerpoint/2010/main" val="2762713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76D3A-6D07-4941-8A74-2E0C2BFC3537}"/>
              </a:ext>
            </a:extLst>
          </p:cNvPr>
          <p:cNvSpPr>
            <a:spLocks noGrp="1"/>
          </p:cNvSpPr>
          <p:nvPr>
            <p:ph type="title"/>
          </p:nvPr>
        </p:nvSpPr>
        <p:spPr/>
        <p:txBody>
          <a:bodyPr/>
          <a:lstStyle/>
          <a:p>
            <a:r>
              <a:rPr lang="en-US" b="1" dirty="0">
                <a:solidFill>
                  <a:srgbClr val="68777C"/>
                </a:solidFill>
                <a:latin typeface="Century Gothic" panose="020B0502020202020204" pitchFamily="34" charset="0"/>
              </a:rPr>
              <a:t>Prosocial Behavior and Your Paper</a:t>
            </a:r>
          </a:p>
        </p:txBody>
      </p:sp>
      <p:sp>
        <p:nvSpPr>
          <p:cNvPr id="3" name="Content Placeholder 2">
            <a:extLst>
              <a:ext uri="{FF2B5EF4-FFF2-40B4-BE49-F238E27FC236}">
                <a16:creationId xmlns:a16="http://schemas.microsoft.com/office/drawing/2014/main" id="{0AD2DEF7-3AF8-4B44-A4ED-86D98E3CD735}"/>
              </a:ext>
            </a:extLst>
          </p:cNvPr>
          <p:cNvSpPr>
            <a:spLocks noGrp="1"/>
          </p:cNvSpPr>
          <p:nvPr>
            <p:ph idx="1"/>
          </p:nvPr>
        </p:nvSpPr>
        <p:spPr/>
        <p:txBody>
          <a:bodyPr/>
          <a:lstStyle/>
          <a:p>
            <a:r>
              <a:rPr lang="en-US" dirty="0">
                <a:latin typeface="Century Gothic" panose="020B0502020202020204" pitchFamily="34" charset="0"/>
              </a:rPr>
              <a:t>Go back to your OU Daily search. Knowing what you do now about why people/groups help each other, examine the response you found to incidents of aggression directed at your interview’s identity group.</a:t>
            </a:r>
          </a:p>
          <a:p>
            <a:r>
              <a:rPr lang="en-US" dirty="0">
                <a:latin typeface="Century Gothic" panose="020B0502020202020204" pitchFamily="34" charset="0"/>
              </a:rPr>
              <a:t>How can we use the information about why people decide to help to plan more effective disruption of patterns of aggressive behavior at OU?</a:t>
            </a:r>
          </a:p>
          <a:p>
            <a:r>
              <a:rPr lang="en-US" dirty="0">
                <a:latin typeface="Century Gothic" panose="020B0502020202020204" pitchFamily="34" charset="0"/>
              </a:rPr>
              <a:t>Use this thought process to craft your recommendation for changes OU needs to be a space of more authentic belonging for all members of our community.</a:t>
            </a:r>
          </a:p>
        </p:txBody>
      </p:sp>
    </p:spTree>
    <p:extLst>
      <p:ext uri="{BB962C8B-B14F-4D97-AF65-F5344CB8AC3E}">
        <p14:creationId xmlns:p14="http://schemas.microsoft.com/office/powerpoint/2010/main" val="2967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E3F5B-2BDC-A746-9E9C-79D9CA15B8B7}"/>
              </a:ext>
            </a:extLst>
          </p:cNvPr>
          <p:cNvSpPr>
            <a:spLocks noGrp="1"/>
          </p:cNvSpPr>
          <p:nvPr>
            <p:ph type="title"/>
          </p:nvPr>
        </p:nvSpPr>
        <p:spPr/>
        <p:txBody>
          <a:bodyPr/>
          <a:lstStyle/>
          <a:p>
            <a:pPr algn="ctr"/>
            <a:r>
              <a:rPr lang="en-US" dirty="0">
                <a:latin typeface="Palatino" pitchFamily="2" charset="77"/>
                <a:ea typeface="Palatino" pitchFamily="2" charset="77"/>
              </a:rPr>
              <a:t>Land Acknowledgement</a:t>
            </a:r>
          </a:p>
        </p:txBody>
      </p:sp>
      <p:sp>
        <p:nvSpPr>
          <p:cNvPr id="3" name="Content Placeholder 2">
            <a:extLst>
              <a:ext uri="{FF2B5EF4-FFF2-40B4-BE49-F238E27FC236}">
                <a16:creationId xmlns:a16="http://schemas.microsoft.com/office/drawing/2014/main" id="{A1804967-41BA-C54A-8A68-D02615815A75}"/>
              </a:ext>
            </a:extLst>
          </p:cNvPr>
          <p:cNvSpPr>
            <a:spLocks noGrp="1"/>
          </p:cNvSpPr>
          <p:nvPr>
            <p:ph idx="1"/>
          </p:nvPr>
        </p:nvSpPr>
        <p:spPr>
          <a:xfrm>
            <a:off x="838200" y="1800497"/>
            <a:ext cx="10515600" cy="4351338"/>
          </a:xfrm>
        </p:spPr>
        <p:txBody>
          <a:bodyPr>
            <a:normAutofit fontScale="92500" lnSpcReduction="10000"/>
          </a:bodyPr>
          <a:lstStyle/>
          <a:p>
            <a:pPr marL="0" indent="0">
              <a:buNone/>
            </a:pPr>
            <a:r>
              <a:rPr lang="en-US" dirty="0">
                <a:latin typeface="Palatino" pitchFamily="2" charset="77"/>
                <a:ea typeface="Palatino" pitchFamily="2" charset="77"/>
              </a:rPr>
              <a:t>At the University of Oklahoma, we gather on, teach, learn, and engage with scholarship on land placed by its Creator in the care and protection of the Hasinai (Caddo) and </a:t>
            </a:r>
            <a:r>
              <a:rPr lang="en-US" dirty="0" err="1">
                <a:latin typeface="Palatino" pitchFamily="2" charset="77"/>
                <a:ea typeface="Palatino" pitchFamily="2" charset="77"/>
              </a:rPr>
              <a:t>Kitikiti’sh</a:t>
            </a:r>
            <a:r>
              <a:rPr lang="en-US" dirty="0">
                <a:latin typeface="Palatino" pitchFamily="2" charset="77"/>
                <a:ea typeface="Palatino" pitchFamily="2" charset="77"/>
              </a:rPr>
              <a:t> (Wichita) peoples and originally shared by many Indigenous Nations—including the </a:t>
            </a:r>
            <a:r>
              <a:rPr lang="en-US" dirty="0" err="1">
                <a:latin typeface="Palatino" pitchFamily="2" charset="77"/>
                <a:ea typeface="Palatino" pitchFamily="2" charset="77"/>
              </a:rPr>
              <a:t>Cáuigù</a:t>
            </a:r>
            <a:r>
              <a:rPr lang="en-US" dirty="0">
                <a:latin typeface="Palatino" pitchFamily="2" charset="77"/>
                <a:ea typeface="Palatino" pitchFamily="2" charset="77"/>
              </a:rPr>
              <a:t> (Kiowa), </a:t>
            </a:r>
            <a:r>
              <a:rPr lang="en-US" dirty="0" err="1">
                <a:latin typeface="Palatino" pitchFamily="2" charset="77"/>
                <a:ea typeface="Palatino" pitchFamily="2" charset="77"/>
              </a:rPr>
              <a:t>Nʉmʉnʉʉ</a:t>
            </a:r>
            <a:r>
              <a:rPr lang="en-US" dirty="0">
                <a:latin typeface="Palatino" pitchFamily="2" charset="77"/>
                <a:ea typeface="Palatino" pitchFamily="2" charset="77"/>
              </a:rPr>
              <a:t> (Comanche),  Na </a:t>
            </a:r>
            <a:r>
              <a:rPr lang="en-US" dirty="0" err="1">
                <a:latin typeface="Palatino" pitchFamily="2" charset="77"/>
                <a:ea typeface="Palatino" pitchFamily="2" charset="77"/>
              </a:rPr>
              <a:t>i</a:t>
            </a:r>
            <a:r>
              <a:rPr lang="en-US" dirty="0">
                <a:latin typeface="Palatino" pitchFamily="2" charset="77"/>
                <a:ea typeface="Palatino" pitchFamily="2" charset="77"/>
              </a:rPr>
              <a:t> sha and </a:t>
            </a:r>
            <a:r>
              <a:rPr lang="en-US" dirty="0" err="1">
                <a:latin typeface="Palatino" pitchFamily="2" charset="77"/>
                <a:ea typeface="Palatino" pitchFamily="2" charset="77"/>
              </a:rPr>
              <a:t>Ndee</a:t>
            </a:r>
            <a:r>
              <a:rPr lang="en-US" dirty="0">
                <a:latin typeface="Palatino" pitchFamily="2" charset="77"/>
                <a:ea typeface="Palatino" pitchFamily="2" charset="77"/>
              </a:rPr>
              <a:t> (Apache), and </a:t>
            </a:r>
            <a:r>
              <a:rPr lang="en-US" dirty="0" err="1">
                <a:latin typeface="Palatino" pitchFamily="2" charset="77"/>
                <a:ea typeface="Palatino" pitchFamily="2" charset="77"/>
              </a:rPr>
              <a:t>Wahzhazhe</a:t>
            </a:r>
            <a:r>
              <a:rPr lang="en-US" dirty="0">
                <a:latin typeface="Palatino" pitchFamily="2" charset="77"/>
                <a:ea typeface="Palatino" pitchFamily="2" charset="77"/>
              </a:rPr>
              <a:t> (Osage) —as a place of gathering and exchange. Today, 39 Tribal Nations reside in what is currently known as </a:t>
            </a:r>
            <a:r>
              <a:rPr lang="en-US" dirty="0" err="1">
                <a:latin typeface="Palatino" pitchFamily="2" charset="77"/>
                <a:ea typeface="Palatino" pitchFamily="2" charset="77"/>
              </a:rPr>
              <a:t>Oklahumma</a:t>
            </a:r>
            <a:r>
              <a:rPr lang="en-US" dirty="0">
                <a:latin typeface="Palatino" pitchFamily="2" charset="77"/>
                <a:ea typeface="Palatino" pitchFamily="2" charset="77"/>
              </a:rPr>
              <a:t> (Oklahoma), many as a result of settler colonial policies of removal that were designed to erase Indigenous people. We acknowledge the University of Oklahoma’s historical connection to Indigenous peoples and its responsibility to the 39 sovereign Tribal Nations in this state. We acknowledge our connection to place and honor the land as a relative. </a:t>
            </a:r>
          </a:p>
        </p:txBody>
      </p:sp>
    </p:spTree>
    <p:extLst>
      <p:ext uri="{BB962C8B-B14F-4D97-AF65-F5344CB8AC3E}">
        <p14:creationId xmlns:p14="http://schemas.microsoft.com/office/powerpoint/2010/main" val="1156887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FCD2F9-C5EC-AA40-AB45-0FA8BDD6B49B}"/>
              </a:ext>
            </a:extLst>
          </p:cNvPr>
          <p:cNvSpPr>
            <a:spLocks noGrp="1"/>
          </p:cNvSpPr>
          <p:nvPr>
            <p:ph type="ctrTitle"/>
          </p:nvPr>
        </p:nvSpPr>
        <p:spPr>
          <a:xfrm>
            <a:off x="1524000" y="2235200"/>
            <a:ext cx="9144000" cy="2387600"/>
          </a:xfrm>
        </p:spPr>
        <p:txBody>
          <a:bodyPr/>
          <a:lstStyle/>
          <a:p>
            <a:r>
              <a:rPr lang="en-US" b="1" dirty="0">
                <a:solidFill>
                  <a:srgbClr val="68777C"/>
                </a:solidFill>
                <a:latin typeface="Century Gothic" panose="020B0502020202020204" pitchFamily="34" charset="0"/>
              </a:rPr>
              <a:t>Part I:</a:t>
            </a:r>
            <a:br>
              <a:rPr lang="en-US" b="1" dirty="0">
                <a:solidFill>
                  <a:srgbClr val="68777C"/>
                </a:solidFill>
                <a:latin typeface="Century Gothic" panose="020B0502020202020204" pitchFamily="34" charset="0"/>
              </a:rPr>
            </a:br>
            <a:r>
              <a:rPr lang="en-US" b="1" dirty="0">
                <a:solidFill>
                  <a:srgbClr val="68777C"/>
                </a:solidFill>
                <a:latin typeface="Century Gothic" panose="020B0502020202020204" pitchFamily="34" charset="0"/>
              </a:rPr>
              <a:t>Aggression</a:t>
            </a:r>
          </a:p>
        </p:txBody>
      </p:sp>
    </p:spTree>
    <p:extLst>
      <p:ext uri="{BB962C8B-B14F-4D97-AF65-F5344CB8AC3E}">
        <p14:creationId xmlns:p14="http://schemas.microsoft.com/office/powerpoint/2010/main" val="2533629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78637-26FC-3443-9504-24927A1AE022}"/>
              </a:ext>
            </a:extLst>
          </p:cNvPr>
          <p:cNvSpPr>
            <a:spLocks noGrp="1"/>
          </p:cNvSpPr>
          <p:nvPr>
            <p:ph type="title"/>
          </p:nvPr>
        </p:nvSpPr>
        <p:spPr/>
        <p:txBody>
          <a:bodyPr/>
          <a:lstStyle/>
          <a:p>
            <a:r>
              <a:rPr lang="en-US" b="1" dirty="0">
                <a:solidFill>
                  <a:srgbClr val="68777C"/>
                </a:solidFill>
                <a:latin typeface="Century Gothic" panose="020B0502020202020204" pitchFamily="34" charset="0"/>
              </a:rPr>
              <a:t>Typologies of Aggression</a:t>
            </a:r>
            <a:br>
              <a:rPr lang="en-US" b="1" dirty="0">
                <a:solidFill>
                  <a:srgbClr val="68777C"/>
                </a:solidFill>
                <a:latin typeface="Century Gothic" panose="020B0502020202020204" pitchFamily="34" charset="0"/>
              </a:rPr>
            </a:br>
            <a:r>
              <a:rPr lang="en-US" b="1" dirty="0">
                <a:solidFill>
                  <a:srgbClr val="68777C"/>
                </a:solidFill>
                <a:latin typeface="Century Gothic" panose="020B0502020202020204" pitchFamily="34" charset="0"/>
              </a:rPr>
              <a:t>Behavioral Aggression</a:t>
            </a:r>
          </a:p>
        </p:txBody>
      </p:sp>
      <p:sp>
        <p:nvSpPr>
          <p:cNvPr id="3" name="Content Placeholder 2">
            <a:extLst>
              <a:ext uri="{FF2B5EF4-FFF2-40B4-BE49-F238E27FC236}">
                <a16:creationId xmlns:a16="http://schemas.microsoft.com/office/drawing/2014/main" id="{8E74CDD3-D1DF-0940-A2FF-E8CD5FCECF21}"/>
              </a:ext>
            </a:extLst>
          </p:cNvPr>
          <p:cNvSpPr>
            <a:spLocks noGrp="1"/>
          </p:cNvSpPr>
          <p:nvPr>
            <p:ph idx="1"/>
          </p:nvPr>
        </p:nvSpPr>
        <p:spPr/>
        <p:txBody>
          <a:bodyPr>
            <a:normAutofit/>
          </a:bodyPr>
          <a:lstStyle/>
          <a:p>
            <a:r>
              <a:rPr lang="en-US" dirty="0">
                <a:latin typeface="Century Gothic" panose="020B0502020202020204" pitchFamily="34" charset="0"/>
              </a:rPr>
              <a:t>Physical aggression: intentionally causing harm to someone’s body or property</a:t>
            </a:r>
          </a:p>
          <a:p>
            <a:r>
              <a:rPr lang="en-US" dirty="0">
                <a:latin typeface="Century Gothic" panose="020B0502020202020204" pitchFamily="34" charset="0"/>
              </a:rPr>
              <a:t>Verbal aggression: relying on communication to cause harm (name-calling, yelling, malicious gossip, etc.)</a:t>
            </a:r>
          </a:p>
          <a:p>
            <a:r>
              <a:rPr lang="en-US" dirty="0">
                <a:latin typeface="Century Gothic" panose="020B0502020202020204" pitchFamily="34" charset="0"/>
              </a:rPr>
              <a:t>Relational aggression: harms others by damaging social networks or relationships with others</a:t>
            </a:r>
          </a:p>
        </p:txBody>
      </p:sp>
    </p:spTree>
    <p:extLst>
      <p:ext uri="{BB962C8B-B14F-4D97-AF65-F5344CB8AC3E}">
        <p14:creationId xmlns:p14="http://schemas.microsoft.com/office/powerpoint/2010/main" val="1852565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C30EE-A51F-7C46-8827-D2846C99215A}"/>
              </a:ext>
            </a:extLst>
          </p:cNvPr>
          <p:cNvSpPr>
            <a:spLocks noGrp="1"/>
          </p:cNvSpPr>
          <p:nvPr>
            <p:ph type="title"/>
          </p:nvPr>
        </p:nvSpPr>
        <p:spPr/>
        <p:txBody>
          <a:bodyPr/>
          <a:lstStyle/>
          <a:p>
            <a:r>
              <a:rPr lang="en-US" b="1" dirty="0">
                <a:solidFill>
                  <a:srgbClr val="68777C"/>
                </a:solidFill>
                <a:latin typeface="Century Gothic" panose="020B0502020202020204" pitchFamily="34" charset="0"/>
              </a:rPr>
              <a:t>Typologies of Aggression</a:t>
            </a:r>
            <a:br>
              <a:rPr lang="en-US" b="1" dirty="0">
                <a:solidFill>
                  <a:srgbClr val="68777C"/>
                </a:solidFill>
                <a:latin typeface="Century Gothic" panose="020B0502020202020204" pitchFamily="34" charset="0"/>
              </a:rPr>
            </a:br>
            <a:r>
              <a:rPr lang="en-US" b="1" dirty="0">
                <a:solidFill>
                  <a:srgbClr val="68777C"/>
                </a:solidFill>
                <a:latin typeface="Century Gothic" panose="020B0502020202020204" pitchFamily="34" charset="0"/>
              </a:rPr>
              <a:t>Forms of Aggression</a:t>
            </a:r>
          </a:p>
        </p:txBody>
      </p:sp>
      <p:sp>
        <p:nvSpPr>
          <p:cNvPr id="3" name="Content Placeholder 2">
            <a:extLst>
              <a:ext uri="{FF2B5EF4-FFF2-40B4-BE49-F238E27FC236}">
                <a16:creationId xmlns:a16="http://schemas.microsoft.com/office/drawing/2014/main" id="{B2663ED2-97A4-2F44-9CFF-431BA6993A8F}"/>
              </a:ext>
            </a:extLst>
          </p:cNvPr>
          <p:cNvSpPr>
            <a:spLocks noGrp="1"/>
          </p:cNvSpPr>
          <p:nvPr>
            <p:ph idx="1"/>
          </p:nvPr>
        </p:nvSpPr>
        <p:spPr/>
        <p:txBody>
          <a:bodyPr/>
          <a:lstStyle/>
          <a:p>
            <a:r>
              <a:rPr lang="en-US" dirty="0">
                <a:latin typeface="Century Gothic" panose="020B0502020202020204" pitchFamily="34" charset="0"/>
              </a:rPr>
              <a:t>Aggression can be enacted either actively (punching someone in the nose) or passively (blocking someone’s path)</a:t>
            </a:r>
          </a:p>
          <a:p>
            <a:r>
              <a:rPr lang="en-US" dirty="0">
                <a:latin typeface="Century Gothic" panose="020B0502020202020204" pitchFamily="34" charset="0"/>
              </a:rPr>
              <a:t>Aggression can also be direct (committing the act) or indirect (using others to commit the act or using negligence to commit it)</a:t>
            </a:r>
          </a:p>
        </p:txBody>
      </p:sp>
    </p:spTree>
    <p:extLst>
      <p:ext uri="{BB962C8B-B14F-4D97-AF65-F5344CB8AC3E}">
        <p14:creationId xmlns:p14="http://schemas.microsoft.com/office/powerpoint/2010/main" val="4065870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66FEE-74E2-E24D-978D-0A7E5AE06A43}"/>
              </a:ext>
            </a:extLst>
          </p:cNvPr>
          <p:cNvSpPr>
            <a:spLocks noGrp="1"/>
          </p:cNvSpPr>
          <p:nvPr>
            <p:ph type="title"/>
          </p:nvPr>
        </p:nvSpPr>
        <p:spPr/>
        <p:txBody>
          <a:bodyPr/>
          <a:lstStyle/>
          <a:p>
            <a:r>
              <a:rPr lang="en-US" b="1" dirty="0">
                <a:solidFill>
                  <a:srgbClr val="68777C"/>
                </a:solidFill>
                <a:latin typeface="Century Gothic" panose="020B0502020202020204" pitchFamily="34" charset="0"/>
              </a:rPr>
              <a:t>Typologies of Aggression</a:t>
            </a:r>
            <a:br>
              <a:rPr lang="en-US" b="1" dirty="0">
                <a:solidFill>
                  <a:srgbClr val="68777C"/>
                </a:solidFill>
                <a:latin typeface="Century Gothic" panose="020B0502020202020204" pitchFamily="34" charset="0"/>
              </a:rPr>
            </a:br>
            <a:r>
              <a:rPr lang="en-US" b="1" dirty="0">
                <a:solidFill>
                  <a:srgbClr val="68777C"/>
                </a:solidFill>
                <a:latin typeface="Century Gothic" panose="020B0502020202020204" pitchFamily="34" charset="0"/>
              </a:rPr>
              <a:t>Aggressive Motivations</a:t>
            </a:r>
          </a:p>
        </p:txBody>
      </p:sp>
      <p:sp>
        <p:nvSpPr>
          <p:cNvPr id="3" name="Content Placeholder 2">
            <a:extLst>
              <a:ext uri="{FF2B5EF4-FFF2-40B4-BE49-F238E27FC236}">
                <a16:creationId xmlns:a16="http://schemas.microsoft.com/office/drawing/2014/main" id="{E9DBEE26-8ED5-D44C-A359-37EEE17132A2}"/>
              </a:ext>
            </a:extLst>
          </p:cNvPr>
          <p:cNvSpPr>
            <a:spLocks noGrp="1"/>
          </p:cNvSpPr>
          <p:nvPr>
            <p:ph idx="1"/>
          </p:nvPr>
        </p:nvSpPr>
        <p:spPr/>
        <p:txBody>
          <a:bodyPr/>
          <a:lstStyle/>
          <a:p>
            <a:r>
              <a:rPr lang="en-US" dirty="0">
                <a:latin typeface="Century Gothic" panose="020B0502020202020204" pitchFamily="34" charset="0"/>
              </a:rPr>
              <a:t>Hostile-reactive aggression: impulsive, emotion-based reaction that harms others</a:t>
            </a:r>
          </a:p>
          <a:p>
            <a:r>
              <a:rPr lang="en-US" dirty="0">
                <a:latin typeface="Century Gothic" panose="020B0502020202020204" pitchFamily="34" charset="0"/>
              </a:rPr>
              <a:t>Instrumental-proactive aggression: thoughtful, reason-based decision to harm others</a:t>
            </a:r>
          </a:p>
          <a:p>
            <a:endParaRPr lang="en-US" dirty="0">
              <a:latin typeface="Century Gothic" panose="020B0502020202020204" pitchFamily="34" charset="0"/>
            </a:endParaRPr>
          </a:p>
          <a:p>
            <a:r>
              <a:rPr lang="en-US" dirty="0">
                <a:latin typeface="Century Gothic" panose="020B0502020202020204" pitchFamily="34" charset="0"/>
              </a:rPr>
              <a:t>Both reactive responses are cultivated through habits of mind, as well as explicit and implicit attitudes</a:t>
            </a:r>
          </a:p>
        </p:txBody>
      </p:sp>
    </p:spTree>
    <p:extLst>
      <p:ext uri="{BB962C8B-B14F-4D97-AF65-F5344CB8AC3E}">
        <p14:creationId xmlns:p14="http://schemas.microsoft.com/office/powerpoint/2010/main" val="89085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CF22E-A124-D445-9045-19A0341A2DA7}"/>
              </a:ext>
            </a:extLst>
          </p:cNvPr>
          <p:cNvSpPr>
            <a:spLocks noGrp="1"/>
          </p:cNvSpPr>
          <p:nvPr>
            <p:ph type="title"/>
          </p:nvPr>
        </p:nvSpPr>
        <p:spPr/>
        <p:txBody>
          <a:bodyPr/>
          <a:lstStyle/>
          <a:p>
            <a:r>
              <a:rPr lang="en-US" b="1" dirty="0">
                <a:solidFill>
                  <a:srgbClr val="68777C"/>
                </a:solidFill>
                <a:latin typeface="Century Gothic" panose="020B0502020202020204" pitchFamily="34" charset="0"/>
              </a:rPr>
              <a:t>Typologies of Aggression</a:t>
            </a:r>
            <a:br>
              <a:rPr lang="en-US" b="1" dirty="0">
                <a:solidFill>
                  <a:srgbClr val="68777C"/>
                </a:solidFill>
                <a:latin typeface="Century Gothic" panose="020B0502020202020204" pitchFamily="34" charset="0"/>
              </a:rPr>
            </a:br>
            <a:r>
              <a:rPr lang="en-US" b="1" dirty="0">
                <a:solidFill>
                  <a:srgbClr val="68777C"/>
                </a:solidFill>
                <a:latin typeface="Century Gothic" panose="020B0502020202020204" pitchFamily="34" charset="0"/>
              </a:rPr>
              <a:t>Microaggressions</a:t>
            </a:r>
          </a:p>
        </p:txBody>
      </p:sp>
      <p:sp>
        <p:nvSpPr>
          <p:cNvPr id="3" name="Content Placeholder 2">
            <a:extLst>
              <a:ext uri="{FF2B5EF4-FFF2-40B4-BE49-F238E27FC236}">
                <a16:creationId xmlns:a16="http://schemas.microsoft.com/office/drawing/2014/main" id="{84D6B22F-BCFC-4641-A634-BEACEFAA03AB}"/>
              </a:ext>
            </a:extLst>
          </p:cNvPr>
          <p:cNvSpPr>
            <a:spLocks noGrp="1"/>
          </p:cNvSpPr>
          <p:nvPr>
            <p:ph idx="1"/>
          </p:nvPr>
        </p:nvSpPr>
        <p:spPr/>
        <p:txBody>
          <a:bodyPr/>
          <a:lstStyle/>
          <a:p>
            <a:r>
              <a:rPr lang="en-US" dirty="0">
                <a:latin typeface="Century Gothic" panose="020B0502020202020204" pitchFamily="34" charset="0"/>
              </a:rPr>
              <a:t>Microaggressions: brief and “everyday” types of “verbal, behavioral, and environmental indignities… that communicate hostile, derogatory, or negative slights and insults.”</a:t>
            </a:r>
          </a:p>
          <a:p>
            <a:r>
              <a:rPr lang="en-US" dirty="0">
                <a:latin typeface="Century Gothic" panose="020B0502020202020204" pitchFamily="34" charset="0"/>
              </a:rPr>
              <a:t>The result of subtle or covert prejudice and discrimination</a:t>
            </a:r>
          </a:p>
        </p:txBody>
      </p:sp>
    </p:spTree>
    <p:extLst>
      <p:ext uri="{BB962C8B-B14F-4D97-AF65-F5344CB8AC3E}">
        <p14:creationId xmlns:p14="http://schemas.microsoft.com/office/powerpoint/2010/main" val="2812571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720DE-A56D-E043-AB9D-BFFAEEACDE2A}"/>
              </a:ext>
            </a:extLst>
          </p:cNvPr>
          <p:cNvSpPr>
            <a:spLocks noGrp="1"/>
          </p:cNvSpPr>
          <p:nvPr>
            <p:ph type="title"/>
          </p:nvPr>
        </p:nvSpPr>
        <p:spPr/>
        <p:txBody>
          <a:bodyPr/>
          <a:lstStyle/>
          <a:p>
            <a:r>
              <a:rPr lang="en-US" b="1" dirty="0">
                <a:solidFill>
                  <a:srgbClr val="68777C"/>
                </a:solidFill>
                <a:latin typeface="Century Gothic" panose="020B0502020202020204" pitchFamily="34" charset="0"/>
              </a:rPr>
              <a:t>Typologies of Aggression</a:t>
            </a:r>
            <a:br>
              <a:rPr lang="en-US" b="1" dirty="0">
                <a:solidFill>
                  <a:srgbClr val="68777C"/>
                </a:solidFill>
                <a:latin typeface="Century Gothic" panose="020B0502020202020204" pitchFamily="34" charset="0"/>
              </a:rPr>
            </a:br>
            <a:r>
              <a:rPr lang="en-US" b="1" dirty="0">
                <a:solidFill>
                  <a:srgbClr val="68777C"/>
                </a:solidFill>
                <a:latin typeface="Century Gothic" panose="020B0502020202020204" pitchFamily="34" charset="0"/>
              </a:rPr>
              <a:t>Microaggression (cont’d)</a:t>
            </a:r>
          </a:p>
        </p:txBody>
      </p:sp>
      <p:sp>
        <p:nvSpPr>
          <p:cNvPr id="3" name="Content Placeholder 2">
            <a:extLst>
              <a:ext uri="{FF2B5EF4-FFF2-40B4-BE49-F238E27FC236}">
                <a16:creationId xmlns:a16="http://schemas.microsoft.com/office/drawing/2014/main" id="{DBE6A93C-A252-354B-A07F-1FA4489317DD}"/>
              </a:ext>
            </a:extLst>
          </p:cNvPr>
          <p:cNvSpPr>
            <a:spLocks noGrp="1"/>
          </p:cNvSpPr>
          <p:nvPr>
            <p:ph idx="1"/>
          </p:nvPr>
        </p:nvSpPr>
        <p:spPr/>
        <p:txBody>
          <a:bodyPr/>
          <a:lstStyle/>
          <a:p>
            <a:r>
              <a:rPr lang="en-US" dirty="0">
                <a:latin typeface="Century Gothic" panose="020B0502020202020204" pitchFamily="34" charset="0"/>
              </a:rPr>
              <a:t>Microinsults: rude statements that demean someone’s heritage</a:t>
            </a:r>
          </a:p>
          <a:p>
            <a:r>
              <a:rPr lang="en-US" dirty="0" err="1">
                <a:latin typeface="Century Gothic" panose="020B0502020202020204" pitchFamily="34" charset="0"/>
              </a:rPr>
              <a:t>Microassaults</a:t>
            </a:r>
            <a:r>
              <a:rPr lang="en-US" dirty="0">
                <a:latin typeface="Century Gothic" panose="020B0502020202020204" pitchFamily="34" charset="0"/>
              </a:rPr>
              <a:t>: behaviors meant to psychologically harm and/or insult someone</a:t>
            </a:r>
          </a:p>
          <a:p>
            <a:r>
              <a:rPr lang="en-US" dirty="0">
                <a:latin typeface="Century Gothic" panose="020B0502020202020204" pitchFamily="34" charset="0"/>
              </a:rPr>
              <a:t>Microinvalidations: statements or behaviors that invalidate the target’s feelings on an individual or group level</a:t>
            </a:r>
          </a:p>
        </p:txBody>
      </p:sp>
    </p:spTree>
    <p:extLst>
      <p:ext uri="{BB962C8B-B14F-4D97-AF65-F5344CB8AC3E}">
        <p14:creationId xmlns:p14="http://schemas.microsoft.com/office/powerpoint/2010/main" val="28625141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1072</Words>
  <Application>Microsoft Macintosh PowerPoint</Application>
  <PresentationFormat>Widescreen</PresentationFormat>
  <Paragraphs>79</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Palatino</vt:lpstr>
      <vt:lpstr>Office Theme</vt:lpstr>
      <vt:lpstr>PowerPoint Presentation</vt:lpstr>
      <vt:lpstr>PowerPoint Presentation</vt:lpstr>
      <vt:lpstr>Land Acknowledgement</vt:lpstr>
      <vt:lpstr>Part I: Aggression</vt:lpstr>
      <vt:lpstr>Typologies of Aggression Behavioral Aggression</vt:lpstr>
      <vt:lpstr>Typologies of Aggression Forms of Aggression</vt:lpstr>
      <vt:lpstr>Typologies of Aggression Aggressive Motivations</vt:lpstr>
      <vt:lpstr>Typologies of Aggression Microaggressions</vt:lpstr>
      <vt:lpstr>Typologies of Aggression Microaggression (cont’d)</vt:lpstr>
      <vt:lpstr>Persistence of Aggression</vt:lpstr>
      <vt:lpstr>Situational Influence on Aggression</vt:lpstr>
      <vt:lpstr>Aggression and Your Paper</vt:lpstr>
      <vt:lpstr>Part II:  Helping &amp; Prosocial Behavior</vt:lpstr>
      <vt:lpstr>Prosocial Behavior</vt:lpstr>
      <vt:lpstr>Types of Altruism</vt:lpstr>
      <vt:lpstr>Why Do People Decide to Help? Evolutionary Perspective</vt:lpstr>
      <vt:lpstr>Why Do People Decide to Help? Social Norms</vt:lpstr>
      <vt:lpstr>Why Do People Decide to Help? Negative State Relief</vt:lpstr>
      <vt:lpstr>Why Do People Decide to Help? Empathy-Altruism Hypothesis</vt:lpstr>
      <vt:lpstr>Why Do People Decide to Help? “The War” 1994</vt:lpstr>
      <vt:lpstr>Prosocial Behavior and Your Paper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Marshall, Lindsay E.</dc:creator>
  <cp:lastModifiedBy>Marshall, Lindsay E.</cp:lastModifiedBy>
  <cp:revision>4</cp:revision>
  <dcterms:created xsi:type="dcterms:W3CDTF">2021-11-08T15:45:16Z</dcterms:created>
  <dcterms:modified xsi:type="dcterms:W3CDTF">2021-11-08T17:54:54Z</dcterms:modified>
</cp:coreProperties>
</file>