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518" r:id="rId2"/>
    <p:sldId id="493" r:id="rId3"/>
    <p:sldId id="581" r:id="rId4"/>
    <p:sldId id="598" r:id="rId5"/>
    <p:sldId id="599" r:id="rId6"/>
    <p:sldId id="638" r:id="rId7"/>
    <p:sldId id="639" r:id="rId8"/>
    <p:sldId id="642" r:id="rId9"/>
    <p:sldId id="643" r:id="rId10"/>
    <p:sldId id="64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52"/>
    <a:srgbClr val="19AFB3"/>
    <a:srgbClr val="22D4C3"/>
    <a:srgbClr val="39DFCF"/>
    <a:srgbClr val="8E1DFF"/>
    <a:srgbClr val="AE5DFF"/>
    <a:srgbClr val="CC99FF"/>
    <a:srgbClr val="4CE2D4"/>
    <a:srgbClr val="32DECE"/>
    <a:srgbClr val="77E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3" autoAdjust="0"/>
    <p:restoredTop sz="89398"/>
  </p:normalViewPr>
  <p:slideViewPr>
    <p:cSldViewPr snapToGrid="0">
      <p:cViewPr varScale="1">
        <p:scale>
          <a:sx n="102" d="100"/>
          <a:sy n="102" d="100"/>
        </p:scale>
        <p:origin x="9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87E7C-C186-7646-B1C3-C0DE80B2CAD2}" type="datetimeFigureOut">
              <a:rPr lang="en-US" smtClean="0"/>
              <a:t>11/15/21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43ECF-0F90-6545-917E-3EF1411CB858}" type="slidenum">
              <a:rPr lang="en-US" smtClean="0"/>
              <a:t>‹#›</a:t>
            </a:fld>
            <a:endParaRPr lang="en-US"/>
          </a:p>
        </p:txBody>
      </p:sp>
    </p:spTree>
    <p:extLst>
      <p:ext uri="{BB962C8B-B14F-4D97-AF65-F5344CB8AC3E}">
        <p14:creationId xmlns:p14="http://schemas.microsoft.com/office/powerpoint/2010/main" val="380273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5F14-40A0-48D9-9236-0827CAFA8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999686-3573-4FBD-85F3-1763C848C6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3C98A5-4E42-4BFB-8B5A-B43063EBCBAC}"/>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5" name="Footer Placeholder 4">
            <a:extLst>
              <a:ext uri="{FF2B5EF4-FFF2-40B4-BE49-F238E27FC236}">
                <a16:creationId xmlns:a16="http://schemas.microsoft.com/office/drawing/2014/main" id="{CCFDAA6B-3849-4D1F-8B22-41FC7C6F0E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19870E-A468-4461-A149-51E4F16224EF}"/>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724071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2216D-64CB-489D-B8F8-4BF30A9223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866B25-C6E9-483B-BC20-1790583FB0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460189-A849-4E0E-8832-5F49481BE031}"/>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5" name="Footer Placeholder 4">
            <a:extLst>
              <a:ext uri="{FF2B5EF4-FFF2-40B4-BE49-F238E27FC236}">
                <a16:creationId xmlns:a16="http://schemas.microsoft.com/office/drawing/2014/main" id="{51052B0B-0090-4835-87E9-1C2AE9AC6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DC408-D96C-4096-8085-C0A9A9AB121E}"/>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260012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08190F-3898-4C68-87E2-C053656EE4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D0C5FE-6F9D-49CD-A48F-5303B7D7D7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BBA52-8400-424B-8613-3D3F60505026}"/>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5" name="Footer Placeholder 4">
            <a:extLst>
              <a:ext uri="{FF2B5EF4-FFF2-40B4-BE49-F238E27FC236}">
                <a16:creationId xmlns:a16="http://schemas.microsoft.com/office/drawing/2014/main" id="{3D5F6E04-FD02-4BEE-A8FA-0843236D2C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DB019B-9225-4187-AE3A-9FB589667122}"/>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629709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3DB5A-E62D-442C-A3FE-D216CB6C28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8D843B-8725-4C7A-B004-5EB5DF90E7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1A5369-B0D6-4B5A-9A84-63AA2DDF3BC3}"/>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5" name="Footer Placeholder 4">
            <a:extLst>
              <a:ext uri="{FF2B5EF4-FFF2-40B4-BE49-F238E27FC236}">
                <a16:creationId xmlns:a16="http://schemas.microsoft.com/office/drawing/2014/main" id="{C1F4F4B5-FC26-4919-B185-14067EEB9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45EF1B-7530-4BB3-B326-D3801BF9B5BC}"/>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33627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F55C9-5D56-4921-A06F-B0F030D8A8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4D3B14-E757-4A56-96C9-9DEE864AE7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DAA2D1-DF41-4D7E-B920-CA500858B789}"/>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5" name="Footer Placeholder 4">
            <a:extLst>
              <a:ext uri="{FF2B5EF4-FFF2-40B4-BE49-F238E27FC236}">
                <a16:creationId xmlns:a16="http://schemas.microsoft.com/office/drawing/2014/main" id="{57BE5B9C-3A07-4D88-811F-5EC018B32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75558-359D-4D4B-9D1D-93D65432AF0A}"/>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79856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CE0F4-1F6B-48C6-9980-6A3428578E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95DED9-D55E-4D83-9129-1427C27588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1F1EBA-AD86-445E-B80A-E8C45EA203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C2461B-4E92-43BF-B26E-2107D9D3D800}"/>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6" name="Footer Placeholder 5">
            <a:extLst>
              <a:ext uri="{FF2B5EF4-FFF2-40B4-BE49-F238E27FC236}">
                <a16:creationId xmlns:a16="http://schemas.microsoft.com/office/drawing/2014/main" id="{5C4A5336-5820-401B-B954-F2E3134A4C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05E36F-EDC1-47AB-9654-6868669C19A6}"/>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1382927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B956-D8D1-4EE8-A6CA-67C9D8DBBB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17A285-B899-4A0A-B554-98ABFCA696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9164CA-887D-4D7C-A98F-7D33AD3F4F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5093C2-6F72-4E40-893E-B13C2F2B9D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344223-9BAE-46CE-B5EB-DEDDCBD87B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3DF0EE-2378-4AF0-88E0-43D1FC985224}"/>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8" name="Footer Placeholder 7">
            <a:extLst>
              <a:ext uri="{FF2B5EF4-FFF2-40B4-BE49-F238E27FC236}">
                <a16:creationId xmlns:a16="http://schemas.microsoft.com/office/drawing/2014/main" id="{65F95739-601B-47B1-A09F-348CB43C55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068C9B-09AE-4616-A405-B26CD23EFABA}"/>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60011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155B-1204-4450-AD22-D640DFA1E3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B018A4-F621-4090-A154-B10F7044BA2A}"/>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4" name="Footer Placeholder 3">
            <a:extLst>
              <a:ext uri="{FF2B5EF4-FFF2-40B4-BE49-F238E27FC236}">
                <a16:creationId xmlns:a16="http://schemas.microsoft.com/office/drawing/2014/main" id="{86E8280C-DA4A-4EE8-825E-26BC7E99F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6E26E-E8FB-47E2-8003-EBEBF76B92D7}"/>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255334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57D407-DAAF-4CD8-9681-FCD38ACA4009}"/>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3" name="Footer Placeholder 2">
            <a:extLst>
              <a:ext uri="{FF2B5EF4-FFF2-40B4-BE49-F238E27FC236}">
                <a16:creationId xmlns:a16="http://schemas.microsoft.com/office/drawing/2014/main" id="{BB4842AA-7DF1-4CBC-B1DC-C34B02DCEF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606CC8-17A0-42DA-A335-169943506794}"/>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263209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E010C-5020-4102-9C39-4FA079A465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768420-E92D-49ED-A754-F7C08AF3E1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C54573-DF84-4D3C-AE40-6B21B065F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53B00E-1BE2-4E09-BD38-E19499163116}"/>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6" name="Footer Placeholder 5">
            <a:extLst>
              <a:ext uri="{FF2B5EF4-FFF2-40B4-BE49-F238E27FC236}">
                <a16:creationId xmlns:a16="http://schemas.microsoft.com/office/drawing/2014/main" id="{DCB0DB2E-53DD-43C7-B16F-4686685858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A9358-0908-4BA4-9BE5-1D9F8B43ADA7}"/>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05362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0405-A4E8-45A9-89FB-2C4FB8FA3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931E55-9D88-4441-86D5-86EF2CF7ED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15E4AF-04B3-4AF1-9CA2-E8ADF2AA6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1F3A7E-27E2-4912-A367-B0F1E59B0126}"/>
              </a:ext>
            </a:extLst>
          </p:cNvPr>
          <p:cNvSpPr>
            <a:spLocks noGrp="1"/>
          </p:cNvSpPr>
          <p:nvPr>
            <p:ph type="dt" sz="half" idx="10"/>
          </p:nvPr>
        </p:nvSpPr>
        <p:spPr/>
        <p:txBody>
          <a:bodyPr/>
          <a:lstStyle/>
          <a:p>
            <a:fld id="{2663D2D1-DBC1-4C27-8E20-5EE8FF3C117E}" type="datetimeFigureOut">
              <a:rPr lang="en-US" smtClean="0"/>
              <a:t>11/15/21</a:t>
            </a:fld>
            <a:endParaRPr lang="en-US"/>
          </a:p>
        </p:txBody>
      </p:sp>
      <p:sp>
        <p:nvSpPr>
          <p:cNvPr id="6" name="Footer Placeholder 5">
            <a:extLst>
              <a:ext uri="{FF2B5EF4-FFF2-40B4-BE49-F238E27FC236}">
                <a16:creationId xmlns:a16="http://schemas.microsoft.com/office/drawing/2014/main" id="{471EA885-B69A-457D-8392-174EE51329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E659AD-163E-4FEB-BD5C-AE4B19D09380}"/>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26864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952B8-9E57-4893-81BC-12997A79DF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13B319-A1CA-4B5D-850E-B378114425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534B46-E599-4E54-A9BB-764EFDCDF7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3D2D1-DBC1-4C27-8E20-5EE8FF3C117E}" type="datetimeFigureOut">
              <a:rPr lang="en-US" smtClean="0"/>
              <a:t>11/15/21</a:t>
            </a:fld>
            <a:endParaRPr lang="en-US"/>
          </a:p>
        </p:txBody>
      </p:sp>
      <p:sp>
        <p:nvSpPr>
          <p:cNvPr id="5" name="Footer Placeholder 4">
            <a:extLst>
              <a:ext uri="{FF2B5EF4-FFF2-40B4-BE49-F238E27FC236}">
                <a16:creationId xmlns:a16="http://schemas.microsoft.com/office/drawing/2014/main" id="{BF62E031-AD72-426A-B3EB-3817C7530F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F0797F-4D5F-4691-AD10-F7C7D9BCD3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1CF24-7CA9-454F-AF7D-ADBE04B091CA}" type="slidenum">
              <a:rPr lang="en-US" smtClean="0"/>
              <a:t>‹#›</a:t>
            </a:fld>
            <a:endParaRPr lang="en-US"/>
          </a:p>
        </p:txBody>
      </p:sp>
    </p:spTree>
    <p:extLst>
      <p:ext uri="{BB962C8B-B14F-4D97-AF65-F5344CB8AC3E}">
        <p14:creationId xmlns:p14="http://schemas.microsoft.com/office/powerpoint/2010/main" val="715534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90760" y="695779"/>
            <a:ext cx="11034695" cy="3230562"/>
          </a:xfrm>
          <a:noFill/>
          <a:ln w="28575">
            <a:noFill/>
          </a:ln>
        </p:spPr>
        <p:txBody>
          <a:bodyPr>
            <a:normAutofit/>
          </a:bodyPr>
          <a:lstStyle/>
          <a:p>
            <a:pPr algn="l"/>
            <a:r>
              <a:rPr lang="en-US" sz="4400" b="1" dirty="0">
                <a:solidFill>
                  <a:srgbClr val="002952"/>
                </a:solidFill>
                <a:latin typeface="Century Gothic" panose="020B0502020202020204" pitchFamily="34" charset="0"/>
                <a:cs typeface="Aharoni" panose="02010803020104030203" pitchFamily="2" charset="-79"/>
              </a:rPr>
              <a:t>UCOL 1523:</a:t>
            </a:r>
            <a:br>
              <a:rPr lang="en-US" sz="7400" b="1" dirty="0">
                <a:solidFill>
                  <a:srgbClr val="002952"/>
                </a:solidFill>
                <a:latin typeface="Century Gothic" panose="020B0502020202020204" pitchFamily="34" charset="0"/>
                <a:cs typeface="Aharoni" panose="02010803020104030203" pitchFamily="2" charset="-79"/>
              </a:rPr>
            </a:br>
            <a:r>
              <a:rPr lang="en-US" altLang="en-US" sz="7000" b="1"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rPr>
              <a:t>GATEWAY TO </a:t>
            </a:r>
            <a:br>
              <a:rPr lang="en-US" altLang="en-US" sz="7000" b="1"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rPr>
            </a:br>
            <a:r>
              <a:rPr lang="en-US" altLang="en-US" sz="7000" b="1"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rPr>
              <a:t>BELONGING</a:t>
            </a:r>
            <a:endParaRPr lang="en-US" sz="7000"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578651" y="4499057"/>
            <a:ext cx="11034695" cy="1705976"/>
          </a:xfrm>
          <a:noFill/>
        </p:spPr>
        <p:txBody>
          <a:bodyPr>
            <a:normAutofit/>
          </a:bodyPr>
          <a:lstStyle/>
          <a:p>
            <a:pPr algn="l">
              <a:spcAft>
                <a:spcPts val="600"/>
              </a:spcAft>
            </a:pPr>
            <a:r>
              <a:rPr lang="en-US" sz="2200" b="1" dirty="0">
                <a:latin typeface="Century Gothic" panose="020B0502020202020204" pitchFamily="34" charset="0"/>
              </a:rPr>
              <a:t>Week 13 – November 15-19, 2021</a:t>
            </a:r>
          </a:p>
          <a:p>
            <a:pPr algn="l">
              <a:spcAft>
                <a:spcPts val="600"/>
              </a:spcAft>
            </a:pPr>
            <a:r>
              <a:rPr lang="en-US" sz="3300" b="1" dirty="0">
                <a:solidFill>
                  <a:srgbClr val="002952"/>
                </a:solidFill>
                <a:latin typeface="Century Gothic" panose="020B0502020202020204" pitchFamily="34" charset="0"/>
                <a:cs typeface="Aharoni" panose="02010803020104030203" pitchFamily="2" charset="-79"/>
              </a:rPr>
              <a:t>Understanding Oklahoma: Wrap Up</a:t>
            </a:r>
          </a:p>
          <a:p>
            <a:pPr algn="l">
              <a:spcAft>
                <a:spcPts val="600"/>
              </a:spcAft>
            </a:pPr>
            <a:r>
              <a:rPr lang="en-US" sz="3300" b="1" dirty="0">
                <a:solidFill>
                  <a:srgbClr val="002952"/>
                </a:solidFill>
                <a:latin typeface="Century Gothic" panose="020B0502020202020204" pitchFamily="34" charset="0"/>
                <a:cs typeface="Aharoni" panose="02010803020104030203" pitchFamily="2" charset="-79"/>
              </a:rPr>
              <a:t>Belonging and What We Owe Each Other</a:t>
            </a:r>
          </a:p>
        </p:txBody>
      </p:sp>
      <p:sp>
        <p:nvSpPr>
          <p:cNvPr id="4" name="Oval 3">
            <a:extLst>
              <a:ext uri="{FF2B5EF4-FFF2-40B4-BE49-F238E27FC236}">
                <a16:creationId xmlns:a16="http://schemas.microsoft.com/office/drawing/2014/main" id="{53F9A82F-1DC0-41CB-A5E1-007AF2D0BF41}"/>
              </a:ext>
            </a:extLst>
          </p:cNvPr>
          <p:cNvSpPr/>
          <p:nvPr/>
        </p:nvSpPr>
        <p:spPr>
          <a:xfrm>
            <a:off x="7909780" y="695779"/>
            <a:ext cx="1920240" cy="1798641"/>
          </a:xfrm>
          <a:prstGeom prst="ellipse">
            <a:avLst/>
          </a:prstGeom>
          <a:solidFill>
            <a:srgbClr val="19AFB3"/>
          </a:solidFill>
          <a:ln>
            <a:solidFill>
              <a:srgbClr val="19AF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722FECCE-5685-44CF-8E0E-137858D99451}"/>
              </a:ext>
            </a:extLst>
          </p:cNvPr>
          <p:cNvSpPr/>
          <p:nvPr/>
        </p:nvSpPr>
        <p:spPr>
          <a:xfrm>
            <a:off x="9601200" y="1576863"/>
            <a:ext cx="1209701" cy="108962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A3DADA6-A2A8-432C-B285-05E90B97F975}"/>
              </a:ext>
            </a:extLst>
          </p:cNvPr>
          <p:cNvSpPr/>
          <p:nvPr/>
        </p:nvSpPr>
        <p:spPr>
          <a:xfrm>
            <a:off x="350874" y="446567"/>
            <a:ext cx="1350335" cy="471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5C0D95E8-ADC9-433A-8A78-F1C8BFB23F69}"/>
              </a:ext>
            </a:extLst>
          </p:cNvPr>
          <p:cNvCxnSpPr>
            <a:cxnSpLocks/>
          </p:cNvCxnSpPr>
          <p:nvPr/>
        </p:nvCxnSpPr>
        <p:spPr>
          <a:xfrm flipV="1">
            <a:off x="578651" y="3975160"/>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0B351D1D-B5F2-426A-8949-28B215FE6D47}"/>
              </a:ext>
            </a:extLst>
          </p:cNvPr>
          <p:cNvSpPr/>
          <p:nvPr/>
        </p:nvSpPr>
        <p:spPr>
          <a:xfrm>
            <a:off x="9236440" y="3188783"/>
            <a:ext cx="1574461" cy="1450259"/>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24597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What We Owe Each Other</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1069199" y="2205256"/>
            <a:ext cx="9256691" cy="2800767"/>
          </a:xfrm>
          <a:prstGeom prst="rect">
            <a:avLst/>
          </a:prstGeom>
          <a:noFill/>
        </p:spPr>
        <p:txBody>
          <a:bodyPr wrap="square" rtlCol="0">
            <a:spAutoFit/>
          </a:bodyPr>
          <a:lstStyle/>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002952"/>
                </a:solidFill>
                <a:latin typeface="Century Gothic" panose="020B0502020202020204" pitchFamily="34" charset="0"/>
              </a:rPr>
              <a:t>The Social Contract</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2952"/>
              </a:solidFill>
              <a:effectLst/>
              <a:uLnTx/>
              <a:uFillTx/>
              <a:latin typeface="Century Gothic" panose="020B0502020202020204" pitchFamily="34" charset="0"/>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002952"/>
                </a:solidFill>
                <a:latin typeface="Century Gothic" panose="020B0502020202020204" pitchFamily="34" charset="0"/>
              </a:rPr>
              <a:t>Mutual Obligation</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dirty="0">
              <a:solidFill>
                <a:srgbClr val="002952"/>
              </a:solidFill>
              <a:latin typeface="Century Gothic" panose="020B0502020202020204" pitchFamily="34" charset="0"/>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002952"/>
                </a:solidFill>
                <a:latin typeface="Century Gothic" panose="020B0502020202020204" pitchFamily="34" charset="0"/>
              </a:rPr>
              <a:t>Community and Belonging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2952"/>
              </a:solidFill>
              <a:effectLst/>
              <a:uLnTx/>
              <a:uFillTx/>
              <a:latin typeface="Abadi" panose="020B0604020104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10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6BE825-C14A-0845-9D90-8112B7B9C01C}"/>
              </a:ext>
            </a:extLst>
          </p:cNvPr>
          <p:cNvPicPr>
            <a:picLocks noChangeAspect="1"/>
          </p:cNvPicPr>
          <p:nvPr/>
        </p:nvPicPr>
        <p:blipFill>
          <a:blip r:embed="rId2"/>
          <a:stretch>
            <a:fillRect/>
          </a:stretch>
        </p:blipFill>
        <p:spPr>
          <a:xfrm>
            <a:off x="0" y="-1388"/>
            <a:ext cx="12191999" cy="6860776"/>
          </a:xfrm>
          <a:prstGeom prst="rect">
            <a:avLst/>
          </a:prstGeom>
        </p:spPr>
      </p:pic>
    </p:spTree>
    <p:extLst>
      <p:ext uri="{BB962C8B-B14F-4D97-AF65-F5344CB8AC3E}">
        <p14:creationId xmlns:p14="http://schemas.microsoft.com/office/powerpoint/2010/main" val="276027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E3F5B-2BDC-A746-9E9C-79D9CA15B8B7}"/>
              </a:ext>
            </a:extLst>
          </p:cNvPr>
          <p:cNvSpPr>
            <a:spLocks noGrp="1"/>
          </p:cNvSpPr>
          <p:nvPr>
            <p:ph type="title"/>
          </p:nvPr>
        </p:nvSpPr>
        <p:spPr/>
        <p:txBody>
          <a:bodyPr/>
          <a:lstStyle/>
          <a:p>
            <a:pPr algn="ctr"/>
            <a:r>
              <a:rPr lang="en-US" dirty="0">
                <a:latin typeface="Palatino" pitchFamily="2" charset="77"/>
                <a:ea typeface="Palatino" pitchFamily="2" charset="77"/>
              </a:rPr>
              <a:t>Land Acknowledgement</a:t>
            </a:r>
          </a:p>
        </p:txBody>
      </p:sp>
      <p:sp>
        <p:nvSpPr>
          <p:cNvPr id="3" name="Content Placeholder 2">
            <a:extLst>
              <a:ext uri="{FF2B5EF4-FFF2-40B4-BE49-F238E27FC236}">
                <a16:creationId xmlns:a16="http://schemas.microsoft.com/office/drawing/2014/main" id="{A1804967-41BA-C54A-8A68-D02615815A75}"/>
              </a:ext>
            </a:extLst>
          </p:cNvPr>
          <p:cNvSpPr>
            <a:spLocks noGrp="1"/>
          </p:cNvSpPr>
          <p:nvPr>
            <p:ph idx="1"/>
          </p:nvPr>
        </p:nvSpPr>
        <p:spPr>
          <a:xfrm>
            <a:off x="838200" y="1800497"/>
            <a:ext cx="10515600" cy="4351338"/>
          </a:xfrm>
        </p:spPr>
        <p:txBody>
          <a:bodyPr>
            <a:normAutofit fontScale="92500" lnSpcReduction="10000"/>
          </a:bodyPr>
          <a:lstStyle/>
          <a:p>
            <a:pPr marL="0" indent="0">
              <a:buNone/>
            </a:pPr>
            <a:r>
              <a:rPr lang="en-US" dirty="0">
                <a:latin typeface="Palatino" pitchFamily="2" charset="77"/>
                <a:ea typeface="Palatino" pitchFamily="2" charset="77"/>
              </a:rPr>
              <a:t>At the University of Oklahoma, we gather on, teach, learn, and engage with scholarship on land placed by its Creator in the care and protection of the Hasinai (Caddo) and </a:t>
            </a:r>
            <a:r>
              <a:rPr lang="en-US" dirty="0" err="1">
                <a:latin typeface="Palatino" pitchFamily="2" charset="77"/>
                <a:ea typeface="Palatino" pitchFamily="2" charset="77"/>
              </a:rPr>
              <a:t>Kitikiti’sh</a:t>
            </a:r>
            <a:r>
              <a:rPr lang="en-US" dirty="0">
                <a:latin typeface="Palatino" pitchFamily="2" charset="77"/>
                <a:ea typeface="Palatino" pitchFamily="2" charset="77"/>
              </a:rPr>
              <a:t> (Wichita) peoples and originally shared by many Indigenous Nations—including the </a:t>
            </a:r>
            <a:r>
              <a:rPr lang="en-US" dirty="0" err="1">
                <a:latin typeface="Palatino" pitchFamily="2" charset="77"/>
                <a:ea typeface="Palatino" pitchFamily="2" charset="77"/>
              </a:rPr>
              <a:t>Cáuigù</a:t>
            </a:r>
            <a:r>
              <a:rPr lang="en-US" dirty="0">
                <a:latin typeface="Palatino" pitchFamily="2" charset="77"/>
                <a:ea typeface="Palatino" pitchFamily="2" charset="77"/>
              </a:rPr>
              <a:t> (Kiowa), </a:t>
            </a:r>
            <a:r>
              <a:rPr lang="en-US" dirty="0" err="1">
                <a:latin typeface="Palatino" pitchFamily="2" charset="77"/>
                <a:ea typeface="Palatino" pitchFamily="2" charset="77"/>
              </a:rPr>
              <a:t>Nʉmʉnʉʉ</a:t>
            </a:r>
            <a:r>
              <a:rPr lang="en-US" dirty="0">
                <a:latin typeface="Palatino" pitchFamily="2" charset="77"/>
                <a:ea typeface="Palatino" pitchFamily="2" charset="77"/>
              </a:rPr>
              <a:t> (Comanche),  Na </a:t>
            </a:r>
            <a:r>
              <a:rPr lang="en-US" dirty="0" err="1">
                <a:latin typeface="Palatino" pitchFamily="2" charset="77"/>
                <a:ea typeface="Palatino" pitchFamily="2" charset="77"/>
              </a:rPr>
              <a:t>i</a:t>
            </a:r>
            <a:r>
              <a:rPr lang="en-US" dirty="0">
                <a:latin typeface="Palatino" pitchFamily="2" charset="77"/>
                <a:ea typeface="Palatino" pitchFamily="2" charset="77"/>
              </a:rPr>
              <a:t> sha and </a:t>
            </a:r>
            <a:r>
              <a:rPr lang="en-US" dirty="0" err="1">
                <a:latin typeface="Palatino" pitchFamily="2" charset="77"/>
                <a:ea typeface="Palatino" pitchFamily="2" charset="77"/>
              </a:rPr>
              <a:t>Ndee</a:t>
            </a:r>
            <a:r>
              <a:rPr lang="en-US" dirty="0">
                <a:latin typeface="Palatino" pitchFamily="2" charset="77"/>
                <a:ea typeface="Palatino" pitchFamily="2" charset="77"/>
              </a:rPr>
              <a:t> (Apache), and </a:t>
            </a:r>
            <a:r>
              <a:rPr lang="en-US" dirty="0" err="1">
                <a:latin typeface="Palatino" pitchFamily="2" charset="77"/>
                <a:ea typeface="Palatino" pitchFamily="2" charset="77"/>
              </a:rPr>
              <a:t>Wahzhazhe</a:t>
            </a:r>
            <a:r>
              <a:rPr lang="en-US" dirty="0">
                <a:latin typeface="Palatino" pitchFamily="2" charset="77"/>
                <a:ea typeface="Palatino" pitchFamily="2" charset="77"/>
              </a:rPr>
              <a:t> (Osage) —as a place of gathering and exchange. Today, 39 Tribal Nations reside in what is currently known as </a:t>
            </a:r>
            <a:r>
              <a:rPr lang="en-US" dirty="0" err="1">
                <a:latin typeface="Palatino" pitchFamily="2" charset="77"/>
                <a:ea typeface="Palatino" pitchFamily="2" charset="77"/>
              </a:rPr>
              <a:t>Oklahumma</a:t>
            </a:r>
            <a:r>
              <a:rPr lang="en-US" dirty="0">
                <a:latin typeface="Palatino" pitchFamily="2" charset="77"/>
                <a:ea typeface="Palatino" pitchFamily="2" charset="77"/>
              </a:rPr>
              <a:t> (Oklahoma), many as a result of settler colonial policies of removal that were designed to erase Indigenous people. We acknowledge the University of Oklahoma’s historical connection to Indigenous peoples and its responsibility to the 39 sovereign Tribal Nations in this state. We acknowledge our connection to place and honor the land as a relative. </a:t>
            </a:r>
          </a:p>
        </p:txBody>
      </p:sp>
    </p:spTree>
    <p:extLst>
      <p:ext uri="{BB962C8B-B14F-4D97-AF65-F5344CB8AC3E}">
        <p14:creationId xmlns:p14="http://schemas.microsoft.com/office/powerpoint/2010/main" val="115688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838197" y="2133599"/>
            <a:ext cx="10989041" cy="4034694"/>
          </a:xfrm>
          <a:prstGeom prst="rect">
            <a:avLst/>
          </a:prstGeom>
          <a:noFill/>
        </p:spPr>
        <p:txBody>
          <a:bodyPr wrap="square" rtlCol="0">
            <a:spAutoFit/>
          </a:bodyPr>
          <a:lstStyle/>
          <a:p>
            <a:pPr marL="0" marR="0" lvl="0" indent="0" algn="l" defTabSz="914400" rtl="0" eaLnBrk="1" fontAlgn="auto" latinLnBrk="0" hangingPunct="1">
              <a:lnSpc>
                <a:spcPct val="135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Arial" panose="020B0604020202020204" pitchFamily="34" charset="0"/>
              </a:rPr>
              <a:t>Exam 2…</a:t>
            </a:r>
          </a:p>
          <a:p>
            <a:pPr marL="285750" marR="0" lvl="0" indent="-285750" algn="l" defTabSz="914400" rtl="0" eaLnBrk="1" fontAlgn="auto" latinLnBrk="0" hangingPunct="1">
              <a:lnSpc>
                <a:spcPct val="135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Arial" panose="020B0604020202020204" pitchFamily="34" charset="0"/>
              </a:rPr>
              <a:t>is online, open book/notes, taken outside of class meetings.</a:t>
            </a:r>
          </a:p>
          <a:p>
            <a:pPr marL="285750" marR="0" lvl="0" indent="-285750" algn="l" defTabSz="914400" rtl="0" eaLnBrk="1" fontAlgn="auto" latinLnBrk="0" hangingPunct="1">
              <a:lnSpc>
                <a:spcPct val="135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Arial" panose="020B0604020202020204" pitchFamily="34" charset="0"/>
              </a:rPr>
              <a:t>will be posted on the Canvas course website, in the Assignment section, on Wed. to Thurs. of Week 13, see the instructor for details.</a:t>
            </a:r>
          </a:p>
          <a:p>
            <a:pPr marL="285750" marR="0" lvl="0" indent="-285750" algn="l" defTabSz="914400" rtl="0" eaLnBrk="1" fontAlgn="auto" latinLnBrk="0" hangingPunct="1">
              <a:lnSpc>
                <a:spcPct val="135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Times New Roman" panose="02020603050405020304" pitchFamily="18" charset="0"/>
                <a:cs typeface="Arial" panose="020B0604020202020204" pitchFamily="34" charset="0"/>
              </a:rPr>
              <a:t>Will be taken</a:t>
            </a: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Times New Roman" panose="02020603050405020304" pitchFamily="18" charset="0"/>
                <a:cs typeface="+mn-cs"/>
              </a:rPr>
              <a:t> during the time window of 12:01am CT on Wednesday (11/17/2021) until 11:59pm CT on Thursday (11/18/2021). </a:t>
            </a:r>
            <a:endPar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35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Arial" panose="020B0604020202020204" pitchFamily="34" charset="0"/>
              </a:rPr>
              <a:t>covers Modules 9, 11, &amp; 12 from </a:t>
            </a: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Times New Roman" panose="02020603050405020304" pitchFamily="18" charset="0"/>
                <a:cs typeface="+mn-cs"/>
              </a:rPr>
              <a:t>the Heinzen &amp; Goodfriend text</a:t>
            </a: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Arial" panose="020B0604020202020204" pitchFamily="34" charset="0"/>
              </a:rPr>
              <a:t>.</a:t>
            </a:r>
          </a:p>
          <a:p>
            <a:pPr marL="285750" marR="0" lvl="0" indent="-285750" algn="l" defTabSz="914400" rtl="0" eaLnBrk="1" fontAlgn="auto" latinLnBrk="0" hangingPunct="1">
              <a:lnSpc>
                <a:spcPct val="135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Arial" panose="020B0604020202020204" pitchFamily="34" charset="0"/>
              </a:rPr>
              <a:t>is worth up to 75 points</a:t>
            </a:r>
            <a:r>
              <a:rPr kumimoji="0" lang="en-US" sz="2400" b="1"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Arial" panose="020B0604020202020204" pitchFamily="34" charset="0"/>
              </a:rPr>
              <a:t>.</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259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838200" y="2009638"/>
            <a:ext cx="10674246" cy="4265527"/>
          </a:xfrm>
          <a:prstGeom prst="rect">
            <a:avLst/>
          </a:prstGeom>
          <a:noFill/>
        </p:spPr>
        <p:txBody>
          <a:bodyPr wrap="square" rtlCol="0">
            <a:spAutoFit/>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Arial" panose="020B0604020202020204" pitchFamily="34" charset="0"/>
              </a:rPr>
              <a:t>For Exam 2, students…</a:t>
            </a:r>
          </a:p>
          <a:p>
            <a:pPr marL="284163" marR="0" lvl="0" indent="-284163"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Times New Roman" panose="02020603050405020304" pitchFamily="18" charset="0"/>
                <a:cs typeface="+mn-cs"/>
              </a:rPr>
              <a:t>will select and answer only 3 questions (worth 25 point each) from the list of 5 questions provided.</a:t>
            </a:r>
          </a:p>
          <a:p>
            <a:pPr marL="28575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mn-cs"/>
              </a:rPr>
              <a:t>should </a:t>
            </a: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Times New Roman" panose="02020603050405020304" pitchFamily="18" charset="0"/>
                <a:cs typeface="+mn-cs"/>
              </a:rPr>
              <a:t>answer each question in approximately 250 words.</a:t>
            </a:r>
          </a:p>
          <a:p>
            <a:pPr marL="28575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mn-cs"/>
              </a:rPr>
              <a:t>should identify which question goes with which of their answers being provided, plus complete the cover sheet for the final document.</a:t>
            </a:r>
          </a:p>
          <a:p>
            <a:pPr marL="28575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mn-cs"/>
              </a:rPr>
              <a:t>should save the final document as a WORD or PDF only, no other formats will be accepted.</a:t>
            </a:r>
          </a:p>
          <a:p>
            <a:pPr marL="28575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3469"/>
                </a:solidFill>
                <a:effectLst/>
                <a:uLnTx/>
                <a:uFillTx/>
                <a:latin typeface="Century Gothic" panose="020B0502020202020204" pitchFamily="34" charset="0"/>
                <a:ea typeface="Calibri" panose="020F0502020204030204" pitchFamily="34" charset="0"/>
                <a:cs typeface="+mn-cs"/>
              </a:rPr>
              <a:t>upload and submit the final document as directed and before the deadline.</a:t>
            </a: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42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149901" y="1991809"/>
            <a:ext cx="11857220" cy="4385752"/>
          </a:xfrm>
          <a:prstGeom prst="rect">
            <a:avLst/>
          </a:prstGeom>
          <a:noFill/>
        </p:spPr>
        <p:txBody>
          <a:bodyPr wrap="square" rtlCol="0">
            <a:spAutoFit/>
          </a:bodyPr>
          <a:lstStyle/>
          <a:p>
            <a:pPr>
              <a:lnSpc>
                <a:spcPct val="114000"/>
              </a:lnSpc>
              <a:defRPr/>
            </a:pPr>
            <a:r>
              <a:rPr kumimoji="0" lang="en-US" sz="20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UCOL 1523 Student Experience Midterm Survey…Thanks for your participation!</a:t>
            </a:r>
          </a:p>
          <a:p>
            <a:pPr marL="342900" marR="0" indent="-342900">
              <a:lnSpc>
                <a:spcPct val="150000"/>
              </a:lnSpc>
              <a:spcBef>
                <a:spcPts val="1200"/>
              </a:spcBef>
              <a:spcAft>
                <a:spcPts val="1200"/>
              </a:spcAft>
              <a:buFont typeface="Arial" panose="020B0604020202020204" pitchFamily="34" charset="0"/>
              <a:buChar char="•"/>
            </a:pPr>
            <a:r>
              <a:rPr lang="en-US" sz="2000" dirty="0">
                <a:solidFill>
                  <a:srgbClr val="002952"/>
                </a:solidFill>
                <a:effectLst/>
                <a:latin typeface="Century Gothic" panose="020B0502020202020204" pitchFamily="34" charset="0"/>
                <a:ea typeface="Times New Roman" panose="02020603050405020304" pitchFamily="18" charset="0"/>
                <a:cs typeface="Calibri" panose="020F0502020204030204" pitchFamily="34" charset="0"/>
              </a:rPr>
              <a:t>The student experience survey plays an important role in helping our faculty and staff evaluate and improve this course. </a:t>
            </a:r>
          </a:p>
          <a:p>
            <a:pPr marL="342900" marR="0" indent="-342900">
              <a:lnSpc>
                <a:spcPct val="150000"/>
              </a:lnSpc>
              <a:spcBef>
                <a:spcPts val="1200"/>
              </a:spcBef>
              <a:spcAft>
                <a:spcPts val="1200"/>
              </a:spcAft>
              <a:buFont typeface="Arial" panose="020B0604020202020204" pitchFamily="34" charset="0"/>
              <a:buChar char="•"/>
            </a:pPr>
            <a:r>
              <a:rPr lang="en-US" sz="2000" dirty="0">
                <a:solidFill>
                  <a:srgbClr val="002952"/>
                </a:solidFill>
                <a:effectLst/>
                <a:latin typeface="Century Gothic" panose="020B0502020202020204" pitchFamily="34" charset="0"/>
                <a:ea typeface="Times New Roman" panose="02020603050405020304" pitchFamily="18" charset="0"/>
                <a:cs typeface="Calibri" panose="020F0502020204030204" pitchFamily="34" charset="0"/>
              </a:rPr>
              <a:t>This is a new course and we want to know how it’s going for you. Your responses on the short, online survey will provide valuable input into how this course evolves for the remainder of this semester and for future semesters. </a:t>
            </a:r>
          </a:p>
          <a:p>
            <a:pPr marL="342900" indent="-342900">
              <a:lnSpc>
                <a:spcPct val="150000"/>
              </a:lnSpc>
              <a:spcBef>
                <a:spcPts val="1200"/>
              </a:spcBef>
              <a:spcAft>
                <a:spcPts val="1200"/>
              </a:spcAft>
              <a:buFont typeface="Arial" panose="020B0604020202020204" pitchFamily="34" charset="0"/>
              <a:buChar char="•"/>
            </a:pPr>
            <a:r>
              <a:rPr lang="en-US" sz="2000" i="1" dirty="0">
                <a:solidFill>
                  <a:srgbClr val="002952"/>
                </a:solidFill>
                <a:effectLst/>
                <a:latin typeface="Century Gothic" panose="020B0502020202020204" pitchFamily="34" charset="0"/>
                <a:ea typeface="Calibri" panose="020F0502020204030204" pitchFamily="34" charset="0"/>
              </a:rPr>
              <a:t>Please note: Your evaluations and comments are NOT connected to your login information. The ANONYMOUS evaluation data will not be distributed at the section levels.</a:t>
            </a:r>
            <a:endParaRPr lang="en-US" sz="2000" dirty="0">
              <a:solidFill>
                <a:srgbClr val="002952"/>
              </a:solidFill>
              <a:latin typeface="Century Gothic" panose="020B0502020202020204" pitchFamily="34" charset="0"/>
              <a:ea typeface="Times New Roman" panose="02020603050405020304" pitchFamily="18" charset="0"/>
              <a:cs typeface="Calibri" panose="020F0502020204030204" pitchFamily="34" charset="0"/>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75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869430" y="2096384"/>
            <a:ext cx="10822898" cy="4455900"/>
          </a:xfrm>
          <a:prstGeom prst="rect">
            <a:avLst/>
          </a:prstGeom>
          <a:noFill/>
        </p:spPr>
        <p:txBody>
          <a:bodyPr wrap="square" rtlCol="0">
            <a:spAutoFit/>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UCOL 1523 Student Experience Midterm Survey…</a:t>
            </a:r>
          </a:p>
          <a:p>
            <a:pPr marL="342900" indent="-342900">
              <a:lnSpc>
                <a:spcPct val="150000"/>
              </a:lnSpc>
              <a:spcBef>
                <a:spcPts val="1200"/>
              </a:spcBef>
              <a:spcAft>
                <a:spcPts val="1200"/>
              </a:spcAft>
              <a:buFont typeface="Arial" panose="020B0604020202020204" pitchFamily="34" charset="0"/>
              <a:buChar char="•"/>
            </a:pPr>
            <a:r>
              <a:rPr lang="en-US" sz="2000" dirty="0">
                <a:solidFill>
                  <a:srgbClr val="002952"/>
                </a:solidFill>
                <a:effectLst/>
                <a:latin typeface="Century Gothic" panose="020B0502020202020204" pitchFamily="34" charset="0"/>
                <a:ea typeface="Times New Roman" panose="02020603050405020304" pitchFamily="18" charset="0"/>
                <a:cs typeface="Calibri" panose="020F0502020204030204" pitchFamily="34" charset="0"/>
              </a:rPr>
              <a:t>We are offering you class time to complete the online survey </a:t>
            </a:r>
            <a:r>
              <a:rPr lang="en-US" sz="2000" dirty="0">
                <a:solidFill>
                  <a:srgbClr val="002952"/>
                </a:solidFill>
                <a:latin typeface="Century Gothic" panose="020B0502020202020204" pitchFamily="34" charset="0"/>
                <a:ea typeface="Times New Roman" panose="02020603050405020304" pitchFamily="18" charset="0"/>
                <a:cs typeface="Calibri" panose="020F0502020204030204" pitchFamily="34" charset="0"/>
              </a:rPr>
              <a:t>on your phone, tablet, or laptop. Your faculty instructor will let you know how best to access the survey. Opportunities to complete the survey end on Tuesday, 11/23/2021.</a:t>
            </a:r>
            <a:endParaRPr lang="en-US" sz="2000" dirty="0">
              <a:solidFill>
                <a:srgbClr val="002952"/>
              </a:solidFill>
              <a:effectLst/>
              <a:latin typeface="Century Gothic" panose="020B0502020202020204" pitchFamily="34" charset="0"/>
              <a:ea typeface="Times New Roman" panose="02020603050405020304" pitchFamily="18" charset="0"/>
              <a:cs typeface="Calibri" panose="020F0502020204030204" pitchFamily="34" charset="0"/>
            </a:endParaRPr>
          </a:p>
          <a:p>
            <a:pPr marL="342900" marR="0" indent="-342900">
              <a:lnSpc>
                <a:spcPct val="150000"/>
              </a:lnSpc>
              <a:spcBef>
                <a:spcPts val="1200"/>
              </a:spcBef>
              <a:spcAft>
                <a:spcPts val="1200"/>
              </a:spcAft>
              <a:buFont typeface="Arial" panose="020B0604020202020204" pitchFamily="34" charset="0"/>
              <a:buChar char="•"/>
            </a:pPr>
            <a:r>
              <a:rPr lang="en-US" sz="2000" dirty="0">
                <a:solidFill>
                  <a:srgbClr val="002952"/>
                </a:solidFill>
                <a:latin typeface="Century Gothic" panose="020B0502020202020204" pitchFamily="34" charset="0"/>
                <a:ea typeface="Times New Roman" panose="02020603050405020304" pitchFamily="18" charset="0"/>
                <a:cs typeface="Calibri" panose="020F0502020204030204" pitchFamily="34" charset="0"/>
              </a:rPr>
              <a:t>In exchange for your time, we are offering extra credit (amount to be determined) if we receive a student response rate of 85%. If we reach our minimum goal, then everyone gets extra points (TBD) added to their final points. </a:t>
            </a:r>
          </a:p>
          <a:p>
            <a:pPr marL="342900" marR="0" indent="-342900">
              <a:lnSpc>
                <a:spcPct val="150000"/>
              </a:lnSpc>
              <a:spcBef>
                <a:spcPts val="1200"/>
              </a:spcBef>
              <a:spcAft>
                <a:spcPts val="1200"/>
              </a:spcAft>
              <a:buFont typeface="Arial" panose="020B0604020202020204" pitchFamily="34" charset="0"/>
              <a:buChar char="•"/>
            </a:pPr>
            <a:r>
              <a:rPr kumimoji="0" lang="en-US" sz="20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Thanks for your comments</a:t>
            </a:r>
            <a:r>
              <a:rPr lang="en-US" sz="2000" dirty="0">
                <a:solidFill>
                  <a:srgbClr val="002952"/>
                </a:solidFill>
                <a:latin typeface="Century Gothic" panose="020B0502020202020204" pitchFamily="34" charset="0"/>
                <a:ea typeface="Calibri" panose="020F0502020204030204" pitchFamily="34" charset="0"/>
                <a:cs typeface="Arial" panose="020B0604020202020204" pitchFamily="34" charset="0"/>
              </a:rPr>
              <a:t>, time, and </a:t>
            </a:r>
            <a:r>
              <a:rPr kumimoji="0" lang="en-US" sz="20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participation!</a:t>
            </a:r>
            <a:endParaRPr lang="en-US" sz="2000" dirty="0">
              <a:solidFill>
                <a:srgbClr val="002952"/>
              </a:solidFill>
              <a:effectLst/>
              <a:latin typeface="Century Gothic" panose="020B0502020202020204" pitchFamily="34" charset="0"/>
              <a:ea typeface="Times New Roman" panose="02020603050405020304" pitchFamily="18" charset="0"/>
              <a:cs typeface="Calibri" panose="020F0502020204030204" pitchFamily="34" charset="0"/>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506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Understanding Oklahoma</a:t>
            </a:r>
            <a:br>
              <a:rPr lang="en-US" b="1" dirty="0">
                <a:solidFill>
                  <a:srgbClr val="19AFB3"/>
                </a:solidFill>
                <a:latin typeface="Century Gothic" panose="020B0502020202020204" pitchFamily="34" charset="0"/>
                <a:cs typeface="Aharoni" panose="02010803020104030203" pitchFamily="2" charset="-79"/>
              </a:rPr>
            </a:br>
            <a:r>
              <a:rPr lang="en-US" b="1" dirty="0">
                <a:solidFill>
                  <a:srgbClr val="19AFB3"/>
                </a:solidFill>
                <a:latin typeface="Century Gothic" panose="020B0502020202020204" pitchFamily="34" charset="0"/>
                <a:cs typeface="Aharoni" panose="02010803020104030203" pitchFamily="2" charset="-79"/>
              </a:rPr>
              <a:t>Follow Up Conversations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1069199" y="2205256"/>
            <a:ext cx="9256691" cy="3816429"/>
          </a:xfrm>
          <a:prstGeom prst="rect">
            <a:avLst/>
          </a:prstGeom>
          <a:noFill/>
        </p:spPr>
        <p:txBody>
          <a:bodyPr wrap="square" rtlCol="0">
            <a:spAutoFit/>
          </a:bodyPr>
          <a:lstStyle/>
          <a:p>
            <a:pPr marR="0" lvl="1" algn="l" defTabSz="9144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rgbClr val="002952"/>
                </a:solidFill>
                <a:effectLst/>
                <a:uLnTx/>
                <a:uFillTx/>
                <a:latin typeface="Century Gothic" panose="020B0502020202020204" pitchFamily="34" charset="0"/>
                <a:ea typeface="+mn-ea"/>
                <a:cs typeface="+mn-cs"/>
              </a:rPr>
              <a:t>Find all the people who used the same interview you did. In this group:</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952"/>
                </a:solidFill>
                <a:effectLst/>
                <a:uLnTx/>
                <a:uFillTx/>
                <a:latin typeface="Century Gothic" panose="020B0502020202020204" pitchFamily="34" charset="0"/>
                <a:ea typeface="+mn-ea"/>
                <a:cs typeface="+mn-cs"/>
              </a:rPr>
              <a:t>Share what interview topics you focused on.</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952"/>
                </a:solidFill>
                <a:effectLst/>
                <a:uLnTx/>
                <a:uFillTx/>
                <a:latin typeface="Century Gothic" panose="020B0502020202020204" pitchFamily="34" charset="0"/>
                <a:ea typeface="+mn-ea"/>
                <a:cs typeface="+mn-cs"/>
              </a:rPr>
              <a:t>Share the connections you made to belonging in Oklahoma or at OU.</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002952"/>
                </a:solidFill>
                <a:latin typeface="Century Gothic" panose="020B0502020202020204" pitchFamily="34" charset="0"/>
              </a:rPr>
              <a:t>Chat about what you found in common and what unique perspectives or connections people found.</a:t>
            </a:r>
            <a:endParaRPr kumimoji="0" lang="en-US" sz="1800" b="0" i="0" u="none" strike="noStrike" kern="1200" cap="none" spc="0" normalizeH="0" baseline="0" noProof="0" dirty="0">
              <a:ln>
                <a:noFill/>
              </a:ln>
              <a:solidFill>
                <a:srgbClr val="002952"/>
              </a:solidFill>
              <a:effectLst/>
              <a:uLnTx/>
              <a:uFillTx/>
              <a:latin typeface="Abadi" panose="020B0604020104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83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Understanding Oklahoma</a:t>
            </a:r>
            <a:br>
              <a:rPr lang="en-US" b="1" dirty="0">
                <a:solidFill>
                  <a:srgbClr val="19AFB3"/>
                </a:solidFill>
                <a:latin typeface="Century Gothic" panose="020B0502020202020204" pitchFamily="34" charset="0"/>
                <a:cs typeface="Aharoni" panose="02010803020104030203" pitchFamily="2" charset="-79"/>
              </a:rPr>
            </a:br>
            <a:r>
              <a:rPr lang="en-US" b="1" dirty="0">
                <a:solidFill>
                  <a:srgbClr val="19AFB3"/>
                </a:solidFill>
                <a:latin typeface="Century Gothic" panose="020B0502020202020204" pitchFamily="34" charset="0"/>
                <a:cs typeface="Aharoni" panose="02010803020104030203" pitchFamily="2" charset="-79"/>
              </a:rPr>
              <a:t>Follow Up Conversations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1069199" y="2205256"/>
            <a:ext cx="9256691" cy="4093428"/>
          </a:xfrm>
          <a:prstGeom prst="rect">
            <a:avLst/>
          </a:prstGeom>
          <a:noFill/>
        </p:spPr>
        <p:txBody>
          <a:bodyPr wrap="square" rtlCol="0">
            <a:spAutoFit/>
          </a:bodyPr>
          <a:lstStyle/>
          <a:p>
            <a:pPr marR="0" lvl="1" algn="l" defTabSz="9144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rgbClr val="002952"/>
                </a:solidFill>
                <a:effectLst/>
                <a:uLnTx/>
                <a:uFillTx/>
                <a:latin typeface="Century Gothic" panose="020B0502020202020204" pitchFamily="34" charset="0"/>
                <a:ea typeface="+mn-ea"/>
                <a:cs typeface="+mn-cs"/>
              </a:rPr>
              <a:t>Reshuffle! In your new group:</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002952"/>
                </a:solidFill>
                <a:latin typeface="Century Gothic" panose="020B0502020202020204" pitchFamily="34" charset="0"/>
              </a:rPr>
              <a:t>Share a bit about the conversation from your last group.</a:t>
            </a:r>
            <a:endParaRPr kumimoji="0" lang="en-US" sz="2800" b="0" i="0" u="none" strike="noStrike" kern="1200" cap="none" spc="0" normalizeH="0" baseline="0" noProof="0" dirty="0">
              <a:ln>
                <a:noFill/>
              </a:ln>
              <a:solidFill>
                <a:srgbClr val="002952"/>
              </a:solidFill>
              <a:effectLst/>
              <a:uLnTx/>
              <a:uFillTx/>
              <a:latin typeface="Century Gothic" panose="020B0502020202020204" pitchFamily="34" charset="0"/>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002952"/>
                </a:solidFill>
                <a:latin typeface="Century Gothic" panose="020B0502020202020204" pitchFamily="34" charset="0"/>
              </a:rPr>
              <a:t>Pay attention to what groups have in common as well as their unique contributions.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rgbClr val="002952"/>
                </a:solidFill>
                <a:latin typeface="Century Gothic" panose="020B0502020202020204" pitchFamily="34" charset="0"/>
              </a:rPr>
              <a:t>Answer this questions:</a:t>
            </a:r>
          </a:p>
          <a:p>
            <a:pPr marL="1371600" lvl="2" indent="-457200">
              <a:buFont typeface="Arial" panose="020B0604020202020204" pitchFamily="34" charset="0"/>
              <a:buChar char="•"/>
              <a:defRPr/>
            </a:pPr>
            <a:r>
              <a:rPr lang="en-US" sz="2800" dirty="0">
                <a:solidFill>
                  <a:srgbClr val="002952"/>
                </a:solidFill>
                <a:latin typeface="Century Gothic" panose="020B0502020202020204" pitchFamily="34" charset="0"/>
              </a:rPr>
              <a:t>What did y’all learn that may help disrupt barriers to belonging at OU?</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2952"/>
              </a:solidFill>
              <a:effectLst/>
              <a:uLnTx/>
              <a:uFillTx/>
              <a:latin typeface="Abadi" panose="020B0604020104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790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31778</TotalTime>
  <Words>712</Words>
  <Application>Microsoft Macintosh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Abadi</vt:lpstr>
      <vt:lpstr>Arial</vt:lpstr>
      <vt:lpstr>Calibri</vt:lpstr>
      <vt:lpstr>Calibri Light</vt:lpstr>
      <vt:lpstr>Century Gothic</vt:lpstr>
      <vt:lpstr>Palatino</vt:lpstr>
      <vt:lpstr>Office Theme</vt:lpstr>
      <vt:lpstr>UCOL 1523: GATEWAY TO  BELONGING</vt:lpstr>
      <vt:lpstr>PowerPoint Presentation</vt:lpstr>
      <vt:lpstr>Land Acknowledgement</vt:lpstr>
      <vt:lpstr>Announcements</vt:lpstr>
      <vt:lpstr>Announcements</vt:lpstr>
      <vt:lpstr>Announcements</vt:lpstr>
      <vt:lpstr>Announcements</vt:lpstr>
      <vt:lpstr>Understanding Oklahoma Follow Up Conversations</vt:lpstr>
      <vt:lpstr>Understanding Oklahoma Follow Up Conversations</vt:lpstr>
      <vt:lpstr>What We Owe Each 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UCOL 1523: GATEWAY TO  BELONGING</dc:title>
  <dc:creator>LILLIAN MILLER</dc:creator>
  <cp:lastModifiedBy>Marshall, Lindsay E.</cp:lastModifiedBy>
  <cp:revision>99</cp:revision>
  <dcterms:created xsi:type="dcterms:W3CDTF">2021-09-04T19:28:28Z</dcterms:created>
  <dcterms:modified xsi:type="dcterms:W3CDTF">2021-11-15T16:25:55Z</dcterms:modified>
</cp:coreProperties>
</file>