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640" r:id="rId2"/>
    <p:sldId id="493" r:id="rId3"/>
    <p:sldId id="581" r:id="rId4"/>
    <p:sldId id="598" r:id="rId5"/>
    <p:sldId id="639" r:id="rId6"/>
    <p:sldId id="638" r:id="rId7"/>
    <p:sldId id="659" r:id="rId8"/>
    <p:sldId id="506"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5958"/>
  </p:normalViewPr>
  <p:slideViewPr>
    <p:cSldViewPr snapToGrid="0" snapToObjects="1">
      <p:cViewPr varScale="1">
        <p:scale>
          <a:sx n="90" d="100"/>
          <a:sy n="90" d="100"/>
        </p:scale>
        <p:origin x="232" y="640"/>
      </p:cViewPr>
      <p:guideLst/>
    </p:cSldViewPr>
  </p:slideViewPr>
  <p:notesTextViewPr>
    <p:cViewPr>
      <p:scale>
        <a:sx n="1" d="1"/>
        <a:sy n="1" d="1"/>
      </p:scale>
      <p:origin x="0" y="-5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F2B1A6-0054-E141-84E7-6F1EFD76A28F}" type="datetimeFigureOut">
              <a:rPr lang="en-US" smtClean="0"/>
              <a:t>11/29/21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3B8733-762F-6E4E-A8B0-F549AE24480A}" type="slidenum">
              <a:rPr lang="en-US" smtClean="0"/>
              <a:t>‹#›</a:t>
            </a:fld>
            <a:endParaRPr lang="en-US"/>
          </a:p>
        </p:txBody>
      </p:sp>
    </p:spTree>
    <p:extLst>
      <p:ext uri="{BB962C8B-B14F-4D97-AF65-F5344CB8AC3E}">
        <p14:creationId xmlns:p14="http://schemas.microsoft.com/office/powerpoint/2010/main" val="1431437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Arises from Holocaust studies </a:t>
            </a:r>
          </a:p>
          <a:p>
            <a:pPr marL="171450" indent="-171450">
              <a:buFontTx/>
              <a:buChar char="-"/>
            </a:pPr>
            <a:r>
              <a:rPr lang="en-US" dirty="0"/>
              <a:t>Universe of obligations rooted in “deity or sacred authority” but also enacted by legal forces when combined with the </a:t>
            </a:r>
            <a:r>
              <a:rPr lang="en-US"/>
              <a:t>nation-state interest</a:t>
            </a:r>
          </a:p>
        </p:txBody>
      </p:sp>
      <p:sp>
        <p:nvSpPr>
          <p:cNvPr id="4" name="Slide Number Placeholder 3"/>
          <p:cNvSpPr>
            <a:spLocks noGrp="1"/>
          </p:cNvSpPr>
          <p:nvPr>
            <p:ph type="sldNum" sz="quarter" idx="5"/>
          </p:nvPr>
        </p:nvSpPr>
        <p:spPr/>
        <p:txBody>
          <a:bodyPr/>
          <a:lstStyle/>
          <a:p>
            <a:fld id="{B13B8733-762F-6E4E-A8B0-F549AE24480A}" type="slidenum">
              <a:rPr lang="en-US" smtClean="0"/>
              <a:t>8</a:t>
            </a:fld>
            <a:endParaRPr lang="en-US"/>
          </a:p>
        </p:txBody>
      </p:sp>
    </p:spTree>
    <p:extLst>
      <p:ext uri="{BB962C8B-B14F-4D97-AF65-F5344CB8AC3E}">
        <p14:creationId xmlns:p14="http://schemas.microsoft.com/office/powerpoint/2010/main" val="3868374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09153-ECFC-474E-999F-D6C87F8FC4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77DCDB-E1D8-CF48-ADF2-387A1C7250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4FA39D-56F3-0E49-BFCA-292FAAF765A2}"/>
              </a:ext>
            </a:extLst>
          </p:cNvPr>
          <p:cNvSpPr>
            <a:spLocks noGrp="1"/>
          </p:cNvSpPr>
          <p:nvPr>
            <p:ph type="dt" sz="half" idx="10"/>
          </p:nvPr>
        </p:nvSpPr>
        <p:spPr/>
        <p:txBody>
          <a:bodyPr/>
          <a:lstStyle/>
          <a:p>
            <a:fld id="{368403DC-C70D-3D4C-815D-4AF0371892CD}" type="datetimeFigureOut">
              <a:rPr lang="en-US" smtClean="0"/>
              <a:t>11/29/21</a:t>
            </a:fld>
            <a:endParaRPr lang="en-US"/>
          </a:p>
        </p:txBody>
      </p:sp>
      <p:sp>
        <p:nvSpPr>
          <p:cNvPr id="5" name="Footer Placeholder 4">
            <a:extLst>
              <a:ext uri="{FF2B5EF4-FFF2-40B4-BE49-F238E27FC236}">
                <a16:creationId xmlns:a16="http://schemas.microsoft.com/office/drawing/2014/main" id="{DD200B95-A4F6-514F-85D7-0F13531321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081F2F-324F-E945-A46A-75F5B3771225}"/>
              </a:ext>
            </a:extLst>
          </p:cNvPr>
          <p:cNvSpPr>
            <a:spLocks noGrp="1"/>
          </p:cNvSpPr>
          <p:nvPr>
            <p:ph type="sldNum" sz="quarter" idx="12"/>
          </p:nvPr>
        </p:nvSpPr>
        <p:spPr/>
        <p:txBody>
          <a:bodyPr/>
          <a:lstStyle/>
          <a:p>
            <a:fld id="{B5C8B19F-48C0-2D4E-98CB-50A50ABF3C14}" type="slidenum">
              <a:rPr lang="en-US" smtClean="0"/>
              <a:t>‹#›</a:t>
            </a:fld>
            <a:endParaRPr lang="en-US"/>
          </a:p>
        </p:txBody>
      </p:sp>
    </p:spTree>
    <p:extLst>
      <p:ext uri="{BB962C8B-B14F-4D97-AF65-F5344CB8AC3E}">
        <p14:creationId xmlns:p14="http://schemas.microsoft.com/office/powerpoint/2010/main" val="3112948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AE6F8-700D-0A4A-B99F-E53A28BA96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6BB6ED-56B5-1C45-9F68-05B64EF3CF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314E2-543E-8241-966B-E6537931DD77}"/>
              </a:ext>
            </a:extLst>
          </p:cNvPr>
          <p:cNvSpPr>
            <a:spLocks noGrp="1"/>
          </p:cNvSpPr>
          <p:nvPr>
            <p:ph type="dt" sz="half" idx="10"/>
          </p:nvPr>
        </p:nvSpPr>
        <p:spPr/>
        <p:txBody>
          <a:bodyPr/>
          <a:lstStyle/>
          <a:p>
            <a:fld id="{368403DC-C70D-3D4C-815D-4AF0371892CD}" type="datetimeFigureOut">
              <a:rPr lang="en-US" smtClean="0"/>
              <a:t>11/29/21</a:t>
            </a:fld>
            <a:endParaRPr lang="en-US"/>
          </a:p>
        </p:txBody>
      </p:sp>
      <p:sp>
        <p:nvSpPr>
          <p:cNvPr id="5" name="Footer Placeholder 4">
            <a:extLst>
              <a:ext uri="{FF2B5EF4-FFF2-40B4-BE49-F238E27FC236}">
                <a16:creationId xmlns:a16="http://schemas.microsoft.com/office/drawing/2014/main" id="{6E8EBE60-758D-5A42-8CAE-879AD8BAF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7015BA-EDEC-B748-A2AF-B36B05EF84C0}"/>
              </a:ext>
            </a:extLst>
          </p:cNvPr>
          <p:cNvSpPr>
            <a:spLocks noGrp="1"/>
          </p:cNvSpPr>
          <p:nvPr>
            <p:ph type="sldNum" sz="quarter" idx="12"/>
          </p:nvPr>
        </p:nvSpPr>
        <p:spPr/>
        <p:txBody>
          <a:bodyPr/>
          <a:lstStyle/>
          <a:p>
            <a:fld id="{B5C8B19F-48C0-2D4E-98CB-50A50ABF3C14}" type="slidenum">
              <a:rPr lang="en-US" smtClean="0"/>
              <a:t>‹#›</a:t>
            </a:fld>
            <a:endParaRPr lang="en-US"/>
          </a:p>
        </p:txBody>
      </p:sp>
    </p:spTree>
    <p:extLst>
      <p:ext uri="{BB962C8B-B14F-4D97-AF65-F5344CB8AC3E}">
        <p14:creationId xmlns:p14="http://schemas.microsoft.com/office/powerpoint/2010/main" val="1198713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E63CFC-344E-F640-ADFB-6D12920C49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0F35CA-81CF-0740-89D4-A18BD690AF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89D74C-E3AD-BA45-8AF6-EBE447EB05AA}"/>
              </a:ext>
            </a:extLst>
          </p:cNvPr>
          <p:cNvSpPr>
            <a:spLocks noGrp="1"/>
          </p:cNvSpPr>
          <p:nvPr>
            <p:ph type="dt" sz="half" idx="10"/>
          </p:nvPr>
        </p:nvSpPr>
        <p:spPr/>
        <p:txBody>
          <a:bodyPr/>
          <a:lstStyle/>
          <a:p>
            <a:fld id="{368403DC-C70D-3D4C-815D-4AF0371892CD}" type="datetimeFigureOut">
              <a:rPr lang="en-US" smtClean="0"/>
              <a:t>11/29/21</a:t>
            </a:fld>
            <a:endParaRPr lang="en-US"/>
          </a:p>
        </p:txBody>
      </p:sp>
      <p:sp>
        <p:nvSpPr>
          <p:cNvPr id="5" name="Footer Placeholder 4">
            <a:extLst>
              <a:ext uri="{FF2B5EF4-FFF2-40B4-BE49-F238E27FC236}">
                <a16:creationId xmlns:a16="http://schemas.microsoft.com/office/drawing/2014/main" id="{F282C1DF-88C4-6049-B2F7-C79404888D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F21CEF-1ACE-FF4D-B163-B23AFC22400D}"/>
              </a:ext>
            </a:extLst>
          </p:cNvPr>
          <p:cNvSpPr>
            <a:spLocks noGrp="1"/>
          </p:cNvSpPr>
          <p:nvPr>
            <p:ph type="sldNum" sz="quarter" idx="12"/>
          </p:nvPr>
        </p:nvSpPr>
        <p:spPr/>
        <p:txBody>
          <a:bodyPr/>
          <a:lstStyle/>
          <a:p>
            <a:fld id="{B5C8B19F-48C0-2D4E-98CB-50A50ABF3C14}" type="slidenum">
              <a:rPr lang="en-US" smtClean="0"/>
              <a:t>‹#›</a:t>
            </a:fld>
            <a:endParaRPr lang="en-US"/>
          </a:p>
        </p:txBody>
      </p:sp>
    </p:spTree>
    <p:extLst>
      <p:ext uri="{BB962C8B-B14F-4D97-AF65-F5344CB8AC3E}">
        <p14:creationId xmlns:p14="http://schemas.microsoft.com/office/powerpoint/2010/main" val="1281492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174C5-BABB-5B4D-A417-3B43E49ACB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505C27-AF57-054C-BC8B-5ED025DD0C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42B2A1-5D6F-1F4F-A271-72ED38C9B979}"/>
              </a:ext>
            </a:extLst>
          </p:cNvPr>
          <p:cNvSpPr>
            <a:spLocks noGrp="1"/>
          </p:cNvSpPr>
          <p:nvPr>
            <p:ph type="dt" sz="half" idx="10"/>
          </p:nvPr>
        </p:nvSpPr>
        <p:spPr/>
        <p:txBody>
          <a:bodyPr/>
          <a:lstStyle/>
          <a:p>
            <a:fld id="{368403DC-C70D-3D4C-815D-4AF0371892CD}" type="datetimeFigureOut">
              <a:rPr lang="en-US" smtClean="0"/>
              <a:t>11/29/21</a:t>
            </a:fld>
            <a:endParaRPr lang="en-US"/>
          </a:p>
        </p:txBody>
      </p:sp>
      <p:sp>
        <p:nvSpPr>
          <p:cNvPr id="5" name="Footer Placeholder 4">
            <a:extLst>
              <a:ext uri="{FF2B5EF4-FFF2-40B4-BE49-F238E27FC236}">
                <a16:creationId xmlns:a16="http://schemas.microsoft.com/office/drawing/2014/main" id="{08212414-A488-A847-955A-EA6B6C22CD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457B3E-6885-7644-A6E9-CA39F64DF76D}"/>
              </a:ext>
            </a:extLst>
          </p:cNvPr>
          <p:cNvSpPr>
            <a:spLocks noGrp="1"/>
          </p:cNvSpPr>
          <p:nvPr>
            <p:ph type="sldNum" sz="quarter" idx="12"/>
          </p:nvPr>
        </p:nvSpPr>
        <p:spPr/>
        <p:txBody>
          <a:bodyPr/>
          <a:lstStyle/>
          <a:p>
            <a:fld id="{B5C8B19F-48C0-2D4E-98CB-50A50ABF3C14}" type="slidenum">
              <a:rPr lang="en-US" smtClean="0"/>
              <a:t>‹#›</a:t>
            </a:fld>
            <a:endParaRPr lang="en-US"/>
          </a:p>
        </p:txBody>
      </p:sp>
    </p:spTree>
    <p:extLst>
      <p:ext uri="{BB962C8B-B14F-4D97-AF65-F5344CB8AC3E}">
        <p14:creationId xmlns:p14="http://schemas.microsoft.com/office/powerpoint/2010/main" val="3543889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A19E7-43FB-6144-8AD8-96C39642F0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69F686-C55D-1148-9CD7-7703285005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42D7F4-39FB-CE40-9F69-1CD51BF40803}"/>
              </a:ext>
            </a:extLst>
          </p:cNvPr>
          <p:cNvSpPr>
            <a:spLocks noGrp="1"/>
          </p:cNvSpPr>
          <p:nvPr>
            <p:ph type="dt" sz="half" idx="10"/>
          </p:nvPr>
        </p:nvSpPr>
        <p:spPr/>
        <p:txBody>
          <a:bodyPr/>
          <a:lstStyle/>
          <a:p>
            <a:fld id="{368403DC-C70D-3D4C-815D-4AF0371892CD}" type="datetimeFigureOut">
              <a:rPr lang="en-US" smtClean="0"/>
              <a:t>11/29/21</a:t>
            </a:fld>
            <a:endParaRPr lang="en-US"/>
          </a:p>
        </p:txBody>
      </p:sp>
      <p:sp>
        <p:nvSpPr>
          <p:cNvPr id="5" name="Footer Placeholder 4">
            <a:extLst>
              <a:ext uri="{FF2B5EF4-FFF2-40B4-BE49-F238E27FC236}">
                <a16:creationId xmlns:a16="http://schemas.microsoft.com/office/drawing/2014/main" id="{26E7E828-FE20-1B48-950B-2B31CA3F60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2969DA-FD1A-9F46-A435-EDFFED998416}"/>
              </a:ext>
            </a:extLst>
          </p:cNvPr>
          <p:cNvSpPr>
            <a:spLocks noGrp="1"/>
          </p:cNvSpPr>
          <p:nvPr>
            <p:ph type="sldNum" sz="quarter" idx="12"/>
          </p:nvPr>
        </p:nvSpPr>
        <p:spPr/>
        <p:txBody>
          <a:bodyPr/>
          <a:lstStyle/>
          <a:p>
            <a:fld id="{B5C8B19F-48C0-2D4E-98CB-50A50ABF3C14}" type="slidenum">
              <a:rPr lang="en-US" smtClean="0"/>
              <a:t>‹#›</a:t>
            </a:fld>
            <a:endParaRPr lang="en-US"/>
          </a:p>
        </p:txBody>
      </p:sp>
    </p:spTree>
    <p:extLst>
      <p:ext uri="{BB962C8B-B14F-4D97-AF65-F5344CB8AC3E}">
        <p14:creationId xmlns:p14="http://schemas.microsoft.com/office/powerpoint/2010/main" val="3255445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AB41F-D55C-A94E-ACAA-4C37DA1A56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A04DC0-0FAB-6F45-8D87-7D2797AE68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D6A99A-BE5B-9445-AE7C-2C49B9F50A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90E9B8-26BA-2541-A5BA-0804FBE7E9CC}"/>
              </a:ext>
            </a:extLst>
          </p:cNvPr>
          <p:cNvSpPr>
            <a:spLocks noGrp="1"/>
          </p:cNvSpPr>
          <p:nvPr>
            <p:ph type="dt" sz="half" idx="10"/>
          </p:nvPr>
        </p:nvSpPr>
        <p:spPr/>
        <p:txBody>
          <a:bodyPr/>
          <a:lstStyle/>
          <a:p>
            <a:fld id="{368403DC-C70D-3D4C-815D-4AF0371892CD}" type="datetimeFigureOut">
              <a:rPr lang="en-US" smtClean="0"/>
              <a:t>11/29/21</a:t>
            </a:fld>
            <a:endParaRPr lang="en-US"/>
          </a:p>
        </p:txBody>
      </p:sp>
      <p:sp>
        <p:nvSpPr>
          <p:cNvPr id="6" name="Footer Placeholder 5">
            <a:extLst>
              <a:ext uri="{FF2B5EF4-FFF2-40B4-BE49-F238E27FC236}">
                <a16:creationId xmlns:a16="http://schemas.microsoft.com/office/drawing/2014/main" id="{5801472C-7E38-C540-B981-497757F2A6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29B428-20F9-2B4A-B9F7-92508F46CB88}"/>
              </a:ext>
            </a:extLst>
          </p:cNvPr>
          <p:cNvSpPr>
            <a:spLocks noGrp="1"/>
          </p:cNvSpPr>
          <p:nvPr>
            <p:ph type="sldNum" sz="quarter" idx="12"/>
          </p:nvPr>
        </p:nvSpPr>
        <p:spPr/>
        <p:txBody>
          <a:bodyPr/>
          <a:lstStyle/>
          <a:p>
            <a:fld id="{B5C8B19F-48C0-2D4E-98CB-50A50ABF3C14}" type="slidenum">
              <a:rPr lang="en-US" smtClean="0"/>
              <a:t>‹#›</a:t>
            </a:fld>
            <a:endParaRPr lang="en-US"/>
          </a:p>
        </p:txBody>
      </p:sp>
    </p:spTree>
    <p:extLst>
      <p:ext uri="{BB962C8B-B14F-4D97-AF65-F5344CB8AC3E}">
        <p14:creationId xmlns:p14="http://schemas.microsoft.com/office/powerpoint/2010/main" val="191220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C7015-9B77-EF44-BAB6-2BC42014D0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0DD5F2-8918-2B48-BBA7-34D1A14402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887264-CCF4-B94E-AEC9-E18439F74A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0E7414-16D6-8E48-B7EB-CBF85786F1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EA166-AD42-5E4B-9C94-441DA5C015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836227-BD4A-1E41-AA59-85FC2DC4E22E}"/>
              </a:ext>
            </a:extLst>
          </p:cNvPr>
          <p:cNvSpPr>
            <a:spLocks noGrp="1"/>
          </p:cNvSpPr>
          <p:nvPr>
            <p:ph type="dt" sz="half" idx="10"/>
          </p:nvPr>
        </p:nvSpPr>
        <p:spPr/>
        <p:txBody>
          <a:bodyPr/>
          <a:lstStyle/>
          <a:p>
            <a:fld id="{368403DC-C70D-3D4C-815D-4AF0371892CD}" type="datetimeFigureOut">
              <a:rPr lang="en-US" smtClean="0"/>
              <a:t>11/29/21</a:t>
            </a:fld>
            <a:endParaRPr lang="en-US"/>
          </a:p>
        </p:txBody>
      </p:sp>
      <p:sp>
        <p:nvSpPr>
          <p:cNvPr id="8" name="Footer Placeholder 7">
            <a:extLst>
              <a:ext uri="{FF2B5EF4-FFF2-40B4-BE49-F238E27FC236}">
                <a16:creationId xmlns:a16="http://schemas.microsoft.com/office/drawing/2014/main" id="{849563FD-D0C6-0442-8BAD-AB53181991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FBB662-D7DD-D444-B6EE-FEA223FF840E}"/>
              </a:ext>
            </a:extLst>
          </p:cNvPr>
          <p:cNvSpPr>
            <a:spLocks noGrp="1"/>
          </p:cNvSpPr>
          <p:nvPr>
            <p:ph type="sldNum" sz="quarter" idx="12"/>
          </p:nvPr>
        </p:nvSpPr>
        <p:spPr/>
        <p:txBody>
          <a:bodyPr/>
          <a:lstStyle/>
          <a:p>
            <a:fld id="{B5C8B19F-48C0-2D4E-98CB-50A50ABF3C14}" type="slidenum">
              <a:rPr lang="en-US" smtClean="0"/>
              <a:t>‹#›</a:t>
            </a:fld>
            <a:endParaRPr lang="en-US"/>
          </a:p>
        </p:txBody>
      </p:sp>
    </p:spTree>
    <p:extLst>
      <p:ext uri="{BB962C8B-B14F-4D97-AF65-F5344CB8AC3E}">
        <p14:creationId xmlns:p14="http://schemas.microsoft.com/office/powerpoint/2010/main" val="396391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40F2-BD2A-AC44-BF38-88C912891E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C56325-D8FF-8F4C-8441-26AD8437436D}"/>
              </a:ext>
            </a:extLst>
          </p:cNvPr>
          <p:cNvSpPr>
            <a:spLocks noGrp="1"/>
          </p:cNvSpPr>
          <p:nvPr>
            <p:ph type="dt" sz="half" idx="10"/>
          </p:nvPr>
        </p:nvSpPr>
        <p:spPr/>
        <p:txBody>
          <a:bodyPr/>
          <a:lstStyle/>
          <a:p>
            <a:fld id="{368403DC-C70D-3D4C-815D-4AF0371892CD}" type="datetimeFigureOut">
              <a:rPr lang="en-US" smtClean="0"/>
              <a:t>11/29/21</a:t>
            </a:fld>
            <a:endParaRPr lang="en-US"/>
          </a:p>
        </p:txBody>
      </p:sp>
      <p:sp>
        <p:nvSpPr>
          <p:cNvPr id="4" name="Footer Placeholder 3">
            <a:extLst>
              <a:ext uri="{FF2B5EF4-FFF2-40B4-BE49-F238E27FC236}">
                <a16:creationId xmlns:a16="http://schemas.microsoft.com/office/drawing/2014/main" id="{5B8CD327-0579-A641-A4D2-079469307B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F5B21A-C009-2A46-A3FB-1F445A4B00D6}"/>
              </a:ext>
            </a:extLst>
          </p:cNvPr>
          <p:cNvSpPr>
            <a:spLocks noGrp="1"/>
          </p:cNvSpPr>
          <p:nvPr>
            <p:ph type="sldNum" sz="quarter" idx="12"/>
          </p:nvPr>
        </p:nvSpPr>
        <p:spPr/>
        <p:txBody>
          <a:bodyPr/>
          <a:lstStyle/>
          <a:p>
            <a:fld id="{B5C8B19F-48C0-2D4E-98CB-50A50ABF3C14}" type="slidenum">
              <a:rPr lang="en-US" smtClean="0"/>
              <a:t>‹#›</a:t>
            </a:fld>
            <a:endParaRPr lang="en-US"/>
          </a:p>
        </p:txBody>
      </p:sp>
    </p:spTree>
    <p:extLst>
      <p:ext uri="{BB962C8B-B14F-4D97-AF65-F5344CB8AC3E}">
        <p14:creationId xmlns:p14="http://schemas.microsoft.com/office/powerpoint/2010/main" val="2626436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01B9A6-BDB5-9F47-84E7-2C067B5FA596}"/>
              </a:ext>
            </a:extLst>
          </p:cNvPr>
          <p:cNvSpPr>
            <a:spLocks noGrp="1"/>
          </p:cNvSpPr>
          <p:nvPr>
            <p:ph type="dt" sz="half" idx="10"/>
          </p:nvPr>
        </p:nvSpPr>
        <p:spPr/>
        <p:txBody>
          <a:bodyPr/>
          <a:lstStyle/>
          <a:p>
            <a:fld id="{368403DC-C70D-3D4C-815D-4AF0371892CD}" type="datetimeFigureOut">
              <a:rPr lang="en-US" smtClean="0"/>
              <a:t>11/29/21</a:t>
            </a:fld>
            <a:endParaRPr lang="en-US"/>
          </a:p>
        </p:txBody>
      </p:sp>
      <p:sp>
        <p:nvSpPr>
          <p:cNvPr id="3" name="Footer Placeholder 2">
            <a:extLst>
              <a:ext uri="{FF2B5EF4-FFF2-40B4-BE49-F238E27FC236}">
                <a16:creationId xmlns:a16="http://schemas.microsoft.com/office/drawing/2014/main" id="{842D8079-BBBC-9D46-A946-E166362786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61E84C-29D2-9140-B11F-F11185FFB0E2}"/>
              </a:ext>
            </a:extLst>
          </p:cNvPr>
          <p:cNvSpPr>
            <a:spLocks noGrp="1"/>
          </p:cNvSpPr>
          <p:nvPr>
            <p:ph type="sldNum" sz="quarter" idx="12"/>
          </p:nvPr>
        </p:nvSpPr>
        <p:spPr/>
        <p:txBody>
          <a:bodyPr/>
          <a:lstStyle/>
          <a:p>
            <a:fld id="{B5C8B19F-48C0-2D4E-98CB-50A50ABF3C14}" type="slidenum">
              <a:rPr lang="en-US" smtClean="0"/>
              <a:t>‹#›</a:t>
            </a:fld>
            <a:endParaRPr lang="en-US"/>
          </a:p>
        </p:txBody>
      </p:sp>
    </p:spTree>
    <p:extLst>
      <p:ext uri="{BB962C8B-B14F-4D97-AF65-F5344CB8AC3E}">
        <p14:creationId xmlns:p14="http://schemas.microsoft.com/office/powerpoint/2010/main" val="1408172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F72BF-ED77-1142-AB73-FB6FACDC7F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29D06B-CFEA-E344-BF31-8AA5D9E26C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C7C66F-7F0C-0D40-B45D-3E2C956561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CF0CC7-9926-7A46-BD6A-9EEA58B3B91E}"/>
              </a:ext>
            </a:extLst>
          </p:cNvPr>
          <p:cNvSpPr>
            <a:spLocks noGrp="1"/>
          </p:cNvSpPr>
          <p:nvPr>
            <p:ph type="dt" sz="half" idx="10"/>
          </p:nvPr>
        </p:nvSpPr>
        <p:spPr/>
        <p:txBody>
          <a:bodyPr/>
          <a:lstStyle/>
          <a:p>
            <a:fld id="{368403DC-C70D-3D4C-815D-4AF0371892CD}" type="datetimeFigureOut">
              <a:rPr lang="en-US" smtClean="0"/>
              <a:t>11/29/21</a:t>
            </a:fld>
            <a:endParaRPr lang="en-US"/>
          </a:p>
        </p:txBody>
      </p:sp>
      <p:sp>
        <p:nvSpPr>
          <p:cNvPr id="6" name="Footer Placeholder 5">
            <a:extLst>
              <a:ext uri="{FF2B5EF4-FFF2-40B4-BE49-F238E27FC236}">
                <a16:creationId xmlns:a16="http://schemas.microsoft.com/office/drawing/2014/main" id="{B8049F5D-D020-A541-B001-28D0A7FE25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BBCFA1-F17D-C24B-A3BC-D4FB9FB3380B}"/>
              </a:ext>
            </a:extLst>
          </p:cNvPr>
          <p:cNvSpPr>
            <a:spLocks noGrp="1"/>
          </p:cNvSpPr>
          <p:nvPr>
            <p:ph type="sldNum" sz="quarter" idx="12"/>
          </p:nvPr>
        </p:nvSpPr>
        <p:spPr/>
        <p:txBody>
          <a:bodyPr/>
          <a:lstStyle/>
          <a:p>
            <a:fld id="{B5C8B19F-48C0-2D4E-98CB-50A50ABF3C14}" type="slidenum">
              <a:rPr lang="en-US" smtClean="0"/>
              <a:t>‹#›</a:t>
            </a:fld>
            <a:endParaRPr lang="en-US"/>
          </a:p>
        </p:txBody>
      </p:sp>
    </p:spTree>
    <p:extLst>
      <p:ext uri="{BB962C8B-B14F-4D97-AF65-F5344CB8AC3E}">
        <p14:creationId xmlns:p14="http://schemas.microsoft.com/office/powerpoint/2010/main" val="3544432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AE46C-54CC-8C42-89CC-508F69105F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0A39E8-5B16-F544-9595-4BAB2F74BE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BEE439-7DC8-F049-B9A1-C7D4C37248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49C229-607E-B041-A836-99E0B4E51266}"/>
              </a:ext>
            </a:extLst>
          </p:cNvPr>
          <p:cNvSpPr>
            <a:spLocks noGrp="1"/>
          </p:cNvSpPr>
          <p:nvPr>
            <p:ph type="dt" sz="half" idx="10"/>
          </p:nvPr>
        </p:nvSpPr>
        <p:spPr/>
        <p:txBody>
          <a:bodyPr/>
          <a:lstStyle/>
          <a:p>
            <a:fld id="{368403DC-C70D-3D4C-815D-4AF0371892CD}" type="datetimeFigureOut">
              <a:rPr lang="en-US" smtClean="0"/>
              <a:t>11/29/21</a:t>
            </a:fld>
            <a:endParaRPr lang="en-US"/>
          </a:p>
        </p:txBody>
      </p:sp>
      <p:sp>
        <p:nvSpPr>
          <p:cNvPr id="6" name="Footer Placeholder 5">
            <a:extLst>
              <a:ext uri="{FF2B5EF4-FFF2-40B4-BE49-F238E27FC236}">
                <a16:creationId xmlns:a16="http://schemas.microsoft.com/office/drawing/2014/main" id="{F1949B04-5103-FF41-B7AC-54235BFA62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DCED29-396E-DB4D-B586-8C634DA3072C}"/>
              </a:ext>
            </a:extLst>
          </p:cNvPr>
          <p:cNvSpPr>
            <a:spLocks noGrp="1"/>
          </p:cNvSpPr>
          <p:nvPr>
            <p:ph type="sldNum" sz="quarter" idx="12"/>
          </p:nvPr>
        </p:nvSpPr>
        <p:spPr/>
        <p:txBody>
          <a:bodyPr/>
          <a:lstStyle/>
          <a:p>
            <a:fld id="{B5C8B19F-48C0-2D4E-98CB-50A50ABF3C14}" type="slidenum">
              <a:rPr lang="en-US" smtClean="0"/>
              <a:t>‹#›</a:t>
            </a:fld>
            <a:endParaRPr lang="en-US"/>
          </a:p>
        </p:txBody>
      </p:sp>
    </p:spTree>
    <p:extLst>
      <p:ext uri="{BB962C8B-B14F-4D97-AF65-F5344CB8AC3E}">
        <p14:creationId xmlns:p14="http://schemas.microsoft.com/office/powerpoint/2010/main" val="2832187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508005-1055-A340-A527-4A4A8935A3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2BF0844-3759-EA41-950A-94AB6155EF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687E1F-EEAA-7449-8AA5-8A4C3BE091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403DC-C70D-3D4C-815D-4AF0371892CD}" type="datetimeFigureOut">
              <a:rPr lang="en-US" smtClean="0"/>
              <a:t>11/29/21</a:t>
            </a:fld>
            <a:endParaRPr lang="en-US"/>
          </a:p>
        </p:txBody>
      </p:sp>
      <p:sp>
        <p:nvSpPr>
          <p:cNvPr id="5" name="Footer Placeholder 4">
            <a:extLst>
              <a:ext uri="{FF2B5EF4-FFF2-40B4-BE49-F238E27FC236}">
                <a16:creationId xmlns:a16="http://schemas.microsoft.com/office/drawing/2014/main" id="{B7B84DDC-190A-E64B-8DA3-E9DB3600FF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6015459-F7BF-7245-BE11-0EB1B3D51F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8B19F-48C0-2D4E-98CB-50A50ABF3C14}" type="slidenum">
              <a:rPr lang="en-US" smtClean="0"/>
              <a:t>‹#›</a:t>
            </a:fld>
            <a:endParaRPr lang="en-US"/>
          </a:p>
        </p:txBody>
      </p:sp>
    </p:spTree>
    <p:extLst>
      <p:ext uri="{BB962C8B-B14F-4D97-AF65-F5344CB8AC3E}">
        <p14:creationId xmlns:p14="http://schemas.microsoft.com/office/powerpoint/2010/main" val="644417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val.ou.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ou.edu/content/dam/provost/documents/guidelines-evaluate.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590760" y="695779"/>
            <a:ext cx="11034695" cy="3230562"/>
          </a:xfrm>
          <a:noFill/>
          <a:ln w="28575">
            <a:noFill/>
          </a:ln>
        </p:spPr>
        <p:txBody>
          <a:bodyPr>
            <a:normAutofit/>
          </a:bodyPr>
          <a:lstStyle/>
          <a:p>
            <a:pPr algn="l"/>
            <a:r>
              <a:rPr lang="en-US" sz="4400" b="1" dirty="0">
                <a:solidFill>
                  <a:srgbClr val="002952"/>
                </a:solidFill>
                <a:latin typeface="Century Gothic" panose="020B0502020202020204" pitchFamily="34" charset="0"/>
                <a:cs typeface="Aharoni" panose="02010803020104030203" pitchFamily="2" charset="-79"/>
              </a:rPr>
              <a:t>UCOL 1523:</a:t>
            </a:r>
            <a:br>
              <a:rPr lang="en-US" sz="7400" b="1" dirty="0">
                <a:solidFill>
                  <a:srgbClr val="002952"/>
                </a:solidFill>
                <a:latin typeface="Century Gothic" panose="020B0502020202020204" pitchFamily="34" charset="0"/>
                <a:cs typeface="Aharoni" panose="02010803020104030203" pitchFamily="2" charset="-79"/>
              </a:rPr>
            </a:br>
            <a:r>
              <a:rPr lang="en-US" altLang="en-US" sz="7000" b="1" dirty="0">
                <a:solidFill>
                  <a:srgbClr val="002952"/>
                </a:solidFill>
                <a:effectLst>
                  <a:outerShdw blurRad="38100" dist="38100" dir="2700000" algn="tl">
                    <a:srgbClr val="000000">
                      <a:alpha val="43137"/>
                    </a:srgbClr>
                  </a:outerShdw>
                </a:effectLst>
                <a:latin typeface="Century Gothic" panose="020B0502020202020204" pitchFamily="34" charset="0"/>
                <a:cs typeface="Aharoni" panose="02010803020104030203" pitchFamily="2" charset="-79"/>
              </a:rPr>
              <a:t>GATEWAY TO </a:t>
            </a:r>
            <a:br>
              <a:rPr lang="en-US" altLang="en-US" sz="7000" b="1" dirty="0">
                <a:solidFill>
                  <a:srgbClr val="002952"/>
                </a:solidFill>
                <a:effectLst>
                  <a:outerShdw blurRad="38100" dist="38100" dir="2700000" algn="tl">
                    <a:srgbClr val="000000">
                      <a:alpha val="43137"/>
                    </a:srgbClr>
                  </a:outerShdw>
                </a:effectLst>
                <a:latin typeface="Century Gothic" panose="020B0502020202020204" pitchFamily="34" charset="0"/>
                <a:cs typeface="Aharoni" panose="02010803020104030203" pitchFamily="2" charset="-79"/>
              </a:rPr>
            </a:br>
            <a:r>
              <a:rPr lang="en-US" altLang="en-US" sz="7000" b="1" dirty="0">
                <a:solidFill>
                  <a:srgbClr val="002952"/>
                </a:solidFill>
                <a:effectLst>
                  <a:outerShdw blurRad="38100" dist="38100" dir="2700000" algn="tl">
                    <a:srgbClr val="000000">
                      <a:alpha val="43137"/>
                    </a:srgbClr>
                  </a:outerShdw>
                </a:effectLst>
                <a:latin typeface="Century Gothic" panose="020B0502020202020204" pitchFamily="34" charset="0"/>
                <a:cs typeface="Aharoni" panose="02010803020104030203" pitchFamily="2" charset="-79"/>
              </a:rPr>
              <a:t>BELONGING</a:t>
            </a:r>
            <a:endParaRPr lang="en-US" sz="7000" dirty="0">
              <a:solidFill>
                <a:srgbClr val="002952"/>
              </a:solidFill>
              <a:effectLst>
                <a:outerShdw blurRad="38100" dist="38100" dir="2700000" algn="tl">
                  <a:srgbClr val="000000">
                    <a:alpha val="43137"/>
                  </a:srgbClr>
                </a:outerShdw>
              </a:effectLst>
              <a:latin typeface="Century Gothic" panose="020B0502020202020204" pitchFamily="34" charset="0"/>
              <a:cs typeface="Aharoni" panose="02010803020104030203" pitchFamily="2" charset="-79"/>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578651" y="4499057"/>
            <a:ext cx="11034695" cy="1705976"/>
          </a:xfrm>
          <a:noFill/>
        </p:spPr>
        <p:txBody>
          <a:bodyPr>
            <a:normAutofit/>
          </a:bodyPr>
          <a:lstStyle/>
          <a:p>
            <a:pPr algn="l">
              <a:spcAft>
                <a:spcPts val="600"/>
              </a:spcAft>
            </a:pPr>
            <a:r>
              <a:rPr lang="en-US" sz="2200" b="1" dirty="0">
                <a:solidFill>
                  <a:srgbClr val="002952"/>
                </a:solidFill>
                <a:latin typeface="Century Gothic" panose="020B0502020202020204" pitchFamily="34" charset="0"/>
              </a:rPr>
              <a:t>Week 15 – November 29- December 3, 2021</a:t>
            </a:r>
          </a:p>
          <a:p>
            <a:pPr algn="l">
              <a:spcAft>
                <a:spcPts val="600"/>
              </a:spcAft>
            </a:pPr>
            <a:r>
              <a:rPr lang="en-US" sz="3300" b="1" dirty="0">
                <a:solidFill>
                  <a:srgbClr val="002952"/>
                </a:solidFill>
                <a:latin typeface="Century Gothic" panose="020B0502020202020204" pitchFamily="34" charset="0"/>
                <a:cs typeface="Aharoni" panose="02010803020104030203" pitchFamily="2" charset="-79"/>
              </a:rPr>
              <a:t>Universe of Obligations and Making OU a Place of Belonging</a:t>
            </a:r>
          </a:p>
        </p:txBody>
      </p:sp>
      <p:sp>
        <p:nvSpPr>
          <p:cNvPr id="4" name="Oval 3">
            <a:extLst>
              <a:ext uri="{FF2B5EF4-FFF2-40B4-BE49-F238E27FC236}">
                <a16:creationId xmlns:a16="http://schemas.microsoft.com/office/drawing/2014/main" id="{53F9A82F-1DC0-41CB-A5E1-007AF2D0BF41}"/>
              </a:ext>
            </a:extLst>
          </p:cNvPr>
          <p:cNvSpPr/>
          <p:nvPr/>
        </p:nvSpPr>
        <p:spPr>
          <a:xfrm>
            <a:off x="7909780" y="695779"/>
            <a:ext cx="1920240" cy="1798641"/>
          </a:xfrm>
          <a:prstGeom prst="ellipse">
            <a:avLst/>
          </a:prstGeom>
          <a:solidFill>
            <a:srgbClr val="19AFB3"/>
          </a:solidFill>
          <a:ln>
            <a:solidFill>
              <a:srgbClr val="19AF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722FECCE-5685-44CF-8E0E-137858D99451}"/>
              </a:ext>
            </a:extLst>
          </p:cNvPr>
          <p:cNvSpPr/>
          <p:nvPr/>
        </p:nvSpPr>
        <p:spPr>
          <a:xfrm>
            <a:off x="9601200" y="1576863"/>
            <a:ext cx="1209701" cy="1089623"/>
          </a:xfrm>
          <a:prstGeom prst="ellipse">
            <a:avLst/>
          </a:prstGeom>
          <a:solidFill>
            <a:srgbClr val="77E3AD"/>
          </a:solidFill>
          <a:ln>
            <a:solidFill>
              <a:srgbClr val="77E3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0A3DADA6-A2A8-432C-B285-05E90B97F975}"/>
              </a:ext>
            </a:extLst>
          </p:cNvPr>
          <p:cNvSpPr/>
          <p:nvPr/>
        </p:nvSpPr>
        <p:spPr>
          <a:xfrm>
            <a:off x="350874" y="446567"/>
            <a:ext cx="1350335" cy="471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0" name="Straight Connector 9">
            <a:extLst>
              <a:ext uri="{FF2B5EF4-FFF2-40B4-BE49-F238E27FC236}">
                <a16:creationId xmlns:a16="http://schemas.microsoft.com/office/drawing/2014/main" id="{5C0D95E8-ADC9-433A-8A78-F1C8BFB23F69}"/>
              </a:ext>
            </a:extLst>
          </p:cNvPr>
          <p:cNvCxnSpPr>
            <a:cxnSpLocks/>
          </p:cNvCxnSpPr>
          <p:nvPr/>
        </p:nvCxnSpPr>
        <p:spPr>
          <a:xfrm flipV="1">
            <a:off x="578651" y="3975160"/>
            <a:ext cx="9392272" cy="3721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0B351D1D-B5F2-426A-8949-28B215FE6D47}"/>
              </a:ext>
            </a:extLst>
          </p:cNvPr>
          <p:cNvSpPr/>
          <p:nvPr/>
        </p:nvSpPr>
        <p:spPr>
          <a:xfrm>
            <a:off x="9236440" y="3188783"/>
            <a:ext cx="1574461" cy="1450259"/>
          </a:xfrm>
          <a:prstGeom prst="ellipse">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485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6BE825-C14A-0845-9D90-8112B7B9C01C}"/>
              </a:ext>
            </a:extLst>
          </p:cNvPr>
          <p:cNvPicPr>
            <a:picLocks noChangeAspect="1"/>
          </p:cNvPicPr>
          <p:nvPr/>
        </p:nvPicPr>
        <p:blipFill>
          <a:blip r:embed="rId2"/>
          <a:stretch>
            <a:fillRect/>
          </a:stretch>
        </p:blipFill>
        <p:spPr>
          <a:xfrm>
            <a:off x="0" y="-1388"/>
            <a:ext cx="12191999" cy="6860776"/>
          </a:xfrm>
          <a:prstGeom prst="rect">
            <a:avLst/>
          </a:prstGeom>
        </p:spPr>
      </p:pic>
    </p:spTree>
    <p:extLst>
      <p:ext uri="{BB962C8B-B14F-4D97-AF65-F5344CB8AC3E}">
        <p14:creationId xmlns:p14="http://schemas.microsoft.com/office/powerpoint/2010/main" val="2760278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E3F5B-2BDC-A746-9E9C-79D9CA15B8B7}"/>
              </a:ext>
            </a:extLst>
          </p:cNvPr>
          <p:cNvSpPr>
            <a:spLocks noGrp="1"/>
          </p:cNvSpPr>
          <p:nvPr>
            <p:ph type="title"/>
          </p:nvPr>
        </p:nvSpPr>
        <p:spPr/>
        <p:txBody>
          <a:bodyPr/>
          <a:lstStyle/>
          <a:p>
            <a:pPr algn="ctr"/>
            <a:r>
              <a:rPr lang="en-US" dirty="0">
                <a:latin typeface="Palatino" pitchFamily="2" charset="77"/>
                <a:ea typeface="Palatino" pitchFamily="2" charset="77"/>
              </a:rPr>
              <a:t>Land Acknowledgement</a:t>
            </a:r>
          </a:p>
        </p:txBody>
      </p:sp>
      <p:sp>
        <p:nvSpPr>
          <p:cNvPr id="3" name="Content Placeholder 2">
            <a:extLst>
              <a:ext uri="{FF2B5EF4-FFF2-40B4-BE49-F238E27FC236}">
                <a16:creationId xmlns:a16="http://schemas.microsoft.com/office/drawing/2014/main" id="{A1804967-41BA-C54A-8A68-D02615815A75}"/>
              </a:ext>
            </a:extLst>
          </p:cNvPr>
          <p:cNvSpPr>
            <a:spLocks noGrp="1"/>
          </p:cNvSpPr>
          <p:nvPr>
            <p:ph idx="1"/>
          </p:nvPr>
        </p:nvSpPr>
        <p:spPr>
          <a:xfrm>
            <a:off x="838200" y="1800497"/>
            <a:ext cx="10515600" cy="4351338"/>
          </a:xfrm>
        </p:spPr>
        <p:txBody>
          <a:bodyPr>
            <a:normAutofit fontScale="92500" lnSpcReduction="10000"/>
          </a:bodyPr>
          <a:lstStyle/>
          <a:p>
            <a:pPr marL="0" indent="0">
              <a:buNone/>
            </a:pPr>
            <a:r>
              <a:rPr lang="en-US" dirty="0">
                <a:latin typeface="Palatino" pitchFamily="2" charset="77"/>
                <a:ea typeface="Palatino" pitchFamily="2" charset="77"/>
              </a:rPr>
              <a:t>At the University of Oklahoma, we gather on, teach, learn, and engage with scholarship on land placed by its Creator in the care and protection of the Hasinai (Caddo) and </a:t>
            </a:r>
            <a:r>
              <a:rPr lang="en-US" dirty="0" err="1">
                <a:latin typeface="Palatino" pitchFamily="2" charset="77"/>
                <a:ea typeface="Palatino" pitchFamily="2" charset="77"/>
              </a:rPr>
              <a:t>Kitikiti’sh</a:t>
            </a:r>
            <a:r>
              <a:rPr lang="en-US" dirty="0">
                <a:latin typeface="Palatino" pitchFamily="2" charset="77"/>
                <a:ea typeface="Palatino" pitchFamily="2" charset="77"/>
              </a:rPr>
              <a:t> (Wichita) peoples and originally shared by many Indigenous Nations—including the </a:t>
            </a:r>
            <a:r>
              <a:rPr lang="en-US" dirty="0" err="1">
                <a:latin typeface="Palatino" pitchFamily="2" charset="77"/>
                <a:ea typeface="Palatino" pitchFamily="2" charset="77"/>
              </a:rPr>
              <a:t>Cáuigù</a:t>
            </a:r>
            <a:r>
              <a:rPr lang="en-US" dirty="0">
                <a:latin typeface="Palatino" pitchFamily="2" charset="77"/>
                <a:ea typeface="Palatino" pitchFamily="2" charset="77"/>
              </a:rPr>
              <a:t> (Kiowa), </a:t>
            </a:r>
            <a:r>
              <a:rPr lang="en-US" dirty="0" err="1">
                <a:latin typeface="Palatino" pitchFamily="2" charset="77"/>
                <a:ea typeface="Palatino" pitchFamily="2" charset="77"/>
              </a:rPr>
              <a:t>Nʉmʉnʉʉ</a:t>
            </a:r>
            <a:r>
              <a:rPr lang="en-US" dirty="0">
                <a:latin typeface="Palatino" pitchFamily="2" charset="77"/>
                <a:ea typeface="Palatino" pitchFamily="2" charset="77"/>
              </a:rPr>
              <a:t> (Comanche),  Na </a:t>
            </a:r>
            <a:r>
              <a:rPr lang="en-US" dirty="0" err="1">
                <a:latin typeface="Palatino" pitchFamily="2" charset="77"/>
                <a:ea typeface="Palatino" pitchFamily="2" charset="77"/>
              </a:rPr>
              <a:t>i</a:t>
            </a:r>
            <a:r>
              <a:rPr lang="en-US" dirty="0">
                <a:latin typeface="Palatino" pitchFamily="2" charset="77"/>
                <a:ea typeface="Palatino" pitchFamily="2" charset="77"/>
              </a:rPr>
              <a:t> sha and </a:t>
            </a:r>
            <a:r>
              <a:rPr lang="en-US" dirty="0" err="1">
                <a:latin typeface="Palatino" pitchFamily="2" charset="77"/>
                <a:ea typeface="Palatino" pitchFamily="2" charset="77"/>
              </a:rPr>
              <a:t>Ndee</a:t>
            </a:r>
            <a:r>
              <a:rPr lang="en-US" dirty="0">
                <a:latin typeface="Palatino" pitchFamily="2" charset="77"/>
                <a:ea typeface="Palatino" pitchFamily="2" charset="77"/>
              </a:rPr>
              <a:t> (Apache), and </a:t>
            </a:r>
            <a:r>
              <a:rPr lang="en-US" dirty="0" err="1">
                <a:latin typeface="Palatino" pitchFamily="2" charset="77"/>
                <a:ea typeface="Palatino" pitchFamily="2" charset="77"/>
              </a:rPr>
              <a:t>Wahzhazhe</a:t>
            </a:r>
            <a:r>
              <a:rPr lang="en-US" dirty="0">
                <a:latin typeface="Palatino" pitchFamily="2" charset="77"/>
                <a:ea typeface="Palatino" pitchFamily="2" charset="77"/>
              </a:rPr>
              <a:t> (Osage) —as a place of gathering and exchange. Today, 39 Tribal Nations reside in what is currently known as </a:t>
            </a:r>
            <a:r>
              <a:rPr lang="en-US" dirty="0" err="1">
                <a:latin typeface="Palatino" pitchFamily="2" charset="77"/>
                <a:ea typeface="Palatino" pitchFamily="2" charset="77"/>
              </a:rPr>
              <a:t>Oklahumma</a:t>
            </a:r>
            <a:r>
              <a:rPr lang="en-US" dirty="0">
                <a:latin typeface="Palatino" pitchFamily="2" charset="77"/>
                <a:ea typeface="Palatino" pitchFamily="2" charset="77"/>
              </a:rPr>
              <a:t> (Oklahoma), many as a result of settler colonial policies of removal that were designed to erase Indigenous people. We acknowledge the University of Oklahoma’s historical connection to Indigenous peoples and its responsibility to the 39 sovereign Tribal Nations in this state. We acknowledge our connection to place and honor the land as a relative. </a:t>
            </a:r>
          </a:p>
        </p:txBody>
      </p:sp>
    </p:spTree>
    <p:extLst>
      <p:ext uri="{BB962C8B-B14F-4D97-AF65-F5344CB8AC3E}">
        <p14:creationId xmlns:p14="http://schemas.microsoft.com/office/powerpoint/2010/main" val="1156887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218-2358-4401-971D-FAC295D5B999}"/>
              </a:ext>
            </a:extLst>
          </p:cNvPr>
          <p:cNvSpPr>
            <a:spLocks noGrp="1"/>
          </p:cNvSpPr>
          <p:nvPr>
            <p:ph type="title"/>
          </p:nvPr>
        </p:nvSpPr>
        <p:spPr>
          <a:xfrm>
            <a:off x="838200" y="556995"/>
            <a:ext cx="10515600" cy="1133693"/>
          </a:xfrm>
        </p:spPr>
        <p:txBody>
          <a:bodyPr>
            <a:noAutofit/>
          </a:bodyPr>
          <a:lstStyle/>
          <a:p>
            <a:r>
              <a:rPr lang="en-US" b="1" dirty="0">
                <a:solidFill>
                  <a:srgbClr val="19AFB3"/>
                </a:solidFill>
                <a:latin typeface="Century Gothic" panose="020B0502020202020204" pitchFamily="34" charset="0"/>
                <a:cs typeface="Aharoni" panose="02010803020104030203" pitchFamily="2" charset="-79"/>
              </a:rPr>
              <a:t>Announcements</a:t>
            </a:r>
            <a:endParaRPr lang="en-GB" b="1" dirty="0">
              <a:solidFill>
                <a:srgbClr val="19AFB3"/>
              </a:solidFill>
              <a:latin typeface="Century Gothic" panose="020B050202020202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E8CDEDD-4CAF-1540-8089-C6A6F3256716}"/>
              </a:ext>
            </a:extLst>
          </p:cNvPr>
          <p:cNvSpPr txBox="1"/>
          <p:nvPr/>
        </p:nvSpPr>
        <p:spPr>
          <a:xfrm>
            <a:off x="8872538" y="1071563"/>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EDE8C14-A78B-4E3A-8599-79BB6F29D0E3}"/>
              </a:ext>
            </a:extLst>
          </p:cNvPr>
          <p:cNvSpPr txBox="1"/>
          <p:nvPr/>
        </p:nvSpPr>
        <p:spPr>
          <a:xfrm flipH="1">
            <a:off x="838197" y="2133599"/>
            <a:ext cx="10989041" cy="4740080"/>
          </a:xfrm>
          <a:prstGeom prst="rect">
            <a:avLst/>
          </a:prstGeom>
          <a:noFill/>
        </p:spPr>
        <p:txBody>
          <a:bodyPr wrap="square" rtlCol="0">
            <a:spAutoFit/>
          </a:bodyPr>
          <a:lstStyle/>
          <a:p>
            <a:pPr marL="0" marR="0" lvl="0" indent="0" algn="l" defTabSz="914400" rtl="0" eaLnBrk="1" fontAlgn="auto" latinLnBrk="0" hangingPunct="1">
              <a:lnSpc>
                <a:spcPct val="16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Calibri" panose="020F0502020204030204" pitchFamily="34" charset="0"/>
                <a:cs typeface="Times New Roman" panose="02020603050405020304" pitchFamily="18" charset="0"/>
              </a:rPr>
              <a:t>The </a:t>
            </a:r>
            <a:r>
              <a:rPr kumimoji="0" lang="en-US" sz="2400" b="1" i="0" u="none" strike="noStrike" kern="1200" cap="none" spc="0" normalizeH="0" baseline="0" noProof="0" dirty="0">
                <a:ln>
                  <a:noFill/>
                </a:ln>
                <a:solidFill>
                  <a:srgbClr val="002952"/>
                </a:solidFill>
                <a:effectLst/>
                <a:uLnTx/>
                <a:uFillTx/>
                <a:latin typeface="Century Gothic" panose="020B0502020202020204" pitchFamily="34" charset="0"/>
                <a:ea typeface="Calibri" panose="020F0502020204030204" pitchFamily="34" charset="0"/>
                <a:cs typeface="Times New Roman" panose="02020603050405020304" pitchFamily="18" charset="0"/>
              </a:rPr>
              <a:t>Belonging</a:t>
            </a:r>
            <a:r>
              <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Calibri" panose="020F0502020204030204" pitchFamily="34" charset="0"/>
                <a:cs typeface="Times New Roman" panose="02020603050405020304" pitchFamily="18" charset="0"/>
              </a:rPr>
              <a:t> </a:t>
            </a:r>
            <a:r>
              <a:rPr kumimoji="0" lang="en-US" sz="2400" b="1" i="0" u="none" strike="noStrike" kern="1200" cap="none" spc="0" normalizeH="0" baseline="0" noProof="0" dirty="0">
                <a:ln>
                  <a:noFill/>
                </a:ln>
                <a:solidFill>
                  <a:srgbClr val="002952"/>
                </a:solidFill>
                <a:effectLst/>
                <a:uLnTx/>
                <a:uFillTx/>
                <a:latin typeface="Century Gothic" panose="020B0502020202020204" pitchFamily="34" charset="0"/>
                <a:ea typeface="Calibri" panose="020F0502020204030204" pitchFamily="34" charset="0"/>
                <a:cs typeface="Times New Roman" panose="02020603050405020304" pitchFamily="18" charset="0"/>
              </a:rPr>
              <a:t>Toolbox Open Book Online Test 2</a:t>
            </a:r>
            <a:r>
              <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Calibri" panose="020F0502020204030204" pitchFamily="34" charset="0"/>
                <a:cs typeface="Arial" panose="020B0604020202020204" pitchFamily="34" charset="0"/>
              </a:rPr>
              <a:t>…</a:t>
            </a:r>
          </a:p>
          <a:p>
            <a:pPr marL="285750" marR="0" lvl="0" indent="-285750" algn="l" defTabSz="914400" rtl="0" eaLnBrk="1" fontAlgn="auto" latinLnBrk="0" hangingPunct="1">
              <a:lnSpc>
                <a:spcPct val="16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Calibri" panose="020F0502020204030204" pitchFamily="34" charset="0"/>
                <a:cs typeface="Arial" panose="020B0604020202020204" pitchFamily="34" charset="0"/>
              </a:rPr>
              <a:t>is online, open book/notes, taken outside of class meetings.</a:t>
            </a:r>
          </a:p>
          <a:p>
            <a:pPr marL="285750" marR="0" lvl="0" indent="-285750" algn="l" defTabSz="914400" rtl="0" eaLnBrk="1" fontAlgn="auto" latinLnBrk="0" hangingPunct="1">
              <a:lnSpc>
                <a:spcPct val="16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Calibri" panose="020F0502020204030204" pitchFamily="34" charset="0"/>
                <a:cs typeface="Arial" panose="020B0604020202020204" pitchFamily="34" charset="0"/>
              </a:rPr>
              <a:t>will be posted on the Canvas course website, </a:t>
            </a:r>
            <a:r>
              <a:rPr lang="en-US" sz="2400" dirty="0">
                <a:solidFill>
                  <a:srgbClr val="002952"/>
                </a:solidFill>
                <a:latin typeface="Century Gothic" panose="020B0502020202020204" pitchFamily="34" charset="0"/>
                <a:ea typeface="Calibri" panose="020F0502020204030204" pitchFamily="34" charset="0"/>
                <a:cs typeface="Arial" panose="020B0604020202020204" pitchFamily="34" charset="0"/>
              </a:rPr>
              <a:t>from 12:01am on</a:t>
            </a:r>
            <a:r>
              <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Calibri" panose="020F0502020204030204" pitchFamily="34" charset="0"/>
                <a:cs typeface="Arial" panose="020B0604020202020204" pitchFamily="34" charset="0"/>
              </a:rPr>
              <a:t> Wed. (12/01/201) to </a:t>
            </a:r>
            <a:r>
              <a:rPr lang="en-US" sz="2400" dirty="0">
                <a:solidFill>
                  <a:srgbClr val="002952"/>
                </a:solidFill>
                <a:latin typeface="Century Gothic" panose="020B0502020202020204" pitchFamily="34" charset="0"/>
                <a:ea typeface="Calibri" panose="020F0502020204030204" pitchFamily="34" charset="0"/>
                <a:cs typeface="Arial" panose="020B0604020202020204" pitchFamily="34" charset="0"/>
              </a:rPr>
              <a:t>11:59pm on </a:t>
            </a:r>
            <a:r>
              <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Calibri" panose="020F0502020204030204" pitchFamily="34" charset="0"/>
                <a:cs typeface="Arial" panose="020B0604020202020204" pitchFamily="34" charset="0"/>
              </a:rPr>
              <a:t>Thurs. (12/02/2021) of Week 15, see the instructor for details.</a:t>
            </a:r>
          </a:p>
          <a:p>
            <a:pPr marL="285750" marR="0" lvl="0" indent="-285750" algn="l" defTabSz="914400" rtl="0" eaLnBrk="1" fontAlgn="auto" latinLnBrk="0" hangingPunct="1">
              <a:lnSpc>
                <a:spcPct val="16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Times New Roman" panose="02020603050405020304" pitchFamily="18" charset="0"/>
                <a:cs typeface="Arial" panose="020B0604020202020204" pitchFamily="34" charset="0"/>
              </a:rPr>
              <a:t>Has 50 multiple choice questions with unlimited attempts in 24 hours.</a:t>
            </a:r>
            <a:endPar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Calibri" panose="020F0502020204030204" pitchFamily="34" charset="0"/>
              <a:cs typeface="Arial" panose="020B0604020202020204" pitchFamily="34" charset="0"/>
            </a:endParaRPr>
          </a:p>
          <a:p>
            <a:pPr marL="285750" marR="0" lvl="0" indent="-285750" algn="l" defTabSz="914400" rtl="0" eaLnBrk="1" fontAlgn="auto" latinLnBrk="0" hangingPunct="1">
              <a:lnSpc>
                <a:spcPct val="16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Calibri" panose="020F0502020204030204" pitchFamily="34" charset="0"/>
                <a:cs typeface="Arial" panose="020B0604020202020204" pitchFamily="34" charset="0"/>
              </a:rPr>
              <a:t>covers Chapters 5, 6, 7, &amp; 8 from </a:t>
            </a:r>
            <a:r>
              <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Times New Roman" panose="02020603050405020304" pitchFamily="18" charset="0"/>
                <a:cs typeface="+mn-cs"/>
              </a:rPr>
              <a:t>the </a:t>
            </a:r>
            <a:r>
              <a:rPr kumimoji="0" lang="en-US" sz="2400" b="0" i="0" u="none" strike="noStrike" kern="1200" cap="none" spc="0" normalizeH="0" baseline="0" noProof="0" dirty="0" err="1">
                <a:ln>
                  <a:noFill/>
                </a:ln>
                <a:solidFill>
                  <a:srgbClr val="002952"/>
                </a:solidFill>
                <a:effectLst/>
                <a:uLnTx/>
                <a:uFillTx/>
                <a:latin typeface="Century Gothic" panose="020B0502020202020204" pitchFamily="34" charset="0"/>
                <a:ea typeface="Calibri" panose="020F0502020204030204" pitchFamily="34" charset="0"/>
                <a:cs typeface="Times New Roman" panose="02020603050405020304" pitchFamily="18" charset="0"/>
              </a:rPr>
              <a:t>Ackert’s</a:t>
            </a:r>
            <a:r>
              <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Calibri" panose="020F0502020204030204" pitchFamily="34" charset="0"/>
                <a:cs typeface="Times New Roman" panose="02020603050405020304" pitchFamily="18" charset="0"/>
              </a:rPr>
              <a:t> Workbook</a:t>
            </a:r>
            <a:r>
              <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Calibri" panose="020F0502020204030204" pitchFamily="34" charset="0"/>
                <a:cs typeface="Arial" panose="020B0604020202020204" pitchFamily="34" charset="0"/>
              </a:rPr>
              <a:t>.</a:t>
            </a:r>
          </a:p>
          <a:p>
            <a:pPr marL="285750" marR="0" lvl="0" indent="-285750" algn="l" defTabSz="914400" rtl="0" eaLnBrk="1" fontAlgn="auto" latinLnBrk="0" hangingPunct="1">
              <a:lnSpc>
                <a:spcPct val="16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Calibri" panose="020F0502020204030204" pitchFamily="34" charset="0"/>
                <a:cs typeface="Arial" panose="020B0604020202020204" pitchFamily="34" charset="0"/>
              </a:rPr>
              <a:t>is worth up to 50 points</a:t>
            </a:r>
            <a:r>
              <a:rPr kumimoji="0" lang="en-US" sz="2400" b="1" i="0" u="none" strike="noStrike" kern="1200" cap="none" spc="0" normalizeH="0" baseline="0" noProof="0" dirty="0">
                <a:ln>
                  <a:noFill/>
                </a:ln>
                <a:solidFill>
                  <a:srgbClr val="002952"/>
                </a:solidFill>
                <a:effectLst/>
                <a:uLnTx/>
                <a:uFillTx/>
                <a:latin typeface="Century Gothic" panose="020B0502020202020204" pitchFamily="34" charset="0"/>
                <a:ea typeface="Calibri" panose="020F0502020204030204" pitchFamily="34" charset="0"/>
                <a:cs typeface="Arial" panose="020B0604020202020204" pitchFamily="34" charset="0"/>
              </a:rPr>
              <a:t>.</a:t>
            </a:r>
            <a:endPar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mn-ea"/>
              <a:cs typeface="+mn-cs"/>
            </a:endParaRPr>
          </a:p>
        </p:txBody>
      </p:sp>
      <p:cxnSp>
        <p:nvCxnSpPr>
          <p:cNvPr id="6" name="Straight Connector 5">
            <a:extLst>
              <a:ext uri="{FF2B5EF4-FFF2-40B4-BE49-F238E27FC236}">
                <a16:creationId xmlns:a16="http://schemas.microsoft.com/office/drawing/2014/main" id="{C124390D-FA14-497C-8D1A-D2ED74A02555}"/>
              </a:ext>
            </a:extLst>
          </p:cNvPr>
          <p:cNvCxnSpPr>
            <a:cxnSpLocks/>
          </p:cNvCxnSpPr>
          <p:nvPr/>
        </p:nvCxnSpPr>
        <p:spPr>
          <a:xfrm flipV="1">
            <a:off x="1001409" y="1874929"/>
            <a:ext cx="9392272" cy="3721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C0B0CF7-3D53-4B69-BF6F-51B447960E65}"/>
              </a:ext>
            </a:extLst>
          </p:cNvPr>
          <p:cNvSpPr/>
          <p:nvPr/>
        </p:nvSpPr>
        <p:spPr>
          <a:xfrm>
            <a:off x="9214577" y="122536"/>
            <a:ext cx="1179104" cy="1133693"/>
          </a:xfrm>
          <a:prstGeom prst="ellipse">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4C16E9B4-29BA-4CD3-8DEB-E542E4D3068F}"/>
              </a:ext>
            </a:extLst>
          </p:cNvPr>
          <p:cNvSpPr/>
          <p:nvPr/>
        </p:nvSpPr>
        <p:spPr>
          <a:xfrm>
            <a:off x="9804129" y="818192"/>
            <a:ext cx="776355" cy="775373"/>
          </a:xfrm>
          <a:prstGeom prst="ellipse">
            <a:avLst/>
          </a:prstGeom>
          <a:solidFill>
            <a:srgbClr val="77E3AD"/>
          </a:solidFill>
          <a:ln>
            <a:solidFill>
              <a:srgbClr val="77E3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2594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218-2358-4401-971D-FAC295D5B999}"/>
              </a:ext>
            </a:extLst>
          </p:cNvPr>
          <p:cNvSpPr>
            <a:spLocks noGrp="1"/>
          </p:cNvSpPr>
          <p:nvPr>
            <p:ph type="title"/>
          </p:nvPr>
        </p:nvSpPr>
        <p:spPr>
          <a:xfrm>
            <a:off x="838200" y="556995"/>
            <a:ext cx="10515600" cy="1133693"/>
          </a:xfrm>
        </p:spPr>
        <p:txBody>
          <a:bodyPr>
            <a:noAutofit/>
          </a:bodyPr>
          <a:lstStyle/>
          <a:p>
            <a:r>
              <a:rPr lang="en-US" b="1" dirty="0">
                <a:solidFill>
                  <a:srgbClr val="19AFB3"/>
                </a:solidFill>
                <a:latin typeface="Century Gothic" panose="020B0502020202020204" pitchFamily="34" charset="0"/>
                <a:cs typeface="Aharoni" panose="02010803020104030203" pitchFamily="2" charset="-79"/>
              </a:rPr>
              <a:t>Announcements</a:t>
            </a:r>
            <a:endParaRPr lang="en-GB" b="1" dirty="0">
              <a:solidFill>
                <a:srgbClr val="19AFB3"/>
              </a:solidFill>
              <a:latin typeface="Century Gothic" panose="020B050202020202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E8CDEDD-4CAF-1540-8089-C6A6F3256716}"/>
              </a:ext>
            </a:extLst>
          </p:cNvPr>
          <p:cNvSpPr txBox="1"/>
          <p:nvPr/>
        </p:nvSpPr>
        <p:spPr>
          <a:xfrm>
            <a:off x="8872538" y="1071563"/>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EDE8C14-A78B-4E3A-8599-79BB6F29D0E3}"/>
              </a:ext>
            </a:extLst>
          </p:cNvPr>
          <p:cNvSpPr txBox="1"/>
          <p:nvPr/>
        </p:nvSpPr>
        <p:spPr>
          <a:xfrm flipH="1">
            <a:off x="838200" y="1951885"/>
            <a:ext cx="10822898" cy="4823436"/>
          </a:xfrm>
          <a:prstGeom prst="rect">
            <a:avLst/>
          </a:prstGeom>
          <a:noFill/>
        </p:spPr>
        <p:txBody>
          <a:bodyPr wrap="square" rtlCol="0">
            <a:spAutoFit/>
          </a:bodyPr>
          <a:lstStyle/>
          <a:p>
            <a:pPr marL="342900" indent="-342900">
              <a:lnSpc>
                <a:spcPct val="150000"/>
              </a:lnSpc>
              <a:spcBef>
                <a:spcPts val="1200"/>
              </a:spcBef>
              <a:spcAft>
                <a:spcPts val="1200"/>
              </a:spcAft>
              <a:buFont typeface="Arial" panose="020B0604020202020204" pitchFamily="34" charset="0"/>
              <a:buChar char="•"/>
              <a:defRPr/>
            </a:pPr>
            <a:r>
              <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Times New Roman" panose="02020603050405020304" pitchFamily="18" charset="0"/>
                <a:cs typeface="Calibri" panose="020F0502020204030204" pitchFamily="34" charset="0"/>
              </a:rPr>
              <a:t>Opportunities to complete the </a:t>
            </a:r>
            <a:r>
              <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Calibri" panose="020F0502020204030204" pitchFamily="34" charset="0"/>
                <a:cs typeface="Arial" panose="020B0604020202020204" pitchFamily="34" charset="0"/>
              </a:rPr>
              <a:t>UCOL 1523 Student Experience Midterm Survey </a:t>
            </a:r>
            <a:r>
              <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Times New Roman" panose="02020603050405020304" pitchFamily="18" charset="0"/>
                <a:cs typeface="Calibri" panose="020F0502020204030204" pitchFamily="34" charset="0"/>
              </a:rPr>
              <a:t>ended on Tuesday, 11/23/2021.</a:t>
            </a:r>
          </a:p>
          <a:p>
            <a:pPr marL="342900" marR="0" lvl="0" indent="-342900" algn="l" defTabSz="914400" rtl="0" eaLnBrk="1" fontAlgn="auto" latinLnBrk="0" hangingPunct="1">
              <a:lnSpc>
                <a:spcPct val="150000"/>
              </a:lnSpc>
              <a:spcBef>
                <a:spcPts val="120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Times New Roman" panose="02020603050405020304" pitchFamily="18" charset="0"/>
                <a:cs typeface="Calibri" panose="020F0502020204030204" pitchFamily="34" charset="0"/>
              </a:rPr>
              <a:t>We did NOT </a:t>
            </a:r>
            <a:r>
              <a:rPr lang="en-US" sz="2400" dirty="0">
                <a:solidFill>
                  <a:srgbClr val="002952"/>
                </a:solidFill>
                <a:latin typeface="Century Gothic" panose="020B0502020202020204" pitchFamily="34" charset="0"/>
                <a:ea typeface="Times New Roman" panose="02020603050405020304" pitchFamily="18" charset="0"/>
                <a:cs typeface="Calibri" panose="020F0502020204030204" pitchFamily="34" charset="0"/>
              </a:rPr>
              <a:t>reach our goal </a:t>
            </a:r>
            <a:r>
              <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Times New Roman" panose="02020603050405020304" pitchFamily="18" charset="0"/>
                <a:cs typeface="Calibri" panose="020F0502020204030204" pitchFamily="34" charset="0"/>
              </a:rPr>
              <a:t>of an 85% student response rate. </a:t>
            </a:r>
          </a:p>
          <a:p>
            <a:pPr marL="342900" indent="-342900">
              <a:lnSpc>
                <a:spcPct val="150000"/>
              </a:lnSpc>
              <a:spcBef>
                <a:spcPts val="1200"/>
              </a:spcBef>
              <a:spcAft>
                <a:spcPts val="1200"/>
              </a:spcAft>
              <a:buFont typeface="Arial" panose="020B0604020202020204" pitchFamily="34" charset="0"/>
              <a:buChar char="•"/>
              <a:defRPr/>
            </a:pPr>
            <a:r>
              <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Times New Roman" panose="02020603050405020304" pitchFamily="18" charset="0"/>
                <a:cs typeface="Calibri" panose="020F0502020204030204" pitchFamily="34" charset="0"/>
              </a:rPr>
              <a:t>All student responses play an important role in helping our faculty and staff evaluate and improve this course. </a:t>
            </a:r>
          </a:p>
          <a:p>
            <a:pPr marL="342900" marR="0" lvl="0" indent="-342900" algn="l" defTabSz="914400" rtl="0" eaLnBrk="1" fontAlgn="auto" latinLnBrk="0" hangingPunct="1">
              <a:lnSpc>
                <a:spcPct val="150000"/>
              </a:lnSpc>
              <a:spcBef>
                <a:spcPts val="120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Calibri" panose="020F0502020204030204" pitchFamily="34" charset="0"/>
                <a:cs typeface="Arial" panose="020B0604020202020204" pitchFamily="34" charset="0"/>
              </a:rPr>
              <a:t>Thanks to those of you who provided comments, time, and participation!</a:t>
            </a:r>
            <a:endPar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Times New Roman" panose="02020603050405020304" pitchFamily="18" charset="0"/>
              <a:cs typeface="Calibri" panose="020F0502020204030204" pitchFamily="34" charset="0"/>
            </a:endParaRPr>
          </a:p>
        </p:txBody>
      </p:sp>
      <p:cxnSp>
        <p:nvCxnSpPr>
          <p:cNvPr id="6" name="Straight Connector 5">
            <a:extLst>
              <a:ext uri="{FF2B5EF4-FFF2-40B4-BE49-F238E27FC236}">
                <a16:creationId xmlns:a16="http://schemas.microsoft.com/office/drawing/2014/main" id="{C124390D-FA14-497C-8D1A-D2ED74A02555}"/>
              </a:ext>
            </a:extLst>
          </p:cNvPr>
          <p:cNvCxnSpPr>
            <a:cxnSpLocks/>
          </p:cNvCxnSpPr>
          <p:nvPr/>
        </p:nvCxnSpPr>
        <p:spPr>
          <a:xfrm flipV="1">
            <a:off x="1001409" y="1874929"/>
            <a:ext cx="9392272" cy="3721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C0B0CF7-3D53-4B69-BF6F-51B447960E65}"/>
              </a:ext>
            </a:extLst>
          </p:cNvPr>
          <p:cNvSpPr/>
          <p:nvPr/>
        </p:nvSpPr>
        <p:spPr>
          <a:xfrm>
            <a:off x="9214577" y="122536"/>
            <a:ext cx="1179104" cy="1133693"/>
          </a:xfrm>
          <a:prstGeom prst="ellipse">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4C16E9B4-29BA-4CD3-8DEB-E542E4D3068F}"/>
              </a:ext>
            </a:extLst>
          </p:cNvPr>
          <p:cNvSpPr/>
          <p:nvPr/>
        </p:nvSpPr>
        <p:spPr>
          <a:xfrm>
            <a:off x="9804129" y="818192"/>
            <a:ext cx="776355" cy="775373"/>
          </a:xfrm>
          <a:prstGeom prst="ellipse">
            <a:avLst/>
          </a:prstGeom>
          <a:solidFill>
            <a:srgbClr val="77E3AD"/>
          </a:solidFill>
          <a:ln>
            <a:solidFill>
              <a:srgbClr val="77E3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5061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218-2358-4401-971D-FAC295D5B999}"/>
              </a:ext>
            </a:extLst>
          </p:cNvPr>
          <p:cNvSpPr>
            <a:spLocks noGrp="1"/>
          </p:cNvSpPr>
          <p:nvPr>
            <p:ph type="title"/>
          </p:nvPr>
        </p:nvSpPr>
        <p:spPr>
          <a:xfrm>
            <a:off x="838200" y="556995"/>
            <a:ext cx="10515600" cy="1133693"/>
          </a:xfrm>
        </p:spPr>
        <p:txBody>
          <a:bodyPr>
            <a:noAutofit/>
          </a:bodyPr>
          <a:lstStyle/>
          <a:p>
            <a:r>
              <a:rPr lang="en-US" b="1" dirty="0">
                <a:solidFill>
                  <a:srgbClr val="19AFB3"/>
                </a:solidFill>
                <a:latin typeface="Century Gothic" panose="020B0502020202020204" pitchFamily="34" charset="0"/>
                <a:cs typeface="Aharoni" panose="02010803020104030203" pitchFamily="2" charset="-79"/>
              </a:rPr>
              <a:t>Announcements</a:t>
            </a:r>
            <a:endParaRPr lang="en-GB" b="1" dirty="0">
              <a:solidFill>
                <a:srgbClr val="19AFB3"/>
              </a:solidFill>
              <a:latin typeface="Century Gothic" panose="020B050202020202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E8CDEDD-4CAF-1540-8089-C6A6F3256716}"/>
              </a:ext>
            </a:extLst>
          </p:cNvPr>
          <p:cNvSpPr txBox="1"/>
          <p:nvPr/>
        </p:nvSpPr>
        <p:spPr>
          <a:xfrm>
            <a:off x="8872538" y="1071563"/>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EDE8C14-A78B-4E3A-8599-79BB6F29D0E3}"/>
              </a:ext>
            </a:extLst>
          </p:cNvPr>
          <p:cNvSpPr txBox="1"/>
          <p:nvPr/>
        </p:nvSpPr>
        <p:spPr>
          <a:xfrm flipH="1">
            <a:off x="167390" y="1912143"/>
            <a:ext cx="11857220" cy="4598438"/>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200" dirty="0">
                <a:effectLst/>
                <a:latin typeface="Century Gothic" panose="020B0502020202020204" pitchFamily="34" charset="0"/>
                <a:ea typeface="Calibri" panose="020F0502020204030204" pitchFamily="34" charset="0"/>
              </a:rPr>
              <a:t>The Fall 2021 evaluation window for this course will be </a:t>
            </a:r>
            <a:r>
              <a:rPr lang="en-US" sz="2200" b="1" dirty="0">
                <a:effectLst/>
                <a:latin typeface="Century Gothic" panose="020B0502020202020204" pitchFamily="34" charset="0"/>
                <a:ea typeface="Calibri" panose="020F0502020204030204" pitchFamily="34" charset="0"/>
              </a:rPr>
              <a:t>open from 12:00 AM on Monday, November 29th</a:t>
            </a:r>
            <a:r>
              <a:rPr lang="en-US" sz="2200" dirty="0">
                <a:effectLst/>
                <a:latin typeface="Century Gothic" panose="020B0502020202020204" pitchFamily="34" charset="0"/>
                <a:ea typeface="Calibri" panose="020F0502020204030204" pitchFamily="34" charset="0"/>
              </a:rPr>
              <a:t> to </a:t>
            </a:r>
            <a:r>
              <a:rPr lang="en-US" sz="2200" b="1" dirty="0">
                <a:effectLst/>
                <a:latin typeface="Century Gothic" panose="020B0502020202020204" pitchFamily="34" charset="0"/>
                <a:ea typeface="Calibri" panose="020F0502020204030204" pitchFamily="34" charset="0"/>
              </a:rPr>
              <a:t>11:59 PM on Sunday, December 12th</a:t>
            </a:r>
            <a:r>
              <a:rPr lang="en-US" sz="2200" dirty="0">
                <a:effectLst/>
                <a:latin typeface="Century Gothic" panose="020B0502020202020204" pitchFamily="34" charset="0"/>
                <a:ea typeface="Calibri" panose="020F0502020204030204" pitchFamily="34" charset="0"/>
              </a:rPr>
              <a:t>. The evaluation window will be open for 14 days. </a:t>
            </a:r>
            <a:r>
              <a:rPr lang="en-US" sz="2200" b="1" dirty="0">
                <a:effectLst/>
                <a:latin typeface="Century Gothic" panose="020B0502020202020204" pitchFamily="34" charset="0"/>
                <a:ea typeface="Calibri" panose="020F0502020204030204" pitchFamily="34" charset="0"/>
              </a:rPr>
              <a:t>How does </a:t>
            </a:r>
            <a:r>
              <a:rPr lang="en-US" sz="2200" b="1" dirty="0" err="1">
                <a:effectLst/>
                <a:latin typeface="Century Gothic" panose="020B0502020202020204" pitchFamily="34" charset="0"/>
                <a:ea typeface="Calibri" panose="020F0502020204030204" pitchFamily="34" charset="0"/>
              </a:rPr>
              <a:t>eValuate</a:t>
            </a:r>
            <a:r>
              <a:rPr lang="en-US" sz="2200" b="1" dirty="0">
                <a:effectLst/>
                <a:latin typeface="Century Gothic" panose="020B0502020202020204" pitchFamily="34" charset="0"/>
                <a:ea typeface="Calibri" panose="020F0502020204030204" pitchFamily="34" charset="0"/>
              </a:rPr>
              <a:t> work?</a:t>
            </a:r>
            <a:r>
              <a:rPr lang="en-US" sz="2200" dirty="0">
                <a:effectLst/>
                <a:latin typeface="Century Gothic" panose="020B0502020202020204" pitchFamily="34" charset="0"/>
                <a:ea typeface="Calibri" panose="020F0502020204030204" pitchFamily="34" charset="0"/>
              </a:rPr>
              <a:t> If you use Canvas, please add a link to </a:t>
            </a:r>
            <a:r>
              <a:rPr lang="en-US" sz="2200" u="sng" dirty="0">
                <a:solidFill>
                  <a:srgbClr val="0000FF"/>
                </a:solidFill>
                <a:effectLst/>
                <a:latin typeface="Century Gothic" panose="020B0502020202020204" pitchFamily="34" charset="0"/>
                <a:ea typeface="Calibri" panose="020F0502020204030204" pitchFamily="34" charset="0"/>
                <a:hlinkClick r:id="rId2"/>
              </a:rPr>
              <a:t>http://eval.ou.edu</a:t>
            </a:r>
            <a:r>
              <a:rPr lang="en-US" sz="2200" dirty="0">
                <a:effectLst/>
                <a:latin typeface="Century Gothic" panose="020B0502020202020204" pitchFamily="34" charset="0"/>
                <a:ea typeface="Calibri" panose="020F0502020204030204" pitchFamily="34" charset="0"/>
              </a:rPr>
              <a:t> on your home page. </a:t>
            </a:r>
          </a:p>
          <a:p>
            <a:pPr marL="342900" indent="-342900">
              <a:lnSpc>
                <a:spcPct val="150000"/>
              </a:lnSpc>
              <a:buFont typeface="Arial" panose="020B0604020202020204" pitchFamily="34" charset="0"/>
              <a:buChar char="•"/>
            </a:pPr>
            <a:r>
              <a:rPr lang="en-US" sz="2200" dirty="0">
                <a:latin typeface="Century Gothic" panose="020B0502020202020204" pitchFamily="34" charset="0"/>
                <a:ea typeface="Calibri" panose="020F0502020204030204" pitchFamily="34" charset="0"/>
              </a:rPr>
              <a:t>A</a:t>
            </a:r>
            <a:r>
              <a:rPr lang="en-US" sz="2200" dirty="0">
                <a:effectLst/>
                <a:latin typeface="Century Gothic" panose="020B0502020202020204" pitchFamily="34" charset="0"/>
                <a:ea typeface="Calibri" panose="020F0502020204030204" pitchFamily="34" charset="0"/>
              </a:rPr>
              <a:t>ll enrolled students will receive an instructional email from </a:t>
            </a:r>
            <a:r>
              <a:rPr lang="en-US" sz="2200" i="1" dirty="0">
                <a:effectLst/>
                <a:latin typeface="Century Gothic" panose="020B0502020202020204" pitchFamily="34" charset="0"/>
                <a:ea typeface="Calibri" panose="020F0502020204030204" pitchFamily="34" charset="0"/>
              </a:rPr>
              <a:t>OU </a:t>
            </a:r>
            <a:r>
              <a:rPr lang="en-US" sz="2200" i="1" dirty="0" err="1">
                <a:effectLst/>
                <a:latin typeface="Century Gothic" panose="020B0502020202020204" pitchFamily="34" charset="0"/>
                <a:ea typeface="Calibri" panose="020F0502020204030204" pitchFamily="34" charset="0"/>
              </a:rPr>
              <a:t>eValuate</a:t>
            </a:r>
            <a:r>
              <a:rPr lang="en-US" sz="2200" dirty="0">
                <a:effectLst/>
                <a:latin typeface="Century Gothic" panose="020B0502020202020204" pitchFamily="34" charset="0"/>
                <a:ea typeface="Calibri" panose="020F0502020204030204" pitchFamily="34" charset="0"/>
              </a:rPr>
              <a:t> that provides a link to the </a:t>
            </a:r>
            <a:r>
              <a:rPr lang="en-US" sz="2200" i="1" dirty="0" err="1">
                <a:effectLst/>
                <a:latin typeface="Century Gothic" panose="020B0502020202020204" pitchFamily="34" charset="0"/>
                <a:ea typeface="Calibri" panose="020F0502020204030204" pitchFamily="34" charset="0"/>
              </a:rPr>
              <a:t>eValuate</a:t>
            </a:r>
            <a:r>
              <a:rPr lang="en-US" sz="2200" dirty="0">
                <a:effectLst/>
                <a:latin typeface="Century Gothic" panose="020B0502020202020204" pitchFamily="34" charset="0"/>
                <a:ea typeface="Calibri" panose="020F0502020204030204" pitchFamily="34" charset="0"/>
              </a:rPr>
              <a:t> website and the specific dates and times of the evaluation window.</a:t>
            </a:r>
          </a:p>
          <a:p>
            <a:pPr marL="342900" indent="-342900">
              <a:lnSpc>
                <a:spcPct val="150000"/>
              </a:lnSpc>
              <a:buFont typeface="Arial" panose="020B0604020202020204" pitchFamily="34" charset="0"/>
              <a:buChar char="•"/>
            </a:pPr>
            <a:r>
              <a:rPr lang="en-US" sz="2200" dirty="0">
                <a:effectLst/>
                <a:latin typeface="Century Gothic" panose="020B0502020202020204" pitchFamily="34" charset="0"/>
                <a:ea typeface="Calibri" panose="020F0502020204030204" pitchFamily="34" charset="0"/>
              </a:rPr>
              <a:t>Students will log on using their 4+4 and password to access their course evaluations. </a:t>
            </a:r>
          </a:p>
          <a:p>
            <a:pPr>
              <a:lnSpc>
                <a:spcPct val="150000"/>
              </a:lnSpc>
            </a:pPr>
            <a:r>
              <a:rPr lang="en-US" sz="2200" dirty="0">
                <a:latin typeface="Century Gothic" panose="020B0502020202020204" pitchFamily="34" charset="0"/>
                <a:ea typeface="Calibri" panose="020F0502020204030204" pitchFamily="34" charset="0"/>
              </a:rPr>
              <a:t>     I</a:t>
            </a:r>
            <a:r>
              <a:rPr lang="en-US" sz="2200" dirty="0">
                <a:effectLst/>
                <a:latin typeface="Century Gothic" panose="020B0502020202020204" pitchFamily="34" charset="0"/>
                <a:ea typeface="Calibri" panose="020F0502020204030204" pitchFamily="34" charset="0"/>
              </a:rPr>
              <a:t>t is not necessary to complete them all in one session.</a:t>
            </a:r>
          </a:p>
        </p:txBody>
      </p:sp>
      <p:cxnSp>
        <p:nvCxnSpPr>
          <p:cNvPr id="6" name="Straight Connector 5">
            <a:extLst>
              <a:ext uri="{FF2B5EF4-FFF2-40B4-BE49-F238E27FC236}">
                <a16:creationId xmlns:a16="http://schemas.microsoft.com/office/drawing/2014/main" id="{C124390D-FA14-497C-8D1A-D2ED74A02555}"/>
              </a:ext>
            </a:extLst>
          </p:cNvPr>
          <p:cNvCxnSpPr>
            <a:cxnSpLocks/>
          </p:cNvCxnSpPr>
          <p:nvPr/>
        </p:nvCxnSpPr>
        <p:spPr>
          <a:xfrm flipV="1">
            <a:off x="1001409" y="1874929"/>
            <a:ext cx="9392272" cy="3721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C0B0CF7-3D53-4B69-BF6F-51B447960E65}"/>
              </a:ext>
            </a:extLst>
          </p:cNvPr>
          <p:cNvSpPr/>
          <p:nvPr/>
        </p:nvSpPr>
        <p:spPr>
          <a:xfrm>
            <a:off x="9214577" y="122536"/>
            <a:ext cx="1179104" cy="1133693"/>
          </a:xfrm>
          <a:prstGeom prst="ellipse">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4C16E9B4-29BA-4CD3-8DEB-E542E4D3068F}"/>
              </a:ext>
            </a:extLst>
          </p:cNvPr>
          <p:cNvSpPr/>
          <p:nvPr/>
        </p:nvSpPr>
        <p:spPr>
          <a:xfrm>
            <a:off x="9804129" y="818192"/>
            <a:ext cx="776355" cy="775373"/>
          </a:xfrm>
          <a:prstGeom prst="ellipse">
            <a:avLst/>
          </a:prstGeom>
          <a:solidFill>
            <a:srgbClr val="77E3AD"/>
          </a:solidFill>
          <a:ln>
            <a:solidFill>
              <a:srgbClr val="77E3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2757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218-2358-4401-971D-FAC295D5B999}"/>
              </a:ext>
            </a:extLst>
          </p:cNvPr>
          <p:cNvSpPr>
            <a:spLocks noGrp="1"/>
          </p:cNvSpPr>
          <p:nvPr>
            <p:ph type="title"/>
          </p:nvPr>
        </p:nvSpPr>
        <p:spPr>
          <a:xfrm>
            <a:off x="838200" y="556995"/>
            <a:ext cx="10515600" cy="1133693"/>
          </a:xfrm>
        </p:spPr>
        <p:txBody>
          <a:bodyPr>
            <a:noAutofit/>
          </a:bodyPr>
          <a:lstStyle/>
          <a:p>
            <a:r>
              <a:rPr lang="en-US" b="1" dirty="0">
                <a:solidFill>
                  <a:srgbClr val="19AFB3"/>
                </a:solidFill>
                <a:latin typeface="Century Gothic" panose="020B0502020202020204" pitchFamily="34" charset="0"/>
                <a:cs typeface="Aharoni" panose="02010803020104030203" pitchFamily="2" charset="-79"/>
              </a:rPr>
              <a:t>Announcements</a:t>
            </a:r>
            <a:endParaRPr lang="en-GB" b="1" dirty="0">
              <a:solidFill>
                <a:srgbClr val="19AFB3"/>
              </a:solidFill>
              <a:latin typeface="Century Gothic" panose="020B050202020202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E8CDEDD-4CAF-1540-8089-C6A6F3256716}"/>
              </a:ext>
            </a:extLst>
          </p:cNvPr>
          <p:cNvSpPr txBox="1"/>
          <p:nvPr/>
        </p:nvSpPr>
        <p:spPr>
          <a:xfrm>
            <a:off x="8872538" y="1071563"/>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EDE8C14-A78B-4E3A-8599-79BB6F29D0E3}"/>
              </a:ext>
            </a:extLst>
          </p:cNvPr>
          <p:cNvSpPr txBox="1"/>
          <p:nvPr/>
        </p:nvSpPr>
        <p:spPr>
          <a:xfrm flipH="1">
            <a:off x="584399" y="2096384"/>
            <a:ext cx="11023202" cy="4464299"/>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400" b="1" dirty="0">
                <a:effectLst/>
                <a:latin typeface="Century Gothic" panose="020B0502020202020204" pitchFamily="34" charset="0"/>
                <a:ea typeface="Calibri" panose="020F0502020204030204" pitchFamily="34" charset="0"/>
              </a:rPr>
              <a:t>Can evaluations be completed in class?</a:t>
            </a:r>
            <a:r>
              <a:rPr lang="en-US" sz="2400" dirty="0">
                <a:effectLst/>
                <a:latin typeface="Century Gothic" panose="020B0502020202020204" pitchFamily="34" charset="0"/>
                <a:ea typeface="Calibri" panose="020F0502020204030204" pitchFamily="34" charset="0"/>
              </a:rPr>
              <a:t> Yes! Students are encouraged to evaluate this course during class. Students can use their own laptops or other mobile devices to complete the evaluation form online and in class during a scheduled time. </a:t>
            </a:r>
          </a:p>
          <a:p>
            <a:pPr marL="342900" indent="-342900">
              <a:lnSpc>
                <a:spcPct val="150000"/>
              </a:lnSpc>
              <a:buFont typeface="Arial" panose="020B0604020202020204" pitchFamily="34" charset="0"/>
              <a:buChar char="•"/>
            </a:pPr>
            <a:r>
              <a:rPr lang="en-US" sz="2400" dirty="0">
                <a:effectLst/>
                <a:latin typeface="Century Gothic" panose="020B0502020202020204" pitchFamily="34" charset="0"/>
                <a:ea typeface="Calibri" panose="020F0502020204030204" pitchFamily="34" charset="0"/>
              </a:rPr>
              <a:t>The University is heavily promoting </a:t>
            </a:r>
            <a:r>
              <a:rPr lang="en-US" sz="2400" i="1" dirty="0" err="1">
                <a:effectLst/>
                <a:latin typeface="Century Gothic" panose="020B0502020202020204" pitchFamily="34" charset="0"/>
                <a:ea typeface="Calibri" panose="020F0502020204030204" pitchFamily="34" charset="0"/>
              </a:rPr>
              <a:t>eValuate</a:t>
            </a:r>
            <a:r>
              <a:rPr lang="en-US" sz="2400" dirty="0">
                <a:effectLst/>
                <a:latin typeface="Century Gothic" panose="020B0502020202020204" pitchFamily="34" charset="0"/>
                <a:ea typeface="Calibri" panose="020F0502020204030204" pitchFamily="34" charset="0"/>
              </a:rPr>
              <a:t> and is providing incentives to students who complete all of their evaluations.</a:t>
            </a:r>
          </a:p>
          <a:p>
            <a:pPr marL="342900" indent="-342900">
              <a:lnSpc>
                <a:spcPct val="150000"/>
              </a:lnSpc>
              <a:buFont typeface="Arial" panose="020B0604020202020204" pitchFamily="34" charset="0"/>
              <a:buChar char="•"/>
            </a:pPr>
            <a:r>
              <a:rPr lang="en-US" sz="2400" dirty="0">
                <a:effectLst/>
                <a:latin typeface="Century Gothic" panose="020B0502020202020204" pitchFamily="34" charset="0"/>
                <a:ea typeface="Calibri" panose="020F0502020204030204" pitchFamily="34" charset="0"/>
              </a:rPr>
              <a:t>Please review the </a:t>
            </a:r>
            <a:r>
              <a:rPr lang="en-US" sz="2400" u="sng" dirty="0">
                <a:solidFill>
                  <a:srgbClr val="0000FF"/>
                </a:solidFill>
                <a:effectLst/>
                <a:latin typeface="Century Gothic" panose="020B0502020202020204" pitchFamily="34" charset="0"/>
                <a:ea typeface="Calibri" panose="020F0502020204030204" pitchFamily="34" charset="0"/>
                <a:hlinkClick r:id="rId2"/>
              </a:rPr>
              <a:t>New Guidelines for Administering OU's Course Evaluation memo</a:t>
            </a:r>
            <a:r>
              <a:rPr lang="en-US" sz="2400" dirty="0">
                <a:effectLst/>
                <a:latin typeface="Century Gothic" panose="020B0502020202020204" pitchFamily="34" charset="0"/>
                <a:ea typeface="Calibri" panose="020F0502020204030204" pitchFamily="34" charset="0"/>
              </a:rPr>
              <a:t> for more information</a:t>
            </a:r>
            <a:r>
              <a:rPr lang="en-US" sz="2400" dirty="0">
                <a:effectLst/>
                <a:latin typeface="Calibri" panose="020F0502020204030204" pitchFamily="34" charset="0"/>
                <a:ea typeface="Calibri" panose="020F0502020204030204" pitchFamily="34" charset="0"/>
              </a:rPr>
              <a:t>.</a:t>
            </a:r>
          </a:p>
        </p:txBody>
      </p:sp>
      <p:cxnSp>
        <p:nvCxnSpPr>
          <p:cNvPr id="6" name="Straight Connector 5">
            <a:extLst>
              <a:ext uri="{FF2B5EF4-FFF2-40B4-BE49-F238E27FC236}">
                <a16:creationId xmlns:a16="http://schemas.microsoft.com/office/drawing/2014/main" id="{C124390D-FA14-497C-8D1A-D2ED74A02555}"/>
              </a:ext>
            </a:extLst>
          </p:cNvPr>
          <p:cNvCxnSpPr>
            <a:cxnSpLocks/>
          </p:cNvCxnSpPr>
          <p:nvPr/>
        </p:nvCxnSpPr>
        <p:spPr>
          <a:xfrm flipV="1">
            <a:off x="1001409" y="1874929"/>
            <a:ext cx="9392272" cy="3721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C0B0CF7-3D53-4B69-BF6F-51B447960E65}"/>
              </a:ext>
            </a:extLst>
          </p:cNvPr>
          <p:cNvSpPr/>
          <p:nvPr/>
        </p:nvSpPr>
        <p:spPr>
          <a:xfrm>
            <a:off x="9214577" y="122536"/>
            <a:ext cx="1179104" cy="1133693"/>
          </a:xfrm>
          <a:prstGeom prst="ellipse">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4C16E9B4-29BA-4CD3-8DEB-E542E4D3068F}"/>
              </a:ext>
            </a:extLst>
          </p:cNvPr>
          <p:cNvSpPr/>
          <p:nvPr/>
        </p:nvSpPr>
        <p:spPr>
          <a:xfrm>
            <a:off x="9804129" y="818192"/>
            <a:ext cx="776355" cy="775373"/>
          </a:xfrm>
          <a:prstGeom prst="ellipse">
            <a:avLst/>
          </a:prstGeom>
          <a:solidFill>
            <a:srgbClr val="77E3AD"/>
          </a:solidFill>
          <a:ln>
            <a:solidFill>
              <a:srgbClr val="77E3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9364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218-2358-4401-971D-FAC295D5B999}"/>
              </a:ext>
            </a:extLst>
          </p:cNvPr>
          <p:cNvSpPr>
            <a:spLocks noGrp="1"/>
          </p:cNvSpPr>
          <p:nvPr>
            <p:ph type="title"/>
          </p:nvPr>
        </p:nvSpPr>
        <p:spPr>
          <a:xfrm>
            <a:off x="838200" y="556995"/>
            <a:ext cx="10515600" cy="1133693"/>
          </a:xfrm>
        </p:spPr>
        <p:txBody>
          <a:bodyPr>
            <a:noAutofit/>
          </a:bodyPr>
          <a:lstStyle/>
          <a:p>
            <a:r>
              <a:rPr lang="en-US" b="1" dirty="0">
                <a:solidFill>
                  <a:srgbClr val="13BBBA"/>
                </a:solidFill>
                <a:latin typeface="Century Gothic" panose="020B0502020202020204" pitchFamily="34" charset="0"/>
                <a:cs typeface="Aharoni" panose="02010803020104030203" pitchFamily="2" charset="-79"/>
              </a:rPr>
              <a:t>Universe of Obligation</a:t>
            </a:r>
            <a:endParaRPr lang="en-GB" b="1" dirty="0">
              <a:solidFill>
                <a:srgbClr val="13BBBA"/>
              </a:solidFill>
              <a:latin typeface="Century Gothic" panose="020B050202020202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E8CDEDD-4CAF-1540-8089-C6A6F3256716}"/>
              </a:ext>
            </a:extLst>
          </p:cNvPr>
          <p:cNvSpPr txBox="1"/>
          <p:nvPr/>
        </p:nvSpPr>
        <p:spPr>
          <a:xfrm>
            <a:off x="8872538" y="1071563"/>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CEDE8C14-A78B-4E3A-8599-79BB6F29D0E3}"/>
              </a:ext>
            </a:extLst>
          </p:cNvPr>
          <p:cNvSpPr txBox="1"/>
          <p:nvPr/>
        </p:nvSpPr>
        <p:spPr>
          <a:xfrm flipH="1">
            <a:off x="520261" y="2087933"/>
            <a:ext cx="11335407" cy="4893647"/>
          </a:xfrm>
          <a:prstGeom prst="rect">
            <a:avLst/>
          </a:prstGeom>
          <a:noFill/>
        </p:spPr>
        <p:txBody>
          <a:bodyPr wrap="square" rtlCol="0">
            <a:spAutoFit/>
          </a:bodyPr>
          <a:lstStyle/>
          <a:p>
            <a:pPr marL="914400" lvl="1" indent="-457200">
              <a:lnSpc>
                <a:spcPct val="150000"/>
              </a:lnSpc>
              <a:buFont typeface="Arial" panose="020B0604020202020204" pitchFamily="34" charset="0"/>
              <a:buChar char="•"/>
            </a:pPr>
            <a:r>
              <a:rPr lang="en-US" sz="2800" dirty="0">
                <a:latin typeface="Century Gothic" panose="020B0502020202020204" pitchFamily="34" charset="0"/>
              </a:rPr>
              <a:t>Coined by sociologist Helen Fein in </a:t>
            </a:r>
            <a:r>
              <a:rPr lang="en-US" sz="2800" i="1" dirty="0">
                <a:latin typeface="Century Gothic" panose="020B0502020202020204" pitchFamily="34" charset="0"/>
              </a:rPr>
              <a:t>Accounting for Genocide: National Responses and Jewish Victimization during the Holocaust</a:t>
            </a:r>
            <a:r>
              <a:rPr lang="en-US" sz="2800" dirty="0">
                <a:latin typeface="Century Gothic" panose="020B0502020202020204" pitchFamily="34" charset="0"/>
              </a:rPr>
              <a:t> (1979)</a:t>
            </a:r>
          </a:p>
          <a:p>
            <a:pPr marL="914400" lvl="1" indent="-457200">
              <a:lnSpc>
                <a:spcPct val="150000"/>
              </a:lnSpc>
              <a:buFont typeface="Arial" panose="020B0604020202020204" pitchFamily="34" charset="0"/>
              <a:buChar char="•"/>
            </a:pPr>
            <a:r>
              <a:rPr lang="en-US" sz="2800" dirty="0">
                <a:latin typeface="Century Gothic" panose="020B0502020202020204" pitchFamily="34" charset="0"/>
              </a:rPr>
              <a:t>“that circle of people with reciprocal obligations to protect each other… toward whom obligations are owed, to whom the rules apply, and whose injuries call for expiation from the community.” (4, 33)</a:t>
            </a:r>
          </a:p>
          <a:p>
            <a:endParaRPr lang="en-US" dirty="0"/>
          </a:p>
        </p:txBody>
      </p:sp>
      <p:cxnSp>
        <p:nvCxnSpPr>
          <p:cNvPr id="6" name="Straight Connector 5">
            <a:extLst>
              <a:ext uri="{FF2B5EF4-FFF2-40B4-BE49-F238E27FC236}">
                <a16:creationId xmlns:a16="http://schemas.microsoft.com/office/drawing/2014/main" id="{C124390D-FA14-497C-8D1A-D2ED74A02555}"/>
              </a:ext>
            </a:extLst>
          </p:cNvPr>
          <p:cNvCxnSpPr>
            <a:cxnSpLocks/>
          </p:cNvCxnSpPr>
          <p:nvPr/>
        </p:nvCxnSpPr>
        <p:spPr>
          <a:xfrm flipV="1">
            <a:off x="1001409" y="1874929"/>
            <a:ext cx="9392272" cy="3721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C0B0CF7-3D53-4B69-BF6F-51B447960E65}"/>
              </a:ext>
            </a:extLst>
          </p:cNvPr>
          <p:cNvSpPr/>
          <p:nvPr/>
        </p:nvSpPr>
        <p:spPr>
          <a:xfrm>
            <a:off x="9214577" y="122536"/>
            <a:ext cx="1179104" cy="1133693"/>
          </a:xfrm>
          <a:prstGeom prst="ellipse">
            <a:avLst/>
          </a:prstGeom>
          <a:solidFill>
            <a:srgbClr val="EFF15A"/>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4C16E9B4-29BA-4CD3-8DEB-E542E4D3068F}"/>
              </a:ext>
            </a:extLst>
          </p:cNvPr>
          <p:cNvSpPr/>
          <p:nvPr/>
        </p:nvSpPr>
        <p:spPr>
          <a:xfrm>
            <a:off x="9817357" y="638357"/>
            <a:ext cx="776355" cy="775373"/>
          </a:xfrm>
          <a:prstGeom prst="ellipse">
            <a:avLst/>
          </a:prstGeom>
          <a:solidFill>
            <a:srgbClr val="77E3AD"/>
          </a:solidFill>
          <a:ln>
            <a:solidFill>
              <a:srgbClr val="77E3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59160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FDE699-925D-814D-B8E8-C2534F90573A}"/>
              </a:ext>
            </a:extLst>
          </p:cNvPr>
          <p:cNvSpPr>
            <a:spLocks noGrp="1"/>
          </p:cNvSpPr>
          <p:nvPr>
            <p:ph type="title"/>
          </p:nvPr>
        </p:nvSpPr>
        <p:spPr>
          <a:xfrm>
            <a:off x="838200" y="267154"/>
            <a:ext cx="10515600" cy="1325563"/>
          </a:xfrm>
        </p:spPr>
        <p:txBody>
          <a:bodyPr>
            <a:normAutofit/>
          </a:bodyPr>
          <a:lstStyle/>
          <a:p>
            <a:pPr algn="ctr"/>
            <a:r>
              <a:rPr lang="en-US" b="1" dirty="0">
                <a:solidFill>
                  <a:srgbClr val="13BBBA"/>
                </a:solidFill>
                <a:latin typeface="Century Gothic" panose="020B0502020202020204" pitchFamily="34" charset="0"/>
              </a:rPr>
              <a:t>Are Connections Important?</a:t>
            </a:r>
            <a:endParaRPr lang="en-US" b="1" dirty="0">
              <a:solidFill>
                <a:srgbClr val="13BBBA"/>
              </a:solidFill>
              <a:latin typeface="Century Gothic" panose="020B0502020202020204" pitchFamily="34" charset="0"/>
              <a:cs typeface="Aharoni" panose="02010803020104030203" pitchFamily="2" charset="-79"/>
            </a:endParaRPr>
          </a:p>
        </p:txBody>
      </p:sp>
      <p:sp>
        <p:nvSpPr>
          <p:cNvPr id="2" name="Content Placeholder 1">
            <a:extLst>
              <a:ext uri="{FF2B5EF4-FFF2-40B4-BE49-F238E27FC236}">
                <a16:creationId xmlns:a16="http://schemas.microsoft.com/office/drawing/2014/main" id="{0BC8702E-857C-F04D-A6BF-C6ED0407DCAE}"/>
              </a:ext>
            </a:extLst>
          </p:cNvPr>
          <p:cNvSpPr>
            <a:spLocks noGrp="1"/>
          </p:cNvSpPr>
          <p:nvPr>
            <p:ph idx="1"/>
          </p:nvPr>
        </p:nvSpPr>
        <p:spPr>
          <a:xfrm>
            <a:off x="838200" y="1860158"/>
            <a:ext cx="10515600" cy="4361538"/>
          </a:xfrm>
        </p:spPr>
        <p:txBody>
          <a:bodyPr>
            <a:normAutofit/>
          </a:bodyPr>
          <a:lstStyle/>
          <a:p>
            <a:pPr marL="342900" indent="-342900">
              <a:lnSpc>
                <a:spcPct val="150000"/>
              </a:lnSpc>
              <a:buFont typeface="Arial" panose="020B0604020202020204" pitchFamily="34" charset="0"/>
              <a:buChar char="•"/>
            </a:pPr>
            <a:r>
              <a:rPr lang="en-US" dirty="0">
                <a:solidFill>
                  <a:schemeClr val="tx1">
                    <a:lumMod val="65000"/>
                    <a:lumOff val="35000"/>
                  </a:schemeClr>
                </a:solidFill>
                <a:latin typeface="Century Gothic" panose="020B0502020202020204" pitchFamily="34" charset="0"/>
              </a:rPr>
              <a:t>Connections are important for </a:t>
            </a:r>
            <a:r>
              <a:rPr lang="en-US" u="sng" dirty="0">
                <a:solidFill>
                  <a:schemeClr val="tx1">
                    <a:lumMod val="65000"/>
                    <a:lumOff val="35000"/>
                  </a:schemeClr>
                </a:solidFill>
                <a:latin typeface="Century Gothic" panose="020B0502020202020204" pitchFamily="34" charset="0"/>
              </a:rPr>
              <a:t>practical reasons</a:t>
            </a:r>
          </a:p>
          <a:p>
            <a:pPr marL="800100" lvl="1" indent="-342900">
              <a:lnSpc>
                <a:spcPct val="150000"/>
              </a:lnSpc>
              <a:buFont typeface="Arial" panose="020B0604020202020204" pitchFamily="34" charset="0"/>
              <a:buChar char="•"/>
            </a:pPr>
            <a:r>
              <a:rPr lang="en-US" sz="2800" dirty="0">
                <a:solidFill>
                  <a:schemeClr val="tx1">
                    <a:lumMod val="65000"/>
                    <a:lumOff val="35000"/>
                  </a:schemeClr>
                </a:solidFill>
                <a:latin typeface="Century Gothic" panose="020B0502020202020204" pitchFamily="34" charset="0"/>
              </a:rPr>
              <a:t>Humans survive and thrive being social creatures.</a:t>
            </a:r>
          </a:p>
          <a:p>
            <a:pPr marL="342900" indent="-342900">
              <a:lnSpc>
                <a:spcPct val="150000"/>
              </a:lnSpc>
              <a:buFont typeface="Arial" panose="020B0604020202020204" pitchFamily="34" charset="0"/>
              <a:buChar char="•"/>
            </a:pPr>
            <a:r>
              <a:rPr lang="en-US" dirty="0">
                <a:solidFill>
                  <a:schemeClr val="tx1">
                    <a:lumMod val="65000"/>
                    <a:lumOff val="35000"/>
                  </a:schemeClr>
                </a:solidFill>
                <a:latin typeface="Century Gothic" panose="020B0502020202020204" pitchFamily="34" charset="0"/>
              </a:rPr>
              <a:t>Connections are important for </a:t>
            </a:r>
            <a:r>
              <a:rPr lang="en-US" u="sng" dirty="0">
                <a:solidFill>
                  <a:schemeClr val="tx1">
                    <a:lumMod val="65000"/>
                    <a:lumOff val="35000"/>
                  </a:schemeClr>
                </a:solidFill>
                <a:latin typeface="Century Gothic" panose="020B0502020202020204" pitchFamily="34" charset="0"/>
              </a:rPr>
              <a:t>growth and development</a:t>
            </a:r>
          </a:p>
          <a:p>
            <a:pPr marL="800100" lvl="1" indent="-342900">
              <a:lnSpc>
                <a:spcPct val="150000"/>
              </a:lnSpc>
              <a:buFont typeface="Arial" panose="020B0604020202020204" pitchFamily="34" charset="0"/>
              <a:buChar char="•"/>
            </a:pPr>
            <a:r>
              <a:rPr lang="en-US" sz="2800" dirty="0">
                <a:solidFill>
                  <a:schemeClr val="tx1">
                    <a:lumMod val="65000"/>
                    <a:lumOff val="35000"/>
                  </a:schemeClr>
                </a:solidFill>
                <a:latin typeface="Century Gothic" panose="020B0502020202020204" pitchFamily="34" charset="0"/>
              </a:rPr>
              <a:t>Positive interactions help us become fully formed, healthy individuals.</a:t>
            </a:r>
          </a:p>
          <a:p>
            <a:pPr marL="800100" lvl="1" indent="-342900">
              <a:lnSpc>
                <a:spcPct val="150000"/>
              </a:lnSpc>
              <a:buFont typeface="Arial" panose="020B0604020202020204" pitchFamily="34" charset="0"/>
              <a:buChar char="•"/>
            </a:pPr>
            <a:r>
              <a:rPr lang="en-US" sz="2800" dirty="0">
                <a:solidFill>
                  <a:schemeClr val="tx1">
                    <a:lumMod val="65000"/>
                    <a:lumOff val="35000"/>
                  </a:schemeClr>
                </a:solidFill>
                <a:latin typeface="Century Gothic" panose="020B0502020202020204" pitchFamily="34" charset="0"/>
              </a:rPr>
              <a:t>Self-actualization through human relationships.</a:t>
            </a:r>
            <a:endParaRPr lang="en-US" sz="2800" dirty="0">
              <a:latin typeface="Century Gothic" panose="020B0502020202020204" pitchFamily="34" charset="0"/>
            </a:endParaRPr>
          </a:p>
          <a:p>
            <a:pPr marL="0" indent="0">
              <a:buNone/>
            </a:pPr>
            <a:endParaRPr lang="en-US" sz="3600" dirty="0">
              <a:latin typeface="Century Gothic" panose="020B0502020202020204" pitchFamily="34" charset="0"/>
            </a:endParaRPr>
          </a:p>
          <a:p>
            <a:pPr marL="0" indent="0">
              <a:buNone/>
            </a:pPr>
            <a:endParaRPr lang="en-US" dirty="0"/>
          </a:p>
        </p:txBody>
      </p:sp>
      <p:cxnSp>
        <p:nvCxnSpPr>
          <p:cNvPr id="4" name="Straight Connector 3">
            <a:extLst>
              <a:ext uri="{FF2B5EF4-FFF2-40B4-BE49-F238E27FC236}">
                <a16:creationId xmlns:a16="http://schemas.microsoft.com/office/drawing/2014/main" id="{22BF12AD-0825-47F2-B280-031BDC0E48D4}"/>
              </a:ext>
            </a:extLst>
          </p:cNvPr>
          <p:cNvCxnSpPr>
            <a:cxnSpLocks/>
          </p:cNvCxnSpPr>
          <p:nvPr/>
        </p:nvCxnSpPr>
        <p:spPr>
          <a:xfrm flipV="1">
            <a:off x="838200" y="1599284"/>
            <a:ext cx="9392272" cy="3721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97283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674</Words>
  <Application>Microsoft Macintosh PowerPoint</Application>
  <PresentationFormat>Widescreen</PresentationFormat>
  <Paragraphs>38</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Century Gothic</vt:lpstr>
      <vt:lpstr>Palatino</vt:lpstr>
      <vt:lpstr>Office Theme</vt:lpstr>
      <vt:lpstr>UCOL 1523: GATEWAY TO  BELONGING</vt:lpstr>
      <vt:lpstr>PowerPoint Presentation</vt:lpstr>
      <vt:lpstr>Land Acknowledgement</vt:lpstr>
      <vt:lpstr>Announcements</vt:lpstr>
      <vt:lpstr>Announcements</vt:lpstr>
      <vt:lpstr>Announcements</vt:lpstr>
      <vt:lpstr>Announcements</vt:lpstr>
      <vt:lpstr>Universe of Obligation</vt:lpstr>
      <vt:lpstr>Are Connections Important?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UCOL 1523: GATEWAY TO  BELONGING</dc:title>
  <dc:creator>Marshall, Lindsay E.</dc:creator>
  <cp:lastModifiedBy>Marshall, Lindsay E.</cp:lastModifiedBy>
  <cp:revision>2</cp:revision>
  <dcterms:created xsi:type="dcterms:W3CDTF">2021-11-29T16:08:31Z</dcterms:created>
  <dcterms:modified xsi:type="dcterms:W3CDTF">2021-11-29T16:16:57Z</dcterms:modified>
</cp:coreProperties>
</file>