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60" r:id="rId2"/>
    <p:sldId id="524" r:id="rId3"/>
    <p:sldId id="552" r:id="rId4"/>
    <p:sldId id="554" r:id="rId5"/>
    <p:sldId id="278" r:id="rId6"/>
    <p:sldId id="280" r:id="rId7"/>
    <p:sldId id="558" r:id="rId8"/>
    <p:sldId id="559" r:id="rId9"/>
    <p:sldId id="276" r:id="rId10"/>
    <p:sldId id="556" r:id="rId11"/>
    <p:sldId id="555" r:id="rId12"/>
    <p:sldId id="562" r:id="rId13"/>
    <p:sldId id="282" r:id="rId14"/>
    <p:sldId id="560" r:id="rId15"/>
    <p:sldId id="294" r:id="rId16"/>
    <p:sldId id="529" r:id="rId17"/>
    <p:sldId id="572" r:id="rId18"/>
    <p:sldId id="305" r:id="rId19"/>
    <p:sldId id="561" r:id="rId20"/>
    <p:sldId id="565" r:id="rId21"/>
    <p:sldId id="566" r:id="rId22"/>
    <p:sldId id="567" r:id="rId23"/>
    <p:sldId id="568" r:id="rId24"/>
    <p:sldId id="525" r:id="rId25"/>
    <p:sldId id="264" r:id="rId26"/>
    <p:sldId id="263" r:id="rId27"/>
    <p:sldId id="541" r:id="rId28"/>
    <p:sldId id="270" r:id="rId29"/>
    <p:sldId id="530" r:id="rId30"/>
    <p:sldId id="542" r:id="rId31"/>
    <p:sldId id="543" r:id="rId32"/>
    <p:sldId id="573" r:id="rId33"/>
    <p:sldId id="549" r:id="rId34"/>
    <p:sldId id="550" r:id="rId35"/>
    <p:sldId id="517" r:id="rId36"/>
    <p:sldId id="563" r:id="rId37"/>
    <p:sldId id="564" r:id="rId38"/>
    <p:sldId id="544" r:id="rId39"/>
    <p:sldId id="545" r:id="rId40"/>
    <p:sldId id="546" r:id="rId41"/>
    <p:sldId id="547" r:id="rId42"/>
    <p:sldId id="548" r:id="rId43"/>
    <p:sldId id="551" r:id="rId44"/>
    <p:sldId id="527" r:id="rId45"/>
    <p:sldId id="557" r:id="rId46"/>
    <p:sldId id="569" r:id="rId47"/>
    <p:sldId id="535" r:id="rId48"/>
    <p:sldId id="285" r:id="rId49"/>
    <p:sldId id="286" r:id="rId50"/>
    <p:sldId id="290" r:id="rId51"/>
    <p:sldId id="291" r:id="rId52"/>
    <p:sldId id="287" r:id="rId53"/>
    <p:sldId id="292" r:id="rId54"/>
    <p:sldId id="293" r:id="rId55"/>
    <p:sldId id="296" r:id="rId56"/>
    <p:sldId id="570" r:id="rId57"/>
    <p:sldId id="571" r:id="rId58"/>
    <p:sldId id="265" r:id="rId59"/>
    <p:sldId id="57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96327"/>
  </p:normalViewPr>
  <p:slideViewPr>
    <p:cSldViewPr snapToGrid="0" snapToObjects="1">
      <p:cViewPr varScale="1">
        <p:scale>
          <a:sx n="106" d="100"/>
          <a:sy n="106" d="100"/>
        </p:scale>
        <p:origin x="4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3C8A1-D774-4D83-969D-C9CCB5B626A6}"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1E01-0EFE-4A8E-8B56-A98BF5684F1F}" type="slidenum">
              <a:rPr lang="en-US" smtClean="0"/>
              <a:t>‹#›</a:t>
            </a:fld>
            <a:endParaRPr lang="en-US"/>
          </a:p>
        </p:txBody>
      </p:sp>
    </p:spTree>
    <p:extLst>
      <p:ext uri="{BB962C8B-B14F-4D97-AF65-F5344CB8AC3E}">
        <p14:creationId xmlns:p14="http://schemas.microsoft.com/office/powerpoint/2010/main" val="2606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12</a:t>
            </a:fld>
            <a:endParaRPr lang="en-US"/>
          </a:p>
        </p:txBody>
      </p:sp>
    </p:spTree>
    <p:extLst>
      <p:ext uri="{BB962C8B-B14F-4D97-AF65-F5344CB8AC3E}">
        <p14:creationId xmlns:p14="http://schemas.microsoft.com/office/powerpoint/2010/main" val="2771539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29</a:t>
            </a:fld>
            <a:endParaRPr lang="en-US"/>
          </a:p>
        </p:txBody>
      </p:sp>
    </p:spTree>
    <p:extLst>
      <p:ext uri="{BB962C8B-B14F-4D97-AF65-F5344CB8AC3E}">
        <p14:creationId xmlns:p14="http://schemas.microsoft.com/office/powerpoint/2010/main" val="316129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44</a:t>
            </a:r>
          </a:p>
          <a:p>
            <a:r>
              <a:rPr lang="en-US" dirty="0"/>
              <a:t>Who: We evaluate our abilities automatically by comparing ourselves to </a:t>
            </a:r>
            <a:r>
              <a:rPr lang="en-US" i="1" dirty="0"/>
              <a:t>similar </a:t>
            </a:r>
            <a:r>
              <a:rPr lang="en-US" i="0" dirty="0"/>
              <a:t>others.</a:t>
            </a:r>
          </a:p>
          <a:p>
            <a:r>
              <a:rPr lang="en-US" i="0" dirty="0"/>
              <a:t>Interpretation: How we interpret social comparisons influences our self-concept. Reminder: Self-concept (42) is the personal summary of who we are including our positive and negative qualities, relationships to others, group memberships, and beliefs. It’s how we answer the question, “Who am I?”</a:t>
            </a:r>
          </a:p>
          <a:p>
            <a:r>
              <a:rPr lang="en-US" i="0" dirty="0"/>
              <a:t>Direction: The direction of our social comparison influences our self-concept.</a:t>
            </a:r>
          </a:p>
          <a:p>
            <a:r>
              <a:rPr lang="en-US" i="0" dirty="0"/>
              <a:t>Esteem: Protecting our self-esteem influences our self-concept. </a:t>
            </a:r>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33</a:t>
            </a:fld>
            <a:endParaRPr lang="en-US"/>
          </a:p>
        </p:txBody>
      </p:sp>
    </p:spTree>
    <p:extLst>
      <p:ext uri="{BB962C8B-B14F-4D97-AF65-F5344CB8AC3E}">
        <p14:creationId xmlns:p14="http://schemas.microsoft.com/office/powerpoint/2010/main" val="52394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35</a:t>
            </a:fld>
            <a:endParaRPr lang="en-US"/>
          </a:p>
        </p:txBody>
      </p:sp>
    </p:spTree>
    <p:extLst>
      <p:ext uri="{BB962C8B-B14F-4D97-AF65-F5344CB8AC3E}">
        <p14:creationId xmlns:p14="http://schemas.microsoft.com/office/powerpoint/2010/main" val="3612953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36</a:t>
            </a:fld>
            <a:endParaRPr lang="en-US"/>
          </a:p>
        </p:txBody>
      </p:sp>
    </p:spTree>
    <p:extLst>
      <p:ext uri="{BB962C8B-B14F-4D97-AF65-F5344CB8AC3E}">
        <p14:creationId xmlns:p14="http://schemas.microsoft.com/office/powerpoint/2010/main" val="410526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37</a:t>
            </a:fld>
            <a:endParaRPr lang="en-US"/>
          </a:p>
        </p:txBody>
      </p:sp>
    </p:spTree>
    <p:extLst>
      <p:ext uri="{BB962C8B-B14F-4D97-AF65-F5344CB8AC3E}">
        <p14:creationId xmlns:p14="http://schemas.microsoft.com/office/powerpoint/2010/main" val="273621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46</a:t>
            </a:fld>
            <a:endParaRPr lang="en-US"/>
          </a:p>
        </p:txBody>
      </p:sp>
    </p:spTree>
    <p:extLst>
      <p:ext uri="{BB962C8B-B14F-4D97-AF65-F5344CB8AC3E}">
        <p14:creationId xmlns:p14="http://schemas.microsoft.com/office/powerpoint/2010/main" val="3338983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47</a:t>
            </a:fld>
            <a:endParaRPr lang="en-US"/>
          </a:p>
        </p:txBody>
      </p:sp>
    </p:spTree>
    <p:extLst>
      <p:ext uri="{BB962C8B-B14F-4D97-AF65-F5344CB8AC3E}">
        <p14:creationId xmlns:p14="http://schemas.microsoft.com/office/powerpoint/2010/main" val="3418856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56</a:t>
            </a:fld>
            <a:endParaRPr lang="en-US"/>
          </a:p>
        </p:txBody>
      </p:sp>
    </p:spTree>
    <p:extLst>
      <p:ext uri="{BB962C8B-B14F-4D97-AF65-F5344CB8AC3E}">
        <p14:creationId xmlns:p14="http://schemas.microsoft.com/office/powerpoint/2010/main" val="8997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57</a:t>
            </a:fld>
            <a:endParaRPr lang="en-US"/>
          </a:p>
        </p:txBody>
      </p:sp>
    </p:spTree>
    <p:extLst>
      <p:ext uri="{BB962C8B-B14F-4D97-AF65-F5344CB8AC3E}">
        <p14:creationId xmlns:p14="http://schemas.microsoft.com/office/powerpoint/2010/main" val="76352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16</a:t>
            </a:fld>
            <a:endParaRPr lang="en-US"/>
          </a:p>
        </p:txBody>
      </p:sp>
    </p:spTree>
    <p:extLst>
      <p:ext uri="{BB962C8B-B14F-4D97-AF65-F5344CB8AC3E}">
        <p14:creationId xmlns:p14="http://schemas.microsoft.com/office/powerpoint/2010/main" val="97803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17</a:t>
            </a:fld>
            <a:endParaRPr lang="en-US"/>
          </a:p>
        </p:txBody>
      </p:sp>
    </p:spTree>
    <p:extLst>
      <p:ext uri="{BB962C8B-B14F-4D97-AF65-F5344CB8AC3E}">
        <p14:creationId xmlns:p14="http://schemas.microsoft.com/office/powerpoint/2010/main" val="360799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53 Our self-concept includes our group memberships (self-identity theory). </a:t>
            </a:r>
          </a:p>
        </p:txBody>
      </p:sp>
      <p:sp>
        <p:nvSpPr>
          <p:cNvPr id="4" name="Slide Number Placeholder 3"/>
          <p:cNvSpPr>
            <a:spLocks noGrp="1"/>
          </p:cNvSpPr>
          <p:nvPr>
            <p:ph type="sldNum" sz="quarter" idx="5"/>
          </p:nvPr>
        </p:nvSpPr>
        <p:spPr/>
        <p:txBody>
          <a:bodyPr/>
          <a:lstStyle/>
          <a:p>
            <a:fld id="{6C311E01-0EFE-4A8E-8B56-A98BF5684F1F}" type="slidenum">
              <a:rPr lang="en-US" smtClean="0"/>
              <a:t>19</a:t>
            </a:fld>
            <a:endParaRPr lang="en-US"/>
          </a:p>
        </p:txBody>
      </p:sp>
    </p:spTree>
    <p:extLst>
      <p:ext uri="{BB962C8B-B14F-4D97-AF65-F5344CB8AC3E}">
        <p14:creationId xmlns:p14="http://schemas.microsoft.com/office/powerpoint/2010/main" val="69157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20</a:t>
            </a:fld>
            <a:endParaRPr lang="en-US"/>
          </a:p>
        </p:txBody>
      </p:sp>
    </p:spTree>
    <p:extLst>
      <p:ext uri="{BB962C8B-B14F-4D97-AF65-F5344CB8AC3E}">
        <p14:creationId xmlns:p14="http://schemas.microsoft.com/office/powerpoint/2010/main" val="361210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21</a:t>
            </a:fld>
            <a:endParaRPr lang="en-US"/>
          </a:p>
        </p:txBody>
      </p:sp>
    </p:spTree>
    <p:extLst>
      <p:ext uri="{BB962C8B-B14F-4D97-AF65-F5344CB8AC3E}">
        <p14:creationId xmlns:p14="http://schemas.microsoft.com/office/powerpoint/2010/main" val="271974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22</a:t>
            </a:fld>
            <a:endParaRPr lang="en-US"/>
          </a:p>
        </p:txBody>
      </p:sp>
    </p:spTree>
    <p:extLst>
      <p:ext uri="{BB962C8B-B14F-4D97-AF65-F5344CB8AC3E}">
        <p14:creationId xmlns:p14="http://schemas.microsoft.com/office/powerpoint/2010/main" val="414267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23</a:t>
            </a:fld>
            <a:endParaRPr lang="en-US"/>
          </a:p>
        </p:txBody>
      </p:sp>
    </p:spTree>
    <p:extLst>
      <p:ext uri="{BB962C8B-B14F-4D97-AF65-F5344CB8AC3E}">
        <p14:creationId xmlns:p14="http://schemas.microsoft.com/office/powerpoint/2010/main" val="322990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movie examples of page 41, students can discuss how the understand the “self” and how you become aware of the “self.” </a:t>
            </a:r>
          </a:p>
        </p:txBody>
      </p:sp>
      <p:sp>
        <p:nvSpPr>
          <p:cNvPr id="4" name="Slide Number Placeholder 3"/>
          <p:cNvSpPr>
            <a:spLocks noGrp="1"/>
          </p:cNvSpPr>
          <p:nvPr>
            <p:ph type="sldNum" sz="quarter" idx="5"/>
          </p:nvPr>
        </p:nvSpPr>
        <p:spPr/>
        <p:txBody>
          <a:bodyPr/>
          <a:lstStyle/>
          <a:p>
            <a:fld id="{6C311E01-0EFE-4A8E-8B56-A98BF5684F1F}" type="slidenum">
              <a:rPr lang="en-US" smtClean="0"/>
              <a:t>25</a:t>
            </a:fld>
            <a:endParaRPr lang="en-US"/>
          </a:p>
        </p:txBody>
      </p:sp>
    </p:spTree>
    <p:extLst>
      <p:ext uri="{BB962C8B-B14F-4D97-AF65-F5344CB8AC3E}">
        <p14:creationId xmlns:p14="http://schemas.microsoft.com/office/powerpoint/2010/main" val="219546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3A0-AFE9-4D20-BD92-58B22CDC5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AB5F4-BC5F-4EAE-85B0-9FD3F6489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F76DD3-29CA-4788-A66B-41083682663D}"/>
              </a:ext>
            </a:extLst>
          </p:cNvPr>
          <p:cNvSpPr>
            <a:spLocks noGrp="1"/>
          </p:cNvSpPr>
          <p:nvPr>
            <p:ph type="dt" sz="half" idx="10"/>
          </p:nvPr>
        </p:nvSpPr>
        <p:spPr/>
        <p:txBody>
          <a:bodyPr/>
          <a:lstStyle/>
          <a:p>
            <a:fld id="{244D2FC4-1189-4944-B692-F21150660BD4}" type="datetimeFigureOut">
              <a:rPr lang="en-US" smtClean="0"/>
              <a:t>9/24/2021</a:t>
            </a:fld>
            <a:endParaRPr lang="en-US"/>
          </a:p>
        </p:txBody>
      </p:sp>
      <p:sp>
        <p:nvSpPr>
          <p:cNvPr id="5" name="Footer Placeholder 4">
            <a:extLst>
              <a:ext uri="{FF2B5EF4-FFF2-40B4-BE49-F238E27FC236}">
                <a16:creationId xmlns:a16="http://schemas.microsoft.com/office/drawing/2014/main" id="{D73251D2-16F2-4884-8407-F864D4BE2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6DDC1-020E-4990-A68D-503A7DD69001}"/>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53830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CA1-0672-4C00-9194-F975D39CB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2353A-D691-4987-AA8E-DB4D3DE08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5DA84-6862-4031-B331-6D403A2AA3B6}"/>
              </a:ext>
            </a:extLst>
          </p:cNvPr>
          <p:cNvSpPr>
            <a:spLocks noGrp="1"/>
          </p:cNvSpPr>
          <p:nvPr>
            <p:ph type="dt" sz="half" idx="10"/>
          </p:nvPr>
        </p:nvSpPr>
        <p:spPr/>
        <p:txBody>
          <a:bodyPr/>
          <a:lstStyle/>
          <a:p>
            <a:fld id="{244D2FC4-1189-4944-B692-F21150660BD4}" type="datetimeFigureOut">
              <a:rPr lang="en-US" smtClean="0"/>
              <a:t>9/24/2021</a:t>
            </a:fld>
            <a:endParaRPr lang="en-US"/>
          </a:p>
        </p:txBody>
      </p:sp>
      <p:sp>
        <p:nvSpPr>
          <p:cNvPr id="5" name="Footer Placeholder 4">
            <a:extLst>
              <a:ext uri="{FF2B5EF4-FFF2-40B4-BE49-F238E27FC236}">
                <a16:creationId xmlns:a16="http://schemas.microsoft.com/office/drawing/2014/main" id="{DCF2D23C-7A94-4E38-A254-FB734476B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5E94B-A66B-4351-8331-1FE0BD726D08}"/>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87914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54BCD-0AB5-42D4-81CC-98738EEF78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F8535-2328-43AC-879E-D9D472801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A27-0E99-4888-84FE-069C263DCBE7}"/>
              </a:ext>
            </a:extLst>
          </p:cNvPr>
          <p:cNvSpPr>
            <a:spLocks noGrp="1"/>
          </p:cNvSpPr>
          <p:nvPr>
            <p:ph type="dt" sz="half" idx="10"/>
          </p:nvPr>
        </p:nvSpPr>
        <p:spPr/>
        <p:txBody>
          <a:bodyPr/>
          <a:lstStyle/>
          <a:p>
            <a:fld id="{244D2FC4-1189-4944-B692-F21150660BD4}" type="datetimeFigureOut">
              <a:rPr lang="en-US" smtClean="0"/>
              <a:t>9/24/2021</a:t>
            </a:fld>
            <a:endParaRPr lang="en-US"/>
          </a:p>
        </p:txBody>
      </p:sp>
      <p:sp>
        <p:nvSpPr>
          <p:cNvPr id="5" name="Footer Placeholder 4">
            <a:extLst>
              <a:ext uri="{FF2B5EF4-FFF2-40B4-BE49-F238E27FC236}">
                <a16:creationId xmlns:a16="http://schemas.microsoft.com/office/drawing/2014/main" id="{8892E9A1-78F3-4FC7-807C-24686EAA2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6DB4F-AED7-4410-8188-3BC23A1E213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31186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a:p>
        </p:txBody>
      </p:sp>
      <p:sp>
        <p:nvSpPr>
          <p:cNvPr id="9" name="Text Placeholder 8"/>
          <p:cNvSpPr>
            <a:spLocks noGrp="1"/>
          </p:cNvSpPr>
          <p:nvPr>
            <p:ph type="body" sz="quarter" idx="13" hasCustomPrompt="1"/>
          </p:nvPr>
        </p:nvSpPr>
        <p:spPr>
          <a:xfrm>
            <a:off x="609600" y="1475348"/>
            <a:ext cx="3706315" cy="2693331"/>
          </a:xfrm>
          <a:prstGeom prst="rect">
            <a:avLst/>
          </a:prstGeom>
        </p:spPr>
        <p:txBody>
          <a:bodyPr/>
          <a:lstStyle>
            <a:lvl1pPr marL="0" indent="0">
              <a:buFont typeface="Arial"/>
              <a:buNone/>
              <a:defRPr sz="2400">
                <a:latin typeface="+mn-lt"/>
              </a:defRPr>
            </a:lvl1pPr>
            <a:lvl2pPr>
              <a:defRPr sz="2667" b="0" i="0">
                <a:latin typeface="Helvetica Neue"/>
                <a:cs typeface="Helvetica Neue"/>
              </a:defRPr>
            </a:lvl2pPr>
          </a:lstStyle>
          <a:p>
            <a:pPr lvl="0"/>
            <a:r>
              <a:rPr lang="en-US" dirty="0"/>
              <a:t>click to edit master text styles</a:t>
            </a:r>
          </a:p>
        </p:txBody>
      </p:sp>
      <p:sp>
        <p:nvSpPr>
          <p:cNvPr id="7" name="Text Placeholder 6"/>
          <p:cNvSpPr>
            <a:spLocks noGrp="1"/>
          </p:cNvSpPr>
          <p:nvPr>
            <p:ph type="body" sz="quarter" idx="14" hasCustomPrompt="1"/>
          </p:nvPr>
        </p:nvSpPr>
        <p:spPr>
          <a:xfrm>
            <a:off x="609601" y="4167717"/>
            <a:ext cx="3706284" cy="2108200"/>
          </a:xfrm>
          <a:prstGeom prst="rect">
            <a:avLst/>
          </a:prstGeom>
        </p:spPr>
        <p:txBody>
          <a:bodyPr vert="horz"/>
          <a:lstStyle>
            <a:lvl1pPr>
              <a:defRPr sz="1867">
                <a:latin typeface="+mn-lt"/>
              </a:defRPr>
            </a:lvl1pPr>
            <a:lvl2pPr>
              <a:defRPr sz="1867"/>
            </a:lvl2pPr>
            <a:lvl3pPr>
              <a:defRPr sz="1867"/>
            </a:lvl3pPr>
            <a:lvl4pPr>
              <a:defRPr sz="1867"/>
            </a:lvl4pPr>
            <a:lvl5pPr>
              <a:defRPr sz="1867"/>
            </a:lvl5pPr>
          </a:lstStyle>
          <a:p>
            <a:pPr lvl="0"/>
            <a:r>
              <a:rPr lang="en-US" dirty="0"/>
              <a:t>click to edit master text styles</a:t>
            </a:r>
          </a:p>
        </p:txBody>
      </p:sp>
      <p:sp>
        <p:nvSpPr>
          <p:cNvPr id="8" name="Picture Placeholder 7"/>
          <p:cNvSpPr>
            <a:spLocks noGrp="1"/>
          </p:cNvSpPr>
          <p:nvPr>
            <p:ph type="pic" sz="quarter" idx="15"/>
          </p:nvPr>
        </p:nvSpPr>
        <p:spPr>
          <a:xfrm>
            <a:off x="4315885" y="1475317"/>
            <a:ext cx="7266516" cy="48006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2490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a:p>
        </p:txBody>
      </p:sp>
      <p:sp>
        <p:nvSpPr>
          <p:cNvPr id="8" name="Text Placeholder 8"/>
          <p:cNvSpPr>
            <a:spLocks noGrp="1"/>
          </p:cNvSpPr>
          <p:nvPr>
            <p:ph type="body" sz="quarter" idx="13" hasCustomPrompt="1"/>
          </p:nvPr>
        </p:nvSpPr>
        <p:spPr>
          <a:xfrm>
            <a:off x="609600" y="1475350"/>
            <a:ext cx="10972800" cy="1020425"/>
          </a:xfrm>
          <a:prstGeom prst="rect">
            <a:avLst/>
          </a:prstGeom>
        </p:spPr>
        <p:txBody>
          <a:bodyPr/>
          <a:lstStyle>
            <a:lvl1pPr>
              <a:defRPr sz="2400">
                <a:latin typeface="+mn-lt"/>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609600" y="3022600"/>
            <a:ext cx="2844800" cy="3227917"/>
          </a:xfrm>
          <a:prstGeom prst="rect">
            <a:avLst/>
          </a:prstGeom>
        </p:spPr>
        <p:txBody>
          <a:bodyPr vert="horz"/>
          <a:lstStyle>
            <a:lvl1pPr>
              <a:defRPr sz="1867">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9" name="Picture Placeholder 8"/>
          <p:cNvSpPr>
            <a:spLocks noGrp="1"/>
          </p:cNvSpPr>
          <p:nvPr>
            <p:ph type="pic" sz="quarter" idx="15"/>
          </p:nvPr>
        </p:nvSpPr>
        <p:spPr>
          <a:xfrm>
            <a:off x="3454400" y="2495775"/>
            <a:ext cx="8128000" cy="3754743"/>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31048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86B0-75E4-442A-B0EA-FF5B794D6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620A6-1042-42C3-95F0-F5FC6304F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D37A5-9A54-4433-AEDC-3C1B633B364C}"/>
              </a:ext>
            </a:extLst>
          </p:cNvPr>
          <p:cNvSpPr>
            <a:spLocks noGrp="1"/>
          </p:cNvSpPr>
          <p:nvPr>
            <p:ph type="dt" sz="half" idx="10"/>
          </p:nvPr>
        </p:nvSpPr>
        <p:spPr/>
        <p:txBody>
          <a:bodyPr/>
          <a:lstStyle/>
          <a:p>
            <a:fld id="{244D2FC4-1189-4944-B692-F21150660BD4}" type="datetimeFigureOut">
              <a:rPr lang="en-US" smtClean="0"/>
              <a:t>9/24/2021</a:t>
            </a:fld>
            <a:endParaRPr lang="en-US"/>
          </a:p>
        </p:txBody>
      </p:sp>
      <p:sp>
        <p:nvSpPr>
          <p:cNvPr id="5" name="Footer Placeholder 4">
            <a:extLst>
              <a:ext uri="{FF2B5EF4-FFF2-40B4-BE49-F238E27FC236}">
                <a16:creationId xmlns:a16="http://schemas.microsoft.com/office/drawing/2014/main" id="{41AF96B0-3DF9-4597-AA2B-D1C996042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28E88-31F6-4A82-8631-D29C5E263575}"/>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4854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51-6929-4107-8F2C-B7B063FDC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78C6D-34E2-4B0D-B4EF-75EF5229A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27508-09FB-41D0-8F61-1BFB811B98BA}"/>
              </a:ext>
            </a:extLst>
          </p:cNvPr>
          <p:cNvSpPr>
            <a:spLocks noGrp="1"/>
          </p:cNvSpPr>
          <p:nvPr>
            <p:ph type="dt" sz="half" idx="10"/>
          </p:nvPr>
        </p:nvSpPr>
        <p:spPr/>
        <p:txBody>
          <a:bodyPr/>
          <a:lstStyle/>
          <a:p>
            <a:fld id="{244D2FC4-1189-4944-B692-F21150660BD4}" type="datetimeFigureOut">
              <a:rPr lang="en-US" smtClean="0"/>
              <a:t>9/24/2021</a:t>
            </a:fld>
            <a:endParaRPr lang="en-US"/>
          </a:p>
        </p:txBody>
      </p:sp>
      <p:sp>
        <p:nvSpPr>
          <p:cNvPr id="5" name="Footer Placeholder 4">
            <a:extLst>
              <a:ext uri="{FF2B5EF4-FFF2-40B4-BE49-F238E27FC236}">
                <a16:creationId xmlns:a16="http://schemas.microsoft.com/office/drawing/2014/main" id="{1669D368-40DA-492A-8646-62D34053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815B8-D2A5-4E55-AAB1-FB04AEACEDB2}"/>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7711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7901-6A3A-4330-A525-BF6FDC33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7CEE-C263-4210-B380-7777C4924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C0F2E-04D2-4959-A13D-C6E326261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F51DD-66B2-4192-A012-5B55E31D647E}"/>
              </a:ext>
            </a:extLst>
          </p:cNvPr>
          <p:cNvSpPr>
            <a:spLocks noGrp="1"/>
          </p:cNvSpPr>
          <p:nvPr>
            <p:ph type="dt" sz="half" idx="10"/>
          </p:nvPr>
        </p:nvSpPr>
        <p:spPr/>
        <p:txBody>
          <a:bodyPr/>
          <a:lstStyle/>
          <a:p>
            <a:fld id="{244D2FC4-1189-4944-B692-F21150660BD4}" type="datetimeFigureOut">
              <a:rPr lang="en-US" smtClean="0"/>
              <a:t>9/24/2021</a:t>
            </a:fld>
            <a:endParaRPr lang="en-US"/>
          </a:p>
        </p:txBody>
      </p:sp>
      <p:sp>
        <p:nvSpPr>
          <p:cNvPr id="6" name="Footer Placeholder 5">
            <a:extLst>
              <a:ext uri="{FF2B5EF4-FFF2-40B4-BE49-F238E27FC236}">
                <a16:creationId xmlns:a16="http://schemas.microsoft.com/office/drawing/2014/main" id="{56C75791-3D8E-4743-BE5A-CF216C97B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F8B47-2C4E-4497-B0F5-8901034BA61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518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4FD-B907-480C-9A75-42CCCF502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D003D-132A-4A49-8D43-8DEEA5208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06D86-3E67-4BFC-B3D6-F905EAFDC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EED40C-D093-4686-B826-5ED117C56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0CB65-CF06-44F2-B8C0-EC622641F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4D88E-D956-4B0B-BE72-6AB0F8C98725}"/>
              </a:ext>
            </a:extLst>
          </p:cNvPr>
          <p:cNvSpPr>
            <a:spLocks noGrp="1"/>
          </p:cNvSpPr>
          <p:nvPr>
            <p:ph type="dt" sz="half" idx="10"/>
          </p:nvPr>
        </p:nvSpPr>
        <p:spPr/>
        <p:txBody>
          <a:bodyPr/>
          <a:lstStyle/>
          <a:p>
            <a:fld id="{244D2FC4-1189-4944-B692-F21150660BD4}" type="datetimeFigureOut">
              <a:rPr lang="en-US" smtClean="0"/>
              <a:t>9/24/2021</a:t>
            </a:fld>
            <a:endParaRPr lang="en-US"/>
          </a:p>
        </p:txBody>
      </p:sp>
      <p:sp>
        <p:nvSpPr>
          <p:cNvPr id="8" name="Footer Placeholder 7">
            <a:extLst>
              <a:ext uri="{FF2B5EF4-FFF2-40B4-BE49-F238E27FC236}">
                <a16:creationId xmlns:a16="http://schemas.microsoft.com/office/drawing/2014/main" id="{F71876FE-F3E3-4987-9DAE-00540431CD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434670-8C4D-46EE-8873-D0EDA9506F1D}"/>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5049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3BDB-45AF-43C2-9748-E5160F4A2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873C7-BE32-4CE8-9ED9-7E6C9AF5E3E3}"/>
              </a:ext>
            </a:extLst>
          </p:cNvPr>
          <p:cNvSpPr>
            <a:spLocks noGrp="1"/>
          </p:cNvSpPr>
          <p:nvPr>
            <p:ph type="dt" sz="half" idx="10"/>
          </p:nvPr>
        </p:nvSpPr>
        <p:spPr/>
        <p:txBody>
          <a:bodyPr/>
          <a:lstStyle/>
          <a:p>
            <a:fld id="{244D2FC4-1189-4944-B692-F21150660BD4}" type="datetimeFigureOut">
              <a:rPr lang="en-US" smtClean="0"/>
              <a:t>9/24/2021</a:t>
            </a:fld>
            <a:endParaRPr lang="en-US"/>
          </a:p>
        </p:txBody>
      </p:sp>
      <p:sp>
        <p:nvSpPr>
          <p:cNvPr id="4" name="Footer Placeholder 3">
            <a:extLst>
              <a:ext uri="{FF2B5EF4-FFF2-40B4-BE49-F238E27FC236}">
                <a16:creationId xmlns:a16="http://schemas.microsoft.com/office/drawing/2014/main" id="{BA75D650-D4EB-4B6D-B295-36645DE90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B687-C8AD-451E-A3CD-B8B5A5B75304}"/>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5142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EB895-C3FB-4E59-8B4C-C0A7E98C06BC}"/>
              </a:ext>
            </a:extLst>
          </p:cNvPr>
          <p:cNvSpPr>
            <a:spLocks noGrp="1"/>
          </p:cNvSpPr>
          <p:nvPr>
            <p:ph type="dt" sz="half" idx="10"/>
          </p:nvPr>
        </p:nvSpPr>
        <p:spPr/>
        <p:txBody>
          <a:bodyPr/>
          <a:lstStyle/>
          <a:p>
            <a:fld id="{244D2FC4-1189-4944-B692-F21150660BD4}" type="datetimeFigureOut">
              <a:rPr lang="en-US" smtClean="0"/>
              <a:t>9/24/2021</a:t>
            </a:fld>
            <a:endParaRPr lang="en-US"/>
          </a:p>
        </p:txBody>
      </p:sp>
      <p:sp>
        <p:nvSpPr>
          <p:cNvPr id="3" name="Footer Placeholder 2">
            <a:extLst>
              <a:ext uri="{FF2B5EF4-FFF2-40B4-BE49-F238E27FC236}">
                <a16:creationId xmlns:a16="http://schemas.microsoft.com/office/drawing/2014/main" id="{6ECD3F76-1134-423C-95AC-E44F042BE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88E43-60FF-499B-984A-2FEB41F8B096}"/>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2556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CBD-812F-42A4-B6DA-782F50FEC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CEB27-1AFF-4D8E-A40E-0FD7C82CF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C4C0A-9398-4236-AF11-4D8291964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0F3A9-EACB-4B87-A3CF-9B2B8273E3DE}"/>
              </a:ext>
            </a:extLst>
          </p:cNvPr>
          <p:cNvSpPr>
            <a:spLocks noGrp="1"/>
          </p:cNvSpPr>
          <p:nvPr>
            <p:ph type="dt" sz="half" idx="10"/>
          </p:nvPr>
        </p:nvSpPr>
        <p:spPr/>
        <p:txBody>
          <a:bodyPr/>
          <a:lstStyle/>
          <a:p>
            <a:fld id="{244D2FC4-1189-4944-B692-F21150660BD4}" type="datetimeFigureOut">
              <a:rPr lang="en-US" smtClean="0"/>
              <a:t>9/24/2021</a:t>
            </a:fld>
            <a:endParaRPr lang="en-US"/>
          </a:p>
        </p:txBody>
      </p:sp>
      <p:sp>
        <p:nvSpPr>
          <p:cNvPr id="6" name="Footer Placeholder 5">
            <a:extLst>
              <a:ext uri="{FF2B5EF4-FFF2-40B4-BE49-F238E27FC236}">
                <a16:creationId xmlns:a16="http://schemas.microsoft.com/office/drawing/2014/main" id="{9BF57B15-02B1-4E7A-91FF-72E9EA1A7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F67CA-CCEB-4CE3-96BF-73449F568EA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66848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087A-518F-4057-B7B4-7257CDA14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EED02-57C8-457F-9DE3-28122808B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4FC27-95DD-45BB-ABFF-BD44AE75E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49AB3-B3A3-4943-A907-DCC2BC0E3346}"/>
              </a:ext>
            </a:extLst>
          </p:cNvPr>
          <p:cNvSpPr>
            <a:spLocks noGrp="1"/>
          </p:cNvSpPr>
          <p:nvPr>
            <p:ph type="dt" sz="half" idx="10"/>
          </p:nvPr>
        </p:nvSpPr>
        <p:spPr/>
        <p:txBody>
          <a:bodyPr/>
          <a:lstStyle/>
          <a:p>
            <a:fld id="{244D2FC4-1189-4944-B692-F21150660BD4}" type="datetimeFigureOut">
              <a:rPr lang="en-US" smtClean="0"/>
              <a:t>9/24/2021</a:t>
            </a:fld>
            <a:endParaRPr lang="en-US"/>
          </a:p>
        </p:txBody>
      </p:sp>
      <p:sp>
        <p:nvSpPr>
          <p:cNvPr id="6" name="Footer Placeholder 5">
            <a:extLst>
              <a:ext uri="{FF2B5EF4-FFF2-40B4-BE49-F238E27FC236}">
                <a16:creationId xmlns:a16="http://schemas.microsoft.com/office/drawing/2014/main" id="{F8A16AFD-9D47-434A-813C-A37E5DE64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E240E-489F-412F-A95F-26458C2EEF6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37777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0734-6761-44BE-A1E9-25B42A8CA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9923-ADBF-457B-8BD4-F3E12BFCC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8E35E-E533-4F23-8241-5A1B431E1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D2FC4-1189-4944-B692-F21150660BD4}" type="datetimeFigureOut">
              <a:rPr lang="en-US" smtClean="0"/>
              <a:t>9/24/2021</a:t>
            </a:fld>
            <a:endParaRPr lang="en-US"/>
          </a:p>
        </p:txBody>
      </p:sp>
      <p:sp>
        <p:nvSpPr>
          <p:cNvPr id="5" name="Footer Placeholder 4">
            <a:extLst>
              <a:ext uri="{FF2B5EF4-FFF2-40B4-BE49-F238E27FC236}">
                <a16:creationId xmlns:a16="http://schemas.microsoft.com/office/drawing/2014/main" id="{96C6A894-6019-4251-8E1D-210AEC8C9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B22E94-E822-4F0B-97FB-5BE3FBE21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9073-D90F-4EB9-8DAD-E14CE47916A0}" type="slidenum">
              <a:rPr lang="en-US" smtClean="0"/>
              <a:t>‹#›</a:t>
            </a:fld>
            <a:endParaRPr lang="en-US"/>
          </a:p>
        </p:txBody>
      </p:sp>
    </p:spTree>
    <p:extLst>
      <p:ext uri="{BB962C8B-B14F-4D97-AF65-F5344CB8AC3E}">
        <p14:creationId xmlns:p14="http://schemas.microsoft.com/office/powerpoint/2010/main" val="78094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620811" y="4480761"/>
            <a:ext cx="4829968" cy="454921"/>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6 – September 27-October 1, 2021</a:t>
            </a:r>
          </a:p>
          <a:p>
            <a:pPr algn="l">
              <a:lnSpc>
                <a:spcPct val="100000"/>
              </a:lnSpc>
              <a:spcAft>
                <a:spcPts val="450"/>
              </a:spcAft>
            </a:pPr>
            <a:endParaRPr lang="en-US" dirty="0"/>
          </a:p>
          <a:p>
            <a:pPr algn="l">
              <a:lnSpc>
                <a:spcPct val="100000"/>
              </a:lnSpc>
              <a:spcAft>
                <a:spcPts val="450"/>
              </a:spcAft>
            </a:pPr>
            <a:r>
              <a:rPr lang="en-US" sz="4000" b="1" dirty="0">
                <a:solidFill>
                  <a:srgbClr val="45546B"/>
                </a:solidFill>
                <a:latin typeface="Century Gothic" panose="020B0502020202020204" pitchFamily="34" charset="0"/>
                <a:cs typeface="Aharoni" panose="02010803020104030203" pitchFamily="2" charset="-79"/>
              </a:rPr>
              <a:t>The Social Self</a:t>
            </a:r>
          </a:p>
          <a:p>
            <a:pPr algn="l">
              <a:lnSpc>
                <a:spcPct val="100000"/>
              </a:lnSpc>
              <a:spcAft>
                <a:spcPts val="450"/>
              </a:spcAft>
            </a:pPr>
            <a:r>
              <a:rPr lang="en-US" b="1" dirty="0">
                <a:solidFill>
                  <a:srgbClr val="45546B"/>
                </a:solidFill>
                <a:latin typeface="Century Gothic" panose="020B0502020202020204" pitchFamily="34" charset="0"/>
                <a:cs typeface="Aharoni" panose="02010803020104030203" pitchFamily="2" charset="-79"/>
              </a:rPr>
              <a:t>HEINZEN &amp; GOODFRIEND CHAPTER 3</a:t>
            </a: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85743"/>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SELF-DISCREPANCY</a:t>
            </a:r>
          </a:p>
        </p:txBody>
      </p:sp>
      <p:sp>
        <p:nvSpPr>
          <p:cNvPr id="3" name="Text Placeholder 2"/>
          <p:cNvSpPr>
            <a:spLocks noGrp="1"/>
          </p:cNvSpPr>
          <p:nvPr>
            <p:ph type="body" sz="quarter" idx="13"/>
          </p:nvPr>
        </p:nvSpPr>
        <p:spPr/>
        <p:txBody>
          <a:bodyPr>
            <a:normAutofit/>
          </a:bodyPr>
          <a:lstStyle/>
          <a:p>
            <a:pPr marL="0" indent="0">
              <a:buNone/>
            </a:pPr>
            <a:r>
              <a:rPr lang="en-US" sz="2800" dirty="0">
                <a:latin typeface="Century Gothic" panose="020B0502020202020204" pitchFamily="34" charset="0"/>
              </a:rPr>
              <a:t>When a mismatch exists between an individual’s actual, ideal, and ought selves.</a:t>
            </a:r>
          </a:p>
        </p:txBody>
      </p:sp>
      <p:sp>
        <p:nvSpPr>
          <p:cNvPr id="4" name="Text Placeholder 3"/>
          <p:cNvSpPr>
            <a:spLocks noGrp="1"/>
          </p:cNvSpPr>
          <p:nvPr>
            <p:ph type="body" sz="quarter" idx="14"/>
          </p:nvPr>
        </p:nvSpPr>
        <p:spPr>
          <a:xfrm>
            <a:off x="609599" y="3022600"/>
            <a:ext cx="3228623" cy="3227917"/>
          </a:xfrm>
        </p:spPr>
        <p:txBody>
          <a:bodyPr>
            <a:normAutofit/>
          </a:bodyPr>
          <a:lstStyle/>
          <a:p>
            <a:r>
              <a:rPr lang="en-US" sz="2400" dirty="0">
                <a:solidFill>
                  <a:schemeClr val="tx2"/>
                </a:solidFill>
                <a:latin typeface="Century Gothic" panose="020B0502020202020204" pitchFamily="34" charset="0"/>
              </a:rPr>
              <a:t>When our ideal self does not match our real self; the mismatch between what I think I should be at my "best" self, vs. what I really am.</a:t>
            </a:r>
          </a:p>
        </p:txBody>
      </p:sp>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8569" t="23138" r="8722" b="2411"/>
          <a:stretch/>
        </p:blipFill>
        <p:spPr>
          <a:xfrm>
            <a:off x="3955787" y="2495775"/>
            <a:ext cx="7721335" cy="3909292"/>
          </a:xfrm>
        </p:spPr>
      </p:pic>
    </p:spTree>
    <p:extLst>
      <p:ext uri="{BB962C8B-B14F-4D97-AF65-F5344CB8AC3E}">
        <p14:creationId xmlns:p14="http://schemas.microsoft.com/office/powerpoint/2010/main" val="35520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98565" y="149754"/>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SELF-EXPANSION THEORY</a:t>
            </a:r>
          </a:p>
        </p:txBody>
      </p:sp>
      <p:sp>
        <p:nvSpPr>
          <p:cNvPr id="3" name="Text Placeholder 2"/>
          <p:cNvSpPr>
            <a:spLocks noGrp="1"/>
          </p:cNvSpPr>
          <p:nvPr>
            <p:ph type="body" sz="quarter" idx="13"/>
          </p:nvPr>
        </p:nvSpPr>
        <p:spPr>
          <a:xfrm>
            <a:off x="609600" y="1475348"/>
            <a:ext cx="4981303" cy="2693331"/>
          </a:xfrm>
        </p:spPr>
        <p:txBody>
          <a:bodyPr>
            <a:noAutofit/>
          </a:bodyPr>
          <a:lstStyle/>
          <a:p>
            <a:r>
              <a:rPr lang="en-US" sz="2800" dirty="0">
                <a:latin typeface="Century Gothic" panose="020B0502020202020204" pitchFamily="34" charset="0"/>
              </a:rPr>
              <a:t>The idea that all humans have a basic motivation to grow, improve, and enhance our self-concept, specifically through close social relationships.</a:t>
            </a:r>
          </a:p>
        </p:txBody>
      </p:sp>
      <p:sp>
        <p:nvSpPr>
          <p:cNvPr id="4" name="Text Placeholder 3"/>
          <p:cNvSpPr>
            <a:spLocks noGrp="1"/>
          </p:cNvSpPr>
          <p:nvPr>
            <p:ph type="body" sz="quarter" idx="14"/>
          </p:nvPr>
        </p:nvSpPr>
        <p:spPr>
          <a:xfrm>
            <a:off x="609631" y="4168679"/>
            <a:ext cx="3949306" cy="2107238"/>
          </a:xfrm>
        </p:spPr>
        <p:txBody>
          <a:bodyPr>
            <a:noAutofit/>
          </a:bodyPr>
          <a:lstStyle/>
          <a:p>
            <a:r>
              <a:rPr lang="en-US" sz="2400" dirty="0">
                <a:solidFill>
                  <a:schemeClr val="tx2"/>
                </a:solidFill>
                <a:latin typeface="Century Gothic" panose="020B0502020202020204" pitchFamily="34" charset="0"/>
              </a:rPr>
              <a:t>Our innate drive to grow, enhance ourselves, and change for the better, especially through our relationships.</a:t>
            </a:r>
          </a:p>
        </p:txBody>
      </p:sp>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1831" r="5258"/>
          <a:stretch/>
        </p:blipFill>
        <p:spPr>
          <a:xfrm>
            <a:off x="6303716" y="1475317"/>
            <a:ext cx="4515555" cy="4800600"/>
          </a:xfrm>
        </p:spPr>
      </p:pic>
    </p:spTree>
    <p:extLst>
      <p:ext uri="{BB962C8B-B14F-4D97-AF65-F5344CB8AC3E}">
        <p14:creationId xmlns:p14="http://schemas.microsoft.com/office/powerpoint/2010/main" val="280357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C6FA-9B87-4E4F-BABE-1F4D6667ABB7}"/>
              </a:ext>
            </a:extLst>
          </p:cNvPr>
          <p:cNvSpPr>
            <a:spLocks noGrp="1"/>
          </p:cNvSpPr>
          <p:nvPr>
            <p:ph type="title"/>
          </p:nvPr>
        </p:nvSpPr>
        <p:spPr>
          <a:xfrm>
            <a:off x="609600" y="246207"/>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SELF-PRESENTATION THEORY</a:t>
            </a:r>
            <a:endParaRPr lang="en-US" sz="4000" b="1" dirty="0">
              <a:solidFill>
                <a:schemeClr val="tx1">
                  <a:lumMod val="65000"/>
                  <a:lumOff val="35000"/>
                </a:schemeClr>
              </a:solidFill>
            </a:endParaRPr>
          </a:p>
        </p:txBody>
      </p:sp>
      <p:sp>
        <p:nvSpPr>
          <p:cNvPr id="3" name="Text Placeholder 2">
            <a:extLst>
              <a:ext uri="{FF2B5EF4-FFF2-40B4-BE49-F238E27FC236}">
                <a16:creationId xmlns:a16="http://schemas.microsoft.com/office/drawing/2014/main" id="{C512A034-3EED-834E-9561-5A5BCD5A3078}"/>
              </a:ext>
            </a:extLst>
          </p:cNvPr>
          <p:cNvSpPr>
            <a:spLocks noGrp="1"/>
          </p:cNvSpPr>
          <p:nvPr>
            <p:ph type="body" sz="quarter" idx="13"/>
          </p:nvPr>
        </p:nvSpPr>
        <p:spPr>
          <a:xfrm>
            <a:off x="609600" y="1942939"/>
            <a:ext cx="4606636" cy="2693331"/>
          </a:xfrm>
        </p:spPr>
        <p:txBody>
          <a:bodyPr>
            <a:normAutofit/>
          </a:bodyPr>
          <a:lstStyle/>
          <a:p>
            <a:r>
              <a:rPr lang="en-US" sz="2800" dirty="0">
                <a:latin typeface="Century Gothic" panose="020B0502020202020204" pitchFamily="34" charset="0"/>
              </a:rPr>
              <a:t>The idea that we present ourselves strategically to make an impression on others. </a:t>
            </a:r>
          </a:p>
        </p:txBody>
      </p:sp>
      <p:sp>
        <p:nvSpPr>
          <p:cNvPr id="4" name="Text Placeholder 3">
            <a:extLst>
              <a:ext uri="{FF2B5EF4-FFF2-40B4-BE49-F238E27FC236}">
                <a16:creationId xmlns:a16="http://schemas.microsoft.com/office/drawing/2014/main" id="{2DBC3630-7DBC-9B48-8643-4B58F2E5A498}"/>
              </a:ext>
            </a:extLst>
          </p:cNvPr>
          <p:cNvSpPr>
            <a:spLocks noGrp="1"/>
          </p:cNvSpPr>
          <p:nvPr>
            <p:ph type="body" sz="quarter" idx="14"/>
          </p:nvPr>
        </p:nvSpPr>
        <p:spPr>
          <a:xfrm>
            <a:off x="609600" y="4224802"/>
            <a:ext cx="8051073" cy="2108200"/>
          </a:xfrm>
        </p:spPr>
        <p:txBody>
          <a:bodyPr>
            <a:normAutofit/>
          </a:bodyPr>
          <a:lstStyle/>
          <a:p>
            <a:r>
              <a:rPr lang="en-US" sz="2400" dirty="0">
                <a:solidFill>
                  <a:schemeClr val="bg2">
                    <a:lumMod val="50000"/>
                  </a:schemeClr>
                </a:solidFill>
                <a:latin typeface="Century Gothic" panose="020B0502020202020204" pitchFamily="34" charset="0"/>
              </a:rPr>
              <a:t>We are motivated to fit in and please our audience, because of our basic drives to be accepted in a social world. </a:t>
            </a:r>
          </a:p>
        </p:txBody>
      </p:sp>
      <p:pic>
        <p:nvPicPr>
          <p:cNvPr id="1026" name="Picture 2" descr="Self presentation young female character holding Vector Image">
            <a:extLst>
              <a:ext uri="{FF2B5EF4-FFF2-40B4-BE49-F238E27FC236}">
                <a16:creationId xmlns:a16="http://schemas.microsoft.com/office/drawing/2014/main" id="{AC1DE5FB-5EB5-6542-B8C1-B30D6F4FB3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08" r="9292" b="12381"/>
          <a:stretch/>
        </p:blipFill>
        <p:spPr bwMode="auto">
          <a:xfrm>
            <a:off x="7863839" y="1364116"/>
            <a:ext cx="4053568" cy="484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45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749" t="42484" r="9056" b="1636"/>
          <a:stretch/>
        </p:blipFill>
        <p:spPr>
          <a:xfrm>
            <a:off x="3285067" y="3118947"/>
            <a:ext cx="8601456" cy="3131571"/>
          </a:xfrm>
        </p:spPr>
      </p:pic>
      <p:sp>
        <p:nvSpPr>
          <p:cNvPr id="2" name="Title 1"/>
          <p:cNvSpPr>
            <a:spLocks noGrp="1"/>
          </p:cNvSpPr>
          <p:nvPr>
            <p:ph type="title"/>
          </p:nvPr>
        </p:nvSpPr>
        <p:spPr/>
        <p:txBody>
          <a:bodyPr>
            <a:normAutofit/>
          </a:bodyPr>
          <a:lstStyle/>
          <a:p>
            <a:r>
              <a:rPr lang="en-US" sz="3600" b="1" dirty="0">
                <a:solidFill>
                  <a:schemeClr val="tx1">
                    <a:lumMod val="65000"/>
                    <a:lumOff val="35000"/>
                  </a:schemeClr>
                </a:solidFill>
                <a:latin typeface="Century Gothic" panose="020B0502020202020204" pitchFamily="34" charset="0"/>
              </a:rPr>
              <a:t>Inclusion of the Other in the Self (IOS) scale</a:t>
            </a:r>
          </a:p>
        </p:txBody>
      </p:sp>
      <p:sp>
        <p:nvSpPr>
          <p:cNvPr id="3" name="Text Placeholder 2"/>
          <p:cNvSpPr>
            <a:spLocks noGrp="1"/>
          </p:cNvSpPr>
          <p:nvPr>
            <p:ph type="body" sz="quarter" idx="13"/>
          </p:nvPr>
        </p:nvSpPr>
        <p:spPr>
          <a:xfrm>
            <a:off x="609600" y="1475349"/>
            <a:ext cx="10972800" cy="1547251"/>
          </a:xfrm>
        </p:spPr>
        <p:txBody>
          <a:bodyPr/>
          <a:lstStyle/>
          <a:p>
            <a:pPr marL="0" indent="0">
              <a:buNone/>
            </a:pPr>
            <a:r>
              <a:rPr lang="en-US" dirty="0">
                <a:latin typeface="Century Gothic" panose="020B0502020202020204" pitchFamily="34" charset="0"/>
              </a:rPr>
              <a:t>A scale used to measure psychological inclusion of others in the self-concept where people circle one of many pairs of circles with increasing overlap between “self” and “other” to indicate how much their self-concept includes a specified other person.</a:t>
            </a:r>
          </a:p>
        </p:txBody>
      </p:sp>
      <p:sp>
        <p:nvSpPr>
          <p:cNvPr id="4" name="Text Placeholder 3"/>
          <p:cNvSpPr>
            <a:spLocks noGrp="1"/>
          </p:cNvSpPr>
          <p:nvPr>
            <p:ph type="body" sz="quarter" idx="14"/>
          </p:nvPr>
        </p:nvSpPr>
        <p:spPr>
          <a:xfrm>
            <a:off x="609600" y="3022600"/>
            <a:ext cx="2675467" cy="3227917"/>
          </a:xfrm>
        </p:spPr>
        <p:txBody>
          <a:bodyPr>
            <a:normAutofit/>
          </a:bodyPr>
          <a:lstStyle/>
          <a:p>
            <a:r>
              <a:rPr lang="en-US" sz="2400" dirty="0">
                <a:solidFill>
                  <a:schemeClr val="tx2"/>
                </a:solidFill>
                <a:latin typeface="Century Gothic" panose="020B0502020202020204" pitchFamily="34" charset="0"/>
              </a:rPr>
              <a:t>A self-report assessment of how much you include others in your definition of who you are.</a:t>
            </a:r>
          </a:p>
        </p:txBody>
      </p:sp>
    </p:spTree>
    <p:extLst>
      <p:ext uri="{BB962C8B-B14F-4D97-AF65-F5344CB8AC3E}">
        <p14:creationId xmlns:p14="http://schemas.microsoft.com/office/powerpoint/2010/main" val="351624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B87B-04C5-284F-B12B-DF17A8BA53C0}"/>
              </a:ext>
            </a:extLst>
          </p:cNvPr>
          <p:cNvSpPr>
            <a:spLocks noGrp="1"/>
          </p:cNvSpPr>
          <p:nvPr>
            <p:ph type="title"/>
          </p:nvPr>
        </p:nvSpPr>
        <p:spPr/>
        <p:txBody>
          <a:bodyPr/>
          <a:lstStyle/>
          <a:p>
            <a:r>
              <a:rPr lang="en-US" b="1" dirty="0">
                <a:solidFill>
                  <a:schemeClr val="tx1">
                    <a:lumMod val="65000"/>
                    <a:lumOff val="35000"/>
                  </a:schemeClr>
                </a:solidFill>
                <a:latin typeface="Century Gothic" panose="020B0502020202020204" pitchFamily="34" charset="0"/>
              </a:rPr>
              <a:t>Inclusion of the Other</a:t>
            </a:r>
          </a:p>
        </p:txBody>
      </p:sp>
      <p:pic>
        <p:nvPicPr>
          <p:cNvPr id="4" name="Picture 3" descr="Diagram, circle&#10;&#10;Description automatically generated">
            <a:extLst>
              <a:ext uri="{FF2B5EF4-FFF2-40B4-BE49-F238E27FC236}">
                <a16:creationId xmlns:a16="http://schemas.microsoft.com/office/drawing/2014/main" id="{B4BBAD00-0F8A-2D4A-B46B-811F57ACF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1" y="1409417"/>
            <a:ext cx="10079704" cy="5226513"/>
          </a:xfrm>
          <a:prstGeom prst="rect">
            <a:avLst/>
          </a:prstGeom>
        </p:spPr>
      </p:pic>
    </p:spTree>
    <p:extLst>
      <p:ext uri="{BB962C8B-B14F-4D97-AF65-F5344CB8AC3E}">
        <p14:creationId xmlns:p14="http://schemas.microsoft.com/office/powerpoint/2010/main" val="92123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2837" t="16675" r="7428"/>
          <a:stretch/>
        </p:blipFill>
        <p:spPr>
          <a:xfrm>
            <a:off x="6577445" y="1027906"/>
            <a:ext cx="5535445" cy="4343260"/>
          </a:xfrm>
        </p:spPr>
      </p:pic>
      <p:sp>
        <p:nvSpPr>
          <p:cNvPr id="2" name="Title 1"/>
          <p:cNvSpPr>
            <a:spLocks noGrp="1"/>
          </p:cNvSpPr>
          <p:nvPr>
            <p:ph type="title"/>
          </p:nvPr>
        </p:nvSpPr>
        <p:spPr>
          <a:xfrm>
            <a:off x="609600" y="365124"/>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SELF-MONITORING</a:t>
            </a:r>
          </a:p>
        </p:txBody>
      </p:sp>
      <p:sp>
        <p:nvSpPr>
          <p:cNvPr id="3" name="Text Placeholder 2"/>
          <p:cNvSpPr>
            <a:spLocks noGrp="1"/>
          </p:cNvSpPr>
          <p:nvPr>
            <p:ph type="body" sz="quarter" idx="13"/>
          </p:nvPr>
        </p:nvSpPr>
        <p:spPr>
          <a:xfrm>
            <a:off x="609600" y="1690687"/>
            <a:ext cx="4720936" cy="2693331"/>
          </a:xfrm>
        </p:spPr>
        <p:txBody>
          <a:bodyPr>
            <a:normAutofit/>
          </a:bodyPr>
          <a:lstStyle/>
          <a:p>
            <a:r>
              <a:rPr lang="en-US" sz="2800" dirty="0">
                <a:latin typeface="Century Gothic" panose="020B0502020202020204" pitchFamily="34" charset="0"/>
              </a:rPr>
              <a:t>Individuals’ ability to notice and adjust their own behavior in an attempt to fit in.</a:t>
            </a:r>
          </a:p>
        </p:txBody>
      </p:sp>
      <p:sp>
        <p:nvSpPr>
          <p:cNvPr id="4" name="Text Placeholder 3"/>
          <p:cNvSpPr>
            <a:spLocks noGrp="1"/>
          </p:cNvSpPr>
          <p:nvPr>
            <p:ph type="body" sz="quarter" idx="14"/>
          </p:nvPr>
        </p:nvSpPr>
        <p:spPr>
          <a:xfrm>
            <a:off x="609631" y="3646979"/>
            <a:ext cx="5739214" cy="2693330"/>
          </a:xfrm>
        </p:spPr>
        <p:txBody>
          <a:bodyPr>
            <a:noAutofit/>
          </a:bodyPr>
          <a:lstStyle/>
          <a:p>
            <a:r>
              <a:rPr lang="en-US" sz="2800" dirty="0">
                <a:solidFill>
                  <a:schemeClr val="tx2"/>
                </a:solidFill>
                <a:latin typeface="Century Gothic" panose="020B0502020202020204" pitchFamily="34" charset="0"/>
              </a:rPr>
              <a:t>When wanting to be a part of the group, people notice how they differ, and evolve accordingly—like a chameleon. For example, we might change how we dress</a:t>
            </a:r>
            <a:r>
              <a:rPr lang="en-US" sz="2800" dirty="0">
                <a:solidFill>
                  <a:schemeClr val="tx2"/>
                </a:solidFill>
              </a:rPr>
              <a:t>. </a:t>
            </a:r>
          </a:p>
        </p:txBody>
      </p:sp>
    </p:spTree>
    <p:extLst>
      <p:ext uri="{BB962C8B-B14F-4D97-AF65-F5344CB8AC3E}">
        <p14:creationId xmlns:p14="http://schemas.microsoft.com/office/powerpoint/2010/main" val="198205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descr="A group of people posing for a photo&#10;&#10;Description automatically generated">
            <a:extLst>
              <a:ext uri="{FF2B5EF4-FFF2-40B4-BE49-F238E27FC236}">
                <a16:creationId xmlns:a16="http://schemas.microsoft.com/office/drawing/2014/main" id="{D9BB51B0-D28C-8041-8DAA-7FBF2F47596F}"/>
              </a:ext>
            </a:extLst>
          </p:cNvPr>
          <p:cNvPicPr>
            <a:picLocks noChangeAspect="1"/>
          </p:cNvPicPr>
          <p:nvPr/>
        </p:nvPicPr>
        <p:blipFill rotWithShape="1">
          <a:blip r:embed="rId3"/>
          <a:srcRect t="15526" b="204"/>
          <a:stretch/>
        </p:blipFill>
        <p:spPr>
          <a:xfrm>
            <a:off x="5429789" y="3054979"/>
            <a:ext cx="6647911" cy="3739461"/>
          </a:xfrm>
          <a:prstGeom prst="rect">
            <a:avLst/>
          </a:prstGeom>
        </p:spPr>
      </p:pic>
      <p:sp>
        <p:nvSpPr>
          <p:cNvPr id="8" name="Title 1">
            <a:extLst>
              <a:ext uri="{FF2B5EF4-FFF2-40B4-BE49-F238E27FC236}">
                <a16:creationId xmlns:a16="http://schemas.microsoft.com/office/drawing/2014/main" id="{5E59FC6C-6369-4B8F-AD43-FB691CBDE6B9}"/>
              </a:ext>
            </a:extLst>
          </p:cNvPr>
          <p:cNvSpPr>
            <a:spLocks noGrp="1"/>
          </p:cNvSpPr>
          <p:nvPr>
            <p:ph type="ctrTitle"/>
          </p:nvPr>
        </p:nvSpPr>
        <p:spPr>
          <a:xfrm>
            <a:off x="646109" y="297517"/>
            <a:ext cx="9385131" cy="1761664"/>
          </a:xfrm>
        </p:spPr>
        <p:txBody>
          <a:bodyPr vert="horz" lIns="91440" tIns="45720" rIns="91440" bIns="45720" rtlCol="0" anchor="b">
            <a:normAutofit/>
          </a:bodyPr>
          <a:lstStyle/>
          <a:p>
            <a:pPr algn="l"/>
            <a:r>
              <a:rPr lang="en-US" sz="5100" b="1" dirty="0">
                <a:solidFill>
                  <a:srgbClr val="68777C"/>
                </a:solidFill>
                <a:latin typeface="Century Gothic" panose="020B0502020202020204" pitchFamily="34" charset="0"/>
                <a:cs typeface="Calibri" panose="020F0502020204030204" pitchFamily="34" charset="0"/>
              </a:rPr>
              <a:t>HOW DO WE KNOW THE SELF IS SOCIAL?</a:t>
            </a:r>
          </a:p>
        </p:txBody>
      </p:sp>
      <p:sp>
        <p:nvSpPr>
          <p:cNvPr id="3" name="TextBox 2">
            <a:extLst>
              <a:ext uri="{FF2B5EF4-FFF2-40B4-BE49-F238E27FC236}">
                <a16:creationId xmlns:a16="http://schemas.microsoft.com/office/drawing/2014/main" id="{A410ADB0-1684-9C43-AA6D-7FC18106B303}"/>
              </a:ext>
            </a:extLst>
          </p:cNvPr>
          <p:cNvSpPr txBox="1"/>
          <p:nvPr/>
        </p:nvSpPr>
        <p:spPr>
          <a:xfrm>
            <a:off x="537772" y="2421237"/>
            <a:ext cx="4672143" cy="2585323"/>
          </a:xfrm>
          <a:prstGeom prst="rect">
            <a:avLst/>
          </a:prstGeom>
          <a:noFill/>
        </p:spPr>
        <p:txBody>
          <a:bodyPr wrap="square" rtlCol="0">
            <a:spAutoFit/>
          </a:bodyPr>
          <a:lstStyle/>
          <a:p>
            <a:r>
              <a:rPr lang="en-US" dirty="0">
                <a:latin typeface="Century Gothic" panose="020B0502020202020204" pitchFamily="34" charset="0"/>
              </a:rPr>
              <a:t>How much can you learn about yourself by observing your behaviors? </a:t>
            </a:r>
          </a:p>
          <a:p>
            <a:endParaRPr lang="en-US" dirty="0">
              <a:latin typeface="Century Gothic" panose="020B0502020202020204" pitchFamily="34" charset="0"/>
            </a:endParaRPr>
          </a:p>
          <a:p>
            <a:r>
              <a:rPr lang="en-US" dirty="0">
                <a:latin typeface="Century Gothic" panose="020B0502020202020204" pitchFamily="34" charset="0"/>
              </a:rPr>
              <a:t>What can you learn about others by observing their behaviors? </a:t>
            </a:r>
          </a:p>
          <a:p>
            <a:r>
              <a:rPr lang="en-US" b="1" dirty="0">
                <a:latin typeface="Century Gothic" panose="020B0502020202020204" pitchFamily="34" charset="0"/>
              </a:rPr>
              <a:t>Discuss</a:t>
            </a:r>
          </a:p>
          <a:p>
            <a:endParaRPr lang="en-US" dirty="0">
              <a:latin typeface="Century Gothic" panose="020B0502020202020204" pitchFamily="34" charset="0"/>
            </a:endParaRPr>
          </a:p>
          <a:p>
            <a:endParaRPr lang="en-US" b="1" dirty="0">
              <a:latin typeface="Century Gothic" panose="020B0502020202020204" pitchFamily="34" charset="0"/>
            </a:endParaRPr>
          </a:p>
          <a:p>
            <a:endParaRPr lang="en-US" dirty="0"/>
          </a:p>
        </p:txBody>
      </p:sp>
      <p:sp>
        <p:nvSpPr>
          <p:cNvPr id="4" name="TextBox 3">
            <a:extLst>
              <a:ext uri="{FF2B5EF4-FFF2-40B4-BE49-F238E27FC236}">
                <a16:creationId xmlns:a16="http://schemas.microsoft.com/office/drawing/2014/main" id="{FC4AB82E-9672-0B44-A945-01A32117EA98}"/>
              </a:ext>
            </a:extLst>
          </p:cNvPr>
          <p:cNvSpPr txBox="1"/>
          <p:nvPr/>
        </p:nvSpPr>
        <p:spPr>
          <a:xfrm>
            <a:off x="496824" y="4344491"/>
            <a:ext cx="4713091"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Inferences about others by observing their behaviors</a:t>
            </a:r>
          </a:p>
          <a:p>
            <a:pPr marL="285750" indent="-285750">
              <a:buFont typeface="Arial" panose="020B0604020202020204" pitchFamily="34" charset="0"/>
              <a:buChar char="•"/>
            </a:pPr>
            <a:r>
              <a:rPr lang="en-US" dirty="0">
                <a:latin typeface="Century Gothic" panose="020B0502020202020204" pitchFamily="34" charset="0"/>
              </a:rPr>
              <a:t>Incorporate others’ observations about you into your self-concept</a:t>
            </a:r>
          </a:p>
          <a:p>
            <a:endParaRPr lang="en-US" dirty="0"/>
          </a:p>
        </p:txBody>
      </p:sp>
    </p:spTree>
    <p:extLst>
      <p:ext uri="{BB962C8B-B14F-4D97-AF65-F5344CB8AC3E}">
        <p14:creationId xmlns:p14="http://schemas.microsoft.com/office/powerpoint/2010/main" val="23015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a:bodyPr>
          <a:lstStyle/>
          <a:p>
            <a:pPr marL="457200" indent="-457200">
              <a:buFont typeface="Arial" panose="020B0604020202020204" pitchFamily="34" charset="0"/>
              <a:buChar char="•"/>
            </a:pPr>
            <a:endParaRPr lang="en-US" sz="3200" dirty="0">
              <a:latin typeface="Century Gothic" panose="020B0502020202020204" pitchFamily="34" charset="0"/>
            </a:endParaRPr>
          </a:p>
          <a:p>
            <a:pPr marL="457200" indent="-457200">
              <a:buFont typeface="Arial" panose="020B0604020202020204" pitchFamily="34" charset="0"/>
              <a:buChar char="•"/>
            </a:pPr>
            <a:endParaRPr lang="en-US" sz="3200" dirty="0">
              <a:latin typeface="Century Gothic" panose="020B0502020202020204" pitchFamily="34" charset="0"/>
            </a:endParaRPr>
          </a:p>
          <a:p>
            <a:pPr marL="457200" indent="-457200">
              <a:buFont typeface="Arial" panose="020B0604020202020204" pitchFamily="34" charset="0"/>
              <a:buChar char="•"/>
            </a:pPr>
            <a:endParaRPr lang="en-US" sz="3200" dirty="0">
              <a:latin typeface="Century Gothic" panose="020B0502020202020204" pitchFamily="34" charset="0"/>
            </a:endParaRPr>
          </a:p>
          <a:p>
            <a:pPr marL="457200" indent="-457200" algn="ctr">
              <a:buFont typeface="Arial" panose="020B0604020202020204" pitchFamily="34" charset="0"/>
              <a:buChar char="•"/>
            </a:pPr>
            <a:r>
              <a:rPr lang="en-US" sz="3200" dirty="0">
                <a:latin typeface="Century Gothic" panose="020B0502020202020204" pitchFamily="34" charset="0"/>
              </a:rPr>
              <a:t>Do you think that you are a high or low self-monitor - and is that working well for you?</a:t>
            </a:r>
          </a:p>
          <a:p>
            <a:pPr algn="l"/>
            <a:endParaRPr lang="en-US" sz="3200" dirty="0">
              <a:solidFill>
                <a:schemeClr val="tx1">
                  <a:lumMod val="50000"/>
                  <a:lumOff val="50000"/>
                </a:schemeClr>
              </a:solidFill>
              <a:latin typeface="Century Gothic" panose="020B0502020202020204" pitchFamily="34" charset="0"/>
              <a:cs typeface="Calibri" panose="020F050202020403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HOW DO WE KNOW THE SELF IS SOCIAL?</a:t>
            </a:r>
          </a:p>
        </p:txBody>
      </p:sp>
    </p:spTree>
    <p:extLst>
      <p:ext uri="{BB962C8B-B14F-4D97-AF65-F5344CB8AC3E}">
        <p14:creationId xmlns:p14="http://schemas.microsoft.com/office/powerpoint/2010/main" val="215347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lumMod val="65000"/>
                    <a:lumOff val="35000"/>
                  </a:schemeClr>
                </a:solidFill>
                <a:latin typeface="Century Gothic" panose="020B0502020202020204" pitchFamily="34" charset="0"/>
              </a:rPr>
              <a:t>COLLECTIVE SELF-ESTEEM</a:t>
            </a:r>
          </a:p>
        </p:txBody>
      </p:sp>
      <p:sp>
        <p:nvSpPr>
          <p:cNvPr id="3" name="Text Placeholder 2"/>
          <p:cNvSpPr>
            <a:spLocks noGrp="1"/>
          </p:cNvSpPr>
          <p:nvPr>
            <p:ph type="body" sz="quarter" idx="13"/>
          </p:nvPr>
        </p:nvSpPr>
        <p:spPr/>
        <p:txBody>
          <a:bodyPr/>
          <a:lstStyle/>
          <a:p>
            <a:r>
              <a:rPr lang="en-US" dirty="0">
                <a:latin typeface="Century Gothic" panose="020B0502020202020204" pitchFamily="34" charset="0"/>
              </a:rPr>
              <a:t>Individuals’ evaluation of the worth of the social groups of which they are a member.</a:t>
            </a:r>
          </a:p>
        </p:txBody>
      </p:sp>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9905" t="28288" r="9775" b="3506"/>
          <a:stretch/>
        </p:blipFill>
        <p:spPr>
          <a:xfrm>
            <a:off x="4533619" y="2772551"/>
            <a:ext cx="6863645" cy="3278293"/>
          </a:xfrm>
        </p:spPr>
      </p:pic>
      <p:sp>
        <p:nvSpPr>
          <p:cNvPr id="4" name="Text Placeholder 3"/>
          <p:cNvSpPr>
            <a:spLocks noGrp="1"/>
          </p:cNvSpPr>
          <p:nvPr>
            <p:ph type="body" sz="quarter" idx="14"/>
          </p:nvPr>
        </p:nvSpPr>
        <p:spPr>
          <a:xfrm>
            <a:off x="609600" y="3022600"/>
            <a:ext cx="3120249" cy="3227917"/>
          </a:xfrm>
        </p:spPr>
        <p:txBody>
          <a:bodyPr/>
          <a:lstStyle/>
          <a:p>
            <a:r>
              <a:rPr lang="en-US" dirty="0">
                <a:solidFill>
                  <a:schemeClr val="tx2"/>
                </a:solidFill>
                <a:latin typeface="Century Gothic" panose="020B0502020202020204" pitchFamily="34" charset="0"/>
              </a:rPr>
              <a:t>Our evaluation of the worth of the group we belong to, like how proud we are to be a member of a winning team's fan base.</a:t>
            </a:r>
            <a:endParaRPr lang="en-US" dirty="0">
              <a:latin typeface="Century Gothic" panose="020B0502020202020204" pitchFamily="34" charset="0"/>
            </a:endParaRPr>
          </a:p>
        </p:txBody>
      </p:sp>
    </p:spTree>
    <p:extLst>
      <p:ext uri="{BB962C8B-B14F-4D97-AF65-F5344CB8AC3E}">
        <p14:creationId xmlns:p14="http://schemas.microsoft.com/office/powerpoint/2010/main" val="227005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7C4BF-0772-494A-85BE-AD929C43BC99}"/>
              </a:ext>
            </a:extLst>
          </p:cNvPr>
          <p:cNvSpPr>
            <a:spLocks noGrp="1"/>
          </p:cNvSpPr>
          <p:nvPr>
            <p:ph type="title"/>
          </p:nvPr>
        </p:nvSpPr>
        <p:spPr/>
        <p:txBody>
          <a:bodyPr>
            <a:normAutofit/>
          </a:bodyPr>
          <a:lstStyle/>
          <a:p>
            <a:pPr algn="ctr"/>
            <a:r>
              <a:rPr lang="en-US" sz="4000" b="1" dirty="0">
                <a:solidFill>
                  <a:schemeClr val="tx1">
                    <a:lumMod val="65000"/>
                    <a:lumOff val="35000"/>
                  </a:schemeClr>
                </a:solidFill>
                <a:latin typeface="Century Gothic" panose="020B0502020202020204" pitchFamily="34" charset="0"/>
              </a:rPr>
              <a:t>COLLECTIVE SELF-ESTEEM </a:t>
            </a:r>
          </a:p>
        </p:txBody>
      </p:sp>
      <p:sp>
        <p:nvSpPr>
          <p:cNvPr id="3" name="TextBox 2">
            <a:extLst>
              <a:ext uri="{FF2B5EF4-FFF2-40B4-BE49-F238E27FC236}">
                <a16:creationId xmlns:a16="http://schemas.microsoft.com/office/drawing/2014/main" id="{4E69050E-5635-A040-A270-EBD911D84901}"/>
              </a:ext>
            </a:extLst>
          </p:cNvPr>
          <p:cNvSpPr txBox="1"/>
          <p:nvPr/>
        </p:nvSpPr>
        <p:spPr>
          <a:xfrm>
            <a:off x="979714" y="1463040"/>
            <a:ext cx="9261566" cy="461665"/>
          </a:xfrm>
          <a:prstGeom prst="rect">
            <a:avLst/>
          </a:prstGeom>
          <a:noFill/>
        </p:spPr>
        <p:txBody>
          <a:bodyPr wrap="square" rtlCol="0">
            <a:spAutoFit/>
          </a:bodyPr>
          <a:lstStyle/>
          <a:p>
            <a:r>
              <a:rPr lang="en-US" sz="2400" dirty="0">
                <a:latin typeface="Century Gothic" panose="020B0502020202020204" pitchFamily="34" charset="0"/>
              </a:rPr>
              <a:t>Groups Influence How We Feel About Ourselves</a:t>
            </a:r>
          </a:p>
        </p:txBody>
      </p:sp>
      <p:sp>
        <p:nvSpPr>
          <p:cNvPr id="4" name="TextBox 3">
            <a:extLst>
              <a:ext uri="{FF2B5EF4-FFF2-40B4-BE49-F238E27FC236}">
                <a16:creationId xmlns:a16="http://schemas.microsoft.com/office/drawing/2014/main" id="{00657401-30B7-9348-8105-60B35CBA2A81}"/>
              </a:ext>
            </a:extLst>
          </p:cNvPr>
          <p:cNvSpPr txBox="1"/>
          <p:nvPr/>
        </p:nvSpPr>
        <p:spPr>
          <a:xfrm>
            <a:off x="979714" y="2050869"/>
            <a:ext cx="10019212" cy="221599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How we feel about our groups influences how we feel about ourselves. </a:t>
            </a:r>
          </a:p>
          <a:p>
            <a:pPr marL="342900" indent="-342900">
              <a:buFont typeface="Arial" panose="020B0604020202020204" pitchFamily="34" charset="0"/>
              <a:buChar char="•"/>
            </a:pPr>
            <a:r>
              <a:rPr lang="en-US" sz="2400" dirty="0">
                <a:latin typeface="Century Gothic" panose="020B0502020202020204" pitchFamily="34" charset="0"/>
              </a:rPr>
              <a:t>You can experience collective self-esteem about the reputation of your college or university, religious and political affiliations, your nationality (for example during the Olympics), and more.</a:t>
            </a:r>
          </a:p>
          <a:p>
            <a:endParaRPr lang="en-US" dirty="0"/>
          </a:p>
        </p:txBody>
      </p:sp>
      <p:sp>
        <p:nvSpPr>
          <p:cNvPr id="5" name="TextBox 4">
            <a:extLst>
              <a:ext uri="{FF2B5EF4-FFF2-40B4-BE49-F238E27FC236}">
                <a16:creationId xmlns:a16="http://schemas.microsoft.com/office/drawing/2014/main" id="{203E1A1F-D922-214C-8F60-9FB3FCC1598F}"/>
              </a:ext>
            </a:extLst>
          </p:cNvPr>
          <p:cNvSpPr txBox="1"/>
          <p:nvPr/>
        </p:nvSpPr>
        <p:spPr>
          <a:xfrm>
            <a:off x="1992085" y="4627041"/>
            <a:ext cx="7994469" cy="461665"/>
          </a:xfrm>
          <a:prstGeom prst="rect">
            <a:avLst/>
          </a:prstGeom>
          <a:noFill/>
        </p:spPr>
        <p:txBody>
          <a:bodyPr wrap="square" rtlCol="0">
            <a:spAutoFit/>
          </a:bodyPr>
          <a:lstStyle/>
          <a:p>
            <a:pPr algn="ctr"/>
            <a:r>
              <a:rPr lang="en-US" sz="2400" b="1" dirty="0">
                <a:solidFill>
                  <a:schemeClr val="tx1">
                    <a:lumMod val="65000"/>
                    <a:lumOff val="35000"/>
                  </a:schemeClr>
                </a:solidFill>
                <a:latin typeface="Century Gothic" panose="020B0502020202020204" pitchFamily="34" charset="0"/>
              </a:rPr>
              <a:t>Think. Pair. Share. </a:t>
            </a:r>
          </a:p>
        </p:txBody>
      </p:sp>
      <p:sp>
        <p:nvSpPr>
          <p:cNvPr id="6" name="TextBox 5">
            <a:extLst>
              <a:ext uri="{FF2B5EF4-FFF2-40B4-BE49-F238E27FC236}">
                <a16:creationId xmlns:a16="http://schemas.microsoft.com/office/drawing/2014/main" id="{9FD0DE3F-C4AD-834D-9A99-075F6330D2D6}"/>
              </a:ext>
            </a:extLst>
          </p:cNvPr>
          <p:cNvSpPr txBox="1"/>
          <p:nvPr/>
        </p:nvSpPr>
        <p:spPr>
          <a:xfrm>
            <a:off x="581296" y="5276504"/>
            <a:ext cx="10816045" cy="830997"/>
          </a:xfrm>
          <a:prstGeom prst="rect">
            <a:avLst/>
          </a:prstGeom>
          <a:noFill/>
        </p:spPr>
        <p:txBody>
          <a:bodyPr wrap="square" rtlCol="0">
            <a:spAutoFit/>
          </a:bodyPr>
          <a:lstStyle/>
          <a:p>
            <a:pPr algn="ctr"/>
            <a:r>
              <a:rPr lang="en-US" sz="2400" b="1" dirty="0">
                <a:solidFill>
                  <a:schemeClr val="tx1">
                    <a:lumMod val="65000"/>
                    <a:lumOff val="35000"/>
                  </a:schemeClr>
                </a:solidFill>
                <a:latin typeface="Century Gothic" panose="020B0502020202020204" pitchFamily="34" charset="0"/>
              </a:rPr>
              <a:t>Why does identifying with a sports team mean so much to so many people?</a:t>
            </a:r>
          </a:p>
        </p:txBody>
      </p:sp>
    </p:spTree>
    <p:extLst>
      <p:ext uri="{BB962C8B-B14F-4D97-AF65-F5344CB8AC3E}">
        <p14:creationId xmlns:p14="http://schemas.microsoft.com/office/powerpoint/2010/main" val="113177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a:solidFill>
            <a:schemeClr val="bg1"/>
          </a:solidFill>
          <a:ln>
            <a:solidFill>
              <a:srgbClr val="68777C"/>
            </a:solidFill>
          </a:ln>
        </p:spPr>
        <p:txBody>
          <a:bodyPr>
            <a:normAutofit fontScale="90000"/>
          </a:bodyPr>
          <a:lstStyle/>
          <a:p>
            <a:r>
              <a:rPr lang="en-US" sz="4800" b="1" dirty="0">
                <a:solidFill>
                  <a:srgbClr val="68777C"/>
                </a:solidFill>
                <a:latin typeface="Century Gothic" panose="020B0502020202020204" pitchFamily="34" charset="0"/>
                <a:cs typeface="Aharoni" panose="02010803020104030203" pitchFamily="2" charset="-79"/>
              </a:rPr>
              <a:t>THE SOCIAL SELF LEARNING OBJECTIVES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349312" y="1955463"/>
            <a:ext cx="10895092" cy="4401205"/>
          </a:xfrm>
          <a:prstGeom prst="rect">
            <a:avLst/>
          </a:prstGeom>
          <a:noFill/>
        </p:spPr>
        <p:txBody>
          <a:bodyPr wrap="square" rtlCol="0">
            <a:spAutoFit/>
          </a:bodyPr>
          <a:lstStyle/>
          <a:p>
            <a:pPr lvl="1"/>
            <a:r>
              <a:rPr lang="en-US" sz="2800" b="1" dirty="0">
                <a:solidFill>
                  <a:srgbClr val="68777C"/>
                </a:solidFill>
                <a:latin typeface="Century Gothic" panose="020B0502020202020204" pitchFamily="34" charset="0"/>
              </a:rPr>
              <a:t>MODULE 6.1: </a:t>
            </a:r>
            <a:r>
              <a:rPr lang="en-US" sz="2800" dirty="0">
                <a:latin typeface="Century Gothic" panose="020B0502020202020204" pitchFamily="34" charset="0"/>
              </a:rPr>
              <a:t>Think critically about how our self-perceptions and group affiliations influence how we think, feel, and behave.</a:t>
            </a:r>
            <a:endParaRPr lang="en-US" sz="2800" dirty="0">
              <a:solidFill>
                <a:schemeClr val="tx2">
                  <a:lumMod val="75000"/>
                </a:schemeClr>
              </a:solidFill>
              <a:latin typeface="Century Gothic" panose="020B0502020202020204" pitchFamily="34" charset="0"/>
            </a:endParaRPr>
          </a:p>
          <a:p>
            <a:pPr lvl="1"/>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MODULE 6.2:</a:t>
            </a:r>
            <a:r>
              <a:rPr lang="en-US" sz="2800" b="1" dirty="0">
                <a:solidFill>
                  <a:schemeClr val="tx2">
                    <a:lumMod val="75000"/>
                  </a:schemeClr>
                </a:solidFill>
                <a:latin typeface="Century Gothic" panose="020B0502020202020204" pitchFamily="34" charset="0"/>
              </a:rPr>
              <a:t> </a:t>
            </a:r>
            <a:r>
              <a:rPr lang="en-US" sz="2800" dirty="0">
                <a:latin typeface="Century Gothic" panose="020B0502020202020204" pitchFamily="34" charset="0"/>
              </a:rPr>
              <a:t>Explain how self-awareness and </a:t>
            </a:r>
            <a:r>
              <a:rPr lang="en-US" sz="2800">
                <a:latin typeface="Century Gothic" panose="020B0502020202020204" pitchFamily="34" charset="0"/>
              </a:rPr>
              <a:t>self-concept are defined.</a:t>
            </a:r>
            <a:endParaRPr lang="en-US" sz="2800" dirty="0">
              <a:latin typeface="Century Gothic" panose="020B0502020202020204" pitchFamily="34" charset="0"/>
            </a:endParaRPr>
          </a:p>
          <a:p>
            <a:pPr lvl="1"/>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MODULE 6.3: </a:t>
            </a:r>
            <a:r>
              <a:rPr lang="en-US" sz="2800" dirty="0">
                <a:latin typeface="Century Gothic" panose="020B0502020202020204" pitchFamily="34" charset="0"/>
              </a:rPr>
              <a:t>Describe the risks and rewards associated with positive self-illusions, moderate self-deceptions, and artificially boosting self esteem. </a:t>
            </a:r>
          </a:p>
        </p:txBody>
      </p:sp>
    </p:spTree>
    <p:extLst>
      <p:ext uri="{BB962C8B-B14F-4D97-AF65-F5344CB8AC3E}">
        <p14:creationId xmlns:p14="http://schemas.microsoft.com/office/powerpoint/2010/main" val="2666300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a:bodyPr>
          <a:lstStyle/>
          <a:p>
            <a:pPr marL="457200" indent="-457200">
              <a:buFont typeface="Arial" panose="020B0604020202020204" pitchFamily="34" charset="0"/>
              <a:buChar char="•"/>
            </a:pPr>
            <a:r>
              <a:rPr lang="en-US" sz="3200" dirty="0">
                <a:latin typeface="Century Gothic" panose="020B0502020202020204" pitchFamily="34" charset="0"/>
              </a:rPr>
              <a:t>Self-perception theory proposes that we form our self-concept by observing our own behaviors, them make assumptions about our internal values, attitudes, and so on. </a:t>
            </a:r>
          </a:p>
          <a:p>
            <a:pPr algn="l"/>
            <a:endParaRPr lang="en-US" sz="3200" dirty="0">
              <a:solidFill>
                <a:schemeClr val="tx1">
                  <a:lumMod val="50000"/>
                  <a:lumOff val="50000"/>
                </a:schemeClr>
              </a:solidFill>
              <a:latin typeface="Century Gothic" panose="020B0502020202020204" pitchFamily="34" charset="0"/>
              <a:cs typeface="Calibri" panose="020F0502020204030204" pitchFamily="34" charset="0"/>
            </a:endParaRPr>
          </a:p>
          <a:p>
            <a:pPr marL="457200" indent="-457200" algn="l">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Think of at least two times when you realized something about your self-concept by observing your behaviors. Why did you not have this self-insight before you noticed your own behaviors?</a:t>
            </a:r>
          </a:p>
          <a:p>
            <a:pPr lvl="1" indent="0">
              <a:buNone/>
            </a:pPr>
            <a:endParaRPr lang="en-US" sz="3067"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HOW DO WE KNOW THE SELF IS SOCIAL?</a:t>
            </a:r>
          </a:p>
        </p:txBody>
      </p:sp>
    </p:spTree>
    <p:extLst>
      <p:ext uri="{BB962C8B-B14F-4D97-AF65-F5344CB8AC3E}">
        <p14:creationId xmlns:p14="http://schemas.microsoft.com/office/powerpoint/2010/main" val="280049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a:bodyPr>
          <a:lstStyle/>
          <a:p>
            <a:pPr marL="457200" indent="-457200">
              <a:buFont typeface="Arial" panose="020B0604020202020204" pitchFamily="34" charset="0"/>
              <a:buChar char="•"/>
            </a:pPr>
            <a:r>
              <a:rPr lang="en-US" sz="3200" dirty="0">
                <a:latin typeface="Century Gothic" panose="020B0502020202020204" pitchFamily="34" charset="0"/>
              </a:rPr>
              <a:t>Self-discrepancy theory suggests that instead of a single self, we all have three selves: actual self, ideal self, and the ought self. When these selves don’t match, we have negative emotional reactions. </a:t>
            </a:r>
          </a:p>
          <a:p>
            <a:pPr algn="l"/>
            <a:endParaRPr lang="en-US" sz="3200" dirty="0">
              <a:solidFill>
                <a:schemeClr val="tx1">
                  <a:lumMod val="50000"/>
                  <a:lumOff val="50000"/>
                </a:schemeClr>
              </a:solidFill>
              <a:latin typeface="Century Gothic" panose="020B0502020202020204" pitchFamily="34" charset="0"/>
              <a:cs typeface="Calibri" panose="020F0502020204030204" pitchFamily="34" charset="0"/>
            </a:endParaRPr>
          </a:p>
          <a:p>
            <a:pPr marL="457200" indent="-457200" algn="l">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Think about traits that make up your actual, ideal, and ought selves. How do you feel about traits that don’t match? </a:t>
            </a:r>
          </a:p>
          <a:p>
            <a:pPr lvl="1" indent="0">
              <a:buNone/>
            </a:pPr>
            <a:endParaRPr lang="en-US" sz="3067"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HOW DO WE UNDERSTAND THE “SELF”?</a:t>
            </a:r>
          </a:p>
        </p:txBody>
      </p:sp>
    </p:spTree>
    <p:extLst>
      <p:ext uri="{BB962C8B-B14F-4D97-AF65-F5344CB8AC3E}">
        <p14:creationId xmlns:p14="http://schemas.microsoft.com/office/powerpoint/2010/main" val="773891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a:bodyPr>
          <a:lstStyle/>
          <a:p>
            <a:pPr marL="457200" indent="-457200">
              <a:buFont typeface="Arial" panose="020B0604020202020204" pitchFamily="34" charset="0"/>
              <a:buChar char="•"/>
            </a:pPr>
            <a:r>
              <a:rPr lang="en-US" sz="3200" dirty="0">
                <a:latin typeface="Century Gothic" panose="020B0502020202020204" pitchFamily="34" charset="0"/>
              </a:rPr>
              <a:t>Self-expansion theory is the idea that we all want to grow and improve, and one way to do that is to cognitively include other people into our self-concept. </a:t>
            </a:r>
          </a:p>
          <a:p>
            <a:pPr algn="l"/>
            <a:endParaRPr lang="en-US" sz="3200" dirty="0">
              <a:solidFill>
                <a:schemeClr val="tx1">
                  <a:lumMod val="50000"/>
                  <a:lumOff val="50000"/>
                </a:schemeClr>
              </a:solidFill>
              <a:latin typeface="Century Gothic" panose="020B0502020202020204" pitchFamily="34" charset="0"/>
              <a:cs typeface="Calibri" panose="020F0502020204030204" pitchFamily="34" charset="0"/>
            </a:endParaRPr>
          </a:p>
          <a:p>
            <a:pPr marL="457200" indent="-457200" algn="l">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How do you cognitively include other people in your self-concept?</a:t>
            </a:r>
          </a:p>
          <a:p>
            <a:pPr lvl="1" indent="0">
              <a:buNone/>
            </a:pPr>
            <a:endParaRPr lang="en-US" sz="3067"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HOW DO WE UNDERSTAND THE “SELF”?</a:t>
            </a:r>
          </a:p>
        </p:txBody>
      </p:sp>
    </p:spTree>
    <p:extLst>
      <p:ext uri="{BB962C8B-B14F-4D97-AF65-F5344CB8AC3E}">
        <p14:creationId xmlns:p14="http://schemas.microsoft.com/office/powerpoint/2010/main" val="2754462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lnSpcReduction="10000"/>
          </a:bodyPr>
          <a:lstStyle/>
          <a:p>
            <a:pPr marL="457200" indent="-457200">
              <a:buFont typeface="Arial" panose="020B0604020202020204" pitchFamily="34" charset="0"/>
              <a:buChar char="•"/>
            </a:pPr>
            <a:r>
              <a:rPr lang="en-US" sz="3200" dirty="0">
                <a:latin typeface="Century Gothic" panose="020B0502020202020204" pitchFamily="34" charset="0"/>
              </a:rPr>
              <a:t>We can also change how we present our selves to others. This can happen through specific impression management techniques. People also vary in how much they monitor the social situation and adapt to it through their behaviors, an idea called self-monitoring. </a:t>
            </a:r>
          </a:p>
          <a:p>
            <a:pPr algn="l"/>
            <a:endParaRPr lang="en-US" sz="3200" dirty="0">
              <a:solidFill>
                <a:schemeClr val="tx1">
                  <a:lumMod val="50000"/>
                  <a:lumOff val="50000"/>
                </a:schemeClr>
              </a:solidFill>
              <a:latin typeface="Century Gothic" panose="020B0502020202020204" pitchFamily="34" charset="0"/>
              <a:cs typeface="Calibri" panose="020F0502020204030204" pitchFamily="34" charset="0"/>
            </a:endParaRPr>
          </a:p>
          <a:p>
            <a:pPr marL="457200" indent="-457200" algn="l">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Think about how that example of high self-monitoring worked out – was it entirely negative, entirely positive, or a mixture of both? Were you able to sustain that impression management over the long term? </a:t>
            </a:r>
          </a:p>
          <a:p>
            <a:pPr lvl="1" indent="0">
              <a:buNone/>
            </a:pPr>
            <a:endParaRPr lang="en-US" sz="3067"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HOW DO WE UNDERSTAND THE “SELF”?</a:t>
            </a:r>
          </a:p>
        </p:txBody>
      </p:sp>
    </p:spTree>
    <p:extLst>
      <p:ext uri="{BB962C8B-B14F-4D97-AF65-F5344CB8AC3E}">
        <p14:creationId xmlns:p14="http://schemas.microsoft.com/office/powerpoint/2010/main" val="1993221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716868"/>
          </a:xfrm>
          <a:ln>
            <a:solidFill>
              <a:srgbClr val="68777C"/>
            </a:solidFill>
          </a:ln>
        </p:spPr>
        <p:txBody>
          <a:bodyPr vert="horz" lIns="91440" tIns="45720" rIns="91440" bIns="45720" rtlCol="0" anchor="ctr">
            <a:normAutofit/>
          </a:bodyPr>
          <a:lstStyle/>
          <a:p>
            <a:pPr lvl="1" algn="ctr"/>
            <a:r>
              <a:rPr lang="en-US" sz="2800" dirty="0">
                <a:latin typeface="Century Gothic" panose="020B0502020202020204" pitchFamily="34" charset="0"/>
              </a:rPr>
              <a:t>Explain how </a:t>
            </a:r>
            <a:r>
              <a:rPr lang="en-US" sz="2800" b="1" dirty="0">
                <a:latin typeface="Century Gothic" panose="020B0502020202020204" pitchFamily="34" charset="0"/>
              </a:rPr>
              <a:t>self-awareness</a:t>
            </a:r>
            <a:r>
              <a:rPr lang="en-US" sz="2800" dirty="0">
                <a:latin typeface="Century Gothic" panose="020B0502020202020204" pitchFamily="34" charset="0"/>
              </a:rPr>
              <a:t> and </a:t>
            </a:r>
            <a:br>
              <a:rPr lang="en-US" sz="2800" dirty="0">
                <a:latin typeface="Century Gothic" panose="020B0502020202020204" pitchFamily="34" charset="0"/>
              </a:rPr>
            </a:br>
            <a:r>
              <a:rPr lang="en-US" sz="2800" b="1" dirty="0">
                <a:latin typeface="Century Gothic" panose="020B0502020202020204" pitchFamily="34" charset="0"/>
              </a:rPr>
              <a:t>self-concept </a:t>
            </a:r>
            <a:r>
              <a:rPr lang="en-US" sz="2800" dirty="0">
                <a:latin typeface="Century Gothic" panose="020B0502020202020204" pitchFamily="34" charset="0"/>
              </a:rPr>
              <a:t>are defined.</a:t>
            </a:r>
            <a:endParaRPr lang="en-US" sz="2800" dirty="0">
              <a:solidFill>
                <a:schemeClr val="tx2">
                  <a:lumMod val="75000"/>
                </a:schemeClr>
              </a:solidFill>
              <a:latin typeface="Century Gothic" panose="020B050202020202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8" y="1144951"/>
            <a:ext cx="1380151"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M6.2</a:t>
            </a:r>
          </a:p>
        </p:txBody>
      </p:sp>
    </p:spTree>
    <p:extLst>
      <p:ext uri="{BB962C8B-B14F-4D97-AF65-F5344CB8AC3E}">
        <p14:creationId xmlns:p14="http://schemas.microsoft.com/office/powerpoint/2010/main" val="3650336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822D7A-D9F2-D84F-A2DD-51DA92E2E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952" r="1695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581513" y="150315"/>
            <a:ext cx="2842886" cy="1285587"/>
          </a:xfrm>
        </p:spPr>
        <p:txBody>
          <a:bodyPr vert="horz" lIns="91440" tIns="45720" rIns="91440" bIns="45720" rtlCol="0" anchor="b">
            <a:noAutofit/>
          </a:bodyPr>
          <a:lstStyle/>
          <a:p>
            <a:r>
              <a:rPr lang="en-US" sz="2800" b="1" dirty="0">
                <a:solidFill>
                  <a:srgbClr val="68777C"/>
                </a:solidFill>
                <a:latin typeface="Century Gothic" panose="020B0502020202020204" pitchFamily="34" charset="0"/>
              </a:rPr>
              <a:t>HOW DO WE UNDERSTAND </a:t>
            </a:r>
            <a:br>
              <a:rPr lang="en-US" sz="2800" b="1" dirty="0">
                <a:solidFill>
                  <a:srgbClr val="68777C"/>
                </a:solidFill>
                <a:latin typeface="Century Gothic" panose="020B0502020202020204" pitchFamily="34" charset="0"/>
              </a:rPr>
            </a:br>
            <a:r>
              <a:rPr lang="en-US" sz="2800" b="1" dirty="0">
                <a:solidFill>
                  <a:srgbClr val="68777C"/>
                </a:solidFill>
                <a:latin typeface="Century Gothic" panose="020B0502020202020204" pitchFamily="34" charset="0"/>
              </a:rPr>
              <a:t>THE “SELF”?</a:t>
            </a:r>
          </a:p>
        </p:txBody>
      </p:sp>
      <p:sp>
        <p:nvSpPr>
          <p:cNvPr id="3" name="Text Placeholder 2"/>
          <p:cNvSpPr>
            <a:spLocks noGrp="1"/>
          </p:cNvSpPr>
          <p:nvPr>
            <p:ph type="body" sz="quarter" idx="13"/>
          </p:nvPr>
        </p:nvSpPr>
        <p:spPr>
          <a:xfrm>
            <a:off x="108544" y="1545472"/>
            <a:ext cx="3168713" cy="4683311"/>
          </a:xfrm>
        </p:spPr>
        <p:txBody>
          <a:bodyPr vert="horz" lIns="91440" tIns="45720" rIns="91440" bIns="45720" rtlCol="0" anchor="t">
            <a:noAutofit/>
          </a:bodyPr>
          <a:lstStyle/>
          <a:p>
            <a:pPr marL="342900" indent="-228600">
              <a:buFont typeface="Arial" panose="020B0604020202020204" pitchFamily="34" charset="0"/>
              <a:buChar char="•"/>
            </a:pPr>
            <a:r>
              <a:rPr lang="en-US" dirty="0">
                <a:latin typeface="Century Gothic" panose="020B0502020202020204" pitchFamily="34" charset="0"/>
              </a:rPr>
              <a:t>How and when did you become aware of your “Self”? </a:t>
            </a:r>
          </a:p>
          <a:p>
            <a:pPr marL="114300"/>
            <a:r>
              <a:rPr lang="en-US" b="1" dirty="0">
                <a:latin typeface="Century Gothic" panose="020B0502020202020204" pitchFamily="34" charset="0"/>
              </a:rPr>
              <a:t>Discuss</a:t>
            </a:r>
          </a:p>
          <a:p>
            <a:pPr marL="1028700" lvl="1"/>
            <a:r>
              <a:rPr lang="en-US" sz="2400" dirty="0">
                <a:latin typeface="Century Gothic" panose="020B0502020202020204" pitchFamily="34" charset="0"/>
                <a:cs typeface="+mn-cs"/>
              </a:rPr>
              <a:t>Self-awareness</a:t>
            </a:r>
          </a:p>
          <a:p>
            <a:pPr marL="1028700" lvl="1"/>
            <a:r>
              <a:rPr lang="en-US" sz="2400" dirty="0">
                <a:latin typeface="Century Gothic" panose="020B0502020202020204" pitchFamily="34" charset="0"/>
              </a:rPr>
              <a:t>Separate entity</a:t>
            </a:r>
            <a:endParaRPr lang="en-US" sz="2400" dirty="0">
              <a:latin typeface="Century Gothic" panose="020B0502020202020204" pitchFamily="34" charset="0"/>
              <a:cs typeface="+mn-cs"/>
            </a:endParaRPr>
          </a:p>
          <a:p>
            <a:pPr marL="1028700" lvl="1"/>
            <a:r>
              <a:rPr lang="en-US" sz="2400" dirty="0">
                <a:latin typeface="Century Gothic" panose="020B0502020202020204" pitchFamily="34" charset="0"/>
                <a:cs typeface="+mn-cs"/>
              </a:rPr>
              <a:t>Story we tell ourselves</a:t>
            </a:r>
          </a:p>
          <a:p>
            <a:pPr marL="1028700" lvl="1"/>
            <a:r>
              <a:rPr lang="en-US" sz="2400" dirty="0">
                <a:latin typeface="Century Gothic" panose="020B0502020202020204" pitchFamily="34" charset="0"/>
                <a:cs typeface="+mn-cs"/>
              </a:rPr>
              <a:t>It can change</a:t>
            </a:r>
          </a:p>
        </p:txBody>
      </p:sp>
      <p:sp>
        <p:nvSpPr>
          <p:cNvPr id="4" name="TextBox 3">
            <a:extLst>
              <a:ext uri="{FF2B5EF4-FFF2-40B4-BE49-F238E27FC236}">
                <a16:creationId xmlns:a16="http://schemas.microsoft.com/office/drawing/2014/main" id="{7EFC8E89-6648-214B-9CAD-1EB8C367A63B}"/>
              </a:ext>
            </a:extLst>
          </p:cNvPr>
          <p:cNvSpPr txBox="1"/>
          <p:nvPr/>
        </p:nvSpPr>
        <p:spPr>
          <a:xfrm>
            <a:off x="217185" y="6447922"/>
            <a:ext cx="72865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8747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549622-1BA2-104D-B662-92FCD35D4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259270" y="1466851"/>
            <a:ext cx="5665000" cy="3750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3"/>
          </p:nvPr>
        </p:nvSpPr>
        <p:spPr>
          <a:xfrm>
            <a:off x="609601" y="1624858"/>
            <a:ext cx="7756634" cy="4681349"/>
          </a:xfrm>
        </p:spPr>
        <p:txBody>
          <a:bodyPr>
            <a:normAutofit/>
          </a:bodyPr>
          <a:lstStyle/>
          <a:p>
            <a:r>
              <a:rPr lang="en-US" sz="2800" b="1" dirty="0">
                <a:solidFill>
                  <a:srgbClr val="45546B"/>
                </a:solidFill>
                <a:latin typeface="Century Gothic" panose="020B0502020202020204" pitchFamily="34" charset="0"/>
              </a:rPr>
              <a:t>Self-awareness</a:t>
            </a:r>
            <a:r>
              <a:rPr lang="en-US" sz="2800" b="1" dirty="0">
                <a:latin typeface="Century Gothic" panose="020B0502020202020204" pitchFamily="34" charset="0"/>
              </a:rPr>
              <a:t> </a:t>
            </a:r>
            <a:r>
              <a:rPr lang="en-US" sz="2800" dirty="0">
                <a:latin typeface="Century Gothic" panose="020B0502020202020204" pitchFamily="34" charset="0"/>
              </a:rPr>
              <a:t>is the understanding that we are a separate entity from other people and objects in our world. </a:t>
            </a:r>
          </a:p>
          <a:p>
            <a:endParaRPr lang="en-US" sz="2800" dirty="0">
              <a:latin typeface="Century Gothic" panose="020B0502020202020204" pitchFamily="34" charset="0"/>
            </a:endParaRPr>
          </a:p>
          <a:p>
            <a:endParaRPr lang="en-US" sz="2800" dirty="0">
              <a:latin typeface="Century Gothic" panose="020B0502020202020204" pitchFamily="34" charset="0"/>
            </a:endParaRPr>
          </a:p>
          <a:p>
            <a:pPr marL="1143000" lvl="1" indent="-457200"/>
            <a:r>
              <a:rPr lang="en-US" sz="3067" dirty="0">
                <a:latin typeface="Century Gothic" panose="020B0502020202020204" pitchFamily="34" charset="0"/>
              </a:rPr>
              <a:t>When did you first realize you were separate from other people in your life? </a:t>
            </a:r>
          </a:p>
          <a:p>
            <a:pPr lvl="1" indent="0">
              <a:buNone/>
            </a:pPr>
            <a:endParaRPr lang="en-US" sz="3067" dirty="0">
              <a:latin typeface="Century Gothic" panose="020B0502020202020204" pitchFamily="34" charset="0"/>
            </a:endParaRPr>
          </a:p>
          <a:p>
            <a:pPr marL="1143000" lvl="1" indent="-457200"/>
            <a:endParaRPr lang="en-US" sz="3067" dirty="0">
              <a:latin typeface="Century Gothic" panose="020B050202020202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4000" b="1" dirty="0">
                <a:solidFill>
                  <a:srgbClr val="68777C"/>
                </a:solidFill>
                <a:latin typeface="Century Gothic" panose="020B0502020202020204" pitchFamily="34" charset="0"/>
                <a:cs typeface="Calibri" panose="020F0502020204030204" pitchFamily="34" charset="0"/>
              </a:rPr>
              <a:t>SELF-AWARENESS</a:t>
            </a:r>
          </a:p>
        </p:txBody>
      </p:sp>
    </p:spTree>
    <p:extLst>
      <p:ext uri="{BB962C8B-B14F-4D97-AF65-F5344CB8AC3E}">
        <p14:creationId xmlns:p14="http://schemas.microsoft.com/office/powerpoint/2010/main" val="3325421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D27FB37-D5C1-F147-98AE-3392C8141DD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3079" b="3079"/>
          <a:stretch/>
        </p:blipFill>
        <p:spPr>
          <a:xfrm>
            <a:off x="7295788" y="3429000"/>
            <a:ext cx="4430304" cy="2926866"/>
          </a:xfrm>
        </p:spPr>
      </p:pic>
      <p:sp>
        <p:nvSpPr>
          <p:cNvPr id="2" name="Title 1">
            <a:extLst>
              <a:ext uri="{FF2B5EF4-FFF2-40B4-BE49-F238E27FC236}">
                <a16:creationId xmlns:a16="http://schemas.microsoft.com/office/drawing/2014/main" id="{A061ECEA-E703-BB46-A296-2AFF117C5E43}"/>
              </a:ext>
            </a:extLst>
          </p:cNvPr>
          <p:cNvSpPr>
            <a:spLocks noGrp="1"/>
          </p:cNvSpPr>
          <p:nvPr>
            <p:ph type="title"/>
          </p:nvPr>
        </p:nvSpPr>
        <p:spPr>
          <a:xfrm>
            <a:off x="609599" y="355335"/>
            <a:ext cx="10515600" cy="1325563"/>
          </a:xfrm>
        </p:spPr>
        <p:txBody>
          <a:bodyPr>
            <a:normAutofit/>
          </a:bodyPr>
          <a:lstStyle/>
          <a:p>
            <a:pPr algn="ctr"/>
            <a:r>
              <a:rPr lang="en-US" sz="4000" b="1" dirty="0">
                <a:solidFill>
                  <a:schemeClr val="tx1">
                    <a:lumMod val="50000"/>
                    <a:lumOff val="50000"/>
                  </a:schemeClr>
                </a:solidFill>
                <a:latin typeface="Century Gothic" panose="020B0502020202020204" pitchFamily="34" charset="0"/>
              </a:rPr>
              <a:t>MIRROR SELF-RECOGNITION TEST</a:t>
            </a:r>
          </a:p>
        </p:txBody>
      </p:sp>
      <p:sp>
        <p:nvSpPr>
          <p:cNvPr id="3" name="Text Placeholder 2">
            <a:extLst>
              <a:ext uri="{FF2B5EF4-FFF2-40B4-BE49-F238E27FC236}">
                <a16:creationId xmlns:a16="http://schemas.microsoft.com/office/drawing/2014/main" id="{10D669CD-5333-E440-A4BE-1FBBAE9F7D49}"/>
              </a:ext>
            </a:extLst>
          </p:cNvPr>
          <p:cNvSpPr>
            <a:spLocks noGrp="1"/>
          </p:cNvSpPr>
          <p:nvPr>
            <p:ph type="body" sz="quarter" idx="13"/>
          </p:nvPr>
        </p:nvSpPr>
        <p:spPr>
          <a:xfrm>
            <a:off x="609599" y="1475348"/>
            <a:ext cx="8795657" cy="2469635"/>
          </a:xfrm>
        </p:spPr>
        <p:txBody>
          <a:bodyPr>
            <a:noAutofit/>
          </a:bodyPr>
          <a:lstStyle/>
          <a:p>
            <a:r>
              <a:rPr lang="en-US" sz="2800" dirty="0">
                <a:latin typeface="Century Gothic" panose="020B0502020202020204" pitchFamily="34" charset="0"/>
              </a:rPr>
              <a:t>A scientific paradigm where a </a:t>
            </a:r>
            <a:r>
              <a:rPr lang="en-US" sz="2800" b="1" dirty="0">
                <a:latin typeface="Century Gothic" panose="020B0502020202020204" pitchFamily="34" charset="0"/>
              </a:rPr>
              <a:t>mark</a:t>
            </a:r>
            <a:r>
              <a:rPr lang="en-US" sz="2800" dirty="0">
                <a:latin typeface="Century Gothic" panose="020B0502020202020204" pitchFamily="34" charset="0"/>
              </a:rPr>
              <a:t> is placed on an animal’s forehead and it is placed in front of a mirror. The animal is assumed to have self-recognition if it touches the mark on its forehead.</a:t>
            </a:r>
          </a:p>
        </p:txBody>
      </p:sp>
    </p:spTree>
    <p:extLst>
      <p:ext uri="{BB962C8B-B14F-4D97-AF65-F5344CB8AC3E}">
        <p14:creationId xmlns:p14="http://schemas.microsoft.com/office/powerpoint/2010/main" val="2846263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Placeholder 9">
            <a:extLst>
              <a:ext uri="{FF2B5EF4-FFF2-40B4-BE49-F238E27FC236}">
                <a16:creationId xmlns:a16="http://schemas.microsoft.com/office/drawing/2014/main" id="{2025CCA0-4998-2B43-84F4-F9DF3742A578}"/>
              </a:ext>
            </a:extLst>
          </p:cNvPr>
          <p:cNvPicPr>
            <a:picLocks noChangeAspect="1"/>
          </p:cNvPicPr>
          <p:nvPr/>
        </p:nvPicPr>
        <p:blipFill>
          <a:blip r:embed="rId2">
            <a:extLst>
              <a:ext uri="{28A0092B-C50C-407E-A947-70E740481C1C}">
                <a14:useLocalDpi xmlns:a14="http://schemas.microsoft.com/office/drawing/2010/main" val="0"/>
              </a:ext>
            </a:extLst>
          </a:blip>
          <a:srcRect l="4371" r="4371"/>
          <a:stretch/>
        </p:blipFill>
        <p:spPr>
          <a:xfrm>
            <a:off x="5213748" y="3323969"/>
            <a:ext cx="6522534" cy="3365214"/>
          </a:xfrm>
          <a:prstGeom prst="rect">
            <a:avLst/>
          </a:prstGeom>
        </p:spPr>
      </p:pic>
      <p:sp>
        <p:nvSpPr>
          <p:cNvPr id="6" name="Title 5"/>
          <p:cNvSpPr>
            <a:spLocks noGrp="1"/>
          </p:cNvSpPr>
          <p:nvPr>
            <p:ph type="title"/>
          </p:nvPr>
        </p:nvSpPr>
        <p:spPr>
          <a:xfrm>
            <a:off x="609599" y="365125"/>
            <a:ext cx="10515600" cy="1325563"/>
          </a:xfrm>
        </p:spPr>
        <p:txBody>
          <a:bodyPr>
            <a:normAutofit/>
          </a:bodyPr>
          <a:lstStyle/>
          <a:p>
            <a:pPr algn="ctr"/>
            <a:r>
              <a:rPr lang="en-US" sz="4000" b="1" dirty="0">
                <a:solidFill>
                  <a:srgbClr val="68777C"/>
                </a:solidFill>
                <a:latin typeface="Century Gothic" panose="020B0502020202020204" pitchFamily="34" charset="0"/>
              </a:rPr>
              <a:t>SELF-CONCEPT</a:t>
            </a:r>
          </a:p>
        </p:txBody>
      </p:sp>
      <p:sp>
        <p:nvSpPr>
          <p:cNvPr id="2" name="Text Placeholder 1"/>
          <p:cNvSpPr>
            <a:spLocks noGrp="1"/>
          </p:cNvSpPr>
          <p:nvPr>
            <p:ph type="body" sz="quarter" idx="13"/>
          </p:nvPr>
        </p:nvSpPr>
        <p:spPr>
          <a:xfrm>
            <a:off x="609600" y="1690688"/>
            <a:ext cx="10972800" cy="1020425"/>
          </a:xfrm>
        </p:spPr>
        <p:txBody>
          <a:bodyPr>
            <a:noAutofit/>
          </a:bodyPr>
          <a:lstStyle/>
          <a:p>
            <a:pPr marL="0" indent="0">
              <a:buNone/>
            </a:pPr>
            <a:r>
              <a:rPr lang="en-US" sz="2800" dirty="0">
                <a:latin typeface="Century Gothic" panose="020B0502020202020204" pitchFamily="34" charset="0"/>
              </a:rPr>
              <a:t>The personal summary of who we believe we are, including our assessment of our positive and negative qualities, our relationships to others, and our beliefs and opinions.</a:t>
            </a:r>
          </a:p>
        </p:txBody>
      </p:sp>
      <p:sp>
        <p:nvSpPr>
          <p:cNvPr id="8" name="Text Placeholder 7"/>
          <p:cNvSpPr>
            <a:spLocks noGrp="1"/>
          </p:cNvSpPr>
          <p:nvPr>
            <p:ph type="body" sz="quarter" idx="14"/>
          </p:nvPr>
        </p:nvSpPr>
        <p:spPr>
          <a:xfrm>
            <a:off x="609599" y="3461265"/>
            <a:ext cx="4345459" cy="3227917"/>
          </a:xfrm>
        </p:spPr>
        <p:txBody>
          <a:bodyPr>
            <a:noAutofit/>
          </a:bodyPr>
          <a:lstStyle/>
          <a:p>
            <a:r>
              <a:rPr lang="en-US" sz="2400" dirty="0">
                <a:solidFill>
                  <a:schemeClr val="tx2"/>
                </a:solidFill>
                <a:latin typeface="Century Gothic" panose="020B0502020202020204" pitchFamily="34" charset="0"/>
              </a:rPr>
              <a:t>Who we believe we are, and what people think of us, including the good and the bad.</a:t>
            </a:r>
          </a:p>
          <a:p>
            <a:pPr marL="0" indent="0">
              <a:buNone/>
            </a:pPr>
            <a:endParaRPr lang="en-US" sz="2400" dirty="0">
              <a:solidFill>
                <a:schemeClr val="tx2"/>
              </a:solidFill>
              <a:latin typeface="Century Gothic" panose="020B0502020202020204" pitchFamily="34" charset="0"/>
            </a:endParaRPr>
          </a:p>
        </p:txBody>
      </p:sp>
      <p:sp>
        <p:nvSpPr>
          <p:cNvPr id="3" name="TextBox 2">
            <a:extLst>
              <a:ext uri="{FF2B5EF4-FFF2-40B4-BE49-F238E27FC236}">
                <a16:creationId xmlns:a16="http://schemas.microsoft.com/office/drawing/2014/main" id="{2FCB1B7A-304D-C345-AB9E-97DE1333E1C2}"/>
              </a:ext>
            </a:extLst>
          </p:cNvPr>
          <p:cNvSpPr txBox="1"/>
          <p:nvPr/>
        </p:nvSpPr>
        <p:spPr>
          <a:xfrm>
            <a:off x="5517573" y="3065318"/>
            <a:ext cx="5735781" cy="707886"/>
          </a:xfrm>
          <a:prstGeom prst="rect">
            <a:avLst/>
          </a:prstGeom>
          <a:noFill/>
        </p:spPr>
        <p:txBody>
          <a:bodyPr wrap="square" rtlCol="0">
            <a:spAutoFit/>
          </a:bodyPr>
          <a:lstStyle/>
          <a:p>
            <a:pPr algn="ctr"/>
            <a:r>
              <a:rPr lang="en-US" sz="2000" dirty="0">
                <a:solidFill>
                  <a:srgbClr val="C00000"/>
                </a:solidFill>
                <a:latin typeface="Century Gothic" panose="020B0502020202020204" pitchFamily="34" charset="0"/>
              </a:rPr>
              <a:t>“The self-concept is how we answer the question, </a:t>
            </a:r>
            <a:r>
              <a:rPr lang="en-US" sz="2000" b="1" dirty="0">
                <a:solidFill>
                  <a:srgbClr val="C00000"/>
                </a:solidFill>
                <a:latin typeface="Century Gothic" panose="020B0502020202020204" pitchFamily="34" charset="0"/>
              </a:rPr>
              <a:t>“Who am I?”</a:t>
            </a:r>
            <a:r>
              <a:rPr lang="en-US" sz="2000" dirty="0">
                <a:solidFill>
                  <a:srgbClr val="C00000"/>
                </a:solidFill>
                <a:latin typeface="Century Gothic" panose="020B0502020202020204" pitchFamily="34" charset="0"/>
              </a:rPr>
              <a:t> (p. 42)</a:t>
            </a:r>
          </a:p>
        </p:txBody>
      </p:sp>
    </p:spTree>
    <p:extLst>
      <p:ext uri="{BB962C8B-B14F-4D97-AF65-F5344CB8AC3E}">
        <p14:creationId xmlns:p14="http://schemas.microsoft.com/office/powerpoint/2010/main" val="210788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466851"/>
            <a:ext cx="10111619" cy="3628138"/>
          </a:xfrm>
        </p:spPr>
        <p:txBody>
          <a:bodyPr>
            <a:normAutofit fontScale="92500"/>
          </a:bodyPr>
          <a:lstStyle/>
          <a:p>
            <a:pPr algn="l"/>
            <a:r>
              <a:rPr lang="en-US" sz="2800" b="1" dirty="0">
                <a:latin typeface="Century Gothic" panose="020B0502020202020204" pitchFamily="34" charset="0"/>
              </a:rPr>
              <a:t>Self-concept </a:t>
            </a:r>
            <a:r>
              <a:rPr lang="en-US" sz="2800" dirty="0">
                <a:latin typeface="Century Gothic" panose="020B0502020202020204" pitchFamily="34" charset="0"/>
              </a:rPr>
              <a:t>is how we answer the question, “Who am I?” According to social psychologist, Henri Tajfel, self-concept is organized around a </a:t>
            </a:r>
            <a:r>
              <a:rPr lang="en-US" sz="2800" i="1" dirty="0">
                <a:latin typeface="Century Gothic" panose="020B0502020202020204" pitchFamily="34" charset="0"/>
              </a:rPr>
              <a:t>personal identity </a:t>
            </a:r>
            <a:r>
              <a:rPr lang="en-US" sz="2800" dirty="0">
                <a:latin typeface="Century Gothic" panose="020B0502020202020204" pitchFamily="34" charset="0"/>
              </a:rPr>
              <a:t>and a </a:t>
            </a:r>
            <a:r>
              <a:rPr lang="en-US" sz="2800" i="1" dirty="0">
                <a:latin typeface="Century Gothic" panose="020B0502020202020204" pitchFamily="34" charset="0"/>
              </a:rPr>
              <a:t>social identity</a:t>
            </a:r>
            <a:r>
              <a:rPr lang="en-US" sz="2800" dirty="0">
                <a:latin typeface="Century Gothic" panose="020B0502020202020204" pitchFamily="34" charset="0"/>
              </a:rPr>
              <a:t>. </a:t>
            </a:r>
            <a:endParaRPr lang="en-US" sz="2800" b="1" dirty="0">
              <a:latin typeface="Century Gothic" panose="020B0502020202020204" pitchFamily="34" charset="0"/>
            </a:endParaRPr>
          </a:p>
          <a:p>
            <a:pPr algn="l"/>
            <a:endParaRPr lang="en-US" sz="2800" dirty="0">
              <a:latin typeface="Century Gothic" panose="020B0502020202020204" pitchFamily="34" charset="0"/>
            </a:endParaRPr>
          </a:p>
          <a:p>
            <a:pPr algn="l"/>
            <a:r>
              <a:rPr lang="en-US" sz="2800" dirty="0">
                <a:latin typeface="Century Gothic" panose="020B0502020202020204" pitchFamily="34" charset="0"/>
              </a:rPr>
              <a:t>Think about ways in which you perceive the world that you think might have been influenced by your regional, national, or specific social culture. How might your perceptions be different from the perceptions of people from different cultures? </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HOW DO WE UNDERSTAND THE ”SELF”?</a:t>
            </a:r>
          </a:p>
        </p:txBody>
      </p:sp>
      <p:pic>
        <p:nvPicPr>
          <p:cNvPr id="1026" name="Picture 2" descr="Helping hands Royalty Free Vector Image - VectorStock">
            <a:extLst>
              <a:ext uri="{FF2B5EF4-FFF2-40B4-BE49-F238E27FC236}">
                <a16:creationId xmlns:a16="http://schemas.microsoft.com/office/drawing/2014/main" id="{58FBB97F-FD64-834B-8109-BBC89A2B65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6" t="10933" r="766" b="17814"/>
          <a:stretch/>
        </p:blipFill>
        <p:spPr bwMode="auto">
          <a:xfrm>
            <a:off x="4297748" y="5094989"/>
            <a:ext cx="3225800" cy="179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4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716868"/>
          </a:xfrm>
          <a:ln>
            <a:solidFill>
              <a:srgbClr val="68777C"/>
            </a:solidFill>
          </a:ln>
        </p:spPr>
        <p:txBody>
          <a:bodyPr vert="horz" lIns="91440" tIns="45720" rIns="91440" bIns="45720" rtlCol="0" anchor="ctr">
            <a:normAutofit/>
          </a:bodyPr>
          <a:lstStyle/>
          <a:p>
            <a:pPr lvl="1" algn="ctr"/>
            <a:r>
              <a:rPr lang="en-US" sz="2800" b="1" dirty="0">
                <a:latin typeface="Century Gothic" panose="020B0502020202020204" pitchFamily="34" charset="0"/>
              </a:rPr>
              <a:t>Think critically </a:t>
            </a:r>
            <a:r>
              <a:rPr lang="en-US" sz="2800" dirty="0">
                <a:latin typeface="Century Gothic" panose="020B0502020202020204" pitchFamily="34" charset="0"/>
              </a:rPr>
              <a:t>about</a:t>
            </a:r>
            <a:r>
              <a:rPr lang="en-US" sz="2800" b="1" dirty="0">
                <a:latin typeface="Century Gothic" panose="020B0502020202020204" pitchFamily="34" charset="0"/>
              </a:rPr>
              <a:t> </a:t>
            </a:r>
            <a:r>
              <a:rPr lang="en-US" sz="2800" dirty="0">
                <a:latin typeface="Century Gothic" panose="020B0502020202020204" pitchFamily="34" charset="0"/>
              </a:rPr>
              <a:t>how our </a:t>
            </a:r>
            <a:r>
              <a:rPr lang="en-US" sz="2800" b="1" dirty="0">
                <a:latin typeface="Century Gothic" panose="020B0502020202020204" pitchFamily="34" charset="0"/>
              </a:rPr>
              <a:t>self-perceptions</a:t>
            </a:r>
            <a:r>
              <a:rPr lang="en-US" sz="2800" dirty="0">
                <a:latin typeface="Century Gothic" panose="020B0502020202020204" pitchFamily="34" charset="0"/>
              </a:rPr>
              <a:t> and group affiliations influence how we </a:t>
            </a:r>
            <a:r>
              <a:rPr lang="en-US" sz="2800" b="1" dirty="0">
                <a:latin typeface="Century Gothic" panose="020B0502020202020204" pitchFamily="34" charset="0"/>
              </a:rPr>
              <a:t>think</a:t>
            </a:r>
            <a:r>
              <a:rPr lang="en-US" sz="2800" dirty="0">
                <a:latin typeface="Century Gothic" panose="020B0502020202020204" pitchFamily="34" charset="0"/>
              </a:rPr>
              <a:t>, </a:t>
            </a:r>
            <a:r>
              <a:rPr lang="en-US" sz="2800" b="1" dirty="0">
                <a:latin typeface="Century Gothic" panose="020B0502020202020204" pitchFamily="34" charset="0"/>
              </a:rPr>
              <a:t>feel</a:t>
            </a:r>
            <a:r>
              <a:rPr lang="en-US" sz="2800" dirty="0">
                <a:latin typeface="Century Gothic" panose="020B0502020202020204" pitchFamily="34" charset="0"/>
              </a:rPr>
              <a:t>, and </a:t>
            </a:r>
            <a:r>
              <a:rPr lang="en-US" sz="2800" b="1" dirty="0">
                <a:latin typeface="Century Gothic" panose="020B0502020202020204" pitchFamily="34" charset="0"/>
              </a:rPr>
              <a:t>behave</a:t>
            </a:r>
            <a:r>
              <a:rPr lang="en-US" sz="2800" dirty="0">
                <a:latin typeface="Century Gothic" panose="020B0502020202020204" pitchFamily="34" charset="0"/>
              </a:rPr>
              <a:t>.</a:t>
            </a:r>
            <a:endParaRPr lang="en-US" sz="2800" dirty="0">
              <a:solidFill>
                <a:schemeClr val="tx2">
                  <a:lumMod val="75000"/>
                </a:schemeClr>
              </a:solidFill>
              <a:latin typeface="Century Gothic" panose="020B050202020202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8" y="1144951"/>
            <a:ext cx="1362045"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M6.1</a:t>
            </a:r>
          </a:p>
        </p:txBody>
      </p:sp>
    </p:spTree>
    <p:extLst>
      <p:ext uri="{BB962C8B-B14F-4D97-AF65-F5344CB8AC3E}">
        <p14:creationId xmlns:p14="http://schemas.microsoft.com/office/powerpoint/2010/main" val="4206550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text&#10;&#10;Description automatically generated">
            <a:extLst>
              <a:ext uri="{FF2B5EF4-FFF2-40B4-BE49-F238E27FC236}">
                <a16:creationId xmlns:a16="http://schemas.microsoft.com/office/drawing/2014/main" id="{331FBB2C-BDE4-7E4A-A29B-5692520158CF}"/>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433" r="3433"/>
          <a:stretch>
            <a:fillRect/>
          </a:stretch>
        </p:blipFill>
        <p:spPr>
          <a:xfrm>
            <a:off x="3900487" y="2738438"/>
            <a:ext cx="8291513" cy="3754437"/>
          </a:xfrm>
        </p:spPr>
      </p:pic>
      <p:sp>
        <p:nvSpPr>
          <p:cNvPr id="4" name="Text Placeholder 3">
            <a:extLst>
              <a:ext uri="{FF2B5EF4-FFF2-40B4-BE49-F238E27FC236}">
                <a16:creationId xmlns:a16="http://schemas.microsoft.com/office/drawing/2014/main" id="{C95CE202-AFCB-B745-B05E-75F3B0EA85A4}"/>
              </a:ext>
            </a:extLst>
          </p:cNvPr>
          <p:cNvSpPr>
            <a:spLocks noGrp="1"/>
          </p:cNvSpPr>
          <p:nvPr>
            <p:ph type="body" sz="quarter" idx="14"/>
          </p:nvPr>
        </p:nvSpPr>
        <p:spPr>
          <a:xfrm>
            <a:off x="665163" y="2800913"/>
            <a:ext cx="2844800" cy="3227917"/>
          </a:xfrm>
        </p:spPr>
        <p:txBody>
          <a:bodyPr/>
          <a:lstStyle/>
          <a:p>
            <a:r>
              <a:rPr lang="en-US" sz="2400" dirty="0">
                <a:solidFill>
                  <a:schemeClr val="tx2"/>
                </a:solidFill>
                <a:latin typeface="Century Gothic" panose="020B0502020202020204" pitchFamily="34" charset="0"/>
              </a:rPr>
              <a:t>When we have no other information, we use others as an example for how to evaluate ourselves.</a:t>
            </a:r>
          </a:p>
          <a:p>
            <a:endParaRPr lang="en-US" dirty="0"/>
          </a:p>
        </p:txBody>
      </p:sp>
      <p:sp>
        <p:nvSpPr>
          <p:cNvPr id="3" name="Text Placeholder 2">
            <a:extLst>
              <a:ext uri="{FF2B5EF4-FFF2-40B4-BE49-F238E27FC236}">
                <a16:creationId xmlns:a16="http://schemas.microsoft.com/office/drawing/2014/main" id="{EF6E9565-E459-924C-9627-05A7BBA1555C}"/>
              </a:ext>
            </a:extLst>
          </p:cNvPr>
          <p:cNvSpPr>
            <a:spLocks noGrp="1"/>
          </p:cNvSpPr>
          <p:nvPr>
            <p:ph type="body" sz="quarter" idx="13"/>
          </p:nvPr>
        </p:nvSpPr>
        <p:spPr/>
        <p:txBody>
          <a:bodyPr/>
          <a:lstStyle/>
          <a:p>
            <a:pPr marL="0" indent="0">
              <a:buNone/>
            </a:pPr>
            <a:r>
              <a:rPr lang="en-US" dirty="0">
                <a:latin typeface="Century Gothic" panose="020B0502020202020204" pitchFamily="34" charset="0"/>
              </a:rPr>
              <a:t>The use of social comparisons to construct the self-concept when no other objective standard is available.</a:t>
            </a:r>
          </a:p>
          <a:p>
            <a:endParaRPr lang="en-US" dirty="0"/>
          </a:p>
        </p:txBody>
      </p:sp>
      <p:sp>
        <p:nvSpPr>
          <p:cNvPr id="2" name="Title 1">
            <a:extLst>
              <a:ext uri="{FF2B5EF4-FFF2-40B4-BE49-F238E27FC236}">
                <a16:creationId xmlns:a16="http://schemas.microsoft.com/office/drawing/2014/main" id="{3D66AFF8-E2E4-3241-979E-24ED020332E7}"/>
              </a:ext>
            </a:extLst>
          </p:cNvPr>
          <p:cNvSpPr>
            <a:spLocks noGrp="1"/>
          </p:cNvSpPr>
          <p:nvPr>
            <p:ph type="title"/>
          </p:nvPr>
        </p:nvSpPr>
        <p:spPr>
          <a:xfrm>
            <a:off x="609600" y="365125"/>
            <a:ext cx="10515600" cy="1325563"/>
          </a:xfrm>
        </p:spPr>
        <p:txBody>
          <a:bodyPr>
            <a:normAutofit/>
          </a:bodyPr>
          <a:lstStyle/>
          <a:p>
            <a:pPr algn="ctr"/>
            <a:r>
              <a:rPr lang="en-US" sz="4000" b="1" dirty="0">
                <a:solidFill>
                  <a:schemeClr val="tx1">
                    <a:lumMod val="50000"/>
                    <a:lumOff val="50000"/>
                  </a:schemeClr>
                </a:solidFill>
                <a:latin typeface="Century Gothic" panose="020B0502020202020204" pitchFamily="34" charset="0"/>
              </a:rPr>
              <a:t>SOCIAL COMPARISON THEORY</a:t>
            </a:r>
          </a:p>
        </p:txBody>
      </p:sp>
    </p:spTree>
    <p:extLst>
      <p:ext uri="{BB962C8B-B14F-4D97-AF65-F5344CB8AC3E}">
        <p14:creationId xmlns:p14="http://schemas.microsoft.com/office/powerpoint/2010/main" val="3346316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graphical user interface&#10;&#10;Description automatically generated">
            <a:extLst>
              <a:ext uri="{FF2B5EF4-FFF2-40B4-BE49-F238E27FC236}">
                <a16:creationId xmlns:a16="http://schemas.microsoft.com/office/drawing/2014/main" id="{6DD1E7F4-37AE-A94A-BAFF-CCF312E21CC0}"/>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5029" b="5029"/>
          <a:stretch>
            <a:fillRect/>
          </a:stretch>
        </p:blipFill>
        <p:spPr/>
      </p:pic>
      <p:sp>
        <p:nvSpPr>
          <p:cNvPr id="4" name="Text Placeholder 3">
            <a:extLst>
              <a:ext uri="{FF2B5EF4-FFF2-40B4-BE49-F238E27FC236}">
                <a16:creationId xmlns:a16="http://schemas.microsoft.com/office/drawing/2014/main" id="{241F0769-75F6-AC48-8D09-ED2285D99EF9}"/>
              </a:ext>
            </a:extLst>
          </p:cNvPr>
          <p:cNvSpPr>
            <a:spLocks noGrp="1"/>
          </p:cNvSpPr>
          <p:nvPr>
            <p:ph type="body" sz="quarter" idx="14"/>
          </p:nvPr>
        </p:nvSpPr>
        <p:spPr/>
        <p:txBody>
          <a:bodyPr/>
          <a:lstStyle/>
          <a:p>
            <a:r>
              <a:rPr lang="en-US" sz="2400" dirty="0">
                <a:solidFill>
                  <a:schemeClr val="tx2"/>
                </a:solidFill>
                <a:latin typeface="Century Gothic" panose="020B0502020202020204" pitchFamily="34" charset="0"/>
              </a:rPr>
              <a:t>Evaluating our abilities/worth based on a superior individual's abilities.</a:t>
            </a:r>
          </a:p>
          <a:p>
            <a:endParaRPr lang="en-US" dirty="0"/>
          </a:p>
        </p:txBody>
      </p:sp>
      <p:sp>
        <p:nvSpPr>
          <p:cNvPr id="3" name="Text Placeholder 2">
            <a:extLst>
              <a:ext uri="{FF2B5EF4-FFF2-40B4-BE49-F238E27FC236}">
                <a16:creationId xmlns:a16="http://schemas.microsoft.com/office/drawing/2014/main" id="{0559AE9B-E624-C740-951F-570A5FE5CB8A}"/>
              </a:ext>
            </a:extLst>
          </p:cNvPr>
          <p:cNvSpPr>
            <a:spLocks noGrp="1"/>
          </p:cNvSpPr>
          <p:nvPr>
            <p:ph type="body" sz="quarter" idx="13"/>
          </p:nvPr>
        </p:nvSpPr>
        <p:spPr/>
        <p:txBody>
          <a:bodyPr/>
          <a:lstStyle/>
          <a:p>
            <a:pPr marL="0" indent="0">
              <a:buNone/>
            </a:pPr>
            <a:r>
              <a:rPr lang="en-US" dirty="0">
                <a:latin typeface="Century Gothic" panose="020B0502020202020204" pitchFamily="34" charset="0"/>
              </a:rPr>
              <a:t>When individuals compare themselves to someone who is better than they are, often to improve on a particular skill.</a:t>
            </a:r>
          </a:p>
        </p:txBody>
      </p:sp>
      <p:sp>
        <p:nvSpPr>
          <p:cNvPr id="2" name="Title 1">
            <a:extLst>
              <a:ext uri="{FF2B5EF4-FFF2-40B4-BE49-F238E27FC236}">
                <a16:creationId xmlns:a16="http://schemas.microsoft.com/office/drawing/2014/main" id="{8BC176DC-4855-FD4A-B2F1-807FE2B542E3}"/>
              </a:ext>
            </a:extLst>
          </p:cNvPr>
          <p:cNvSpPr>
            <a:spLocks noGrp="1"/>
          </p:cNvSpPr>
          <p:nvPr>
            <p:ph type="title"/>
          </p:nvPr>
        </p:nvSpPr>
        <p:spPr>
          <a:xfrm>
            <a:off x="609600" y="285743"/>
            <a:ext cx="10515600" cy="1325563"/>
          </a:xfrm>
        </p:spPr>
        <p:txBody>
          <a:bodyPr>
            <a:normAutofit/>
          </a:bodyPr>
          <a:lstStyle/>
          <a:p>
            <a:pPr algn="ctr"/>
            <a:r>
              <a:rPr lang="en-US" sz="4000" b="1" dirty="0">
                <a:solidFill>
                  <a:schemeClr val="tx1">
                    <a:lumMod val="50000"/>
                    <a:lumOff val="50000"/>
                  </a:schemeClr>
                </a:solidFill>
                <a:latin typeface="Century Gothic" panose="020B0502020202020204" pitchFamily="34" charset="0"/>
              </a:rPr>
              <a:t>UPWARD SOCIAL COMPARISON</a:t>
            </a:r>
          </a:p>
        </p:txBody>
      </p:sp>
    </p:spTree>
    <p:extLst>
      <p:ext uri="{BB962C8B-B14F-4D97-AF65-F5344CB8AC3E}">
        <p14:creationId xmlns:p14="http://schemas.microsoft.com/office/powerpoint/2010/main" val="4030809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chemeClr val="tx1">
                    <a:lumMod val="65000"/>
                    <a:lumOff val="35000"/>
                  </a:schemeClr>
                </a:solidFill>
                <a:latin typeface="Century Gothic" panose="020B0502020202020204" pitchFamily="34" charset="0"/>
              </a:rPr>
              <a:t>DOWNWARD SOCIAL COMPARISON</a:t>
            </a:r>
          </a:p>
        </p:txBody>
      </p:sp>
      <p:sp>
        <p:nvSpPr>
          <p:cNvPr id="7" name="Text Placeholder 6"/>
          <p:cNvSpPr>
            <a:spLocks noGrp="1"/>
          </p:cNvSpPr>
          <p:nvPr>
            <p:ph type="body" sz="quarter" idx="13"/>
          </p:nvPr>
        </p:nvSpPr>
        <p:spPr/>
        <p:txBody>
          <a:bodyPr/>
          <a:lstStyle/>
          <a:p>
            <a:r>
              <a:rPr lang="en-US" dirty="0">
                <a:latin typeface="Century Gothic" panose="020B0502020202020204" pitchFamily="34" charset="0"/>
              </a:rPr>
              <a:t>When individuals compare themselves to someone who is worse than they are, often to help them feel better about themselves.</a:t>
            </a:r>
          </a:p>
        </p:txBody>
      </p:sp>
      <p:sp>
        <p:nvSpPr>
          <p:cNvPr id="8" name="Text Placeholder 7"/>
          <p:cNvSpPr>
            <a:spLocks noGrp="1"/>
          </p:cNvSpPr>
          <p:nvPr>
            <p:ph type="body" sz="quarter" idx="14"/>
          </p:nvPr>
        </p:nvSpPr>
        <p:spPr>
          <a:xfrm>
            <a:off x="609600" y="3022600"/>
            <a:ext cx="2957689" cy="3227917"/>
          </a:xfrm>
        </p:spPr>
        <p:txBody>
          <a:bodyPr>
            <a:normAutofit/>
          </a:bodyPr>
          <a:lstStyle/>
          <a:p>
            <a:r>
              <a:rPr lang="en-US" sz="2400" dirty="0">
                <a:solidFill>
                  <a:schemeClr val="tx2"/>
                </a:solidFill>
                <a:latin typeface="Century Gothic" panose="020B0502020202020204" pitchFamily="34" charset="0"/>
              </a:rPr>
              <a:t>Evaluating our abilities/worth based on an inferior individual’s abilities, in order to possibly help us feel better about ourselves.</a:t>
            </a:r>
          </a:p>
        </p:txBody>
      </p:sp>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8935" b="1523"/>
          <a:stretch/>
        </p:blipFill>
        <p:spPr>
          <a:xfrm>
            <a:off x="3454400" y="2255252"/>
            <a:ext cx="8128000" cy="4093619"/>
          </a:xfrm>
        </p:spPr>
      </p:pic>
    </p:spTree>
    <p:extLst>
      <p:ext uri="{BB962C8B-B14F-4D97-AF65-F5344CB8AC3E}">
        <p14:creationId xmlns:p14="http://schemas.microsoft.com/office/powerpoint/2010/main" val="18350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able, timeline&#10;&#10;Description automatically generated with medium confidence">
            <a:extLst>
              <a:ext uri="{FF2B5EF4-FFF2-40B4-BE49-F238E27FC236}">
                <a16:creationId xmlns:a16="http://schemas.microsoft.com/office/drawing/2014/main" id="{A0CFC8E4-D4BA-7E42-A4E3-5886EA5B4BC3}"/>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tretch>
            <a:fillRect/>
          </a:stretch>
        </p:blipFill>
        <p:spPr>
          <a:xfrm>
            <a:off x="687899" y="2168434"/>
            <a:ext cx="11192790" cy="3749041"/>
          </a:xfrm>
        </p:spPr>
      </p:pic>
      <p:sp>
        <p:nvSpPr>
          <p:cNvPr id="2" name="Title 1">
            <a:extLst>
              <a:ext uri="{FF2B5EF4-FFF2-40B4-BE49-F238E27FC236}">
                <a16:creationId xmlns:a16="http://schemas.microsoft.com/office/drawing/2014/main" id="{B079621A-2FFF-004D-9229-EAB9D4E77FBF}"/>
              </a:ext>
            </a:extLst>
          </p:cNvPr>
          <p:cNvSpPr>
            <a:spLocks noGrp="1"/>
          </p:cNvSpPr>
          <p:nvPr>
            <p:ph type="title"/>
          </p:nvPr>
        </p:nvSpPr>
        <p:spPr/>
        <p:txBody>
          <a:bodyPr/>
          <a:lstStyle/>
          <a:p>
            <a:pPr algn="ctr"/>
            <a:r>
              <a:rPr lang="en-US" b="1" dirty="0">
                <a:solidFill>
                  <a:schemeClr val="tx1">
                    <a:lumMod val="50000"/>
                    <a:lumOff val="50000"/>
                  </a:schemeClr>
                </a:solidFill>
                <a:latin typeface="Century Gothic" panose="020B0502020202020204" pitchFamily="34" charset="0"/>
              </a:rPr>
              <a:t>COMPARING THE SELF TO OTHERS</a:t>
            </a:r>
          </a:p>
        </p:txBody>
      </p:sp>
    </p:spTree>
    <p:extLst>
      <p:ext uri="{BB962C8B-B14F-4D97-AF65-F5344CB8AC3E}">
        <p14:creationId xmlns:p14="http://schemas.microsoft.com/office/powerpoint/2010/main" val="593202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7CD5-1596-E84C-AB57-0F9F7515A327}"/>
              </a:ext>
            </a:extLst>
          </p:cNvPr>
          <p:cNvSpPr>
            <a:spLocks noGrp="1"/>
          </p:cNvSpPr>
          <p:nvPr>
            <p:ph type="title"/>
          </p:nvPr>
        </p:nvSpPr>
        <p:spPr>
          <a:xfrm>
            <a:off x="609600" y="245415"/>
            <a:ext cx="10515600" cy="1325563"/>
          </a:xfrm>
        </p:spPr>
        <p:txBody>
          <a:bodyPr/>
          <a:lstStyle/>
          <a:p>
            <a:pPr algn="ctr"/>
            <a:r>
              <a:rPr lang="en-US" b="1" dirty="0">
                <a:solidFill>
                  <a:schemeClr val="tx1">
                    <a:lumMod val="50000"/>
                    <a:lumOff val="50000"/>
                  </a:schemeClr>
                </a:solidFill>
                <a:latin typeface="Century Gothic" panose="020B0502020202020204" pitchFamily="34" charset="0"/>
              </a:rPr>
              <a:t>CRITICAL THINKING CHALLENGE</a:t>
            </a:r>
          </a:p>
        </p:txBody>
      </p:sp>
      <p:sp>
        <p:nvSpPr>
          <p:cNvPr id="3" name="Text Placeholder 2">
            <a:extLst>
              <a:ext uri="{FF2B5EF4-FFF2-40B4-BE49-F238E27FC236}">
                <a16:creationId xmlns:a16="http://schemas.microsoft.com/office/drawing/2014/main" id="{E03184D7-ECEC-E24A-8139-015F7AF8B6BB}"/>
              </a:ext>
            </a:extLst>
          </p:cNvPr>
          <p:cNvSpPr>
            <a:spLocks noGrp="1"/>
          </p:cNvSpPr>
          <p:nvPr>
            <p:ph type="body" sz="quarter" idx="13"/>
          </p:nvPr>
        </p:nvSpPr>
        <p:spPr/>
        <p:txBody>
          <a:bodyPr>
            <a:noAutofit/>
          </a:bodyPr>
          <a:lstStyle/>
          <a:p>
            <a:pPr marL="0" indent="0">
              <a:buNone/>
            </a:pPr>
            <a:r>
              <a:rPr lang="en-US" sz="3200" dirty="0">
                <a:latin typeface="Century Gothic" panose="020B0502020202020204" pitchFamily="34" charset="0"/>
              </a:rPr>
              <a:t>Identify three activities you enjoy doing such as sports, hobbies, and studying various subjects. Then, make one </a:t>
            </a:r>
            <a:r>
              <a:rPr lang="en-US" sz="3200" b="1" dirty="0">
                <a:latin typeface="Century Gothic" panose="020B0502020202020204" pitchFamily="34" charset="0"/>
              </a:rPr>
              <a:t>upward social comparison </a:t>
            </a:r>
            <a:r>
              <a:rPr lang="en-US" sz="3200" dirty="0">
                <a:latin typeface="Century Gothic" panose="020B0502020202020204" pitchFamily="34" charset="0"/>
              </a:rPr>
              <a:t>and one </a:t>
            </a:r>
            <a:r>
              <a:rPr lang="en-US" sz="3200" b="1" dirty="0">
                <a:latin typeface="Century Gothic" panose="020B0502020202020204" pitchFamily="34" charset="0"/>
              </a:rPr>
              <a:t>downward social comparison </a:t>
            </a:r>
            <a:r>
              <a:rPr lang="en-US" sz="3200" dirty="0">
                <a:latin typeface="Century Gothic" panose="020B0502020202020204" pitchFamily="34" charset="0"/>
              </a:rPr>
              <a:t>for each activity. </a:t>
            </a:r>
          </a:p>
        </p:txBody>
      </p:sp>
      <p:sp>
        <p:nvSpPr>
          <p:cNvPr id="4" name="Text Placeholder 3">
            <a:extLst>
              <a:ext uri="{FF2B5EF4-FFF2-40B4-BE49-F238E27FC236}">
                <a16:creationId xmlns:a16="http://schemas.microsoft.com/office/drawing/2014/main" id="{A288A705-814F-464F-B8FB-620BA582748F}"/>
              </a:ext>
            </a:extLst>
          </p:cNvPr>
          <p:cNvSpPr>
            <a:spLocks noGrp="1"/>
          </p:cNvSpPr>
          <p:nvPr>
            <p:ph type="body" sz="quarter" idx="14"/>
          </p:nvPr>
        </p:nvSpPr>
        <p:spPr>
          <a:xfrm>
            <a:off x="765464" y="3630083"/>
            <a:ext cx="9925594" cy="3227917"/>
          </a:xfrm>
        </p:spPr>
        <p:txBody>
          <a:bodyPr>
            <a:normAutofit/>
          </a:bodyPr>
          <a:lstStyle/>
          <a:p>
            <a:r>
              <a:rPr lang="en-US" sz="2800" dirty="0">
                <a:solidFill>
                  <a:schemeClr val="tx1">
                    <a:lumMod val="65000"/>
                    <a:lumOff val="35000"/>
                  </a:schemeClr>
                </a:solidFill>
                <a:latin typeface="Century Gothic" panose="020B0502020202020204" pitchFamily="34" charset="0"/>
              </a:rPr>
              <a:t>When you identified one person who was better than you and one person who wasn’t as advanced, what emotions resulted from each type of comparison?</a:t>
            </a:r>
          </a:p>
        </p:txBody>
      </p:sp>
    </p:spTree>
    <p:extLst>
      <p:ext uri="{BB962C8B-B14F-4D97-AF65-F5344CB8AC3E}">
        <p14:creationId xmlns:p14="http://schemas.microsoft.com/office/powerpoint/2010/main" val="3690313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a:bodyPr>
          <a:lstStyle/>
          <a:p>
            <a:pPr marL="457200" indent="-457200">
              <a:buFont typeface="Arial" panose="020B0604020202020204" pitchFamily="34" charset="0"/>
              <a:buChar char="•"/>
            </a:pPr>
            <a:r>
              <a:rPr lang="en-US" sz="3200" dirty="0">
                <a:latin typeface="Century Gothic" panose="020B0502020202020204" pitchFamily="34" charset="0"/>
              </a:rPr>
              <a:t>Self-awareness</a:t>
            </a:r>
            <a:r>
              <a:rPr lang="en-US" sz="3200" b="1" dirty="0">
                <a:latin typeface="Century Gothic" panose="020B0502020202020204" pitchFamily="34" charset="0"/>
              </a:rPr>
              <a:t> </a:t>
            </a:r>
            <a:r>
              <a:rPr lang="en-US" sz="3200" dirty="0">
                <a:latin typeface="Century Gothic" panose="020B0502020202020204" pitchFamily="34" charset="0"/>
              </a:rPr>
              <a:t>is the understanding that we are a separate entity from other people and objects in our world. </a:t>
            </a:r>
          </a:p>
          <a:p>
            <a:pPr algn="l"/>
            <a:endParaRPr lang="en-US" sz="3200" dirty="0">
              <a:solidFill>
                <a:schemeClr val="tx1">
                  <a:lumMod val="50000"/>
                  <a:lumOff val="50000"/>
                </a:schemeClr>
              </a:solidFill>
              <a:latin typeface="Century Gothic" panose="020B0502020202020204" pitchFamily="34" charset="0"/>
              <a:cs typeface="Calibri" panose="020F0502020204030204" pitchFamily="34" charset="0"/>
            </a:endParaRPr>
          </a:p>
          <a:p>
            <a:pPr marL="457200" indent="-457200" algn="l">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How might this understanding impact our experience of feeling like we do not belong? </a:t>
            </a:r>
          </a:p>
          <a:p>
            <a:pPr lvl="1" indent="0">
              <a:buNone/>
            </a:pPr>
            <a:endParaRPr lang="en-US" sz="3067"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HOW DO WE UNDERSTAND THE “SELF”?</a:t>
            </a:r>
          </a:p>
        </p:txBody>
      </p:sp>
    </p:spTree>
    <p:extLst>
      <p:ext uri="{BB962C8B-B14F-4D97-AF65-F5344CB8AC3E}">
        <p14:creationId xmlns:p14="http://schemas.microsoft.com/office/powerpoint/2010/main" val="1163462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a:bodyPr>
          <a:lstStyle/>
          <a:p>
            <a:pPr marL="457200" indent="-457200">
              <a:buFont typeface="Arial" panose="020B0604020202020204" pitchFamily="34" charset="0"/>
              <a:buChar char="•"/>
            </a:pPr>
            <a:r>
              <a:rPr lang="en-US" sz="3200" dirty="0">
                <a:latin typeface="Century Gothic" panose="020B0502020202020204" pitchFamily="34" charset="0"/>
              </a:rPr>
              <a:t>Our self-concept is the personal summary of who we believe we are, including both good and bad qualities. One way to know who we are is by comparing our self to those who are both better than us and worse than us.  </a:t>
            </a:r>
          </a:p>
          <a:p>
            <a:pPr algn="l"/>
            <a:endParaRPr lang="en-US" sz="3200" dirty="0">
              <a:solidFill>
                <a:schemeClr val="tx1">
                  <a:lumMod val="50000"/>
                  <a:lumOff val="50000"/>
                </a:schemeClr>
              </a:solidFill>
              <a:latin typeface="Century Gothic" panose="020B0502020202020204" pitchFamily="34" charset="0"/>
              <a:cs typeface="Calibri" panose="020F0502020204030204" pitchFamily="34" charset="0"/>
            </a:endParaRPr>
          </a:p>
          <a:p>
            <a:pPr marL="457200" indent="-457200" algn="l">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Have you compared to yourself to others? What advantages are there to comparing yourself to to others? How might comparison to others be detrimental?  </a:t>
            </a:r>
          </a:p>
          <a:p>
            <a:pPr lvl="1" indent="0">
              <a:buNone/>
            </a:pPr>
            <a:endParaRPr lang="en-US" sz="3067"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HOW DO WE UNDERSTAND THE “SELF”?</a:t>
            </a:r>
          </a:p>
        </p:txBody>
      </p:sp>
    </p:spTree>
    <p:extLst>
      <p:ext uri="{BB962C8B-B14F-4D97-AF65-F5344CB8AC3E}">
        <p14:creationId xmlns:p14="http://schemas.microsoft.com/office/powerpoint/2010/main" val="3809985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lnSpcReduction="10000"/>
          </a:bodyPr>
          <a:lstStyle/>
          <a:p>
            <a:pPr marL="457200" indent="-457200">
              <a:buFont typeface="Arial" panose="020B0604020202020204" pitchFamily="34" charset="0"/>
              <a:buChar char="•"/>
            </a:pPr>
            <a:r>
              <a:rPr lang="en-US" sz="3200" dirty="0">
                <a:latin typeface="Century Gothic" panose="020B0502020202020204" pitchFamily="34" charset="0"/>
              </a:rPr>
              <a:t>Social identity theory describes the self as a mixture of personal and social identities. An example of our social identity is from our culture; “Western” cultures tend to lead individualistic selves, whereas “Eastern” or Asian cultures often lead to collectivistic selves. </a:t>
            </a:r>
            <a:endParaRPr lang="en-US" sz="3200" dirty="0">
              <a:solidFill>
                <a:schemeClr val="tx1">
                  <a:lumMod val="50000"/>
                  <a:lumOff val="50000"/>
                </a:schemeClr>
              </a:solidFill>
              <a:latin typeface="Century Gothic" panose="020B0502020202020204" pitchFamily="34" charset="0"/>
              <a:cs typeface="Calibri" panose="020F0502020204030204" pitchFamily="34" charset="0"/>
            </a:endParaRPr>
          </a:p>
          <a:p>
            <a:pPr marL="457200" indent="-457200" algn="l">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When have you interacted with someone who seemed to have a very different cultural perspective than you? How might your interaction have been affected by cultural assumptions or beliefs? In both good and challenging ways.</a:t>
            </a:r>
          </a:p>
          <a:p>
            <a:pPr lvl="1" indent="0">
              <a:buNone/>
            </a:pPr>
            <a:endParaRPr lang="en-US" sz="3067"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HOW DO WE UNDERSTAND THE “SELF”?</a:t>
            </a:r>
          </a:p>
        </p:txBody>
      </p:sp>
    </p:spTree>
    <p:extLst>
      <p:ext uri="{BB962C8B-B14F-4D97-AF65-F5344CB8AC3E}">
        <p14:creationId xmlns:p14="http://schemas.microsoft.com/office/powerpoint/2010/main" val="2559747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Graphical user interface&#10;&#10;Description automatically generated with low confidence">
            <a:extLst>
              <a:ext uri="{FF2B5EF4-FFF2-40B4-BE49-F238E27FC236}">
                <a16:creationId xmlns:a16="http://schemas.microsoft.com/office/drawing/2014/main" id="{351C8734-12A0-BF4D-9B9B-168B9EE60D54}"/>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5029" b="5029"/>
          <a:stretch>
            <a:fillRect/>
          </a:stretch>
        </p:blipFill>
        <p:spPr/>
      </p:pic>
      <p:sp>
        <p:nvSpPr>
          <p:cNvPr id="4" name="Text Placeholder 3">
            <a:extLst>
              <a:ext uri="{FF2B5EF4-FFF2-40B4-BE49-F238E27FC236}">
                <a16:creationId xmlns:a16="http://schemas.microsoft.com/office/drawing/2014/main" id="{8804A8CE-DCC8-0049-89DA-CA6F762BCBE8}"/>
              </a:ext>
            </a:extLst>
          </p:cNvPr>
          <p:cNvSpPr>
            <a:spLocks noGrp="1"/>
          </p:cNvSpPr>
          <p:nvPr>
            <p:ph type="body" sz="quarter" idx="14"/>
          </p:nvPr>
        </p:nvSpPr>
        <p:spPr/>
        <p:txBody>
          <a:bodyPr>
            <a:normAutofit/>
          </a:bodyPr>
          <a:lstStyle/>
          <a:p>
            <a:r>
              <a:rPr lang="en-US" sz="2400" dirty="0">
                <a:solidFill>
                  <a:schemeClr val="tx2"/>
                </a:solidFill>
                <a:latin typeface="Century Gothic" panose="020B0502020202020204" pitchFamily="34" charset="0"/>
              </a:rPr>
              <a:t>Who we are personally vs. who we are socially; a definition of ourselves as an individual and as a member of a group.</a:t>
            </a:r>
          </a:p>
        </p:txBody>
      </p:sp>
      <p:sp>
        <p:nvSpPr>
          <p:cNvPr id="3" name="Text Placeholder 2">
            <a:extLst>
              <a:ext uri="{FF2B5EF4-FFF2-40B4-BE49-F238E27FC236}">
                <a16:creationId xmlns:a16="http://schemas.microsoft.com/office/drawing/2014/main" id="{BBA5DFDC-BA25-2445-B206-F49924B527B9}"/>
              </a:ext>
            </a:extLst>
          </p:cNvPr>
          <p:cNvSpPr>
            <a:spLocks noGrp="1"/>
          </p:cNvSpPr>
          <p:nvPr>
            <p:ph type="body" sz="quarter" idx="13"/>
          </p:nvPr>
        </p:nvSpPr>
        <p:spPr/>
        <p:txBody>
          <a:bodyPr>
            <a:normAutofit lnSpcReduction="10000"/>
          </a:bodyPr>
          <a:lstStyle/>
          <a:p>
            <a:pPr marL="0" indent="0">
              <a:buNone/>
            </a:pPr>
            <a:r>
              <a:rPr lang="en-US" dirty="0">
                <a:latin typeface="Century Gothic" panose="020B0502020202020204" pitchFamily="34" charset="0"/>
              </a:rPr>
              <a:t>The idea that individuals have an automatic tendency to categorize each other and to form ingroups and outgroups that validate their perceptions of themselves in flattering and useful ways.</a:t>
            </a:r>
          </a:p>
          <a:p>
            <a:pPr marL="0" indent="0">
              <a:buNone/>
            </a:pPr>
            <a:endParaRPr lang="en-US" dirty="0"/>
          </a:p>
        </p:txBody>
      </p:sp>
      <p:sp>
        <p:nvSpPr>
          <p:cNvPr id="2" name="Title 1">
            <a:extLst>
              <a:ext uri="{FF2B5EF4-FFF2-40B4-BE49-F238E27FC236}">
                <a16:creationId xmlns:a16="http://schemas.microsoft.com/office/drawing/2014/main" id="{D8CFE3F3-7574-9F4D-9B70-C6843FFB247D}"/>
              </a:ext>
            </a:extLst>
          </p:cNvPr>
          <p:cNvSpPr>
            <a:spLocks noGrp="1"/>
          </p:cNvSpPr>
          <p:nvPr>
            <p:ph type="title"/>
          </p:nvPr>
        </p:nvSpPr>
        <p:spPr>
          <a:xfrm>
            <a:off x="609600" y="302356"/>
            <a:ext cx="10515600" cy="1325563"/>
          </a:xfrm>
        </p:spPr>
        <p:txBody>
          <a:bodyPr>
            <a:normAutofit/>
          </a:bodyPr>
          <a:lstStyle/>
          <a:p>
            <a:pPr algn="ctr"/>
            <a:r>
              <a:rPr lang="en-US" sz="4000" b="1" dirty="0">
                <a:solidFill>
                  <a:schemeClr val="tx1">
                    <a:lumMod val="50000"/>
                    <a:lumOff val="50000"/>
                  </a:schemeClr>
                </a:solidFill>
                <a:latin typeface="Century Gothic" panose="020B0502020202020204" pitchFamily="34" charset="0"/>
              </a:rPr>
              <a:t>SOCIAL IDENTITY THEORY</a:t>
            </a:r>
          </a:p>
        </p:txBody>
      </p:sp>
    </p:spTree>
    <p:extLst>
      <p:ext uri="{BB962C8B-B14F-4D97-AF65-F5344CB8AC3E}">
        <p14:creationId xmlns:p14="http://schemas.microsoft.com/office/powerpoint/2010/main" val="3659083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background pattern&#10;&#10;Description automatically generated">
            <a:extLst>
              <a:ext uri="{FF2B5EF4-FFF2-40B4-BE49-F238E27FC236}">
                <a16:creationId xmlns:a16="http://schemas.microsoft.com/office/drawing/2014/main" id="{87F2B6AE-83B9-8848-AF3C-8CEA0EA63200}"/>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14614" b="14614"/>
          <a:stretch>
            <a:fillRect/>
          </a:stretch>
        </p:blipFill>
        <p:spPr>
          <a:xfrm>
            <a:off x="3605213" y="2484438"/>
            <a:ext cx="8128000" cy="3754437"/>
          </a:xfrm>
        </p:spPr>
      </p:pic>
      <p:sp>
        <p:nvSpPr>
          <p:cNvPr id="4" name="Text Placeholder 3">
            <a:extLst>
              <a:ext uri="{FF2B5EF4-FFF2-40B4-BE49-F238E27FC236}">
                <a16:creationId xmlns:a16="http://schemas.microsoft.com/office/drawing/2014/main" id="{C42647C2-F9CB-7B4A-BE89-E5DD81DA9359}"/>
              </a:ext>
            </a:extLst>
          </p:cNvPr>
          <p:cNvSpPr>
            <a:spLocks noGrp="1"/>
          </p:cNvSpPr>
          <p:nvPr>
            <p:ph type="body" sz="quarter" idx="14"/>
          </p:nvPr>
        </p:nvSpPr>
        <p:spPr>
          <a:xfrm>
            <a:off x="609600" y="3022601"/>
            <a:ext cx="2995749" cy="3227917"/>
          </a:xfrm>
        </p:spPr>
        <p:txBody>
          <a:bodyPr>
            <a:normAutofit/>
          </a:bodyPr>
          <a:lstStyle/>
          <a:p>
            <a:r>
              <a:rPr lang="en-US" sz="2400" dirty="0">
                <a:solidFill>
                  <a:schemeClr val="tx2"/>
                </a:solidFill>
                <a:latin typeface="Century Gothic" panose="020B0502020202020204" pitchFamily="34" charset="0"/>
              </a:rPr>
              <a:t>Defining ourselves in terms of uniqueness--how we are different/special.</a:t>
            </a:r>
          </a:p>
        </p:txBody>
      </p:sp>
      <p:sp>
        <p:nvSpPr>
          <p:cNvPr id="3" name="Text Placeholder 2">
            <a:extLst>
              <a:ext uri="{FF2B5EF4-FFF2-40B4-BE49-F238E27FC236}">
                <a16:creationId xmlns:a16="http://schemas.microsoft.com/office/drawing/2014/main" id="{EC8D6815-D516-9F4F-AD7B-AD75064F029F}"/>
              </a:ext>
            </a:extLst>
          </p:cNvPr>
          <p:cNvSpPr>
            <a:spLocks noGrp="1"/>
          </p:cNvSpPr>
          <p:nvPr>
            <p:ph type="body" sz="quarter" idx="13"/>
          </p:nvPr>
        </p:nvSpPr>
        <p:spPr/>
        <p:txBody>
          <a:bodyPr/>
          <a:lstStyle/>
          <a:p>
            <a:pPr marL="0" indent="0">
              <a:buNone/>
            </a:pPr>
            <a:r>
              <a:rPr lang="en-US" dirty="0">
                <a:latin typeface="Century Gothic" panose="020B0502020202020204" pitchFamily="34" charset="0"/>
              </a:rPr>
              <a:t>When an individual’s ideal self is largely based on internal, personal qualities.</a:t>
            </a:r>
          </a:p>
        </p:txBody>
      </p:sp>
      <p:sp>
        <p:nvSpPr>
          <p:cNvPr id="2" name="Title 1">
            <a:extLst>
              <a:ext uri="{FF2B5EF4-FFF2-40B4-BE49-F238E27FC236}">
                <a16:creationId xmlns:a16="http://schemas.microsoft.com/office/drawing/2014/main" id="{2E69DB1E-5360-AF4E-881E-ED2AD15B8345}"/>
              </a:ext>
            </a:extLst>
          </p:cNvPr>
          <p:cNvSpPr>
            <a:spLocks noGrp="1"/>
          </p:cNvSpPr>
          <p:nvPr>
            <p:ph type="title"/>
          </p:nvPr>
        </p:nvSpPr>
        <p:spPr>
          <a:xfrm>
            <a:off x="609600" y="285742"/>
            <a:ext cx="10515600" cy="1325563"/>
          </a:xfrm>
        </p:spPr>
        <p:txBody>
          <a:bodyPr>
            <a:normAutofit/>
          </a:bodyPr>
          <a:lstStyle/>
          <a:p>
            <a:pPr algn="ctr"/>
            <a:r>
              <a:rPr lang="en-US" sz="4000" b="1" dirty="0">
                <a:solidFill>
                  <a:schemeClr val="tx1">
                    <a:lumMod val="50000"/>
                    <a:lumOff val="50000"/>
                  </a:schemeClr>
                </a:solidFill>
                <a:latin typeface="Century Gothic" panose="020B0502020202020204" pitchFamily="34" charset="0"/>
              </a:rPr>
              <a:t>INDEPENDENT SELF-CONSTRUAL</a:t>
            </a:r>
          </a:p>
        </p:txBody>
      </p:sp>
    </p:spTree>
    <p:extLst>
      <p:ext uri="{BB962C8B-B14F-4D97-AF65-F5344CB8AC3E}">
        <p14:creationId xmlns:p14="http://schemas.microsoft.com/office/powerpoint/2010/main" val="86807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15079"/>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ACTUAL SELF</a:t>
            </a:r>
          </a:p>
        </p:txBody>
      </p:sp>
      <p:sp>
        <p:nvSpPr>
          <p:cNvPr id="3" name="Text Placeholder 2"/>
          <p:cNvSpPr>
            <a:spLocks noGrp="1"/>
          </p:cNvSpPr>
          <p:nvPr>
            <p:ph type="body" sz="quarter" idx="13"/>
          </p:nvPr>
        </p:nvSpPr>
        <p:spPr>
          <a:xfrm>
            <a:off x="516047" y="1627904"/>
            <a:ext cx="8157173" cy="967129"/>
          </a:xfrm>
        </p:spPr>
        <p:txBody>
          <a:bodyPr>
            <a:normAutofit lnSpcReduction="10000"/>
          </a:bodyPr>
          <a:lstStyle/>
          <a:p>
            <a:pPr marL="0" indent="0">
              <a:buNone/>
            </a:pPr>
            <a:r>
              <a:rPr lang="en-US" sz="2800" dirty="0">
                <a:latin typeface="Century Gothic" panose="020B0502020202020204" pitchFamily="34" charset="0"/>
              </a:rPr>
              <a:t>An individual’s current self-concept, </a:t>
            </a:r>
          </a:p>
          <a:p>
            <a:pPr marL="0" indent="0">
              <a:buNone/>
            </a:pPr>
            <a:r>
              <a:rPr lang="en-US" sz="2800" dirty="0">
                <a:latin typeface="Century Gothic" panose="020B0502020202020204" pitchFamily="34" charset="0"/>
              </a:rPr>
              <a:t>includes strengths + weaknesses.</a:t>
            </a:r>
          </a:p>
        </p:txBody>
      </p:sp>
      <p:sp>
        <p:nvSpPr>
          <p:cNvPr id="4" name="Text Placeholder 3"/>
          <p:cNvSpPr>
            <a:spLocks noGrp="1"/>
          </p:cNvSpPr>
          <p:nvPr>
            <p:ph type="body" sz="quarter" idx="14"/>
          </p:nvPr>
        </p:nvSpPr>
        <p:spPr>
          <a:xfrm>
            <a:off x="609599" y="2841531"/>
            <a:ext cx="2975751" cy="3227917"/>
          </a:xfrm>
        </p:spPr>
        <p:txBody>
          <a:bodyPr>
            <a:normAutofit fontScale="92500" lnSpcReduction="20000"/>
          </a:bodyPr>
          <a:lstStyle/>
          <a:p>
            <a:pPr>
              <a:lnSpc>
                <a:spcPct val="150000"/>
              </a:lnSpc>
            </a:pPr>
            <a:r>
              <a:rPr lang="en-US" sz="2400" dirty="0">
                <a:solidFill>
                  <a:schemeClr val="tx2"/>
                </a:solidFill>
                <a:latin typeface="Century Gothic" panose="020B0502020202020204" pitchFamily="34" charset="0"/>
              </a:rPr>
              <a:t>Who we really are in the current moment, including things we appreciate and things we want to change.</a:t>
            </a:r>
          </a:p>
        </p:txBody>
      </p:sp>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7208" t="10698" r="-333" b="5796"/>
          <a:stretch/>
        </p:blipFill>
        <p:spPr>
          <a:xfrm>
            <a:off x="4042552" y="2639471"/>
            <a:ext cx="7539849" cy="3802900"/>
          </a:xfrm>
        </p:spPr>
      </p:pic>
    </p:spTree>
    <p:extLst>
      <p:ext uri="{BB962C8B-B14F-4D97-AF65-F5344CB8AC3E}">
        <p14:creationId xmlns:p14="http://schemas.microsoft.com/office/powerpoint/2010/main" val="22136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5">
            <a:extLst>
              <a:ext uri="{FF2B5EF4-FFF2-40B4-BE49-F238E27FC236}">
                <a16:creationId xmlns:a16="http://schemas.microsoft.com/office/drawing/2014/main" id="{9E5D4698-6ABA-AD4A-B227-AAA2EB20130D}"/>
              </a:ext>
            </a:extLst>
          </p:cNvPr>
          <p:cNvPicPr>
            <a:picLocks noChangeAspect="1"/>
          </p:cNvPicPr>
          <p:nvPr/>
        </p:nvPicPr>
        <p:blipFill rotWithShape="1">
          <a:blip r:embed="rId2">
            <a:extLst>
              <a:ext uri="{28A0092B-C50C-407E-A947-70E740481C1C}">
                <a14:useLocalDpi xmlns:a14="http://schemas.microsoft.com/office/drawing/2010/main" val="0"/>
              </a:ext>
            </a:extLst>
          </a:blip>
          <a:srcRect l="45323" t="9903" r="7428"/>
          <a:stretch/>
        </p:blipFill>
        <p:spPr>
          <a:xfrm>
            <a:off x="6305005" y="2195130"/>
            <a:ext cx="4040777" cy="4334191"/>
          </a:xfrm>
          <a:prstGeom prst="rect">
            <a:avLst/>
          </a:prstGeom>
        </p:spPr>
      </p:pic>
      <p:sp>
        <p:nvSpPr>
          <p:cNvPr id="4" name="Text Placeholder 3">
            <a:extLst>
              <a:ext uri="{FF2B5EF4-FFF2-40B4-BE49-F238E27FC236}">
                <a16:creationId xmlns:a16="http://schemas.microsoft.com/office/drawing/2014/main" id="{828FBD76-5C83-4343-8516-DE58AF9F6148}"/>
              </a:ext>
            </a:extLst>
          </p:cNvPr>
          <p:cNvSpPr>
            <a:spLocks noGrp="1"/>
          </p:cNvSpPr>
          <p:nvPr>
            <p:ph type="body" sz="quarter" idx="14"/>
          </p:nvPr>
        </p:nvSpPr>
        <p:spPr>
          <a:xfrm>
            <a:off x="609599" y="3022600"/>
            <a:ext cx="3701143" cy="3227917"/>
          </a:xfrm>
        </p:spPr>
        <p:txBody>
          <a:bodyPr>
            <a:normAutofit/>
          </a:bodyPr>
          <a:lstStyle/>
          <a:p>
            <a:r>
              <a:rPr lang="en-US" sz="2400" dirty="0">
                <a:solidFill>
                  <a:schemeClr val="tx2"/>
                </a:solidFill>
                <a:latin typeface="Century Gothic" panose="020B0502020202020204" pitchFamily="34" charset="0"/>
              </a:rPr>
              <a:t>Defining ourselves in terms of belongingness; how we fit in and contribute to the needs of the group.</a:t>
            </a:r>
          </a:p>
        </p:txBody>
      </p:sp>
      <p:sp>
        <p:nvSpPr>
          <p:cNvPr id="3" name="Text Placeholder 2">
            <a:extLst>
              <a:ext uri="{FF2B5EF4-FFF2-40B4-BE49-F238E27FC236}">
                <a16:creationId xmlns:a16="http://schemas.microsoft.com/office/drawing/2014/main" id="{9EF072B5-99CF-8142-8031-917D8E5BE24C}"/>
              </a:ext>
            </a:extLst>
          </p:cNvPr>
          <p:cNvSpPr>
            <a:spLocks noGrp="1"/>
          </p:cNvSpPr>
          <p:nvPr>
            <p:ph type="body" sz="quarter" idx="13"/>
          </p:nvPr>
        </p:nvSpPr>
        <p:spPr/>
        <p:txBody>
          <a:bodyPr/>
          <a:lstStyle/>
          <a:p>
            <a:pPr marL="0" indent="0">
              <a:buNone/>
            </a:pPr>
            <a:r>
              <a:rPr lang="en-US" dirty="0">
                <a:latin typeface="Century Gothic" panose="020B0502020202020204" pitchFamily="34" charset="0"/>
              </a:rPr>
              <a:t>When an individual’s ideal self is largely based on social qualities, especially relationships with others.</a:t>
            </a:r>
          </a:p>
        </p:txBody>
      </p:sp>
      <p:sp>
        <p:nvSpPr>
          <p:cNvPr id="2" name="Title 1">
            <a:extLst>
              <a:ext uri="{FF2B5EF4-FFF2-40B4-BE49-F238E27FC236}">
                <a16:creationId xmlns:a16="http://schemas.microsoft.com/office/drawing/2014/main" id="{E6CC7FD0-23DE-9348-83CF-17B7EDBA8CF9}"/>
              </a:ext>
            </a:extLst>
          </p:cNvPr>
          <p:cNvSpPr>
            <a:spLocks noGrp="1"/>
          </p:cNvSpPr>
          <p:nvPr>
            <p:ph type="title"/>
          </p:nvPr>
        </p:nvSpPr>
        <p:spPr>
          <a:xfrm>
            <a:off x="609599" y="342743"/>
            <a:ext cx="10515600" cy="1020426"/>
          </a:xfrm>
        </p:spPr>
        <p:txBody>
          <a:bodyPr>
            <a:normAutofit/>
          </a:bodyPr>
          <a:lstStyle/>
          <a:p>
            <a:pPr algn="ctr"/>
            <a:r>
              <a:rPr lang="en-US" sz="4000" b="1" dirty="0">
                <a:solidFill>
                  <a:schemeClr val="tx1">
                    <a:lumMod val="50000"/>
                    <a:lumOff val="50000"/>
                  </a:schemeClr>
                </a:solidFill>
                <a:latin typeface="Century Gothic" panose="020B0502020202020204" pitchFamily="34" charset="0"/>
              </a:rPr>
              <a:t>INTERDEPENDENT SELF-CONSTRUAL</a:t>
            </a:r>
          </a:p>
        </p:txBody>
      </p:sp>
    </p:spTree>
    <p:extLst>
      <p:ext uri="{BB962C8B-B14F-4D97-AF65-F5344CB8AC3E}">
        <p14:creationId xmlns:p14="http://schemas.microsoft.com/office/powerpoint/2010/main" val="1147691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99770614-B342-E043-B9BF-590D33B26F88}"/>
              </a:ext>
            </a:extLst>
          </p:cNvPr>
          <p:cNvPicPr>
            <a:picLocks noChangeAspect="1"/>
          </p:cNvPicPr>
          <p:nvPr/>
        </p:nvPicPr>
        <p:blipFill rotWithShape="1">
          <a:blip r:embed="rId2">
            <a:extLst>
              <a:ext uri="{28A0092B-C50C-407E-A947-70E740481C1C}">
                <a14:useLocalDpi xmlns:a14="http://schemas.microsoft.com/office/drawing/2010/main" val="0"/>
              </a:ext>
            </a:extLst>
          </a:blip>
          <a:srcRect l="7851" t="-566" r="-455" b="4877"/>
          <a:stretch/>
        </p:blipFill>
        <p:spPr>
          <a:xfrm>
            <a:off x="3983588" y="1966749"/>
            <a:ext cx="7370211" cy="4283769"/>
          </a:xfrm>
          <a:prstGeom prst="rect">
            <a:avLst/>
          </a:prstGeom>
        </p:spPr>
      </p:pic>
      <p:sp>
        <p:nvSpPr>
          <p:cNvPr id="4" name="Text Placeholder 3">
            <a:extLst>
              <a:ext uri="{FF2B5EF4-FFF2-40B4-BE49-F238E27FC236}">
                <a16:creationId xmlns:a16="http://schemas.microsoft.com/office/drawing/2014/main" id="{B7243484-9301-FF49-98A6-A23A519A776D}"/>
              </a:ext>
            </a:extLst>
          </p:cNvPr>
          <p:cNvSpPr>
            <a:spLocks noGrp="1"/>
          </p:cNvSpPr>
          <p:nvPr>
            <p:ph type="body" sz="quarter" idx="14"/>
          </p:nvPr>
        </p:nvSpPr>
        <p:spPr>
          <a:xfrm>
            <a:off x="468745" y="2494674"/>
            <a:ext cx="2985655" cy="3535497"/>
          </a:xfrm>
        </p:spPr>
        <p:txBody>
          <a:bodyPr>
            <a:normAutofit fontScale="92500" lnSpcReduction="20000"/>
          </a:bodyPr>
          <a:lstStyle/>
          <a:p>
            <a:r>
              <a:rPr lang="en-US" sz="2400" dirty="0">
                <a:solidFill>
                  <a:schemeClr val="tx2"/>
                </a:solidFill>
                <a:latin typeface="Century Gothic" panose="020B0502020202020204" pitchFamily="34" charset="0"/>
              </a:rPr>
              <a:t>Our organization of information about the world, such as how to behave and what to expect in a restaurant, from getting seated to paying the bill (i.e., a script).</a:t>
            </a:r>
          </a:p>
          <a:p>
            <a:r>
              <a:rPr lang="en-US" sz="2400" dirty="0">
                <a:solidFill>
                  <a:schemeClr val="tx2"/>
                </a:solidFill>
                <a:latin typeface="Century Gothic" panose="020B0502020202020204" pitchFamily="34" charset="0"/>
              </a:rPr>
              <a:t>A stereotype is another type of schema.</a:t>
            </a:r>
          </a:p>
        </p:txBody>
      </p:sp>
      <p:sp>
        <p:nvSpPr>
          <p:cNvPr id="3" name="Text Placeholder 2">
            <a:extLst>
              <a:ext uri="{FF2B5EF4-FFF2-40B4-BE49-F238E27FC236}">
                <a16:creationId xmlns:a16="http://schemas.microsoft.com/office/drawing/2014/main" id="{0F3DFCA6-EC0C-434E-871B-91861DA96631}"/>
              </a:ext>
            </a:extLst>
          </p:cNvPr>
          <p:cNvSpPr>
            <a:spLocks noGrp="1"/>
          </p:cNvSpPr>
          <p:nvPr>
            <p:ph type="body" sz="quarter" idx="13"/>
          </p:nvPr>
        </p:nvSpPr>
        <p:spPr/>
        <p:txBody>
          <a:bodyPr>
            <a:normAutofit/>
          </a:bodyPr>
          <a:lstStyle/>
          <a:p>
            <a:pPr marL="0" indent="0">
              <a:buNone/>
            </a:pPr>
            <a:r>
              <a:rPr lang="en-US" sz="2800" dirty="0">
                <a:latin typeface="Century Gothic" panose="020B0502020202020204" pitchFamily="34" charset="0"/>
              </a:rPr>
              <a:t>A cognitive and memory structure for organizing the world.</a:t>
            </a:r>
          </a:p>
        </p:txBody>
      </p:sp>
      <p:sp>
        <p:nvSpPr>
          <p:cNvPr id="2" name="Title 1">
            <a:extLst>
              <a:ext uri="{FF2B5EF4-FFF2-40B4-BE49-F238E27FC236}">
                <a16:creationId xmlns:a16="http://schemas.microsoft.com/office/drawing/2014/main" id="{F282B77A-F4D6-AB40-98D5-51A79469E483}"/>
              </a:ext>
            </a:extLst>
          </p:cNvPr>
          <p:cNvSpPr>
            <a:spLocks noGrp="1"/>
          </p:cNvSpPr>
          <p:nvPr>
            <p:ph type="title"/>
          </p:nvPr>
        </p:nvSpPr>
        <p:spPr>
          <a:xfrm>
            <a:off x="609600" y="333607"/>
            <a:ext cx="10515600" cy="1325563"/>
          </a:xfrm>
        </p:spPr>
        <p:txBody>
          <a:bodyPr/>
          <a:lstStyle/>
          <a:p>
            <a:pPr algn="ctr"/>
            <a:r>
              <a:rPr lang="en-US" b="1" dirty="0">
                <a:solidFill>
                  <a:schemeClr val="tx1">
                    <a:lumMod val="50000"/>
                    <a:lumOff val="50000"/>
                  </a:schemeClr>
                </a:solidFill>
                <a:latin typeface="Century Gothic" panose="020B0502020202020204" pitchFamily="34" charset="0"/>
              </a:rPr>
              <a:t>SCHEMA</a:t>
            </a:r>
          </a:p>
        </p:txBody>
      </p:sp>
    </p:spTree>
    <p:extLst>
      <p:ext uri="{BB962C8B-B14F-4D97-AF65-F5344CB8AC3E}">
        <p14:creationId xmlns:p14="http://schemas.microsoft.com/office/powerpoint/2010/main" val="3634180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2B72-EBCC-A04F-8F84-9A35848F0E82}"/>
              </a:ext>
            </a:extLst>
          </p:cNvPr>
          <p:cNvSpPr>
            <a:spLocks noGrp="1"/>
          </p:cNvSpPr>
          <p:nvPr>
            <p:ph type="title"/>
          </p:nvPr>
        </p:nvSpPr>
        <p:spPr>
          <a:xfrm>
            <a:off x="609599" y="285743"/>
            <a:ext cx="10515600" cy="1325563"/>
          </a:xfrm>
        </p:spPr>
        <p:txBody>
          <a:bodyPr>
            <a:normAutofit/>
          </a:bodyPr>
          <a:lstStyle/>
          <a:p>
            <a:pPr algn="ctr"/>
            <a:r>
              <a:rPr lang="en-US" sz="4000" b="1" dirty="0">
                <a:solidFill>
                  <a:schemeClr val="tx1">
                    <a:lumMod val="50000"/>
                    <a:lumOff val="50000"/>
                  </a:schemeClr>
                </a:solidFill>
                <a:latin typeface="Century Gothic" panose="020B0502020202020204" pitchFamily="34" charset="0"/>
              </a:rPr>
              <a:t>SELF</a:t>
            </a:r>
          </a:p>
        </p:txBody>
      </p:sp>
      <p:sp>
        <p:nvSpPr>
          <p:cNvPr id="3" name="Text Placeholder 2">
            <a:extLst>
              <a:ext uri="{FF2B5EF4-FFF2-40B4-BE49-F238E27FC236}">
                <a16:creationId xmlns:a16="http://schemas.microsoft.com/office/drawing/2014/main" id="{A636ECD4-5644-2245-BC81-5F1DACE49F98}"/>
              </a:ext>
            </a:extLst>
          </p:cNvPr>
          <p:cNvSpPr>
            <a:spLocks noGrp="1"/>
          </p:cNvSpPr>
          <p:nvPr>
            <p:ph type="body" sz="quarter" idx="13"/>
          </p:nvPr>
        </p:nvSpPr>
        <p:spPr/>
        <p:txBody>
          <a:bodyPr>
            <a:normAutofit/>
          </a:bodyPr>
          <a:lstStyle/>
          <a:p>
            <a:pPr marL="0" indent="0">
              <a:buNone/>
            </a:pPr>
            <a:r>
              <a:rPr lang="en-US" sz="3200" dirty="0">
                <a:latin typeface="Century Gothic" panose="020B0502020202020204" pitchFamily="34" charset="0"/>
              </a:rPr>
              <a:t>Individuals’ internal narrative about themselves.</a:t>
            </a:r>
          </a:p>
        </p:txBody>
      </p:sp>
      <p:sp>
        <p:nvSpPr>
          <p:cNvPr id="4" name="Text Placeholder 3">
            <a:extLst>
              <a:ext uri="{FF2B5EF4-FFF2-40B4-BE49-F238E27FC236}">
                <a16:creationId xmlns:a16="http://schemas.microsoft.com/office/drawing/2014/main" id="{A792B709-84EB-7B45-A440-A58C325FEB24}"/>
              </a:ext>
            </a:extLst>
          </p:cNvPr>
          <p:cNvSpPr>
            <a:spLocks noGrp="1"/>
          </p:cNvSpPr>
          <p:nvPr>
            <p:ph type="body" sz="quarter" idx="14"/>
          </p:nvPr>
        </p:nvSpPr>
        <p:spPr>
          <a:xfrm>
            <a:off x="609599" y="3022600"/>
            <a:ext cx="3474027" cy="3227917"/>
          </a:xfrm>
        </p:spPr>
        <p:txBody>
          <a:bodyPr>
            <a:normAutofit/>
          </a:bodyPr>
          <a:lstStyle/>
          <a:p>
            <a:r>
              <a:rPr lang="en-US" sz="2800" dirty="0">
                <a:solidFill>
                  <a:schemeClr val="tx2"/>
                </a:solidFill>
                <a:latin typeface="Century Gothic" panose="020B0502020202020204" pitchFamily="34" charset="0"/>
              </a:rPr>
              <a:t>Who I believe I am; how I would describe me.</a:t>
            </a:r>
          </a:p>
        </p:txBody>
      </p:sp>
      <p:pic>
        <p:nvPicPr>
          <p:cNvPr id="9" name="Picture Placeholder 5">
            <a:extLst>
              <a:ext uri="{FF2B5EF4-FFF2-40B4-BE49-F238E27FC236}">
                <a16:creationId xmlns:a16="http://schemas.microsoft.com/office/drawing/2014/main" id="{D8BA24F7-0456-FF4D-BA7D-556B9F1FC0DB}"/>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8821" t="8941" b="5082"/>
          <a:stretch/>
        </p:blipFill>
        <p:spPr>
          <a:xfrm>
            <a:off x="6609806" y="2495775"/>
            <a:ext cx="4972593" cy="3931151"/>
          </a:xfrm>
        </p:spPr>
      </p:pic>
    </p:spTree>
    <p:extLst>
      <p:ext uri="{BB962C8B-B14F-4D97-AF65-F5344CB8AC3E}">
        <p14:creationId xmlns:p14="http://schemas.microsoft.com/office/powerpoint/2010/main" val="3798041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B9F0-D62E-CF44-90DA-EED6173C0429}"/>
              </a:ext>
            </a:extLst>
          </p:cNvPr>
          <p:cNvSpPr>
            <a:spLocks noGrp="1"/>
          </p:cNvSpPr>
          <p:nvPr>
            <p:ph type="title"/>
          </p:nvPr>
        </p:nvSpPr>
        <p:spPr/>
        <p:txBody>
          <a:bodyPr/>
          <a:lstStyle/>
          <a:p>
            <a:r>
              <a:rPr lang="en-US" b="1" dirty="0">
                <a:solidFill>
                  <a:schemeClr val="tx1">
                    <a:lumMod val="65000"/>
                    <a:lumOff val="35000"/>
                  </a:schemeClr>
                </a:solidFill>
                <a:latin typeface="Century Gothic" panose="020B0502020202020204" pitchFamily="34" charset="0"/>
              </a:rPr>
              <a:t>GROUP MEMBERSHIPS AND CULTURE</a:t>
            </a:r>
          </a:p>
        </p:txBody>
      </p:sp>
      <p:sp>
        <p:nvSpPr>
          <p:cNvPr id="3" name="Text Placeholder 2">
            <a:extLst>
              <a:ext uri="{FF2B5EF4-FFF2-40B4-BE49-F238E27FC236}">
                <a16:creationId xmlns:a16="http://schemas.microsoft.com/office/drawing/2014/main" id="{F06AC812-CCC2-3B4F-B9DC-8E7697A69FB0}"/>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21BD1E7D-327B-CA47-B2C9-F5C7D97C3054}"/>
              </a:ext>
            </a:extLst>
          </p:cNvPr>
          <p:cNvSpPr>
            <a:spLocks noGrp="1"/>
          </p:cNvSpPr>
          <p:nvPr>
            <p:ph type="body" sz="quarter" idx="14"/>
          </p:nvPr>
        </p:nvSpPr>
        <p:spPr/>
        <p:txBody>
          <a:bodyPr/>
          <a:lstStyle/>
          <a:p>
            <a:endParaRPr lang="en-US"/>
          </a:p>
        </p:txBody>
      </p:sp>
      <p:pic>
        <p:nvPicPr>
          <p:cNvPr id="7" name="Picture Placeholder 6" descr="Graphical user interface, text, application, email&#10;&#10;Description automatically generated">
            <a:extLst>
              <a:ext uri="{FF2B5EF4-FFF2-40B4-BE49-F238E27FC236}">
                <a16:creationId xmlns:a16="http://schemas.microsoft.com/office/drawing/2014/main" id="{3594CD8E-C45B-E54C-A7A6-494AA6A4E76F}"/>
              </a:ext>
            </a:extLst>
          </p:cNvPr>
          <p:cNvPicPr preferRelativeResize="0">
            <a:picLocks noGrp="1"/>
          </p:cNvPicPr>
          <p:nvPr>
            <p:ph type="pic" sz="quarter" idx="15"/>
          </p:nvPr>
        </p:nvPicPr>
        <p:blipFill rotWithShape="1">
          <a:blip r:embed="rId2">
            <a:extLst>
              <a:ext uri="{28A0092B-C50C-407E-A947-70E740481C1C}">
                <a14:useLocalDpi xmlns:a14="http://schemas.microsoft.com/office/drawing/2010/main" val="0"/>
              </a:ext>
            </a:extLst>
          </a:blip>
          <a:stretch>
            <a:fillRect/>
          </a:stretch>
        </p:blipFill>
        <p:spPr>
          <a:xfrm>
            <a:off x="609600" y="1475350"/>
            <a:ext cx="10972800" cy="5173644"/>
          </a:xfrm>
        </p:spPr>
      </p:pic>
    </p:spTree>
    <p:extLst>
      <p:ext uri="{BB962C8B-B14F-4D97-AF65-F5344CB8AC3E}">
        <p14:creationId xmlns:p14="http://schemas.microsoft.com/office/powerpoint/2010/main" val="223714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BED127-1CAF-6E47-B3F9-898C40EBA821}"/>
              </a:ext>
            </a:extLst>
          </p:cNvPr>
          <p:cNvSpPr>
            <a:spLocks noGrp="1"/>
          </p:cNvSpPr>
          <p:nvPr>
            <p:ph type="title"/>
          </p:nvPr>
        </p:nvSpPr>
        <p:spPr/>
        <p:txBody>
          <a:bodyPr>
            <a:normAutofit/>
          </a:bodyPr>
          <a:lstStyle/>
          <a:p>
            <a:pPr algn="ctr"/>
            <a:r>
              <a:rPr lang="en-US" sz="4000" b="1" dirty="0">
                <a:solidFill>
                  <a:srgbClr val="68777C"/>
                </a:solidFill>
                <a:latin typeface="Century Gothic" panose="020B0502020202020204" pitchFamily="34" charset="0"/>
                <a:cs typeface="Calibri" panose="020F0502020204030204" pitchFamily="34" charset="0"/>
              </a:rPr>
              <a:t>GROUP MEMBERSHIPS AND CULTURE</a:t>
            </a:r>
            <a:endParaRPr lang="en-US" sz="4000" dirty="0"/>
          </a:p>
        </p:txBody>
      </p:sp>
      <p:sp>
        <p:nvSpPr>
          <p:cNvPr id="8" name="Rectangle 7">
            <a:extLst>
              <a:ext uri="{FF2B5EF4-FFF2-40B4-BE49-F238E27FC236}">
                <a16:creationId xmlns:a16="http://schemas.microsoft.com/office/drawing/2014/main" id="{4364F639-48CC-BA45-9A34-A8737DD16ECF}"/>
              </a:ext>
            </a:extLst>
          </p:cNvPr>
          <p:cNvSpPr/>
          <p:nvPr/>
        </p:nvSpPr>
        <p:spPr>
          <a:xfrm>
            <a:off x="838200" y="1343527"/>
            <a:ext cx="7364517" cy="369332"/>
          </a:xfrm>
          <a:prstGeom prst="rect">
            <a:avLst/>
          </a:prstGeom>
        </p:spPr>
        <p:txBody>
          <a:bodyPr wrap="none">
            <a:spAutoFit/>
          </a:bodyPr>
          <a:lstStyle/>
          <a:p>
            <a:r>
              <a:rPr lang="en-IN" b="1" dirty="0">
                <a:latin typeface="Century Gothic" panose="020B0502020202020204" pitchFamily="34" charset="0"/>
              </a:rPr>
              <a:t>TABLE 3.1 Some Examples of How Culture Affects Views of the Self</a:t>
            </a:r>
            <a:endParaRPr lang="en-IN" dirty="0">
              <a:latin typeface="Century Gothic" panose="020B0502020202020204" pitchFamily="34" charset="0"/>
            </a:endParaRPr>
          </a:p>
        </p:txBody>
      </p:sp>
      <p:graphicFrame>
        <p:nvGraphicFramePr>
          <p:cNvPr id="2" name="Table 2">
            <a:extLst>
              <a:ext uri="{FF2B5EF4-FFF2-40B4-BE49-F238E27FC236}">
                <a16:creationId xmlns:a16="http://schemas.microsoft.com/office/drawing/2014/main" id="{D9D0D9B0-EA26-9745-AED2-205E7CC379C5}"/>
              </a:ext>
            </a:extLst>
          </p:cNvPr>
          <p:cNvGraphicFramePr>
            <a:graphicFrameLocks noGrp="1"/>
          </p:cNvGraphicFramePr>
          <p:nvPr/>
        </p:nvGraphicFramePr>
        <p:xfrm>
          <a:off x="838200" y="1849454"/>
          <a:ext cx="10408920" cy="3829652"/>
        </p:xfrm>
        <a:graphic>
          <a:graphicData uri="http://schemas.openxmlformats.org/drawingml/2006/table">
            <a:tbl>
              <a:tblPr firstRow="1" bandRow="1">
                <a:tableStyleId>{5C22544A-7EE6-4342-B048-85BDC9FD1C3A}</a:tableStyleId>
              </a:tblPr>
              <a:tblGrid>
                <a:gridCol w="2349137">
                  <a:extLst>
                    <a:ext uri="{9D8B030D-6E8A-4147-A177-3AD203B41FA5}">
                      <a16:colId xmlns:a16="http://schemas.microsoft.com/office/drawing/2014/main" val="2825379570"/>
                    </a:ext>
                  </a:extLst>
                </a:gridCol>
                <a:gridCol w="2468880">
                  <a:extLst>
                    <a:ext uri="{9D8B030D-6E8A-4147-A177-3AD203B41FA5}">
                      <a16:colId xmlns:a16="http://schemas.microsoft.com/office/drawing/2014/main" val="2248908769"/>
                    </a:ext>
                  </a:extLst>
                </a:gridCol>
                <a:gridCol w="2988673">
                  <a:extLst>
                    <a:ext uri="{9D8B030D-6E8A-4147-A177-3AD203B41FA5}">
                      <a16:colId xmlns:a16="http://schemas.microsoft.com/office/drawing/2014/main" val="1032979075"/>
                    </a:ext>
                  </a:extLst>
                </a:gridCol>
                <a:gridCol w="2602230">
                  <a:extLst>
                    <a:ext uri="{9D8B030D-6E8A-4147-A177-3AD203B41FA5}">
                      <a16:colId xmlns:a16="http://schemas.microsoft.com/office/drawing/2014/main" val="2914623121"/>
                    </a:ext>
                  </a:extLst>
                </a:gridCol>
              </a:tblGrid>
              <a:tr h="1259506">
                <a:tc>
                  <a:txBody>
                    <a:bodyPr/>
                    <a:lstStyle/>
                    <a:p>
                      <a:endParaRPr lang="en-US" dirty="0"/>
                    </a:p>
                  </a:txBody>
                  <a:tcPr>
                    <a:solidFill>
                      <a:schemeClr val="accent1">
                        <a:lumMod val="75000"/>
                      </a:schemeClr>
                    </a:solidFill>
                  </a:tcPr>
                </a:tc>
                <a:tc>
                  <a:txBody>
                    <a:bodyPr/>
                    <a:lstStyle/>
                    <a:p>
                      <a:endParaRPr lang="en-US"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TO GUIDE GROUP</a:t>
                      </a:r>
                    </a:p>
                    <a:p>
                      <a:r>
                        <a:rPr lang="en-US" dirty="0">
                          <a:latin typeface="Century Gothic" panose="020B0502020202020204" pitchFamily="34" charset="0"/>
                        </a:rPr>
                        <a:t>BEHAVIOR</a:t>
                      </a:r>
                    </a:p>
                  </a:txBody>
                  <a:tcPr>
                    <a:solidFill>
                      <a:schemeClr val="accent1">
                        <a:lumMod val="75000"/>
                      </a:schemeClr>
                    </a:solidFill>
                  </a:tcPr>
                </a:tc>
                <a:tc>
                  <a:txBody>
                    <a:bodyPr/>
                    <a:lstStyle/>
                    <a:p>
                      <a:endParaRPr lang="en-US"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TO GET CHILDREN TO FINISH THEIR FOOD</a:t>
                      </a:r>
                    </a:p>
                  </a:txBody>
                  <a:tcPr>
                    <a:solidFill>
                      <a:schemeClr val="accent1">
                        <a:lumMod val="75000"/>
                      </a:schemeClr>
                    </a:solidFill>
                  </a:tcPr>
                </a:tc>
                <a:tc>
                  <a:txBody>
                    <a:bodyPr/>
                    <a:lstStyle/>
                    <a:p>
                      <a:endParaRPr lang="en-US"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TO IMPROVE WORKER PRODUCTIVITY</a:t>
                      </a:r>
                    </a:p>
                  </a:txBody>
                  <a:tcPr>
                    <a:solidFill>
                      <a:schemeClr val="accent1">
                        <a:lumMod val="75000"/>
                      </a:schemeClr>
                    </a:solidFill>
                  </a:tcPr>
                </a:tc>
                <a:extLst>
                  <a:ext uri="{0D108BD9-81ED-4DB2-BD59-A6C34878D82A}">
                    <a16:rowId xmlns:a16="http://schemas.microsoft.com/office/drawing/2014/main" val="688086260"/>
                  </a:ext>
                </a:extLst>
              </a:tr>
              <a:tr h="1259506">
                <a:tc>
                  <a:txBody>
                    <a:bodyPr/>
                    <a:lstStyle/>
                    <a:p>
                      <a:r>
                        <a:rPr lang="en-US" dirty="0">
                          <a:latin typeface="Century Gothic" panose="020B0502020202020204" pitchFamily="34" charset="0"/>
                        </a:rPr>
                        <a:t>American culture</a:t>
                      </a:r>
                    </a:p>
                    <a:p>
                      <a:r>
                        <a:rPr lang="en-US" dirty="0">
                          <a:latin typeface="Century Gothic" panose="020B0502020202020204" pitchFamily="34" charset="0"/>
                        </a:rPr>
                        <a:t>recommends that…</a:t>
                      </a:r>
                    </a:p>
                  </a:txBody>
                  <a:tcPr/>
                </a:tc>
                <a:tc>
                  <a:txBody>
                    <a:bodyPr/>
                    <a:lstStyle/>
                    <a:p>
                      <a:r>
                        <a:rPr lang="en-US" sz="1600" dirty="0">
                          <a:latin typeface="Century Gothic" panose="020B0502020202020204" pitchFamily="34" charset="0"/>
                        </a:rPr>
                        <a:t>…”the squeaky wheel gets the grease.”</a:t>
                      </a:r>
                    </a:p>
                  </a:txBody>
                  <a:tcPr/>
                </a:tc>
                <a:tc>
                  <a:txBody>
                    <a:bodyPr/>
                    <a:lstStyle/>
                    <a:p>
                      <a:r>
                        <a:rPr lang="en-US" sz="1600" dirty="0">
                          <a:latin typeface="Century Gothic" panose="020B0502020202020204" pitchFamily="34" charset="0"/>
                        </a:rPr>
                        <a:t>…children think of the starving children in Ethiopia and how lucky they are to be American. </a:t>
                      </a:r>
                    </a:p>
                  </a:txBody>
                  <a:tcPr/>
                </a:tc>
                <a:tc>
                  <a:txBody>
                    <a:bodyPr/>
                    <a:lstStyle/>
                    <a:p>
                      <a:r>
                        <a:rPr lang="en-US" sz="1600" dirty="0">
                          <a:latin typeface="Century Gothic" panose="020B0502020202020204" pitchFamily="34" charset="0"/>
                        </a:rPr>
                        <a:t>…workers stand in front of a mirror and repeat: “I am beautiful.”</a:t>
                      </a:r>
                    </a:p>
                  </a:txBody>
                  <a:tcPr/>
                </a:tc>
                <a:extLst>
                  <a:ext uri="{0D108BD9-81ED-4DB2-BD59-A6C34878D82A}">
                    <a16:rowId xmlns:a16="http://schemas.microsoft.com/office/drawing/2014/main" val="3029455900"/>
                  </a:ext>
                </a:extLst>
              </a:tr>
              <a:tr h="1259506">
                <a:tc>
                  <a:txBody>
                    <a:bodyPr/>
                    <a:lstStyle/>
                    <a:p>
                      <a:r>
                        <a:rPr lang="en-US" dirty="0">
                          <a:latin typeface="Century Gothic" panose="020B0502020202020204" pitchFamily="34" charset="0"/>
                        </a:rPr>
                        <a:t>Japanese culture </a:t>
                      </a:r>
                    </a:p>
                    <a:p>
                      <a:r>
                        <a:rPr lang="en-US" dirty="0">
                          <a:latin typeface="Century Gothic" panose="020B0502020202020204" pitchFamily="34" charset="0"/>
                        </a:rPr>
                        <a:t>recommends that…</a:t>
                      </a:r>
                    </a:p>
                  </a:txBody>
                  <a:tcPr/>
                </a:tc>
                <a:tc>
                  <a:txBody>
                    <a:bodyPr/>
                    <a:lstStyle/>
                    <a:p>
                      <a:r>
                        <a:rPr lang="en-US" sz="1600" dirty="0">
                          <a:latin typeface="Century Gothic" panose="020B0502020202020204" pitchFamily="34" charset="0"/>
                        </a:rPr>
                        <a:t>…”the nail that stands up gets pounded down.”</a:t>
                      </a:r>
                    </a:p>
                  </a:txBody>
                  <a:tcPr/>
                </a:tc>
                <a:tc>
                  <a:txBody>
                    <a:bodyPr/>
                    <a:lstStyle/>
                    <a:p>
                      <a:r>
                        <a:rPr lang="en-US" sz="1600" dirty="0">
                          <a:latin typeface="Century Gothic" panose="020B0502020202020204" pitchFamily="34" charset="0"/>
                        </a:rPr>
                        <a:t>…children think about the farmer who worked so hard to produce the rice for you and how disappointed they will be if it is not eaten. </a:t>
                      </a:r>
                    </a:p>
                  </a:txBody>
                  <a:tcPr/>
                </a:tc>
                <a:tc>
                  <a:txBody>
                    <a:bodyPr/>
                    <a:lstStyle/>
                    <a:p>
                      <a:r>
                        <a:rPr lang="en-US" sz="1600" dirty="0">
                          <a:latin typeface="Century Gothic" panose="020B0502020202020204" pitchFamily="34" charset="0"/>
                        </a:rPr>
                        <a:t>…workers hold a coworker’s hand and repeat: “They are beautiful.”</a:t>
                      </a:r>
                    </a:p>
                  </a:txBody>
                  <a:tcPr/>
                </a:tc>
                <a:extLst>
                  <a:ext uri="{0D108BD9-81ED-4DB2-BD59-A6C34878D82A}">
                    <a16:rowId xmlns:a16="http://schemas.microsoft.com/office/drawing/2014/main" val="2896295983"/>
                  </a:ext>
                </a:extLst>
              </a:tr>
            </a:tbl>
          </a:graphicData>
        </a:graphic>
      </p:graphicFrame>
    </p:spTree>
    <p:extLst>
      <p:ext uri="{BB962C8B-B14F-4D97-AF65-F5344CB8AC3E}">
        <p14:creationId xmlns:p14="http://schemas.microsoft.com/office/powerpoint/2010/main" val="3726234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716868"/>
          </a:xfrm>
          <a:ln>
            <a:solidFill>
              <a:srgbClr val="68777C"/>
            </a:solidFill>
          </a:ln>
        </p:spPr>
        <p:txBody>
          <a:bodyPr vert="horz" lIns="91440" tIns="45720" rIns="91440" bIns="45720" rtlCol="0" anchor="ctr">
            <a:normAutofit/>
          </a:bodyPr>
          <a:lstStyle/>
          <a:p>
            <a:pPr lvl="1" algn="ctr"/>
            <a:r>
              <a:rPr lang="en-US" sz="2800" b="1" dirty="0">
                <a:latin typeface="Century Gothic" panose="020B0502020202020204" pitchFamily="34" charset="0"/>
              </a:rPr>
              <a:t>Describe </a:t>
            </a:r>
            <a:r>
              <a:rPr lang="en-US" sz="2800" dirty="0">
                <a:latin typeface="Century Gothic" panose="020B0502020202020204" pitchFamily="34" charset="0"/>
              </a:rPr>
              <a:t>the risks and rewards associated with positive </a:t>
            </a:r>
            <a:r>
              <a:rPr lang="en-US" sz="2800" b="1" dirty="0">
                <a:latin typeface="Century Gothic" panose="020B0502020202020204" pitchFamily="34" charset="0"/>
              </a:rPr>
              <a:t>self-illusions</a:t>
            </a:r>
            <a:r>
              <a:rPr lang="en-US" sz="2800" dirty="0">
                <a:latin typeface="Century Gothic" panose="020B0502020202020204" pitchFamily="34" charset="0"/>
              </a:rPr>
              <a:t>, moderate </a:t>
            </a:r>
            <a:r>
              <a:rPr lang="en-US" sz="2800" b="1" dirty="0">
                <a:latin typeface="Century Gothic" panose="020B0502020202020204" pitchFamily="34" charset="0"/>
              </a:rPr>
              <a:t>self-deceptions</a:t>
            </a:r>
            <a:r>
              <a:rPr lang="en-US" sz="2800" dirty="0">
                <a:latin typeface="Century Gothic" panose="020B0502020202020204" pitchFamily="34" charset="0"/>
              </a:rPr>
              <a:t>, and artificially boosting </a:t>
            </a:r>
            <a:r>
              <a:rPr lang="en-US" sz="2800" b="1" dirty="0">
                <a:latin typeface="Century Gothic" panose="020B0502020202020204" pitchFamily="34" charset="0"/>
              </a:rPr>
              <a:t>self-esteem</a:t>
            </a:r>
            <a:r>
              <a:rPr lang="en-US" sz="2800" dirty="0">
                <a:latin typeface="Century Gothic" panose="020B0502020202020204" pitchFamily="34" charset="0"/>
              </a:rPr>
              <a:t>.</a:t>
            </a:r>
            <a:endParaRPr lang="en-US" sz="2800" dirty="0">
              <a:solidFill>
                <a:schemeClr val="tx2">
                  <a:lumMod val="75000"/>
                </a:schemeClr>
              </a:solidFill>
              <a:latin typeface="Century Gothic" panose="020B050202020202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261534"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M6.3</a:t>
            </a:r>
          </a:p>
        </p:txBody>
      </p:sp>
    </p:spTree>
    <p:extLst>
      <p:ext uri="{BB962C8B-B14F-4D97-AF65-F5344CB8AC3E}">
        <p14:creationId xmlns:p14="http://schemas.microsoft.com/office/powerpoint/2010/main" val="1750474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Positive Illusions and Positive Psychology: Do Positive Illusions Foster  Mental Health?">
            <a:extLst>
              <a:ext uri="{FF2B5EF4-FFF2-40B4-BE49-F238E27FC236}">
                <a16:creationId xmlns:a16="http://schemas.microsoft.com/office/drawing/2014/main" id="{4F496C28-A3A5-F949-ADEF-82AC29BB4F5E}"/>
              </a:ext>
            </a:extLst>
          </p:cNvPr>
          <p:cNvPicPr>
            <a:picLocks noChangeAspect="1" noChangeArrowheads="1"/>
          </p:cNvPicPr>
          <p:nvPr/>
        </p:nvPicPr>
        <p:blipFill>
          <a:blip r:embed="rId3">
            <a:alphaModFix amt="64000"/>
            <a:extLst>
              <a:ext uri="{BEBA8EAE-BF5A-486C-A8C5-ECC9F3942E4B}">
                <a14:imgProps xmlns:a14="http://schemas.microsoft.com/office/drawing/2010/main">
                  <a14:imgLayer r:embed="rId4">
                    <a14:imgEffect>
                      <a14:colorTemperature colorTemp="4980"/>
                    </a14:imgEffect>
                  </a14:imgLayer>
                </a14:imgProps>
              </a:ext>
              <a:ext uri="{28A0092B-C50C-407E-A947-70E740481C1C}">
                <a14:useLocalDpi xmlns:a14="http://schemas.microsoft.com/office/drawing/2010/main" val="0"/>
              </a:ext>
            </a:extLst>
          </a:blip>
          <a:srcRect/>
          <a:stretch>
            <a:fillRect/>
          </a:stretch>
        </p:blipFill>
        <p:spPr bwMode="auto">
          <a:xfrm>
            <a:off x="6538828" y="2117414"/>
            <a:ext cx="5285114" cy="4329067"/>
          </a:xfrm>
          <a:prstGeom prst="rect">
            <a:avLst/>
          </a:prstGeom>
          <a:solidFill>
            <a:srgbClr val="00B0F0"/>
          </a:solidFill>
          <a:effectLst>
            <a:softEdge rad="127000"/>
          </a:effectLst>
        </p:spPr>
      </p:pic>
      <p:sp>
        <p:nvSpPr>
          <p:cNvPr id="3" name="TextBox 2">
            <a:extLst>
              <a:ext uri="{FF2B5EF4-FFF2-40B4-BE49-F238E27FC236}">
                <a16:creationId xmlns:a16="http://schemas.microsoft.com/office/drawing/2014/main" id="{3D137361-C887-5F4D-B77B-930865CAFF2A}"/>
              </a:ext>
            </a:extLst>
          </p:cNvPr>
          <p:cNvSpPr txBox="1"/>
          <p:nvPr/>
        </p:nvSpPr>
        <p:spPr>
          <a:xfrm>
            <a:off x="574766" y="4572332"/>
            <a:ext cx="4532811"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Sometimes we lie to ourselves</a:t>
            </a:r>
          </a:p>
          <a:p>
            <a:pPr marL="285750" indent="-285750">
              <a:buFont typeface="Arial" panose="020B0604020202020204" pitchFamily="34" charset="0"/>
              <a:buChar char="•"/>
            </a:pPr>
            <a:r>
              <a:rPr lang="en-US" dirty="0">
                <a:latin typeface="Century Gothic" panose="020B0502020202020204" pitchFamily="34" charset="0"/>
              </a:rPr>
              <a:t>Benefits of slight distortions of reality</a:t>
            </a:r>
          </a:p>
          <a:p>
            <a:pPr marL="285750" indent="-285750">
              <a:buFont typeface="Arial" panose="020B0604020202020204" pitchFamily="34" charset="0"/>
              <a:buChar char="•"/>
            </a:pPr>
            <a:r>
              <a:rPr lang="en-US" dirty="0">
                <a:latin typeface="Century Gothic" panose="020B0502020202020204" pitchFamily="34" charset="0"/>
              </a:rPr>
              <a:t>Positive illusions </a:t>
            </a:r>
          </a:p>
          <a:p>
            <a:pPr marL="285750" indent="-285750">
              <a:buFont typeface="Arial" panose="020B0604020202020204" pitchFamily="34" charset="0"/>
              <a:buChar char="•"/>
            </a:pPr>
            <a:r>
              <a:rPr lang="en-US" dirty="0">
                <a:latin typeface="Century Gothic" panose="020B0502020202020204" pitchFamily="34" charset="0"/>
              </a:rPr>
              <a:t>Detrimental self-deception</a:t>
            </a:r>
          </a:p>
        </p:txBody>
      </p:sp>
      <p:sp>
        <p:nvSpPr>
          <p:cNvPr id="2" name="TextBox 1">
            <a:extLst>
              <a:ext uri="{FF2B5EF4-FFF2-40B4-BE49-F238E27FC236}">
                <a16:creationId xmlns:a16="http://schemas.microsoft.com/office/drawing/2014/main" id="{CA9954C5-F5A1-1E4E-B5B6-476E566291B4}"/>
              </a:ext>
            </a:extLst>
          </p:cNvPr>
          <p:cNvSpPr txBox="1"/>
          <p:nvPr/>
        </p:nvSpPr>
        <p:spPr>
          <a:xfrm>
            <a:off x="827312" y="2866187"/>
            <a:ext cx="4441371" cy="1815882"/>
          </a:xfrm>
          <a:prstGeom prst="rect">
            <a:avLst/>
          </a:prstGeom>
          <a:noFill/>
        </p:spPr>
        <p:txBody>
          <a:bodyPr wrap="square" rtlCol="0">
            <a:spAutoFit/>
          </a:bodyPr>
          <a:lstStyle/>
          <a:p>
            <a:r>
              <a:rPr lang="en-US" sz="2800" dirty="0">
                <a:latin typeface="Century Gothic" panose="020B0502020202020204" pitchFamily="34" charset="0"/>
              </a:rPr>
              <a:t>Sometimes, our view of our self isn’t quite accurate. But is that a bad thing?</a:t>
            </a:r>
          </a:p>
        </p:txBody>
      </p:sp>
      <p:sp>
        <p:nvSpPr>
          <p:cNvPr id="8" name="Title 1">
            <a:extLst>
              <a:ext uri="{FF2B5EF4-FFF2-40B4-BE49-F238E27FC236}">
                <a16:creationId xmlns:a16="http://schemas.microsoft.com/office/drawing/2014/main" id="{5E59FC6C-6369-4B8F-AD43-FB691CBDE6B9}"/>
              </a:ext>
            </a:extLst>
          </p:cNvPr>
          <p:cNvSpPr>
            <a:spLocks noGrp="1"/>
          </p:cNvSpPr>
          <p:nvPr>
            <p:ph type="ctrTitle"/>
          </p:nvPr>
        </p:nvSpPr>
        <p:spPr>
          <a:xfrm>
            <a:off x="890875" y="-125229"/>
            <a:ext cx="7862869" cy="2991416"/>
          </a:xfrm>
        </p:spPr>
        <p:txBody>
          <a:bodyPr vert="horz" lIns="91440" tIns="45720" rIns="91440" bIns="45720" rtlCol="0" anchor="b">
            <a:normAutofit/>
          </a:bodyPr>
          <a:lstStyle/>
          <a:p>
            <a:pPr algn="l"/>
            <a:r>
              <a:rPr lang="en-US" sz="5100" b="1" dirty="0">
                <a:solidFill>
                  <a:srgbClr val="68777C"/>
                </a:solidFill>
                <a:latin typeface="Century Gothic" panose="020B0502020202020204" pitchFamily="34" charset="0"/>
                <a:cs typeface="Calibri" panose="020F0502020204030204" pitchFamily="34" charset="0"/>
              </a:rPr>
              <a:t>ARE WE HONEST ABOUT OURSELVES?</a:t>
            </a:r>
          </a:p>
        </p:txBody>
      </p:sp>
    </p:spTree>
    <p:extLst>
      <p:ext uri="{BB962C8B-B14F-4D97-AF65-F5344CB8AC3E}">
        <p14:creationId xmlns:p14="http://schemas.microsoft.com/office/powerpoint/2010/main" val="26939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54839" y="1466851"/>
            <a:ext cx="10111619" cy="4960092"/>
          </a:xfrm>
        </p:spPr>
        <p:txBody>
          <a:bodyPr>
            <a:normAutofit/>
          </a:bodyPr>
          <a:lstStyle/>
          <a:p>
            <a:pPr marL="457200" indent="-457200" algn="l">
              <a:buFont typeface="Arial" panose="020B0604020202020204" pitchFamily="34" charset="0"/>
              <a:buChar char="•"/>
            </a:pPr>
            <a:r>
              <a:rPr lang="en-US" sz="2800" dirty="0">
                <a:latin typeface="Century Gothic" panose="020B0502020202020204" pitchFamily="34" charset="0"/>
              </a:rPr>
              <a:t>Impression management or social manipulation? </a:t>
            </a:r>
          </a:p>
          <a:p>
            <a:pPr marL="457200" indent="-457200" algn="l">
              <a:buFont typeface="Arial" panose="020B0604020202020204" pitchFamily="34" charset="0"/>
              <a:buChar char="•"/>
            </a:pPr>
            <a:r>
              <a:rPr lang="en-US" sz="2800" dirty="0">
                <a:latin typeface="Century Gothic" panose="020B0502020202020204" pitchFamily="34" charset="0"/>
              </a:rPr>
              <a:t>To be frank, impression management is social manipulation. Here are a few techniques:</a:t>
            </a:r>
          </a:p>
          <a:p>
            <a:pPr marL="1143000" lvl="1" indent="-457200"/>
            <a:r>
              <a:rPr lang="en-US" sz="2800" b="1" dirty="0">
                <a:solidFill>
                  <a:schemeClr val="tx1">
                    <a:lumMod val="65000"/>
                    <a:lumOff val="35000"/>
                  </a:schemeClr>
                </a:solidFill>
                <a:latin typeface="Century Gothic" panose="020B0502020202020204" pitchFamily="34" charset="0"/>
              </a:rPr>
              <a:t>ingratiation</a:t>
            </a:r>
            <a:r>
              <a:rPr lang="en-US" sz="2800" dirty="0">
                <a:solidFill>
                  <a:schemeClr val="tx1">
                    <a:lumMod val="65000"/>
                    <a:lumOff val="35000"/>
                  </a:schemeClr>
                </a:solidFill>
                <a:latin typeface="Century Gothic" panose="020B0502020202020204" pitchFamily="34" charset="0"/>
              </a:rPr>
              <a:t>: </a:t>
            </a:r>
            <a:r>
              <a:rPr lang="en-US" sz="2800" dirty="0">
                <a:latin typeface="Century Gothic" panose="020B0502020202020204" pitchFamily="34" charset="0"/>
              </a:rPr>
              <a:t>behaviors intended to flatter and influence. </a:t>
            </a:r>
          </a:p>
          <a:p>
            <a:pPr marL="1143000" lvl="1" indent="-457200"/>
            <a:r>
              <a:rPr lang="en-US" sz="2800" b="1" dirty="0">
                <a:solidFill>
                  <a:schemeClr val="tx1">
                    <a:lumMod val="65000"/>
                    <a:lumOff val="35000"/>
                  </a:schemeClr>
                </a:solidFill>
                <a:latin typeface="Century Gothic" panose="020B0502020202020204" pitchFamily="34" charset="0"/>
              </a:rPr>
              <a:t>self-enhancement:</a:t>
            </a:r>
            <a:r>
              <a:rPr lang="en-US" sz="2800" dirty="0">
                <a:latin typeface="Century Gothic" panose="020B0502020202020204" pitchFamily="34" charset="0"/>
              </a:rPr>
              <a:t> statements about how your accomplishments are better or more frequent they actually are. </a:t>
            </a:r>
          </a:p>
          <a:p>
            <a:pPr marL="1143000" lvl="1" indent="-457200"/>
            <a:r>
              <a:rPr lang="en-US" sz="2800" b="1" dirty="0">
                <a:solidFill>
                  <a:schemeClr val="tx1">
                    <a:lumMod val="65000"/>
                    <a:lumOff val="35000"/>
                  </a:schemeClr>
                </a:solidFill>
                <a:latin typeface="Century Gothic" panose="020B0502020202020204" pitchFamily="34" charset="0"/>
              </a:rPr>
              <a:t>conspicuous consumption:</a:t>
            </a:r>
            <a:r>
              <a:rPr lang="en-US" sz="2800" dirty="0">
                <a:solidFill>
                  <a:schemeClr val="tx1">
                    <a:lumMod val="65000"/>
                    <a:lumOff val="35000"/>
                  </a:schemeClr>
                </a:solidFill>
                <a:latin typeface="Century Gothic" panose="020B0502020202020204" pitchFamily="34" charset="0"/>
              </a:rPr>
              <a:t> </a:t>
            </a:r>
            <a:r>
              <a:rPr lang="en-US" sz="2800" dirty="0">
                <a:latin typeface="Century Gothic" panose="020B0502020202020204" pitchFamily="34" charset="0"/>
              </a:rPr>
              <a:t>displaying products specifically chose to show off how successful you are. </a:t>
            </a:r>
          </a:p>
          <a:p>
            <a:pPr algn="l"/>
            <a:endParaRPr lang="en-US" sz="2800" dirty="0"/>
          </a:p>
          <a:p>
            <a:pPr algn="l"/>
            <a:endParaRPr lang="en-US" sz="2800" dirty="0"/>
          </a:p>
          <a:p>
            <a:pPr algn="l"/>
            <a:endParaRPr lang="en-US" sz="2800" dirty="0"/>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ARE WE HONEST ABOUT OURSELVES?</a:t>
            </a:r>
          </a:p>
        </p:txBody>
      </p:sp>
    </p:spTree>
    <p:extLst>
      <p:ext uri="{BB962C8B-B14F-4D97-AF65-F5344CB8AC3E}">
        <p14:creationId xmlns:p14="http://schemas.microsoft.com/office/powerpoint/2010/main" val="193692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555" t="18940" r="555" b="-130"/>
          <a:stretch/>
        </p:blipFill>
        <p:spPr>
          <a:xfrm>
            <a:off x="3454400" y="2495775"/>
            <a:ext cx="8128000" cy="3711787"/>
          </a:xfrm>
        </p:spPr>
      </p:pic>
      <p:sp>
        <p:nvSpPr>
          <p:cNvPr id="4" name="Text Placeholder 3"/>
          <p:cNvSpPr>
            <a:spLocks noGrp="1"/>
          </p:cNvSpPr>
          <p:nvPr>
            <p:ph type="body" sz="quarter" idx="14"/>
          </p:nvPr>
        </p:nvSpPr>
        <p:spPr>
          <a:xfrm>
            <a:off x="609600" y="2845379"/>
            <a:ext cx="3178629" cy="3227917"/>
          </a:xfrm>
        </p:spPr>
        <p:txBody>
          <a:bodyPr>
            <a:noAutofit/>
          </a:bodyPr>
          <a:lstStyle/>
          <a:p>
            <a:r>
              <a:rPr lang="en-US" sz="2400" dirty="0">
                <a:solidFill>
                  <a:schemeClr val="tx2"/>
                </a:solidFill>
                <a:latin typeface="Century Gothic" panose="020B0502020202020204" pitchFamily="34" charset="0"/>
              </a:rPr>
              <a:t>Performing in a way that will gain acceptance from an audience, and changing that performance depending on the audience. </a:t>
            </a:r>
          </a:p>
        </p:txBody>
      </p:sp>
      <p:sp>
        <p:nvSpPr>
          <p:cNvPr id="3" name="Text Placeholder 2"/>
          <p:cNvSpPr>
            <a:spLocks noGrp="1"/>
          </p:cNvSpPr>
          <p:nvPr>
            <p:ph type="body" sz="quarter" idx="13"/>
          </p:nvPr>
        </p:nvSpPr>
        <p:spPr>
          <a:xfrm>
            <a:off x="609600" y="1690688"/>
            <a:ext cx="10972800" cy="1020425"/>
          </a:xfrm>
        </p:spPr>
        <p:txBody>
          <a:bodyPr/>
          <a:lstStyle/>
          <a:p>
            <a:pPr marL="0" indent="0">
              <a:buNone/>
            </a:pPr>
            <a:r>
              <a:rPr lang="en-US" dirty="0">
                <a:latin typeface="Century Gothic" panose="020B0502020202020204" pitchFamily="34" charset="0"/>
              </a:rPr>
              <a:t>The tendency to adjust the self and perform in slightly different ways for varying others to gain social influence.</a:t>
            </a:r>
          </a:p>
          <a:p>
            <a:endParaRPr lang="en-US" dirty="0">
              <a:latin typeface="Century Gothic" panose="020B0502020202020204" pitchFamily="34" charset="0"/>
            </a:endParaRPr>
          </a:p>
          <a:p>
            <a:endParaRPr lang="en-US" dirty="0"/>
          </a:p>
        </p:txBody>
      </p:sp>
      <p:sp>
        <p:nvSpPr>
          <p:cNvPr id="2" name="Title 1"/>
          <p:cNvSpPr>
            <a:spLocks noGrp="1"/>
          </p:cNvSpPr>
          <p:nvPr>
            <p:ph type="title"/>
          </p:nvPr>
        </p:nvSpPr>
        <p:spPr>
          <a:xfrm>
            <a:off x="511521" y="365125"/>
            <a:ext cx="11168958" cy="1325563"/>
          </a:xfrm>
        </p:spPr>
        <p:txBody>
          <a:bodyPr>
            <a:normAutofit/>
          </a:bodyPr>
          <a:lstStyle/>
          <a:p>
            <a:pPr algn="ctr"/>
            <a:r>
              <a:rPr lang="en-US" sz="3200" b="1" dirty="0">
                <a:solidFill>
                  <a:schemeClr val="tx1">
                    <a:lumMod val="65000"/>
                    <a:lumOff val="35000"/>
                  </a:schemeClr>
                </a:solidFill>
                <a:latin typeface="Century Gothic" panose="020B0502020202020204" pitchFamily="34" charset="0"/>
              </a:rPr>
              <a:t>IMPRESSION MANAGEMENT/SELF-PRESENTATION THEORY</a:t>
            </a:r>
          </a:p>
        </p:txBody>
      </p:sp>
    </p:spTree>
    <p:extLst>
      <p:ext uri="{BB962C8B-B14F-4D97-AF65-F5344CB8AC3E}">
        <p14:creationId xmlns:p14="http://schemas.microsoft.com/office/powerpoint/2010/main" val="133619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7546" r="7428"/>
          <a:stretch/>
        </p:blipFill>
        <p:spPr>
          <a:xfrm>
            <a:off x="6663831" y="1285591"/>
            <a:ext cx="4258741" cy="5320299"/>
          </a:xfrm>
        </p:spPr>
      </p:pic>
      <p:sp>
        <p:nvSpPr>
          <p:cNvPr id="2" name="Title 1"/>
          <p:cNvSpPr>
            <a:spLocks noGrp="1"/>
          </p:cNvSpPr>
          <p:nvPr>
            <p:ph type="title"/>
          </p:nvPr>
        </p:nvSpPr>
        <p:spPr>
          <a:xfrm>
            <a:off x="609600" y="315701"/>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OTHER-ENHANCEMENT</a:t>
            </a:r>
          </a:p>
        </p:txBody>
      </p:sp>
      <p:sp>
        <p:nvSpPr>
          <p:cNvPr id="3" name="Text Placeholder 2"/>
          <p:cNvSpPr>
            <a:spLocks noGrp="1"/>
          </p:cNvSpPr>
          <p:nvPr>
            <p:ph type="body" sz="quarter" idx="13"/>
          </p:nvPr>
        </p:nvSpPr>
        <p:spPr>
          <a:xfrm>
            <a:off x="609599" y="1475348"/>
            <a:ext cx="6054232" cy="2693331"/>
          </a:xfrm>
        </p:spPr>
        <p:txBody>
          <a:bodyPr>
            <a:noAutofit/>
          </a:bodyPr>
          <a:lstStyle/>
          <a:p>
            <a:r>
              <a:rPr lang="en-US" sz="2800" dirty="0">
                <a:latin typeface="Century Gothic" panose="020B0502020202020204" pitchFamily="34" charset="0"/>
              </a:rPr>
              <a:t>A short-term impression management tactic where people compliment another person and seem to admire them to increase liking and attraction and gain social influence.</a:t>
            </a:r>
          </a:p>
        </p:txBody>
      </p:sp>
      <p:sp>
        <p:nvSpPr>
          <p:cNvPr id="4" name="Text Placeholder 3"/>
          <p:cNvSpPr>
            <a:spLocks noGrp="1"/>
          </p:cNvSpPr>
          <p:nvPr>
            <p:ph type="body" sz="quarter" idx="14"/>
          </p:nvPr>
        </p:nvSpPr>
        <p:spPr>
          <a:xfrm>
            <a:off x="609600" y="4298647"/>
            <a:ext cx="5046134" cy="1919273"/>
          </a:xfrm>
        </p:spPr>
        <p:txBody>
          <a:bodyPr>
            <a:noAutofit/>
          </a:bodyPr>
          <a:lstStyle/>
          <a:p>
            <a:r>
              <a:rPr lang="en-US" sz="2400" dirty="0">
                <a:solidFill>
                  <a:schemeClr val="tx2"/>
                </a:solidFill>
                <a:latin typeface="Century Gothic" panose="020B0502020202020204" pitchFamily="34" charset="0"/>
              </a:rPr>
              <a:t>Slathering compliments on others as a way to increase how much they accept you, like you, and are influenced by you</a:t>
            </a:r>
          </a:p>
        </p:txBody>
      </p:sp>
    </p:spTree>
    <p:extLst>
      <p:ext uri="{BB962C8B-B14F-4D97-AF65-F5344CB8AC3E}">
        <p14:creationId xmlns:p14="http://schemas.microsoft.com/office/powerpoint/2010/main" val="152940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43"/>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IDEAL SELF</a:t>
            </a:r>
          </a:p>
        </p:txBody>
      </p:sp>
      <p:sp>
        <p:nvSpPr>
          <p:cNvPr id="3" name="Text Placeholder 2"/>
          <p:cNvSpPr>
            <a:spLocks noGrp="1"/>
          </p:cNvSpPr>
          <p:nvPr>
            <p:ph type="body" sz="quarter" idx="13"/>
          </p:nvPr>
        </p:nvSpPr>
        <p:spPr>
          <a:xfrm>
            <a:off x="609600" y="1339608"/>
            <a:ext cx="10972800" cy="1020425"/>
          </a:xfrm>
        </p:spPr>
        <p:txBody>
          <a:bodyPr>
            <a:normAutofit/>
          </a:bodyPr>
          <a:lstStyle/>
          <a:p>
            <a:pPr marL="0" indent="0">
              <a:buNone/>
            </a:pPr>
            <a:r>
              <a:rPr lang="en-US" sz="2800" dirty="0">
                <a:latin typeface="Century Gothic" panose="020B0502020202020204" pitchFamily="34" charset="0"/>
              </a:rPr>
              <a:t>Who one wants to be in the future, including </a:t>
            </a:r>
          </a:p>
          <a:p>
            <a:pPr marL="0" indent="0">
              <a:buNone/>
            </a:pPr>
            <a:r>
              <a:rPr lang="en-US" sz="2800" dirty="0">
                <a:latin typeface="Century Gothic" panose="020B0502020202020204" pitchFamily="34" charset="0"/>
              </a:rPr>
              <a:t>maximized strengths </a:t>
            </a:r>
            <a:r>
              <a:rPr lang="en-US" sz="2800" b="1" dirty="0">
                <a:latin typeface="Century Gothic" panose="020B0502020202020204" pitchFamily="34" charset="0"/>
              </a:rPr>
              <a:t>and</a:t>
            </a:r>
            <a:r>
              <a:rPr lang="en-US" sz="2800" dirty="0">
                <a:latin typeface="Century Gothic" panose="020B0502020202020204" pitchFamily="34" charset="0"/>
              </a:rPr>
              <a:t> minimized weaknesses.</a:t>
            </a:r>
          </a:p>
        </p:txBody>
      </p:sp>
      <p:sp>
        <p:nvSpPr>
          <p:cNvPr id="4" name="Text Placeholder 3"/>
          <p:cNvSpPr>
            <a:spLocks noGrp="1"/>
          </p:cNvSpPr>
          <p:nvPr>
            <p:ph type="body" sz="quarter" idx="14"/>
          </p:nvPr>
        </p:nvSpPr>
        <p:spPr>
          <a:xfrm>
            <a:off x="772563" y="2772239"/>
            <a:ext cx="2844800" cy="3227917"/>
          </a:xfrm>
        </p:spPr>
        <p:txBody>
          <a:bodyPr>
            <a:normAutofit/>
          </a:bodyPr>
          <a:lstStyle/>
          <a:p>
            <a:r>
              <a:rPr lang="en-US" sz="2400" dirty="0">
                <a:solidFill>
                  <a:schemeClr val="tx2"/>
                </a:solidFill>
                <a:latin typeface="Century Gothic" panose="020B0502020202020204" pitchFamily="34" charset="0"/>
              </a:rPr>
              <a:t>Who you imagine you will be in the future, when you imagine that you will be improved: the “new and better” you.</a:t>
            </a:r>
          </a:p>
        </p:txBody>
      </p:sp>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6278" t="8935" r="5389" b="857"/>
          <a:stretch/>
        </p:blipFill>
        <p:spPr>
          <a:xfrm>
            <a:off x="3964657" y="2324184"/>
            <a:ext cx="7179735" cy="4124029"/>
          </a:xfrm>
        </p:spPr>
      </p:pic>
    </p:spTree>
    <p:extLst>
      <p:ext uri="{BB962C8B-B14F-4D97-AF65-F5344CB8AC3E}">
        <p14:creationId xmlns:p14="http://schemas.microsoft.com/office/powerpoint/2010/main" val="42805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205" t="34797" r="4593" b="7206"/>
          <a:stretch/>
        </p:blipFill>
        <p:spPr>
          <a:xfrm>
            <a:off x="3052669" y="3428999"/>
            <a:ext cx="8967726" cy="3105439"/>
          </a:xfrm>
        </p:spPr>
      </p:pic>
      <p:sp>
        <p:nvSpPr>
          <p:cNvPr id="2" name="Title 1"/>
          <p:cNvSpPr>
            <a:spLocks noGrp="1"/>
          </p:cNvSpPr>
          <p:nvPr>
            <p:ph type="title"/>
          </p:nvPr>
        </p:nvSpPr>
        <p:spPr>
          <a:xfrm>
            <a:off x="609600" y="323561"/>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OPINION CONFORMITY</a:t>
            </a:r>
          </a:p>
        </p:txBody>
      </p:sp>
      <p:sp>
        <p:nvSpPr>
          <p:cNvPr id="3" name="Text Placeholder 2"/>
          <p:cNvSpPr>
            <a:spLocks noGrp="1"/>
          </p:cNvSpPr>
          <p:nvPr>
            <p:ph type="body" sz="quarter" idx="13"/>
          </p:nvPr>
        </p:nvSpPr>
        <p:spPr>
          <a:xfrm>
            <a:off x="703118" y="1475352"/>
            <a:ext cx="10972800" cy="1325563"/>
          </a:xfrm>
        </p:spPr>
        <p:txBody>
          <a:bodyPr>
            <a:normAutofit/>
          </a:bodyPr>
          <a:lstStyle/>
          <a:p>
            <a:pPr marL="0" indent="0">
              <a:buNone/>
            </a:pPr>
            <a:r>
              <a:rPr lang="en-US" sz="2800" dirty="0">
                <a:latin typeface="Century Gothic" panose="020B0502020202020204" pitchFamily="34" charset="0"/>
              </a:rPr>
              <a:t>A short-term impression management tactic where people endorse the opinion of others to increase liking and attraction and gain social influence.</a:t>
            </a:r>
          </a:p>
          <a:p>
            <a:endParaRPr lang="en-US" dirty="0"/>
          </a:p>
        </p:txBody>
      </p:sp>
      <p:sp>
        <p:nvSpPr>
          <p:cNvPr id="4" name="Text Placeholder 3"/>
          <p:cNvSpPr>
            <a:spLocks noGrp="1"/>
          </p:cNvSpPr>
          <p:nvPr>
            <p:ph type="body" sz="quarter" idx="14"/>
          </p:nvPr>
        </p:nvSpPr>
        <p:spPr>
          <a:xfrm>
            <a:off x="478972" y="3064933"/>
            <a:ext cx="2434045" cy="3185584"/>
          </a:xfrm>
        </p:spPr>
        <p:txBody>
          <a:bodyPr>
            <a:normAutofit/>
          </a:bodyPr>
          <a:lstStyle/>
          <a:p>
            <a:r>
              <a:rPr lang="en-US" sz="2400" dirty="0">
                <a:solidFill>
                  <a:schemeClr val="tx2"/>
                </a:solidFill>
                <a:latin typeface="Century Gothic" panose="020B0502020202020204" pitchFamily="34" charset="0"/>
              </a:rPr>
              <a:t>Temporarily endorsing the opinions of others in order to gain acceptance. </a:t>
            </a:r>
          </a:p>
        </p:txBody>
      </p:sp>
    </p:spTree>
    <p:extLst>
      <p:ext uri="{BB962C8B-B14F-4D97-AF65-F5344CB8AC3E}">
        <p14:creationId xmlns:p14="http://schemas.microsoft.com/office/powerpoint/2010/main" val="101886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4936" t="13977" r="1149"/>
          <a:stretch/>
        </p:blipFill>
        <p:spPr>
          <a:xfrm>
            <a:off x="4903241" y="1262368"/>
            <a:ext cx="6874935" cy="5204764"/>
          </a:xfrm>
        </p:spPr>
      </p:pic>
      <p:sp>
        <p:nvSpPr>
          <p:cNvPr id="2" name="Title 1"/>
          <p:cNvSpPr>
            <a:spLocks noGrp="1"/>
          </p:cNvSpPr>
          <p:nvPr>
            <p:ph type="title"/>
          </p:nvPr>
        </p:nvSpPr>
        <p:spPr>
          <a:xfrm>
            <a:off x="609600" y="313170"/>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SELF-ENHANCEMENTS</a:t>
            </a:r>
          </a:p>
        </p:txBody>
      </p:sp>
      <p:sp>
        <p:nvSpPr>
          <p:cNvPr id="3" name="Text Placeholder 2"/>
          <p:cNvSpPr>
            <a:spLocks noGrp="1"/>
          </p:cNvSpPr>
          <p:nvPr>
            <p:ph type="body" sz="quarter" idx="13"/>
          </p:nvPr>
        </p:nvSpPr>
        <p:spPr/>
        <p:txBody>
          <a:bodyPr/>
          <a:lstStyle/>
          <a:p>
            <a:r>
              <a:rPr lang="en-US" dirty="0">
                <a:latin typeface="Century Gothic" panose="020B0502020202020204" pitchFamily="34" charset="0"/>
              </a:rPr>
              <a:t>The tendency to adjust the self and perform in slightly different ways for varying others to gain social influence.</a:t>
            </a:r>
          </a:p>
        </p:txBody>
      </p:sp>
      <p:sp>
        <p:nvSpPr>
          <p:cNvPr id="4" name="Text Placeholder 3"/>
          <p:cNvSpPr>
            <a:spLocks noGrp="1"/>
          </p:cNvSpPr>
          <p:nvPr>
            <p:ph type="body" sz="quarter" idx="14"/>
          </p:nvPr>
        </p:nvSpPr>
        <p:spPr>
          <a:xfrm>
            <a:off x="609600" y="3864750"/>
            <a:ext cx="3706284" cy="2108200"/>
          </a:xfrm>
        </p:spPr>
        <p:txBody>
          <a:bodyPr/>
          <a:lstStyle/>
          <a:p>
            <a:r>
              <a:rPr lang="en-US" dirty="0">
                <a:solidFill>
                  <a:schemeClr val="tx2"/>
                </a:solidFill>
                <a:latin typeface="Century Gothic" panose="020B0502020202020204" pitchFamily="34" charset="0"/>
              </a:rPr>
              <a:t>Performing in a way that will gain acceptance from an audience, and changing that performance depending on the audience.</a:t>
            </a:r>
          </a:p>
        </p:txBody>
      </p:sp>
    </p:spTree>
    <p:extLst>
      <p:ext uri="{BB962C8B-B14F-4D97-AF65-F5344CB8AC3E}">
        <p14:creationId xmlns:p14="http://schemas.microsoft.com/office/powerpoint/2010/main" val="15035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9320" t="15391" b="2678"/>
          <a:stretch/>
        </p:blipFill>
        <p:spPr>
          <a:xfrm>
            <a:off x="6096000" y="2342755"/>
            <a:ext cx="5728614" cy="4350606"/>
          </a:xfrm>
        </p:spPr>
      </p:pic>
      <p:sp>
        <p:nvSpPr>
          <p:cNvPr id="2" name="Title 1"/>
          <p:cNvSpPr>
            <a:spLocks noGrp="1"/>
          </p:cNvSpPr>
          <p:nvPr>
            <p:ph type="title"/>
          </p:nvPr>
        </p:nvSpPr>
        <p:spPr>
          <a:xfrm>
            <a:off x="609599" y="231475"/>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ENTITLEMENT</a:t>
            </a:r>
          </a:p>
        </p:txBody>
      </p:sp>
      <p:sp>
        <p:nvSpPr>
          <p:cNvPr id="3" name="Text Placeholder 2"/>
          <p:cNvSpPr>
            <a:spLocks noGrp="1"/>
          </p:cNvSpPr>
          <p:nvPr>
            <p:ph type="body" sz="quarter" idx="13"/>
          </p:nvPr>
        </p:nvSpPr>
        <p:spPr/>
        <p:txBody>
          <a:bodyPr/>
          <a:lstStyle/>
          <a:p>
            <a:pPr marL="0" indent="0">
              <a:buNone/>
            </a:pPr>
            <a:r>
              <a:rPr lang="en-US" sz="2800" dirty="0">
                <a:latin typeface="Century Gothic" panose="020B0502020202020204" pitchFamily="34" charset="0"/>
              </a:rPr>
              <a:t>Taking credit for something in which you had little to no part. </a:t>
            </a:r>
          </a:p>
          <a:p>
            <a:endParaRPr lang="en-US" dirty="0"/>
          </a:p>
        </p:txBody>
      </p:sp>
      <p:sp>
        <p:nvSpPr>
          <p:cNvPr id="4" name="Text Placeholder 3"/>
          <p:cNvSpPr>
            <a:spLocks noGrp="1"/>
          </p:cNvSpPr>
          <p:nvPr>
            <p:ph type="body" sz="quarter" idx="14"/>
          </p:nvPr>
        </p:nvSpPr>
        <p:spPr>
          <a:xfrm>
            <a:off x="609599" y="3022600"/>
            <a:ext cx="4014652" cy="3227917"/>
          </a:xfrm>
        </p:spPr>
        <p:txBody>
          <a:bodyPr>
            <a:normAutofit/>
          </a:bodyPr>
          <a:lstStyle/>
          <a:p>
            <a:r>
              <a:rPr lang="en-US" sz="2400" dirty="0">
                <a:solidFill>
                  <a:schemeClr val="tx2"/>
                </a:solidFill>
                <a:latin typeface="Century Gothic" panose="020B0502020202020204" pitchFamily="34" charset="0"/>
              </a:rPr>
              <a:t>A short-term impression management tactic where a person takes credit for positive events he or she was not a part of.</a:t>
            </a:r>
          </a:p>
        </p:txBody>
      </p:sp>
    </p:spTree>
    <p:extLst>
      <p:ext uri="{BB962C8B-B14F-4D97-AF65-F5344CB8AC3E}">
        <p14:creationId xmlns:p14="http://schemas.microsoft.com/office/powerpoint/2010/main" val="208170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21508" b="2635"/>
          <a:stretch/>
        </p:blipFill>
        <p:spPr>
          <a:xfrm>
            <a:off x="3454400" y="2628052"/>
            <a:ext cx="8128000" cy="3467947"/>
          </a:xfrm>
        </p:spPr>
      </p:pic>
      <p:sp>
        <p:nvSpPr>
          <p:cNvPr id="2" name="Title 1"/>
          <p:cNvSpPr>
            <a:spLocks noGrp="1"/>
          </p:cNvSpPr>
          <p:nvPr>
            <p:ph type="title"/>
          </p:nvPr>
        </p:nvSpPr>
        <p:spPr>
          <a:xfrm>
            <a:off x="609600" y="285743"/>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CONSPICUOUS CONSUMPTION</a:t>
            </a:r>
          </a:p>
        </p:txBody>
      </p:sp>
      <p:sp>
        <p:nvSpPr>
          <p:cNvPr id="3" name="Text Placeholder 2"/>
          <p:cNvSpPr>
            <a:spLocks noGrp="1"/>
          </p:cNvSpPr>
          <p:nvPr>
            <p:ph type="body" sz="quarter" idx="13"/>
          </p:nvPr>
        </p:nvSpPr>
        <p:spPr/>
        <p:txBody>
          <a:bodyPr>
            <a:normAutofit/>
          </a:bodyPr>
          <a:lstStyle/>
          <a:p>
            <a:pPr marL="0" indent="0">
              <a:buNone/>
            </a:pPr>
            <a:r>
              <a:rPr lang="en-US" sz="2800" dirty="0">
                <a:latin typeface="Century Gothic" panose="020B0502020202020204" pitchFamily="34" charset="0"/>
              </a:rPr>
              <a:t>Publicly displaying the use of expensive products in an attempt to impress others.</a:t>
            </a:r>
          </a:p>
        </p:txBody>
      </p:sp>
      <p:sp>
        <p:nvSpPr>
          <p:cNvPr id="4" name="Text Placeholder 3"/>
          <p:cNvSpPr>
            <a:spLocks noGrp="1"/>
          </p:cNvSpPr>
          <p:nvPr>
            <p:ph type="body" sz="quarter" idx="14"/>
          </p:nvPr>
        </p:nvSpPr>
        <p:spPr>
          <a:xfrm>
            <a:off x="609601" y="3022600"/>
            <a:ext cx="2677724" cy="3227917"/>
          </a:xfrm>
        </p:spPr>
        <p:txBody>
          <a:bodyPr>
            <a:normAutofit/>
          </a:bodyPr>
          <a:lstStyle/>
          <a:p>
            <a:r>
              <a:rPr lang="en-US" sz="2400" dirty="0">
                <a:solidFill>
                  <a:schemeClr val="tx2"/>
                </a:solidFill>
                <a:latin typeface="Century Gothic" panose="020B0502020202020204" pitchFamily="34" charset="0"/>
              </a:rPr>
              <a:t>Flaunting expensive items that you own. </a:t>
            </a:r>
          </a:p>
        </p:txBody>
      </p:sp>
    </p:spTree>
    <p:extLst>
      <p:ext uri="{BB962C8B-B14F-4D97-AF65-F5344CB8AC3E}">
        <p14:creationId xmlns:p14="http://schemas.microsoft.com/office/powerpoint/2010/main" val="243360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4055" t="20125" r="14499" b="1648"/>
          <a:stretch/>
        </p:blipFill>
        <p:spPr>
          <a:xfrm>
            <a:off x="4849707" y="2131343"/>
            <a:ext cx="5807005" cy="3576320"/>
          </a:xfrm>
        </p:spPr>
      </p:pic>
      <p:sp>
        <p:nvSpPr>
          <p:cNvPr id="2" name="Title 1"/>
          <p:cNvSpPr>
            <a:spLocks noGrp="1"/>
          </p:cNvSpPr>
          <p:nvPr>
            <p:ph type="title"/>
          </p:nvPr>
        </p:nvSpPr>
        <p:spPr>
          <a:xfrm>
            <a:off x="609599" y="365125"/>
            <a:ext cx="10515600" cy="1110225"/>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SELF-INSIGHT</a:t>
            </a:r>
          </a:p>
        </p:txBody>
      </p:sp>
      <p:sp>
        <p:nvSpPr>
          <p:cNvPr id="3" name="Text Placeholder 2"/>
          <p:cNvSpPr>
            <a:spLocks noGrp="1"/>
          </p:cNvSpPr>
          <p:nvPr>
            <p:ph type="body" sz="quarter" idx="13"/>
          </p:nvPr>
        </p:nvSpPr>
        <p:spPr/>
        <p:txBody>
          <a:bodyPr>
            <a:normAutofit/>
          </a:bodyPr>
          <a:lstStyle/>
          <a:p>
            <a:pPr marL="0" indent="0">
              <a:buNone/>
            </a:pPr>
            <a:r>
              <a:rPr lang="en-US" sz="2800" dirty="0">
                <a:latin typeface="Century Gothic" panose="020B0502020202020204" pitchFamily="34" charset="0"/>
              </a:rPr>
              <a:t>Individuals’ ability to self-observe and evaluate their own behavior.</a:t>
            </a:r>
          </a:p>
        </p:txBody>
      </p:sp>
      <p:sp>
        <p:nvSpPr>
          <p:cNvPr id="4" name="Text Placeholder 3"/>
          <p:cNvSpPr>
            <a:spLocks noGrp="1"/>
          </p:cNvSpPr>
          <p:nvPr>
            <p:ph type="body" sz="quarter" idx="14"/>
          </p:nvPr>
        </p:nvSpPr>
        <p:spPr>
          <a:xfrm>
            <a:off x="609599" y="3022600"/>
            <a:ext cx="3490524" cy="3227917"/>
          </a:xfrm>
        </p:spPr>
        <p:txBody>
          <a:bodyPr>
            <a:normAutofit/>
          </a:bodyPr>
          <a:lstStyle/>
          <a:p>
            <a:r>
              <a:rPr lang="en-US" sz="2400" dirty="0">
                <a:solidFill>
                  <a:schemeClr val="tx2"/>
                </a:solidFill>
                <a:latin typeface="Century Gothic" panose="020B0502020202020204" pitchFamily="34" charset="0"/>
              </a:rPr>
              <a:t>The ability to acknowledge and reflect on how we think, act, and feel.</a:t>
            </a:r>
          </a:p>
        </p:txBody>
      </p:sp>
    </p:spTree>
    <p:extLst>
      <p:ext uri="{BB962C8B-B14F-4D97-AF65-F5344CB8AC3E}">
        <p14:creationId xmlns:p14="http://schemas.microsoft.com/office/powerpoint/2010/main" val="235023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lumMod val="65000"/>
                    <a:lumOff val="35000"/>
                  </a:schemeClr>
                </a:solidFill>
                <a:latin typeface="Century Gothic" panose="020B0502020202020204" pitchFamily="34" charset="0"/>
              </a:rPr>
              <a:t>SELF-ESTEEM</a:t>
            </a:r>
          </a:p>
        </p:txBody>
      </p:sp>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0251" t="35926" r="19737" b="3992"/>
          <a:stretch/>
        </p:blipFill>
        <p:spPr>
          <a:xfrm>
            <a:off x="4840676" y="2342644"/>
            <a:ext cx="6023752" cy="3392112"/>
          </a:xfrm>
        </p:spPr>
      </p:pic>
      <p:sp>
        <p:nvSpPr>
          <p:cNvPr id="4" name="Text Placeholder 3"/>
          <p:cNvSpPr>
            <a:spLocks noGrp="1"/>
          </p:cNvSpPr>
          <p:nvPr>
            <p:ph type="body" sz="quarter" idx="14"/>
          </p:nvPr>
        </p:nvSpPr>
        <p:spPr>
          <a:xfrm>
            <a:off x="609600" y="3022600"/>
            <a:ext cx="3513104" cy="3227917"/>
          </a:xfrm>
        </p:spPr>
        <p:txBody>
          <a:bodyPr>
            <a:normAutofit/>
          </a:bodyPr>
          <a:lstStyle/>
          <a:p>
            <a:r>
              <a:rPr lang="en-US" sz="2400" dirty="0">
                <a:solidFill>
                  <a:schemeClr val="tx2"/>
                </a:solidFill>
                <a:latin typeface="Century Gothic" panose="020B0502020202020204" pitchFamily="34" charset="0"/>
              </a:rPr>
              <a:t>Our personal evaluation of our own worth.</a:t>
            </a:r>
          </a:p>
          <a:p>
            <a:r>
              <a:rPr lang="en-US" sz="2400" dirty="0">
                <a:solidFill>
                  <a:schemeClr val="tx2"/>
                </a:solidFill>
                <a:latin typeface="Century Gothic" panose="020B0502020202020204" pitchFamily="34" charset="0"/>
              </a:rPr>
              <a:t>Self-esteem is </a:t>
            </a:r>
            <a:r>
              <a:rPr lang="en-US" sz="2400" b="1" dirty="0">
                <a:solidFill>
                  <a:schemeClr val="tx2"/>
                </a:solidFill>
                <a:latin typeface="Century Gothic" panose="020B0502020202020204" pitchFamily="34" charset="0"/>
              </a:rPr>
              <a:t>not</a:t>
            </a:r>
            <a:r>
              <a:rPr lang="en-US" sz="2400" dirty="0">
                <a:solidFill>
                  <a:schemeClr val="tx2"/>
                </a:solidFill>
                <a:latin typeface="Century Gothic" panose="020B0502020202020204" pitchFamily="34" charset="0"/>
              </a:rPr>
              <a:t>:</a:t>
            </a:r>
          </a:p>
          <a:p>
            <a:pPr lvl="1"/>
            <a:r>
              <a:rPr lang="en-US" sz="2133" dirty="0">
                <a:solidFill>
                  <a:schemeClr val="tx2"/>
                </a:solidFill>
                <a:latin typeface="Century Gothic" panose="020B0502020202020204" pitchFamily="34" charset="0"/>
              </a:rPr>
              <a:t>Narcissism</a:t>
            </a:r>
          </a:p>
          <a:p>
            <a:pPr lvl="1"/>
            <a:r>
              <a:rPr lang="en-US" sz="2133" dirty="0">
                <a:solidFill>
                  <a:schemeClr val="tx2"/>
                </a:solidFill>
                <a:latin typeface="Century Gothic" panose="020B0502020202020204" pitchFamily="34" charset="0"/>
              </a:rPr>
              <a:t>Self-efficacy</a:t>
            </a:r>
          </a:p>
          <a:p>
            <a:pPr lvl="1"/>
            <a:r>
              <a:rPr lang="en-US" sz="2133" dirty="0">
                <a:solidFill>
                  <a:schemeClr val="tx2"/>
                </a:solidFill>
                <a:latin typeface="Century Gothic" panose="020B0502020202020204" pitchFamily="34" charset="0"/>
              </a:rPr>
              <a:t>Self-compassion</a:t>
            </a:r>
          </a:p>
        </p:txBody>
      </p:sp>
      <p:sp>
        <p:nvSpPr>
          <p:cNvPr id="3" name="Text Placeholder 2"/>
          <p:cNvSpPr>
            <a:spLocks noGrp="1"/>
          </p:cNvSpPr>
          <p:nvPr>
            <p:ph type="body" sz="quarter" idx="13"/>
          </p:nvPr>
        </p:nvSpPr>
        <p:spPr/>
        <p:txBody>
          <a:bodyPr/>
          <a:lstStyle/>
          <a:p>
            <a:r>
              <a:rPr lang="en-US" dirty="0">
                <a:latin typeface="Century Gothic" panose="020B0502020202020204" pitchFamily="34" charset="0"/>
              </a:rPr>
              <a:t>Individuals’ subjective, personal evaluation of their self-concept, including judgments made about self-worth.</a:t>
            </a:r>
          </a:p>
        </p:txBody>
      </p:sp>
    </p:spTree>
    <p:extLst>
      <p:ext uri="{BB962C8B-B14F-4D97-AF65-F5344CB8AC3E}">
        <p14:creationId xmlns:p14="http://schemas.microsoft.com/office/powerpoint/2010/main" val="24298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a:bodyPr>
          <a:lstStyle/>
          <a:p>
            <a:pPr marL="457200" indent="-457200">
              <a:buFont typeface="Arial" panose="020B0604020202020204" pitchFamily="34" charset="0"/>
              <a:buChar char="•"/>
            </a:pPr>
            <a:r>
              <a:rPr lang="en-US" sz="3200" dirty="0">
                <a:latin typeface="Century Gothic" panose="020B0502020202020204" pitchFamily="34" charset="0"/>
              </a:rPr>
              <a:t>Self-esteem is out subjective evaluation of our self-concept. Optimal margin theory says slight distortions of reality (positive illusions) can improve psychological well-being.</a:t>
            </a:r>
          </a:p>
          <a:p>
            <a:pPr algn="l"/>
            <a:endParaRPr lang="en-US" sz="3200" dirty="0">
              <a:solidFill>
                <a:schemeClr val="tx1">
                  <a:lumMod val="50000"/>
                  <a:lumOff val="50000"/>
                </a:schemeClr>
              </a:solidFill>
              <a:latin typeface="Century Gothic" panose="020B0502020202020204" pitchFamily="34" charset="0"/>
              <a:cs typeface="Calibri" panose="020F0502020204030204" pitchFamily="34" charset="0"/>
            </a:endParaRPr>
          </a:p>
          <a:p>
            <a:pPr marL="457200" indent="-457200" algn="l">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Looking back on a time you had an elevated view of your own traits or talents, was it good or bad for you to maintain that illusion? How did it affect your in both positive and negative ways?</a:t>
            </a:r>
          </a:p>
          <a:p>
            <a:pPr lvl="1" indent="0">
              <a:buNone/>
            </a:pPr>
            <a:endParaRPr lang="en-US" sz="3067"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ARE WE HONEST ABOUT OURSELVES?</a:t>
            </a:r>
          </a:p>
        </p:txBody>
      </p:sp>
    </p:spTree>
    <p:extLst>
      <p:ext uri="{BB962C8B-B14F-4D97-AF65-F5344CB8AC3E}">
        <p14:creationId xmlns:p14="http://schemas.microsoft.com/office/powerpoint/2010/main" val="324724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a:bodyPr>
          <a:lstStyle/>
          <a:p>
            <a:pPr marL="457200" indent="-457200">
              <a:buFont typeface="Arial" panose="020B0604020202020204" pitchFamily="34" charset="0"/>
              <a:buChar char="•"/>
            </a:pPr>
            <a:r>
              <a:rPr lang="en-US" sz="3200" dirty="0">
                <a:latin typeface="Century Gothic" panose="020B0502020202020204" pitchFamily="34" charset="0"/>
              </a:rPr>
              <a:t>We engage in many forms of self-serving cognitive bias, such as believing that our positive traits are rare (while negative traits are common), taking credit for successes but not failures and only believing positive feedback about the self. </a:t>
            </a:r>
          </a:p>
          <a:p>
            <a:pPr algn="l"/>
            <a:endParaRPr lang="en-US" sz="3200" dirty="0">
              <a:solidFill>
                <a:schemeClr val="tx1">
                  <a:lumMod val="50000"/>
                  <a:lumOff val="50000"/>
                </a:schemeClr>
              </a:solidFill>
              <a:latin typeface="Century Gothic" panose="020B0502020202020204" pitchFamily="34" charset="0"/>
              <a:cs typeface="Calibri" panose="020F0502020204030204" pitchFamily="34" charset="0"/>
            </a:endParaRPr>
          </a:p>
          <a:p>
            <a:pPr marL="457200" indent="-457200" algn="l">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In what ways can this habit of self-deception be helpful? Harmful?</a:t>
            </a:r>
            <a:endParaRPr lang="en-US" sz="3067"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ARE WE HONEST ABOUT OURSELVES?</a:t>
            </a:r>
          </a:p>
        </p:txBody>
      </p:sp>
    </p:spTree>
    <p:extLst>
      <p:ext uri="{BB962C8B-B14F-4D97-AF65-F5344CB8AC3E}">
        <p14:creationId xmlns:p14="http://schemas.microsoft.com/office/powerpoint/2010/main" val="4035286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03698" y="3230562"/>
            <a:ext cx="6487427" cy="1216561"/>
          </a:xfrm>
        </p:spPr>
        <p:txBody>
          <a:bodyPr>
            <a:normAutofit/>
          </a:bodyPr>
          <a:lstStyle/>
          <a:p>
            <a:pPr marL="0" indent="0" algn="ctr">
              <a:buNone/>
            </a:pPr>
            <a:r>
              <a:rPr lang="en-US" sz="4400" b="1" dirty="0">
                <a:solidFill>
                  <a:srgbClr val="B80000"/>
                </a:solidFill>
                <a:latin typeface="Century Gothic" panose="020B0502020202020204" pitchFamily="34" charset="0"/>
              </a:rPr>
              <a:t>Questions and Answers</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311216" y="1055372"/>
            <a:ext cx="7533373" cy="1143000"/>
          </a:xfrm>
        </p:spPr>
        <p:txBody>
          <a:bodyPr vert="horz" lIns="91440" tIns="45720" rIns="91440" bIns="45720" rtlCol="0" anchor="ctr">
            <a:normAutofit/>
          </a:bodyPr>
          <a:lstStyle/>
          <a:p>
            <a:pPr algn="ctr"/>
            <a:r>
              <a:rPr lang="en-US" sz="5400" b="1" spc="-150" dirty="0">
                <a:solidFill>
                  <a:srgbClr val="68777C"/>
                </a:solidFill>
                <a:latin typeface="Century Gothic" panose="020B0502020202020204" pitchFamily="34" charset="0"/>
                <a:cs typeface="Calibri" panose="020F0502020204030204" pitchFamily="34" charset="0"/>
              </a:rPr>
              <a:t>Class Wrap Up…</a:t>
            </a:r>
          </a:p>
        </p:txBody>
      </p:sp>
      <p:cxnSp>
        <p:nvCxnSpPr>
          <p:cNvPr id="10" name="Straight Connector 9">
            <a:extLst>
              <a:ext uri="{FF2B5EF4-FFF2-40B4-BE49-F238E27FC236}">
                <a16:creationId xmlns:a16="http://schemas.microsoft.com/office/drawing/2014/main" id="{9DA0857E-C3BE-4092-8602-6B26BEB7A8D8}"/>
              </a:ext>
            </a:extLst>
          </p:cNvPr>
          <p:cNvCxnSpPr>
            <a:cxnSpLocks/>
          </p:cNvCxnSpPr>
          <p:nvPr/>
        </p:nvCxnSpPr>
        <p:spPr>
          <a:xfrm flipH="1">
            <a:off x="1357162" y="2410877"/>
            <a:ext cx="5265019" cy="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pic>
        <p:nvPicPr>
          <p:cNvPr id="7" name="Graphic 6" descr="Questions outline">
            <a:extLst>
              <a:ext uri="{FF2B5EF4-FFF2-40B4-BE49-F238E27FC236}">
                <a16:creationId xmlns:a16="http://schemas.microsoft.com/office/drawing/2014/main" id="{8BC07908-77C6-354C-9E58-F008F4067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844589" y="1839867"/>
            <a:ext cx="3178265" cy="3178265"/>
          </a:xfrm>
          <a:prstGeom prst="rect">
            <a:avLst/>
          </a:prstGeom>
        </p:spPr>
      </p:pic>
    </p:spTree>
    <p:extLst>
      <p:ext uri="{BB962C8B-B14F-4D97-AF65-F5344CB8AC3E}">
        <p14:creationId xmlns:p14="http://schemas.microsoft.com/office/powerpoint/2010/main" val="691026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GB" b="1" dirty="0">
                <a:solidFill>
                  <a:srgbClr val="19AFB3"/>
                </a:solidFill>
                <a:latin typeface="Century Gothic" panose="020B0502020202020204" pitchFamily="34" charset="0"/>
                <a:cs typeface="Aharoni" panose="02010803020104030203" pitchFamily="2" charset="-79"/>
              </a:rPr>
              <a:t>That’s all folks…</a:t>
            </a: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919804" y="2890391"/>
            <a:ext cx="9555481" cy="1046440"/>
          </a:xfrm>
          <a:prstGeom prst="rect">
            <a:avLst/>
          </a:prstGeom>
          <a:noFill/>
        </p:spPr>
        <p:txBody>
          <a:bodyPr wrap="square" rtlCol="0">
            <a:spAutoFit/>
          </a:bodyPr>
          <a:lstStyle/>
          <a:p>
            <a:pPr lvl="1" algn="ctr"/>
            <a:r>
              <a:rPr lang="en-US" sz="4400" b="1" dirty="0">
                <a:latin typeface="Century Gothic" panose="020B0502020202020204" pitchFamily="34" charset="0"/>
              </a:rPr>
              <a:t>Thanks for your attention!</a:t>
            </a:r>
            <a:endParaRPr lang="en-US" sz="4400" b="1" dirty="0">
              <a:solidFill>
                <a:schemeClr val="tx2">
                  <a:lumMod val="75000"/>
                </a:schemeClr>
              </a:solidFill>
              <a:latin typeface="Century Gothic" panose="020B0502020202020204" pitchFamily="34" charset="0"/>
            </a:endParaRPr>
          </a:p>
          <a:p>
            <a:endParaRPr lang="en-US" dirty="0">
              <a:solidFill>
                <a:schemeClr val="tx2">
                  <a:lumMod val="75000"/>
                </a:schemeClr>
              </a:solidFill>
              <a:latin typeface="Abadi" panose="020B060402010402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E1A23AB5-998F-4F5C-9A8A-10112722067E}"/>
              </a:ext>
            </a:extLst>
          </p:cNvPr>
          <p:cNvSpPr txBox="1">
            <a:spLocks/>
          </p:cNvSpPr>
          <p:nvPr/>
        </p:nvSpPr>
        <p:spPr>
          <a:xfrm>
            <a:off x="552537" y="4468019"/>
            <a:ext cx="10490200" cy="955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0"/>
              </a:spcBef>
              <a:buNone/>
            </a:pPr>
            <a:r>
              <a:rPr lang="en-US" sz="4000" dirty="0">
                <a:latin typeface="Century Gothic" panose="020B0502020202020204" pitchFamily="34" charset="0"/>
              </a:rPr>
              <a:t>Stay Well…</a:t>
            </a:r>
          </a:p>
          <a:p>
            <a:pPr lvl="1">
              <a:lnSpc>
                <a:spcPct val="110000"/>
              </a:lnSpc>
              <a:spcBef>
                <a:spcPts val="0"/>
              </a:spcBef>
            </a:pPr>
            <a:endParaRPr lang="en-US" sz="1600" dirty="0"/>
          </a:p>
        </p:txBody>
      </p:sp>
    </p:spTree>
    <p:extLst>
      <p:ext uri="{BB962C8B-B14F-4D97-AF65-F5344CB8AC3E}">
        <p14:creationId xmlns:p14="http://schemas.microsoft.com/office/powerpoint/2010/main" val="339057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85743"/>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OUGHT SELF</a:t>
            </a:r>
          </a:p>
        </p:txBody>
      </p:sp>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9977" t="8934" b="3823"/>
          <a:stretch/>
        </p:blipFill>
        <p:spPr>
          <a:xfrm>
            <a:off x="4777457" y="2059095"/>
            <a:ext cx="6353387" cy="4452336"/>
          </a:xfrm>
        </p:spPr>
      </p:pic>
      <p:sp>
        <p:nvSpPr>
          <p:cNvPr id="4" name="Text Placeholder 3"/>
          <p:cNvSpPr>
            <a:spLocks noGrp="1"/>
          </p:cNvSpPr>
          <p:nvPr>
            <p:ph type="body" sz="quarter" idx="14"/>
          </p:nvPr>
        </p:nvSpPr>
        <p:spPr>
          <a:xfrm>
            <a:off x="908364" y="2748267"/>
            <a:ext cx="3011876" cy="3227917"/>
          </a:xfrm>
        </p:spPr>
        <p:txBody>
          <a:bodyPr>
            <a:normAutofit fontScale="92500"/>
          </a:bodyPr>
          <a:lstStyle/>
          <a:p>
            <a:pPr>
              <a:lnSpc>
                <a:spcPct val="150000"/>
              </a:lnSpc>
            </a:pPr>
            <a:r>
              <a:rPr lang="en-US" sz="2400" dirty="0">
                <a:solidFill>
                  <a:schemeClr val="tx2"/>
                </a:solidFill>
                <a:latin typeface="Century Gothic" panose="020B0502020202020204" pitchFamily="34" charset="0"/>
              </a:rPr>
              <a:t>What we believe others want us to be, such as our mother's desire that we become a classical musician.</a:t>
            </a:r>
          </a:p>
        </p:txBody>
      </p:sp>
      <p:sp>
        <p:nvSpPr>
          <p:cNvPr id="3" name="Text Placeholder 2"/>
          <p:cNvSpPr>
            <a:spLocks noGrp="1"/>
          </p:cNvSpPr>
          <p:nvPr>
            <p:ph type="body" sz="quarter" idx="13"/>
          </p:nvPr>
        </p:nvSpPr>
        <p:spPr/>
        <p:txBody>
          <a:bodyPr>
            <a:normAutofit/>
          </a:bodyPr>
          <a:lstStyle/>
          <a:p>
            <a:pPr marL="0" indent="0">
              <a:buNone/>
            </a:pPr>
            <a:r>
              <a:rPr lang="en-US" sz="2800" dirty="0">
                <a:latin typeface="Century Gothic" panose="020B0502020202020204" pitchFamily="34" charset="0"/>
              </a:rPr>
              <a:t>Who one thinks others expect her/him/us to be. </a:t>
            </a:r>
          </a:p>
          <a:p>
            <a:pPr marL="0" indent="0">
              <a:buNone/>
            </a:pPr>
            <a:r>
              <a:rPr lang="en-US" sz="2800" dirty="0">
                <a:latin typeface="Century Gothic" panose="020B0502020202020204" pitchFamily="34" charset="0"/>
              </a:rPr>
              <a:t>This changes depending on the reference group.</a:t>
            </a:r>
          </a:p>
        </p:txBody>
      </p:sp>
    </p:spTree>
    <p:extLst>
      <p:ext uri="{BB962C8B-B14F-4D97-AF65-F5344CB8AC3E}">
        <p14:creationId xmlns:p14="http://schemas.microsoft.com/office/powerpoint/2010/main" val="20611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DFB9-F36D-8A44-BDE6-448417D3A4EC}"/>
              </a:ext>
            </a:extLst>
          </p:cNvPr>
          <p:cNvSpPr>
            <a:spLocks noGrp="1"/>
          </p:cNvSpPr>
          <p:nvPr>
            <p:ph type="title"/>
          </p:nvPr>
        </p:nvSpPr>
        <p:spPr/>
        <p:txBody>
          <a:bodyPr/>
          <a:lstStyle/>
          <a:p>
            <a:pPr algn="ctr"/>
            <a:r>
              <a:rPr lang="en-US" b="1" dirty="0">
                <a:solidFill>
                  <a:schemeClr val="tx1">
                    <a:lumMod val="65000"/>
                    <a:lumOff val="35000"/>
                  </a:schemeClr>
                </a:solidFill>
                <a:latin typeface="Century Gothic" panose="020B0502020202020204" pitchFamily="34" charset="0"/>
              </a:rPr>
              <a:t>ACTUAL, IDEAL, &amp; OUGHT SELVES</a:t>
            </a:r>
          </a:p>
        </p:txBody>
      </p:sp>
      <p:pic>
        <p:nvPicPr>
          <p:cNvPr id="7" name="Picture Placeholder 6" descr="Diagram&#10;&#10;Description automatically generated">
            <a:extLst>
              <a:ext uri="{FF2B5EF4-FFF2-40B4-BE49-F238E27FC236}">
                <a16:creationId xmlns:a16="http://schemas.microsoft.com/office/drawing/2014/main" id="{85C05D7C-AEB5-DC40-BBCA-D8E1B74AB0CC}"/>
              </a:ext>
            </a:extLst>
          </p:cNvPr>
          <p:cNvPicPr preferRelativeResize="0">
            <a:picLocks noGrp="1"/>
          </p:cNvPicPr>
          <p:nvPr>
            <p:ph type="pic" sz="quarter" idx="15"/>
          </p:nvPr>
        </p:nvPicPr>
        <p:blipFill rotWithShape="1">
          <a:blip r:embed="rId2">
            <a:extLst>
              <a:ext uri="{28A0092B-C50C-407E-A947-70E740481C1C}">
                <a14:useLocalDpi xmlns:a14="http://schemas.microsoft.com/office/drawing/2010/main" val="0"/>
              </a:ext>
            </a:extLst>
          </a:blip>
          <a:stretch>
            <a:fillRect/>
          </a:stretch>
        </p:blipFill>
        <p:spPr>
          <a:xfrm>
            <a:off x="2142308" y="1423850"/>
            <a:ext cx="6753497" cy="5185955"/>
          </a:xfrm>
        </p:spPr>
      </p:pic>
    </p:spTree>
    <p:extLst>
      <p:ext uri="{BB962C8B-B14F-4D97-AF65-F5344CB8AC3E}">
        <p14:creationId xmlns:p14="http://schemas.microsoft.com/office/powerpoint/2010/main" val="160169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886B-44C6-704B-B9CA-D48BE269D5E6}"/>
              </a:ext>
            </a:extLst>
          </p:cNvPr>
          <p:cNvSpPr>
            <a:spLocks noGrp="1"/>
          </p:cNvSpPr>
          <p:nvPr>
            <p:ph type="title"/>
          </p:nvPr>
        </p:nvSpPr>
        <p:spPr/>
        <p:txBody>
          <a:bodyPr/>
          <a:lstStyle/>
          <a:p>
            <a:pPr algn="ctr"/>
            <a:r>
              <a:rPr lang="en-US" b="1" dirty="0">
                <a:solidFill>
                  <a:schemeClr val="tx1">
                    <a:lumMod val="65000"/>
                    <a:lumOff val="35000"/>
                  </a:schemeClr>
                </a:solidFill>
                <a:latin typeface="Century Gothic" panose="020B0502020202020204" pitchFamily="34" charset="0"/>
              </a:rPr>
              <a:t>THEORY &amp; THE SOCIAL SELF</a:t>
            </a:r>
          </a:p>
        </p:txBody>
      </p:sp>
      <p:sp>
        <p:nvSpPr>
          <p:cNvPr id="3" name="Content Placeholder 2">
            <a:extLst>
              <a:ext uri="{FF2B5EF4-FFF2-40B4-BE49-F238E27FC236}">
                <a16:creationId xmlns:a16="http://schemas.microsoft.com/office/drawing/2014/main" id="{0EBA53E2-FE15-874D-9747-446C1D485C97}"/>
              </a:ext>
            </a:extLst>
          </p:cNvPr>
          <p:cNvSpPr>
            <a:spLocks noGrp="1"/>
          </p:cNvSpPr>
          <p:nvPr>
            <p:ph idx="1"/>
          </p:nvPr>
        </p:nvSpPr>
        <p:spPr/>
        <p:txBody>
          <a:bodyPr/>
          <a:lstStyle/>
          <a:p>
            <a:r>
              <a:rPr lang="en-US" dirty="0">
                <a:latin typeface="Century Gothic" panose="020B0502020202020204" pitchFamily="34" charset="0"/>
              </a:rPr>
              <a:t>Four theories can help us to understand the </a:t>
            </a:r>
            <a:r>
              <a:rPr lang="en-US" b="1" dirty="0">
                <a:latin typeface="Century Gothic" panose="020B0502020202020204" pitchFamily="34" charset="0"/>
              </a:rPr>
              <a:t>Social Self:</a:t>
            </a:r>
            <a:br>
              <a:rPr lang="en-US" b="1" dirty="0">
                <a:latin typeface="Century Gothic" panose="020B0502020202020204" pitchFamily="34" charset="0"/>
              </a:rPr>
            </a:br>
            <a:endParaRPr lang="en-US" b="1" dirty="0">
              <a:latin typeface="Century Gothic" panose="020B0502020202020204" pitchFamily="34" charset="0"/>
            </a:endParaRPr>
          </a:p>
          <a:p>
            <a:pPr lvl="1"/>
            <a:r>
              <a:rPr lang="en-US" dirty="0">
                <a:latin typeface="Century Gothic" panose="020B0502020202020204" pitchFamily="34" charset="0"/>
              </a:rPr>
              <a:t>Self-Perception Theory: Behaviors Tell Us Who We Are</a:t>
            </a:r>
          </a:p>
          <a:p>
            <a:pPr lvl="1"/>
            <a:r>
              <a:rPr lang="en-US" dirty="0">
                <a:latin typeface="Century Gothic" panose="020B0502020202020204" pitchFamily="34" charset="0"/>
              </a:rPr>
              <a:t>Self-Discrepancy Theory: Our Goals Are Influenced By Others</a:t>
            </a:r>
          </a:p>
          <a:p>
            <a:pPr lvl="1"/>
            <a:r>
              <a:rPr lang="en-US" dirty="0">
                <a:latin typeface="Century Gothic" panose="020B0502020202020204" pitchFamily="34" charset="0"/>
              </a:rPr>
              <a:t>Self-Expansion Theory: We Grow Through Our Relationships</a:t>
            </a:r>
          </a:p>
          <a:p>
            <a:pPr lvl="1"/>
            <a:r>
              <a:rPr lang="en-US" dirty="0">
                <a:latin typeface="Century Gothic" panose="020B0502020202020204" pitchFamily="34" charset="0"/>
              </a:rPr>
              <a:t>Self-Presentation Theory: We Adapt to Fit Into the Situation</a:t>
            </a:r>
          </a:p>
          <a:p>
            <a:pPr lvl="1"/>
            <a:endParaRPr lang="en-US" dirty="0">
              <a:latin typeface="Century Gothic" panose="020B0502020202020204" pitchFamily="34" charset="0"/>
            </a:endParaRPr>
          </a:p>
          <a:p>
            <a:pPr lvl="1"/>
            <a:endParaRPr lang="en-US" dirty="0">
              <a:latin typeface="Century Gothic" panose="020B0502020202020204" pitchFamily="34" charset="0"/>
            </a:endParaRPr>
          </a:p>
          <a:p>
            <a:pPr marL="0" indent="0">
              <a:buNone/>
            </a:pPr>
            <a:r>
              <a:rPr lang="en-US" dirty="0">
                <a:latin typeface="Century Gothic" panose="020B0502020202020204" pitchFamily="34" charset="0"/>
              </a:rPr>
              <a:t>As we learn about each, think about what this looks like in your own life and self-concept. </a:t>
            </a:r>
          </a:p>
        </p:txBody>
      </p:sp>
    </p:spTree>
    <p:extLst>
      <p:ext uri="{BB962C8B-B14F-4D97-AF65-F5344CB8AC3E}">
        <p14:creationId xmlns:p14="http://schemas.microsoft.com/office/powerpoint/2010/main" val="305095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9324" t="16763" r="2006" b="1126"/>
          <a:stretch/>
        </p:blipFill>
        <p:spPr>
          <a:xfrm>
            <a:off x="4136251" y="2393244"/>
            <a:ext cx="7261013" cy="4262685"/>
          </a:xfrm>
        </p:spPr>
      </p:pic>
      <p:sp>
        <p:nvSpPr>
          <p:cNvPr id="2" name="Title 1"/>
          <p:cNvSpPr>
            <a:spLocks noGrp="1"/>
          </p:cNvSpPr>
          <p:nvPr>
            <p:ph type="title"/>
          </p:nvPr>
        </p:nvSpPr>
        <p:spPr>
          <a:xfrm>
            <a:off x="609598" y="202071"/>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SELF-PERCEPTION THEORY</a:t>
            </a:r>
          </a:p>
        </p:txBody>
      </p:sp>
      <p:sp>
        <p:nvSpPr>
          <p:cNvPr id="3" name="Text Placeholder 2"/>
          <p:cNvSpPr>
            <a:spLocks noGrp="1"/>
          </p:cNvSpPr>
          <p:nvPr>
            <p:ph type="body" sz="quarter" idx="13"/>
          </p:nvPr>
        </p:nvSpPr>
        <p:spPr/>
        <p:txBody>
          <a:bodyPr>
            <a:noAutofit/>
          </a:bodyPr>
          <a:lstStyle/>
          <a:p>
            <a:pPr marL="0" indent="0">
              <a:buNone/>
            </a:pPr>
            <a:r>
              <a:rPr lang="en-US" sz="2800" dirty="0">
                <a:latin typeface="Century Gothic" panose="020B0502020202020204" pitchFamily="34" charset="0"/>
              </a:rPr>
              <a:t>The theory that individuals form their self-concept by observing their own behavior and trying to infer their own motivations, attitudes, values, and core traits.</a:t>
            </a:r>
          </a:p>
        </p:txBody>
      </p:sp>
      <p:sp>
        <p:nvSpPr>
          <p:cNvPr id="4" name="Text Placeholder 3"/>
          <p:cNvSpPr>
            <a:spLocks noGrp="1"/>
          </p:cNvSpPr>
          <p:nvPr>
            <p:ph type="body" sz="quarter" idx="14"/>
          </p:nvPr>
        </p:nvSpPr>
        <p:spPr>
          <a:xfrm>
            <a:off x="609598" y="3022601"/>
            <a:ext cx="3806537" cy="3056082"/>
          </a:xfrm>
        </p:spPr>
        <p:txBody>
          <a:bodyPr>
            <a:normAutofit/>
          </a:bodyPr>
          <a:lstStyle/>
          <a:p>
            <a:r>
              <a:rPr lang="en-US" sz="2400" dirty="0">
                <a:solidFill>
                  <a:schemeClr val="tx2"/>
                </a:solidFill>
                <a:latin typeface="Century Gothic" panose="020B0502020202020204" pitchFamily="34" charset="0"/>
              </a:rPr>
              <a:t>Watching ourselves, as if we were on film, in order to determine how we feel and who we are; personally reflective observation.</a:t>
            </a:r>
          </a:p>
        </p:txBody>
      </p:sp>
    </p:spTree>
    <p:extLst>
      <p:ext uri="{BB962C8B-B14F-4D97-AF65-F5344CB8AC3E}">
        <p14:creationId xmlns:p14="http://schemas.microsoft.com/office/powerpoint/2010/main" val="2720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4754</TotalTime>
  <Words>2850</Words>
  <Application>Microsoft Office PowerPoint</Application>
  <PresentationFormat>Widescreen</PresentationFormat>
  <Paragraphs>260</Paragraphs>
  <Slides>59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Abadi</vt:lpstr>
      <vt:lpstr>Arial</vt:lpstr>
      <vt:lpstr>Calibri</vt:lpstr>
      <vt:lpstr>Calibri Light</vt:lpstr>
      <vt:lpstr>Century Gothic</vt:lpstr>
      <vt:lpstr>Helvetica Neue</vt:lpstr>
      <vt:lpstr>Helvetica Neue Light</vt:lpstr>
      <vt:lpstr>Wingdings</vt:lpstr>
      <vt:lpstr>Office Theme</vt:lpstr>
      <vt:lpstr>PowerPoint Presentation</vt:lpstr>
      <vt:lpstr>THE SOCIAL SELF LEARNING OBJECTIVES</vt:lpstr>
      <vt:lpstr>Think critically about how our self-perceptions and group affiliations influence how we think, feel, and behave.</vt:lpstr>
      <vt:lpstr>ACTUAL SELF</vt:lpstr>
      <vt:lpstr>IDEAL SELF</vt:lpstr>
      <vt:lpstr>OUGHT SELF</vt:lpstr>
      <vt:lpstr>ACTUAL, IDEAL, &amp; OUGHT SELVES</vt:lpstr>
      <vt:lpstr>THEORY &amp; THE SOCIAL SELF</vt:lpstr>
      <vt:lpstr>SELF-PERCEPTION THEORY</vt:lpstr>
      <vt:lpstr>SELF-DISCREPANCY</vt:lpstr>
      <vt:lpstr>SELF-EXPANSION THEORY</vt:lpstr>
      <vt:lpstr>SELF-PRESENTATION THEORY</vt:lpstr>
      <vt:lpstr>Inclusion of the Other in the Self (IOS) scale</vt:lpstr>
      <vt:lpstr>Inclusion of the Other</vt:lpstr>
      <vt:lpstr>SELF-MONITORING</vt:lpstr>
      <vt:lpstr>HOW DO WE KNOW THE SELF IS SOCIAL?</vt:lpstr>
      <vt:lpstr>HOW DO WE KNOW THE SELF IS SOCIAL?</vt:lpstr>
      <vt:lpstr>COLLECTIVE SELF-ESTEEM</vt:lpstr>
      <vt:lpstr>COLLECTIVE SELF-ESTEEM </vt:lpstr>
      <vt:lpstr>HOW DO WE KNOW THE SELF IS SOCIAL?</vt:lpstr>
      <vt:lpstr>HOW DO WE UNDERSTAND THE “SELF”?</vt:lpstr>
      <vt:lpstr>HOW DO WE UNDERSTAND THE “SELF”?</vt:lpstr>
      <vt:lpstr>HOW DO WE UNDERSTAND THE “SELF”?</vt:lpstr>
      <vt:lpstr>Explain how self-awareness and  self-concept are defined.</vt:lpstr>
      <vt:lpstr>HOW DO WE UNDERSTAND  THE “SELF”?</vt:lpstr>
      <vt:lpstr>SELF-AWARENESS</vt:lpstr>
      <vt:lpstr>MIRROR SELF-RECOGNITION TEST</vt:lpstr>
      <vt:lpstr>SELF-CONCEPT</vt:lpstr>
      <vt:lpstr>HOW DO WE UNDERSTAND THE ”SELF”?</vt:lpstr>
      <vt:lpstr>SOCIAL COMPARISON THEORY</vt:lpstr>
      <vt:lpstr>UPWARD SOCIAL COMPARISON</vt:lpstr>
      <vt:lpstr>DOWNWARD SOCIAL COMPARISON</vt:lpstr>
      <vt:lpstr>COMPARING THE SELF TO OTHERS</vt:lpstr>
      <vt:lpstr>CRITICAL THINKING CHALLENGE</vt:lpstr>
      <vt:lpstr>HOW DO WE UNDERSTAND THE “SELF”?</vt:lpstr>
      <vt:lpstr>HOW DO WE UNDERSTAND THE “SELF”?</vt:lpstr>
      <vt:lpstr>HOW DO WE UNDERSTAND THE “SELF”?</vt:lpstr>
      <vt:lpstr>SOCIAL IDENTITY THEORY</vt:lpstr>
      <vt:lpstr>INDEPENDENT SELF-CONSTRUAL</vt:lpstr>
      <vt:lpstr>INTERDEPENDENT SELF-CONSTRUAL</vt:lpstr>
      <vt:lpstr>SCHEMA</vt:lpstr>
      <vt:lpstr>SELF</vt:lpstr>
      <vt:lpstr>GROUP MEMBERSHIPS AND CULTURE</vt:lpstr>
      <vt:lpstr>GROUP MEMBERSHIPS AND CULTURE</vt:lpstr>
      <vt:lpstr>Describe the risks and rewards associated with positive self-illusions, moderate self-deceptions, and artificially boosting self-esteem.</vt:lpstr>
      <vt:lpstr>ARE WE HONEST ABOUT OURSELVES?</vt:lpstr>
      <vt:lpstr>ARE WE HONEST ABOUT OURSELVES?</vt:lpstr>
      <vt:lpstr>IMPRESSION MANAGEMENT/SELF-PRESENTATION THEORY</vt:lpstr>
      <vt:lpstr>OTHER-ENHANCEMENT</vt:lpstr>
      <vt:lpstr>OPINION CONFORMITY</vt:lpstr>
      <vt:lpstr>SELF-ENHANCEMENTS</vt:lpstr>
      <vt:lpstr>ENTITLEMENT</vt:lpstr>
      <vt:lpstr>CONSPICUOUS CONSUMPTION</vt:lpstr>
      <vt:lpstr>SELF-INSIGHT</vt:lpstr>
      <vt:lpstr>SELF-ESTEEM</vt:lpstr>
      <vt:lpstr>ARE WE HONEST ABOUT OURSELVES?</vt:lpstr>
      <vt:lpstr>ARE WE HONEST ABOUT OURSELVES?</vt:lpstr>
      <vt:lpstr>Class Wrap Up…</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Carter-Sowell, Adrienne</cp:lastModifiedBy>
  <cp:revision>194</cp:revision>
  <cp:lastPrinted>2021-09-20T15:06:14Z</cp:lastPrinted>
  <dcterms:modified xsi:type="dcterms:W3CDTF">2021-09-24T20:04:24Z</dcterms:modified>
</cp:coreProperties>
</file>