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77" r:id="rId2"/>
    <p:sldId id="577" r:id="rId3"/>
    <p:sldId id="578" r:id="rId4"/>
    <p:sldId id="263" r:id="rId5"/>
    <p:sldId id="262" r:id="rId6"/>
    <p:sldId id="266" r:id="rId7"/>
    <p:sldId id="267" r:id="rId8"/>
    <p:sldId id="257" r:id="rId9"/>
    <p:sldId id="268" r:id="rId10"/>
    <p:sldId id="258" r:id="rId11"/>
    <p:sldId id="269" r:id="rId12"/>
    <p:sldId id="259" r:id="rId13"/>
    <p:sldId id="270" r:id="rId14"/>
    <p:sldId id="260" r:id="rId15"/>
    <p:sldId id="271" r:id="rId16"/>
    <p:sldId id="272" r:id="rId17"/>
    <p:sldId id="261" r:id="rId18"/>
    <p:sldId id="275" r:id="rId19"/>
    <p:sldId id="597" r:id="rId20"/>
    <p:sldId id="598" r:id="rId21"/>
    <p:sldId id="595" r:id="rId22"/>
    <p:sldId id="592" r:id="rId23"/>
    <p:sldId id="593" r:id="rId24"/>
    <p:sldId id="276" r:id="rId25"/>
    <p:sldId id="580" r:id="rId26"/>
    <p:sldId id="579" r:id="rId27"/>
    <p:sldId id="265" r:id="rId28"/>
    <p:sldId id="596" r:id="rId29"/>
    <p:sldId id="274" r:id="rId30"/>
    <p:sldId id="256" r:id="rId31"/>
    <p:sldId id="599" r:id="rId32"/>
    <p:sldId id="605" r:id="rId33"/>
    <p:sldId id="600" r:id="rId34"/>
    <p:sldId id="616" r:id="rId35"/>
    <p:sldId id="583" r:id="rId36"/>
    <p:sldId id="584" r:id="rId37"/>
    <p:sldId id="603" r:id="rId38"/>
    <p:sldId id="587" r:id="rId39"/>
    <p:sldId id="606" r:id="rId40"/>
    <p:sldId id="607" r:id="rId41"/>
    <p:sldId id="608" r:id="rId42"/>
    <p:sldId id="588" r:id="rId43"/>
    <p:sldId id="610" r:id="rId44"/>
    <p:sldId id="609" r:id="rId45"/>
    <p:sldId id="589" r:id="rId46"/>
    <p:sldId id="613" r:id="rId47"/>
    <p:sldId id="590" r:id="rId48"/>
    <p:sldId id="594" r:id="rId49"/>
    <p:sldId id="585" r:id="rId50"/>
    <p:sldId id="591" r:id="rId51"/>
    <p:sldId id="283" r:id="rId52"/>
    <p:sldId id="614" r:id="rId53"/>
    <p:sldId id="615" r:id="rId54"/>
    <p:sldId id="6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80159"/>
  </p:normalViewPr>
  <p:slideViewPr>
    <p:cSldViewPr snapToGrid="0">
      <p:cViewPr varScale="1">
        <p:scale>
          <a:sx n="86" d="100"/>
          <a:sy n="86" d="100"/>
        </p:scale>
        <p:origin x="42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6.svg"/><Relationship Id="rId5" Type="http://schemas.openxmlformats.org/officeDocument/2006/relationships/image" Target="../media/image11.png"/><Relationship Id="rId4" Type="http://schemas.openxmlformats.org/officeDocument/2006/relationships/image" Target="../media/image10.svg"/></Relationships>
</file>

<file path=ppt/diagrams/_rels/data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6.svg"/><Relationship Id="rId5" Type="http://schemas.openxmlformats.org/officeDocument/2006/relationships/image" Target="../media/image11.png"/><Relationship Id="rId4" Type="http://schemas.openxmlformats.org/officeDocument/2006/relationships/image" Target="../media/image1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6B5566-5EDD-458A-A1A7-AB903C631D9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27827B8-3417-4B7F-A1C3-C46ED5F3C7AA}">
      <dgm:prSet/>
      <dgm:spPr/>
      <dgm:t>
        <a:bodyPr/>
        <a:lstStyle/>
        <a:p>
          <a:pPr>
            <a:lnSpc>
              <a:spcPct val="100000"/>
            </a:lnSpc>
          </a:pPr>
          <a:r>
            <a:rPr lang="en-US"/>
            <a:t>Physical aggression: intentionally causing harm to someone’s body or property</a:t>
          </a:r>
        </a:p>
      </dgm:t>
    </dgm:pt>
    <dgm:pt modelId="{DEB32163-F7D3-4439-8691-DD6160B2EBF1}" type="parTrans" cxnId="{6048328E-F774-4BED-91B7-A6E8D2B52722}">
      <dgm:prSet/>
      <dgm:spPr/>
      <dgm:t>
        <a:bodyPr/>
        <a:lstStyle/>
        <a:p>
          <a:endParaRPr lang="en-US"/>
        </a:p>
      </dgm:t>
    </dgm:pt>
    <dgm:pt modelId="{51C0691D-6C96-4467-A07F-D91321DDC924}" type="sibTrans" cxnId="{6048328E-F774-4BED-91B7-A6E8D2B52722}">
      <dgm:prSet/>
      <dgm:spPr/>
      <dgm:t>
        <a:bodyPr/>
        <a:lstStyle/>
        <a:p>
          <a:endParaRPr lang="en-US"/>
        </a:p>
      </dgm:t>
    </dgm:pt>
    <dgm:pt modelId="{952C74CB-606E-4FA4-BEBA-34E32910F2D4}">
      <dgm:prSet/>
      <dgm:spPr/>
      <dgm:t>
        <a:bodyPr/>
        <a:lstStyle/>
        <a:p>
          <a:pPr>
            <a:lnSpc>
              <a:spcPct val="100000"/>
            </a:lnSpc>
          </a:pPr>
          <a:r>
            <a:rPr lang="en-US" dirty="0"/>
            <a:t>Verbal aggression: relying on communication to cause harm</a:t>
          </a:r>
        </a:p>
      </dgm:t>
    </dgm:pt>
    <dgm:pt modelId="{9E479A86-2F3B-4D1B-A792-1FF37527D606}" type="parTrans" cxnId="{09729ECF-9712-4581-9818-85260DE3C69F}">
      <dgm:prSet/>
      <dgm:spPr/>
      <dgm:t>
        <a:bodyPr/>
        <a:lstStyle/>
        <a:p>
          <a:endParaRPr lang="en-US"/>
        </a:p>
      </dgm:t>
    </dgm:pt>
    <dgm:pt modelId="{DDF258E7-0551-4540-9132-BD54809240DC}" type="sibTrans" cxnId="{09729ECF-9712-4581-9818-85260DE3C69F}">
      <dgm:prSet/>
      <dgm:spPr/>
      <dgm:t>
        <a:bodyPr/>
        <a:lstStyle/>
        <a:p>
          <a:endParaRPr lang="en-US"/>
        </a:p>
      </dgm:t>
    </dgm:pt>
    <dgm:pt modelId="{35CEA245-5E6F-4F32-89CA-341145A76A08}">
      <dgm:prSet/>
      <dgm:spPr/>
      <dgm:t>
        <a:bodyPr/>
        <a:lstStyle/>
        <a:p>
          <a:pPr>
            <a:lnSpc>
              <a:spcPct val="100000"/>
            </a:lnSpc>
          </a:pPr>
          <a:r>
            <a:rPr lang="en-US" dirty="0"/>
            <a:t>Relational aggression: harms others by damaging social networks or relationships with others</a:t>
          </a:r>
        </a:p>
      </dgm:t>
    </dgm:pt>
    <dgm:pt modelId="{755CCED4-E1D0-441B-AC5A-0E87CA0E42DC}" type="parTrans" cxnId="{E44DA240-0027-4ABD-ABE6-118ACF75168D}">
      <dgm:prSet/>
      <dgm:spPr/>
      <dgm:t>
        <a:bodyPr/>
        <a:lstStyle/>
        <a:p>
          <a:endParaRPr lang="en-US"/>
        </a:p>
      </dgm:t>
    </dgm:pt>
    <dgm:pt modelId="{FA50262B-15E8-4DBA-84A0-4F0246FD6850}" type="sibTrans" cxnId="{E44DA240-0027-4ABD-ABE6-118ACF75168D}">
      <dgm:prSet/>
      <dgm:spPr/>
      <dgm:t>
        <a:bodyPr/>
        <a:lstStyle/>
        <a:p>
          <a:endParaRPr lang="en-US"/>
        </a:p>
      </dgm:t>
    </dgm:pt>
    <dgm:pt modelId="{B7768B54-B280-4E27-A2E0-947BDCC978FD}" type="pres">
      <dgm:prSet presAssocID="{CA6B5566-5EDD-458A-A1A7-AB903C631D9D}" presName="root" presStyleCnt="0">
        <dgm:presLayoutVars>
          <dgm:dir/>
          <dgm:resizeHandles val="exact"/>
        </dgm:presLayoutVars>
      </dgm:prSet>
      <dgm:spPr/>
    </dgm:pt>
    <dgm:pt modelId="{BD87D3F6-12F0-40DA-BD02-B30B818D5969}" type="pres">
      <dgm:prSet presAssocID="{627827B8-3417-4B7F-A1C3-C46ED5F3C7AA}" presName="compNode" presStyleCnt="0"/>
      <dgm:spPr/>
    </dgm:pt>
    <dgm:pt modelId="{864D8135-733D-47F3-9B73-A61C489FF01C}" type="pres">
      <dgm:prSet presAssocID="{627827B8-3417-4B7F-A1C3-C46ED5F3C7AA}" presName="bgRect" presStyleLbl="bgShp" presStyleIdx="0" presStyleCnt="3"/>
      <dgm:spPr/>
    </dgm:pt>
    <dgm:pt modelId="{223AA141-A959-44C2-B678-43A97AC5C64A}" type="pres">
      <dgm:prSet presAssocID="{627827B8-3417-4B7F-A1C3-C46ED5F3C7A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ngry Face with Solid Fill"/>
        </a:ext>
      </dgm:extLst>
    </dgm:pt>
    <dgm:pt modelId="{8776A37D-3D72-4890-B84B-D81358E386AD}" type="pres">
      <dgm:prSet presAssocID="{627827B8-3417-4B7F-A1C3-C46ED5F3C7AA}" presName="spaceRect" presStyleCnt="0"/>
      <dgm:spPr/>
    </dgm:pt>
    <dgm:pt modelId="{E91DB5E3-1EA9-4DE5-BADE-6CD90CC83176}" type="pres">
      <dgm:prSet presAssocID="{627827B8-3417-4B7F-A1C3-C46ED5F3C7AA}" presName="parTx" presStyleLbl="revTx" presStyleIdx="0" presStyleCnt="3">
        <dgm:presLayoutVars>
          <dgm:chMax val="0"/>
          <dgm:chPref val="0"/>
        </dgm:presLayoutVars>
      </dgm:prSet>
      <dgm:spPr/>
    </dgm:pt>
    <dgm:pt modelId="{9E6EE961-9789-4A4F-A79B-948CE93A7CC8}" type="pres">
      <dgm:prSet presAssocID="{51C0691D-6C96-4467-A07F-D91321DDC924}" presName="sibTrans" presStyleCnt="0"/>
      <dgm:spPr/>
    </dgm:pt>
    <dgm:pt modelId="{44DFC764-30F3-4818-8982-1E35E4FF35CA}" type="pres">
      <dgm:prSet presAssocID="{952C74CB-606E-4FA4-BEBA-34E32910F2D4}" presName="compNode" presStyleCnt="0"/>
      <dgm:spPr/>
    </dgm:pt>
    <dgm:pt modelId="{B94B25FC-3984-48AA-A6EA-373EB16BE4AC}" type="pres">
      <dgm:prSet presAssocID="{952C74CB-606E-4FA4-BEBA-34E32910F2D4}" presName="bgRect" presStyleLbl="bgShp" presStyleIdx="1" presStyleCnt="3"/>
      <dgm:spPr/>
    </dgm:pt>
    <dgm:pt modelId="{5ADB94B6-8D96-4483-A583-783C41A088EA}" type="pres">
      <dgm:prSet presAssocID="{952C74CB-606E-4FA4-BEBA-34E32910F2D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Irritant"/>
        </a:ext>
      </dgm:extLst>
    </dgm:pt>
    <dgm:pt modelId="{700EE220-0211-4B36-8685-C4578581F559}" type="pres">
      <dgm:prSet presAssocID="{952C74CB-606E-4FA4-BEBA-34E32910F2D4}" presName="spaceRect" presStyleCnt="0"/>
      <dgm:spPr/>
    </dgm:pt>
    <dgm:pt modelId="{E4CE2121-20CA-4B18-BE33-104EF9950DB3}" type="pres">
      <dgm:prSet presAssocID="{952C74CB-606E-4FA4-BEBA-34E32910F2D4}" presName="parTx" presStyleLbl="revTx" presStyleIdx="1" presStyleCnt="3">
        <dgm:presLayoutVars>
          <dgm:chMax val="0"/>
          <dgm:chPref val="0"/>
        </dgm:presLayoutVars>
      </dgm:prSet>
      <dgm:spPr/>
    </dgm:pt>
    <dgm:pt modelId="{AB989C23-5D57-470F-B75C-F05158AEEF53}" type="pres">
      <dgm:prSet presAssocID="{DDF258E7-0551-4540-9132-BD54809240DC}" presName="sibTrans" presStyleCnt="0"/>
      <dgm:spPr/>
    </dgm:pt>
    <dgm:pt modelId="{2DC3D278-AD0C-4EB9-90F3-4658FAE93161}" type="pres">
      <dgm:prSet presAssocID="{35CEA245-5E6F-4F32-89CA-341145A76A08}" presName="compNode" presStyleCnt="0"/>
      <dgm:spPr/>
    </dgm:pt>
    <dgm:pt modelId="{35F64A42-E0BF-4D31-8194-206BED98DD49}" type="pres">
      <dgm:prSet presAssocID="{35CEA245-5E6F-4F32-89CA-341145A76A08}" presName="bgRect" presStyleLbl="bgShp" presStyleIdx="2" presStyleCnt="3"/>
      <dgm:spPr/>
    </dgm:pt>
    <dgm:pt modelId="{06034BD9-9ECC-450E-823D-701C9761AD86}" type="pres">
      <dgm:prSet presAssocID="{35CEA245-5E6F-4F32-89CA-341145A76A0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Angry Face with No Fill"/>
        </a:ext>
      </dgm:extLst>
    </dgm:pt>
    <dgm:pt modelId="{0C8664B0-18E5-4627-B4AB-AAD664814394}" type="pres">
      <dgm:prSet presAssocID="{35CEA245-5E6F-4F32-89CA-341145A76A08}" presName="spaceRect" presStyleCnt="0"/>
      <dgm:spPr/>
    </dgm:pt>
    <dgm:pt modelId="{D80DDABC-1564-40AB-A472-D808D6E3EA48}" type="pres">
      <dgm:prSet presAssocID="{35CEA245-5E6F-4F32-89CA-341145A76A08}" presName="parTx" presStyleLbl="revTx" presStyleIdx="2" presStyleCnt="3">
        <dgm:presLayoutVars>
          <dgm:chMax val="0"/>
          <dgm:chPref val="0"/>
        </dgm:presLayoutVars>
      </dgm:prSet>
      <dgm:spPr/>
    </dgm:pt>
  </dgm:ptLst>
  <dgm:cxnLst>
    <dgm:cxn modelId="{873BC900-B213-4BE6-A17B-298A3321DB2D}" type="presOf" srcId="{35CEA245-5E6F-4F32-89CA-341145A76A08}" destId="{D80DDABC-1564-40AB-A472-D808D6E3EA48}" srcOrd="0" destOrd="0" presId="urn:microsoft.com/office/officeart/2018/2/layout/IconVerticalSolidList"/>
    <dgm:cxn modelId="{3824DF04-2F30-4441-9D80-3A723CEE88EB}" type="presOf" srcId="{CA6B5566-5EDD-458A-A1A7-AB903C631D9D}" destId="{B7768B54-B280-4E27-A2E0-947BDCC978FD}" srcOrd="0" destOrd="0" presId="urn:microsoft.com/office/officeart/2018/2/layout/IconVerticalSolidList"/>
    <dgm:cxn modelId="{AF094813-407E-4247-982C-3E74984FCFE4}" type="presOf" srcId="{627827B8-3417-4B7F-A1C3-C46ED5F3C7AA}" destId="{E91DB5E3-1EA9-4DE5-BADE-6CD90CC83176}" srcOrd="0" destOrd="0" presId="urn:microsoft.com/office/officeart/2018/2/layout/IconVerticalSolidList"/>
    <dgm:cxn modelId="{E44DA240-0027-4ABD-ABE6-118ACF75168D}" srcId="{CA6B5566-5EDD-458A-A1A7-AB903C631D9D}" destId="{35CEA245-5E6F-4F32-89CA-341145A76A08}" srcOrd="2" destOrd="0" parTransId="{755CCED4-E1D0-441B-AC5A-0E87CA0E42DC}" sibTransId="{FA50262B-15E8-4DBA-84A0-4F0246FD6850}"/>
    <dgm:cxn modelId="{6048328E-F774-4BED-91B7-A6E8D2B52722}" srcId="{CA6B5566-5EDD-458A-A1A7-AB903C631D9D}" destId="{627827B8-3417-4B7F-A1C3-C46ED5F3C7AA}" srcOrd="0" destOrd="0" parTransId="{DEB32163-F7D3-4439-8691-DD6160B2EBF1}" sibTransId="{51C0691D-6C96-4467-A07F-D91321DDC924}"/>
    <dgm:cxn modelId="{E42C4EA2-2856-4832-A526-F5928816ED74}" type="presOf" srcId="{952C74CB-606E-4FA4-BEBA-34E32910F2D4}" destId="{E4CE2121-20CA-4B18-BE33-104EF9950DB3}" srcOrd="0" destOrd="0" presId="urn:microsoft.com/office/officeart/2018/2/layout/IconVerticalSolidList"/>
    <dgm:cxn modelId="{09729ECF-9712-4581-9818-85260DE3C69F}" srcId="{CA6B5566-5EDD-458A-A1A7-AB903C631D9D}" destId="{952C74CB-606E-4FA4-BEBA-34E32910F2D4}" srcOrd="1" destOrd="0" parTransId="{9E479A86-2F3B-4D1B-A792-1FF37527D606}" sibTransId="{DDF258E7-0551-4540-9132-BD54809240DC}"/>
    <dgm:cxn modelId="{92A04C4C-CEFA-41F4-BC0E-66506AC44255}" type="presParOf" srcId="{B7768B54-B280-4E27-A2E0-947BDCC978FD}" destId="{BD87D3F6-12F0-40DA-BD02-B30B818D5969}" srcOrd="0" destOrd="0" presId="urn:microsoft.com/office/officeart/2018/2/layout/IconVerticalSolidList"/>
    <dgm:cxn modelId="{6E5E0136-1233-4D71-813A-AE3E7F91C6E5}" type="presParOf" srcId="{BD87D3F6-12F0-40DA-BD02-B30B818D5969}" destId="{864D8135-733D-47F3-9B73-A61C489FF01C}" srcOrd="0" destOrd="0" presId="urn:microsoft.com/office/officeart/2018/2/layout/IconVerticalSolidList"/>
    <dgm:cxn modelId="{6F0E3609-D06C-44FD-976D-E5C966476744}" type="presParOf" srcId="{BD87D3F6-12F0-40DA-BD02-B30B818D5969}" destId="{223AA141-A959-44C2-B678-43A97AC5C64A}" srcOrd="1" destOrd="0" presId="urn:microsoft.com/office/officeart/2018/2/layout/IconVerticalSolidList"/>
    <dgm:cxn modelId="{78B30ED7-1207-4976-8773-1060FB224D4C}" type="presParOf" srcId="{BD87D3F6-12F0-40DA-BD02-B30B818D5969}" destId="{8776A37D-3D72-4890-B84B-D81358E386AD}" srcOrd="2" destOrd="0" presId="urn:microsoft.com/office/officeart/2018/2/layout/IconVerticalSolidList"/>
    <dgm:cxn modelId="{C0886102-3534-4C47-9E08-62E6E244F803}" type="presParOf" srcId="{BD87D3F6-12F0-40DA-BD02-B30B818D5969}" destId="{E91DB5E3-1EA9-4DE5-BADE-6CD90CC83176}" srcOrd="3" destOrd="0" presId="urn:microsoft.com/office/officeart/2018/2/layout/IconVerticalSolidList"/>
    <dgm:cxn modelId="{395BBCFC-857F-4C83-96BD-38CD1586DE39}" type="presParOf" srcId="{B7768B54-B280-4E27-A2E0-947BDCC978FD}" destId="{9E6EE961-9789-4A4F-A79B-948CE93A7CC8}" srcOrd="1" destOrd="0" presId="urn:microsoft.com/office/officeart/2018/2/layout/IconVerticalSolidList"/>
    <dgm:cxn modelId="{24C5EA39-9020-4253-8533-087C8F8E9963}" type="presParOf" srcId="{B7768B54-B280-4E27-A2E0-947BDCC978FD}" destId="{44DFC764-30F3-4818-8982-1E35E4FF35CA}" srcOrd="2" destOrd="0" presId="urn:microsoft.com/office/officeart/2018/2/layout/IconVerticalSolidList"/>
    <dgm:cxn modelId="{EF790FEA-29A8-4DFA-905A-EB7D13E81AFB}" type="presParOf" srcId="{44DFC764-30F3-4818-8982-1E35E4FF35CA}" destId="{B94B25FC-3984-48AA-A6EA-373EB16BE4AC}" srcOrd="0" destOrd="0" presId="urn:microsoft.com/office/officeart/2018/2/layout/IconVerticalSolidList"/>
    <dgm:cxn modelId="{A45E383C-9E71-455E-85D9-4745204FB9A3}" type="presParOf" srcId="{44DFC764-30F3-4818-8982-1E35E4FF35CA}" destId="{5ADB94B6-8D96-4483-A583-783C41A088EA}" srcOrd="1" destOrd="0" presId="urn:microsoft.com/office/officeart/2018/2/layout/IconVerticalSolidList"/>
    <dgm:cxn modelId="{1FBF196D-6611-4653-AE27-3DEA46E93FAE}" type="presParOf" srcId="{44DFC764-30F3-4818-8982-1E35E4FF35CA}" destId="{700EE220-0211-4B36-8685-C4578581F559}" srcOrd="2" destOrd="0" presId="urn:microsoft.com/office/officeart/2018/2/layout/IconVerticalSolidList"/>
    <dgm:cxn modelId="{B0D152F1-DF87-4626-B66F-F386F7955466}" type="presParOf" srcId="{44DFC764-30F3-4818-8982-1E35E4FF35CA}" destId="{E4CE2121-20CA-4B18-BE33-104EF9950DB3}" srcOrd="3" destOrd="0" presId="urn:microsoft.com/office/officeart/2018/2/layout/IconVerticalSolidList"/>
    <dgm:cxn modelId="{4380EEBC-BE01-41A3-A2DB-DE22D8E46999}" type="presParOf" srcId="{B7768B54-B280-4E27-A2E0-947BDCC978FD}" destId="{AB989C23-5D57-470F-B75C-F05158AEEF53}" srcOrd="3" destOrd="0" presId="urn:microsoft.com/office/officeart/2018/2/layout/IconVerticalSolidList"/>
    <dgm:cxn modelId="{E9A8F898-8E4C-4998-AA29-BE6928F59B1D}" type="presParOf" srcId="{B7768B54-B280-4E27-A2E0-947BDCC978FD}" destId="{2DC3D278-AD0C-4EB9-90F3-4658FAE93161}" srcOrd="4" destOrd="0" presId="urn:microsoft.com/office/officeart/2018/2/layout/IconVerticalSolidList"/>
    <dgm:cxn modelId="{28BA0404-29FF-421B-B3C2-5A24DD9F73A2}" type="presParOf" srcId="{2DC3D278-AD0C-4EB9-90F3-4658FAE93161}" destId="{35F64A42-E0BF-4D31-8194-206BED98DD49}" srcOrd="0" destOrd="0" presId="urn:microsoft.com/office/officeart/2018/2/layout/IconVerticalSolidList"/>
    <dgm:cxn modelId="{C0F1A780-AD25-4E10-BCED-6446D2EFFE06}" type="presParOf" srcId="{2DC3D278-AD0C-4EB9-90F3-4658FAE93161}" destId="{06034BD9-9ECC-450E-823D-701C9761AD86}" srcOrd="1" destOrd="0" presId="urn:microsoft.com/office/officeart/2018/2/layout/IconVerticalSolidList"/>
    <dgm:cxn modelId="{D684B2A6-B918-44FB-A50F-1A6D2C9EAA81}" type="presParOf" srcId="{2DC3D278-AD0C-4EB9-90F3-4658FAE93161}" destId="{0C8664B0-18E5-4627-B4AB-AAD664814394}" srcOrd="2" destOrd="0" presId="urn:microsoft.com/office/officeart/2018/2/layout/IconVerticalSolidList"/>
    <dgm:cxn modelId="{35AABB8D-1782-4E7A-9E85-3A050E770722}" type="presParOf" srcId="{2DC3D278-AD0C-4EB9-90F3-4658FAE93161}" destId="{D80DDABC-1564-40AB-A472-D808D6E3EA4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E35C9D-76D3-409C-934C-AA9B1FD4BA43}"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C2E12D43-7D79-45AE-8E8F-8BA090C83DA2}">
      <dgm:prSet/>
      <dgm:spPr/>
      <dgm:t>
        <a:bodyPr/>
        <a:lstStyle/>
        <a:p>
          <a:r>
            <a:rPr lang="en-US"/>
            <a:t>Aggression can be enacted either actively or passively </a:t>
          </a:r>
        </a:p>
      </dgm:t>
    </dgm:pt>
    <dgm:pt modelId="{DBDCA91F-04C8-4829-A08E-82FD1E792988}" type="parTrans" cxnId="{D3C7675D-9589-482D-B66A-55B5D0AE483A}">
      <dgm:prSet/>
      <dgm:spPr/>
      <dgm:t>
        <a:bodyPr/>
        <a:lstStyle/>
        <a:p>
          <a:endParaRPr lang="en-US"/>
        </a:p>
      </dgm:t>
    </dgm:pt>
    <dgm:pt modelId="{CCFE6F4D-7A9F-4AF9-BE5F-66ACFB4BE265}" type="sibTrans" cxnId="{D3C7675D-9589-482D-B66A-55B5D0AE483A}">
      <dgm:prSet/>
      <dgm:spPr/>
      <dgm:t>
        <a:bodyPr/>
        <a:lstStyle/>
        <a:p>
          <a:endParaRPr lang="en-US"/>
        </a:p>
      </dgm:t>
    </dgm:pt>
    <dgm:pt modelId="{A4DF08FF-0566-49DC-A21E-10962A2D3577}">
      <dgm:prSet/>
      <dgm:spPr/>
      <dgm:t>
        <a:bodyPr/>
        <a:lstStyle/>
        <a:p>
          <a:r>
            <a:rPr lang="en-US"/>
            <a:t>Aggression can also be direct or indirect</a:t>
          </a:r>
        </a:p>
      </dgm:t>
    </dgm:pt>
    <dgm:pt modelId="{8B55373E-4D4C-4362-B6FB-1ED74131EA84}" type="parTrans" cxnId="{AA669707-4D35-4FF1-AC7D-D18E4B21829C}">
      <dgm:prSet/>
      <dgm:spPr/>
      <dgm:t>
        <a:bodyPr/>
        <a:lstStyle/>
        <a:p>
          <a:endParaRPr lang="en-US"/>
        </a:p>
      </dgm:t>
    </dgm:pt>
    <dgm:pt modelId="{BF7A5D2F-9EA4-4AA3-B58B-1DEE0672F5DF}" type="sibTrans" cxnId="{AA669707-4D35-4FF1-AC7D-D18E4B21829C}">
      <dgm:prSet/>
      <dgm:spPr/>
      <dgm:t>
        <a:bodyPr/>
        <a:lstStyle/>
        <a:p>
          <a:endParaRPr lang="en-US"/>
        </a:p>
      </dgm:t>
    </dgm:pt>
    <dgm:pt modelId="{154EDC59-6E39-9743-AC5E-60669E0DFDBC}" type="pres">
      <dgm:prSet presAssocID="{38E35C9D-76D3-409C-934C-AA9B1FD4BA43}" presName="linear" presStyleCnt="0">
        <dgm:presLayoutVars>
          <dgm:animLvl val="lvl"/>
          <dgm:resizeHandles val="exact"/>
        </dgm:presLayoutVars>
      </dgm:prSet>
      <dgm:spPr/>
    </dgm:pt>
    <dgm:pt modelId="{86A9F5FD-7B1B-BB4B-AE77-B6A8C6B4E88F}" type="pres">
      <dgm:prSet presAssocID="{C2E12D43-7D79-45AE-8E8F-8BA090C83DA2}" presName="parentText" presStyleLbl="node1" presStyleIdx="0" presStyleCnt="2">
        <dgm:presLayoutVars>
          <dgm:chMax val="0"/>
          <dgm:bulletEnabled val="1"/>
        </dgm:presLayoutVars>
      </dgm:prSet>
      <dgm:spPr/>
    </dgm:pt>
    <dgm:pt modelId="{C36E318D-2A77-E148-94D2-EB0769C9057A}" type="pres">
      <dgm:prSet presAssocID="{CCFE6F4D-7A9F-4AF9-BE5F-66ACFB4BE265}" presName="spacer" presStyleCnt="0"/>
      <dgm:spPr/>
    </dgm:pt>
    <dgm:pt modelId="{6FB7FB11-03DB-6D4B-A04C-A25251DB66BA}" type="pres">
      <dgm:prSet presAssocID="{A4DF08FF-0566-49DC-A21E-10962A2D3577}" presName="parentText" presStyleLbl="node1" presStyleIdx="1" presStyleCnt="2">
        <dgm:presLayoutVars>
          <dgm:chMax val="0"/>
          <dgm:bulletEnabled val="1"/>
        </dgm:presLayoutVars>
      </dgm:prSet>
      <dgm:spPr/>
    </dgm:pt>
  </dgm:ptLst>
  <dgm:cxnLst>
    <dgm:cxn modelId="{AA669707-4D35-4FF1-AC7D-D18E4B21829C}" srcId="{38E35C9D-76D3-409C-934C-AA9B1FD4BA43}" destId="{A4DF08FF-0566-49DC-A21E-10962A2D3577}" srcOrd="1" destOrd="0" parTransId="{8B55373E-4D4C-4362-B6FB-1ED74131EA84}" sibTransId="{BF7A5D2F-9EA4-4AA3-B58B-1DEE0672F5DF}"/>
    <dgm:cxn modelId="{D3C7675D-9589-482D-B66A-55B5D0AE483A}" srcId="{38E35C9D-76D3-409C-934C-AA9B1FD4BA43}" destId="{C2E12D43-7D79-45AE-8E8F-8BA090C83DA2}" srcOrd="0" destOrd="0" parTransId="{DBDCA91F-04C8-4829-A08E-82FD1E792988}" sibTransId="{CCFE6F4D-7A9F-4AF9-BE5F-66ACFB4BE265}"/>
    <dgm:cxn modelId="{1DE26395-F979-684D-9825-ACE0BDB2FC84}" type="presOf" srcId="{C2E12D43-7D79-45AE-8E8F-8BA090C83DA2}" destId="{86A9F5FD-7B1B-BB4B-AE77-B6A8C6B4E88F}" srcOrd="0" destOrd="0" presId="urn:microsoft.com/office/officeart/2005/8/layout/vList2"/>
    <dgm:cxn modelId="{E9D94DA3-A19C-7E44-BF3C-0703D84929CB}" type="presOf" srcId="{38E35C9D-76D3-409C-934C-AA9B1FD4BA43}" destId="{154EDC59-6E39-9743-AC5E-60669E0DFDBC}" srcOrd="0" destOrd="0" presId="urn:microsoft.com/office/officeart/2005/8/layout/vList2"/>
    <dgm:cxn modelId="{4866E9F7-CEBE-F84B-8AE4-281971D07F45}" type="presOf" srcId="{A4DF08FF-0566-49DC-A21E-10962A2D3577}" destId="{6FB7FB11-03DB-6D4B-A04C-A25251DB66BA}" srcOrd="0" destOrd="0" presId="urn:microsoft.com/office/officeart/2005/8/layout/vList2"/>
    <dgm:cxn modelId="{DE1F59F1-170A-F849-B035-6B579EFAB795}" type="presParOf" srcId="{154EDC59-6E39-9743-AC5E-60669E0DFDBC}" destId="{86A9F5FD-7B1B-BB4B-AE77-B6A8C6B4E88F}" srcOrd="0" destOrd="0" presId="urn:microsoft.com/office/officeart/2005/8/layout/vList2"/>
    <dgm:cxn modelId="{4F3852B2-9DE9-D74C-8999-CBA40134F5DC}" type="presParOf" srcId="{154EDC59-6E39-9743-AC5E-60669E0DFDBC}" destId="{C36E318D-2A77-E148-94D2-EB0769C9057A}" srcOrd="1" destOrd="0" presId="urn:microsoft.com/office/officeart/2005/8/layout/vList2"/>
    <dgm:cxn modelId="{6419FFD9-2ECB-4648-909B-8C9B7F04D3B7}" type="presParOf" srcId="{154EDC59-6E39-9743-AC5E-60669E0DFDBC}" destId="{6FB7FB11-03DB-6D4B-A04C-A25251DB66B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54203C-AD11-43C5-A99A-49AFA6E72272}"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162FCAD6-100E-48B0-8292-46AF4077195A}">
      <dgm:prSet/>
      <dgm:spPr/>
      <dgm:t>
        <a:bodyPr/>
        <a:lstStyle/>
        <a:p>
          <a:r>
            <a:rPr lang="en-US"/>
            <a:t>Work on drafting Assignment 2</a:t>
          </a:r>
        </a:p>
      </dgm:t>
    </dgm:pt>
    <dgm:pt modelId="{5D792CFA-E060-4679-89A2-A6DBFB61DCC6}" type="parTrans" cxnId="{2484C41B-33D8-468F-8C0C-6A0EAE74A625}">
      <dgm:prSet/>
      <dgm:spPr/>
      <dgm:t>
        <a:bodyPr/>
        <a:lstStyle/>
        <a:p>
          <a:endParaRPr lang="en-US"/>
        </a:p>
      </dgm:t>
    </dgm:pt>
    <dgm:pt modelId="{ED08A213-FCDB-4CF6-B6AC-0D507391CFC8}" type="sibTrans" cxnId="{2484C41B-33D8-468F-8C0C-6A0EAE74A625}">
      <dgm:prSet phldrT="1" phldr="0"/>
      <dgm:spPr/>
      <dgm:t>
        <a:bodyPr/>
        <a:lstStyle/>
        <a:p>
          <a:r>
            <a:rPr lang="en-US"/>
            <a:t>1</a:t>
          </a:r>
        </a:p>
      </dgm:t>
    </dgm:pt>
    <dgm:pt modelId="{D9ECE6EE-DB8D-4AA0-8BB6-A74C9DFB404A}">
      <dgm:prSet/>
      <dgm:spPr/>
      <dgm:t>
        <a:bodyPr/>
        <a:lstStyle/>
        <a:p>
          <a:r>
            <a:rPr lang="en-US"/>
            <a:t>Review Monday’s lecture</a:t>
          </a:r>
        </a:p>
      </dgm:t>
    </dgm:pt>
    <dgm:pt modelId="{D0A4E2BF-407A-4110-86EA-7829E7937E95}" type="parTrans" cxnId="{34F6E862-EEA7-4D77-94D8-22861AA59294}">
      <dgm:prSet/>
      <dgm:spPr/>
      <dgm:t>
        <a:bodyPr/>
        <a:lstStyle/>
        <a:p>
          <a:endParaRPr lang="en-US"/>
        </a:p>
      </dgm:t>
    </dgm:pt>
    <dgm:pt modelId="{EC6DF844-D5B5-4012-A497-8E7CC80287AD}" type="sibTrans" cxnId="{34F6E862-EEA7-4D77-94D8-22861AA59294}">
      <dgm:prSet phldrT="2" phldr="0"/>
      <dgm:spPr/>
      <dgm:t>
        <a:bodyPr/>
        <a:lstStyle/>
        <a:p>
          <a:r>
            <a:rPr lang="en-US"/>
            <a:t>2</a:t>
          </a:r>
        </a:p>
      </dgm:t>
    </dgm:pt>
    <dgm:pt modelId="{058FE6A6-B13D-468B-9AA9-332AE0557EA5}">
      <dgm:prSet/>
      <dgm:spPr/>
      <dgm:t>
        <a:bodyPr/>
        <a:lstStyle/>
        <a:p>
          <a:r>
            <a:rPr lang="en-US"/>
            <a:t>Distinguish among biological, cultural, and situational explanation of human aggression</a:t>
          </a:r>
        </a:p>
      </dgm:t>
    </dgm:pt>
    <dgm:pt modelId="{97BC322F-C9F4-425B-9BBE-02CFB4D104C8}" type="parTrans" cxnId="{A56F4453-C3C3-41F6-A883-85517A6408FD}">
      <dgm:prSet/>
      <dgm:spPr/>
      <dgm:t>
        <a:bodyPr/>
        <a:lstStyle/>
        <a:p>
          <a:endParaRPr lang="en-US"/>
        </a:p>
      </dgm:t>
    </dgm:pt>
    <dgm:pt modelId="{D4802245-4E08-4701-932E-0CBB17B42E85}" type="sibTrans" cxnId="{A56F4453-C3C3-41F6-A883-85517A6408FD}">
      <dgm:prSet phldrT="3" phldr="0"/>
      <dgm:spPr/>
      <dgm:t>
        <a:bodyPr/>
        <a:lstStyle/>
        <a:p>
          <a:r>
            <a:rPr lang="en-US"/>
            <a:t>3</a:t>
          </a:r>
        </a:p>
      </dgm:t>
    </dgm:pt>
    <dgm:pt modelId="{23DC6AB6-6997-4EB3-A4F4-1C6DF0C8882E}">
      <dgm:prSet/>
      <dgm:spPr/>
      <dgm:t>
        <a:bodyPr/>
        <a:lstStyle/>
        <a:p>
          <a:r>
            <a:rPr lang="en-US" dirty="0"/>
            <a:t>Discuss ideas for managing aggression</a:t>
          </a:r>
        </a:p>
      </dgm:t>
    </dgm:pt>
    <dgm:pt modelId="{E28210D8-05D1-460B-952E-11D1D731F55C}" type="parTrans" cxnId="{ED9AFEB2-C810-415F-8239-BC32C5745028}">
      <dgm:prSet/>
      <dgm:spPr/>
      <dgm:t>
        <a:bodyPr/>
        <a:lstStyle/>
        <a:p>
          <a:endParaRPr lang="en-US"/>
        </a:p>
      </dgm:t>
    </dgm:pt>
    <dgm:pt modelId="{E3F81B37-2A92-4D87-829F-D0A4BA94CCEA}" type="sibTrans" cxnId="{ED9AFEB2-C810-415F-8239-BC32C5745028}">
      <dgm:prSet phldrT="4" phldr="0"/>
      <dgm:spPr/>
      <dgm:t>
        <a:bodyPr/>
        <a:lstStyle/>
        <a:p>
          <a:r>
            <a:rPr lang="en-US"/>
            <a:t>4</a:t>
          </a:r>
        </a:p>
      </dgm:t>
    </dgm:pt>
    <dgm:pt modelId="{E8908C6A-4199-3E4D-AE3E-35C8177FAF46}" type="pres">
      <dgm:prSet presAssocID="{1154203C-AD11-43C5-A99A-49AFA6E72272}" presName="Name0" presStyleCnt="0">
        <dgm:presLayoutVars>
          <dgm:animLvl val="lvl"/>
          <dgm:resizeHandles val="exact"/>
        </dgm:presLayoutVars>
      </dgm:prSet>
      <dgm:spPr/>
    </dgm:pt>
    <dgm:pt modelId="{A18B4CD1-7F06-E64C-A401-F791B3E4688F}" type="pres">
      <dgm:prSet presAssocID="{162FCAD6-100E-48B0-8292-46AF4077195A}" presName="compositeNode" presStyleCnt="0">
        <dgm:presLayoutVars>
          <dgm:bulletEnabled val="1"/>
        </dgm:presLayoutVars>
      </dgm:prSet>
      <dgm:spPr/>
    </dgm:pt>
    <dgm:pt modelId="{90A7A23C-30A6-F843-B6E6-699EBAC480CE}" type="pres">
      <dgm:prSet presAssocID="{162FCAD6-100E-48B0-8292-46AF4077195A}" presName="bgRect" presStyleLbl="bgAccFollowNode1" presStyleIdx="0" presStyleCnt="4"/>
      <dgm:spPr/>
    </dgm:pt>
    <dgm:pt modelId="{F5294578-51FB-0546-8A95-19183117A200}" type="pres">
      <dgm:prSet presAssocID="{ED08A213-FCDB-4CF6-B6AC-0D507391CFC8}" presName="sibTransNodeCircle" presStyleLbl="alignNode1" presStyleIdx="0" presStyleCnt="8">
        <dgm:presLayoutVars>
          <dgm:chMax val="0"/>
          <dgm:bulletEnabled/>
        </dgm:presLayoutVars>
      </dgm:prSet>
      <dgm:spPr/>
    </dgm:pt>
    <dgm:pt modelId="{7B927E7B-369B-3E4E-B9C3-F5EB71BEA474}" type="pres">
      <dgm:prSet presAssocID="{162FCAD6-100E-48B0-8292-46AF4077195A}" presName="bottomLine" presStyleLbl="alignNode1" presStyleIdx="1" presStyleCnt="8">
        <dgm:presLayoutVars/>
      </dgm:prSet>
      <dgm:spPr/>
    </dgm:pt>
    <dgm:pt modelId="{ECDFBFD4-36BC-ED4D-A92B-A63E26FF3A35}" type="pres">
      <dgm:prSet presAssocID="{162FCAD6-100E-48B0-8292-46AF4077195A}" presName="nodeText" presStyleLbl="bgAccFollowNode1" presStyleIdx="0" presStyleCnt="4">
        <dgm:presLayoutVars>
          <dgm:bulletEnabled val="1"/>
        </dgm:presLayoutVars>
      </dgm:prSet>
      <dgm:spPr/>
    </dgm:pt>
    <dgm:pt modelId="{0DA9BA12-78E4-2543-9218-E3B029D77E65}" type="pres">
      <dgm:prSet presAssocID="{ED08A213-FCDB-4CF6-B6AC-0D507391CFC8}" presName="sibTrans" presStyleCnt="0"/>
      <dgm:spPr/>
    </dgm:pt>
    <dgm:pt modelId="{B5125DDB-D22D-A845-AB27-618453DEDDE9}" type="pres">
      <dgm:prSet presAssocID="{D9ECE6EE-DB8D-4AA0-8BB6-A74C9DFB404A}" presName="compositeNode" presStyleCnt="0">
        <dgm:presLayoutVars>
          <dgm:bulletEnabled val="1"/>
        </dgm:presLayoutVars>
      </dgm:prSet>
      <dgm:spPr/>
    </dgm:pt>
    <dgm:pt modelId="{01C270C5-616D-AE49-B5E7-2F04987D2879}" type="pres">
      <dgm:prSet presAssocID="{D9ECE6EE-DB8D-4AA0-8BB6-A74C9DFB404A}" presName="bgRect" presStyleLbl="bgAccFollowNode1" presStyleIdx="1" presStyleCnt="4"/>
      <dgm:spPr/>
    </dgm:pt>
    <dgm:pt modelId="{C1739670-E606-AF40-B523-5F1956E67802}" type="pres">
      <dgm:prSet presAssocID="{EC6DF844-D5B5-4012-A497-8E7CC80287AD}" presName="sibTransNodeCircle" presStyleLbl="alignNode1" presStyleIdx="2" presStyleCnt="8">
        <dgm:presLayoutVars>
          <dgm:chMax val="0"/>
          <dgm:bulletEnabled/>
        </dgm:presLayoutVars>
      </dgm:prSet>
      <dgm:spPr/>
    </dgm:pt>
    <dgm:pt modelId="{61196737-37E6-1B48-AC95-2636CB49FC17}" type="pres">
      <dgm:prSet presAssocID="{D9ECE6EE-DB8D-4AA0-8BB6-A74C9DFB404A}" presName="bottomLine" presStyleLbl="alignNode1" presStyleIdx="3" presStyleCnt="8">
        <dgm:presLayoutVars/>
      </dgm:prSet>
      <dgm:spPr/>
    </dgm:pt>
    <dgm:pt modelId="{30648C46-95ED-9744-9602-33F69D45531B}" type="pres">
      <dgm:prSet presAssocID="{D9ECE6EE-DB8D-4AA0-8BB6-A74C9DFB404A}" presName="nodeText" presStyleLbl="bgAccFollowNode1" presStyleIdx="1" presStyleCnt="4">
        <dgm:presLayoutVars>
          <dgm:bulletEnabled val="1"/>
        </dgm:presLayoutVars>
      </dgm:prSet>
      <dgm:spPr/>
    </dgm:pt>
    <dgm:pt modelId="{0681D257-08BB-824B-AC45-53B09AB321C5}" type="pres">
      <dgm:prSet presAssocID="{EC6DF844-D5B5-4012-A497-8E7CC80287AD}" presName="sibTrans" presStyleCnt="0"/>
      <dgm:spPr/>
    </dgm:pt>
    <dgm:pt modelId="{0B7B220C-09CA-5D41-81D3-88011EE9643B}" type="pres">
      <dgm:prSet presAssocID="{058FE6A6-B13D-468B-9AA9-332AE0557EA5}" presName="compositeNode" presStyleCnt="0">
        <dgm:presLayoutVars>
          <dgm:bulletEnabled val="1"/>
        </dgm:presLayoutVars>
      </dgm:prSet>
      <dgm:spPr/>
    </dgm:pt>
    <dgm:pt modelId="{1A436FBF-0875-6D44-997A-E9493D1C28DC}" type="pres">
      <dgm:prSet presAssocID="{058FE6A6-B13D-468B-9AA9-332AE0557EA5}" presName="bgRect" presStyleLbl="bgAccFollowNode1" presStyleIdx="2" presStyleCnt="4"/>
      <dgm:spPr/>
    </dgm:pt>
    <dgm:pt modelId="{D7A0B121-F1E4-EF4F-A55B-AC53CC938952}" type="pres">
      <dgm:prSet presAssocID="{D4802245-4E08-4701-932E-0CBB17B42E85}" presName="sibTransNodeCircle" presStyleLbl="alignNode1" presStyleIdx="4" presStyleCnt="8">
        <dgm:presLayoutVars>
          <dgm:chMax val="0"/>
          <dgm:bulletEnabled/>
        </dgm:presLayoutVars>
      </dgm:prSet>
      <dgm:spPr/>
    </dgm:pt>
    <dgm:pt modelId="{5C47ACF2-79D2-6E4D-821E-F99DA2150D84}" type="pres">
      <dgm:prSet presAssocID="{058FE6A6-B13D-468B-9AA9-332AE0557EA5}" presName="bottomLine" presStyleLbl="alignNode1" presStyleIdx="5" presStyleCnt="8">
        <dgm:presLayoutVars/>
      </dgm:prSet>
      <dgm:spPr/>
    </dgm:pt>
    <dgm:pt modelId="{66D096B0-8530-6648-963F-A78898FE5DAD}" type="pres">
      <dgm:prSet presAssocID="{058FE6A6-B13D-468B-9AA9-332AE0557EA5}" presName="nodeText" presStyleLbl="bgAccFollowNode1" presStyleIdx="2" presStyleCnt="4">
        <dgm:presLayoutVars>
          <dgm:bulletEnabled val="1"/>
        </dgm:presLayoutVars>
      </dgm:prSet>
      <dgm:spPr/>
    </dgm:pt>
    <dgm:pt modelId="{48CDF188-77C6-BE4C-BD02-B53E8DAC2D85}" type="pres">
      <dgm:prSet presAssocID="{D4802245-4E08-4701-932E-0CBB17B42E85}" presName="sibTrans" presStyleCnt="0"/>
      <dgm:spPr/>
    </dgm:pt>
    <dgm:pt modelId="{62482C3F-9C4D-D74C-9434-A844335922E0}" type="pres">
      <dgm:prSet presAssocID="{23DC6AB6-6997-4EB3-A4F4-1C6DF0C8882E}" presName="compositeNode" presStyleCnt="0">
        <dgm:presLayoutVars>
          <dgm:bulletEnabled val="1"/>
        </dgm:presLayoutVars>
      </dgm:prSet>
      <dgm:spPr/>
    </dgm:pt>
    <dgm:pt modelId="{BDA1907B-6709-DD49-939F-A8B0D234578E}" type="pres">
      <dgm:prSet presAssocID="{23DC6AB6-6997-4EB3-A4F4-1C6DF0C8882E}" presName="bgRect" presStyleLbl="bgAccFollowNode1" presStyleIdx="3" presStyleCnt="4"/>
      <dgm:spPr/>
    </dgm:pt>
    <dgm:pt modelId="{8BFFE2C4-EFC7-B04B-B9BB-C414DF8DA613}" type="pres">
      <dgm:prSet presAssocID="{E3F81B37-2A92-4D87-829F-D0A4BA94CCEA}" presName="sibTransNodeCircle" presStyleLbl="alignNode1" presStyleIdx="6" presStyleCnt="8">
        <dgm:presLayoutVars>
          <dgm:chMax val="0"/>
          <dgm:bulletEnabled/>
        </dgm:presLayoutVars>
      </dgm:prSet>
      <dgm:spPr/>
    </dgm:pt>
    <dgm:pt modelId="{A5AAC1F2-D611-E14E-8A8E-B20A58F0B4D6}" type="pres">
      <dgm:prSet presAssocID="{23DC6AB6-6997-4EB3-A4F4-1C6DF0C8882E}" presName="bottomLine" presStyleLbl="alignNode1" presStyleIdx="7" presStyleCnt="8">
        <dgm:presLayoutVars/>
      </dgm:prSet>
      <dgm:spPr/>
    </dgm:pt>
    <dgm:pt modelId="{D7721494-9E6E-E746-8170-129455B5A8F7}" type="pres">
      <dgm:prSet presAssocID="{23DC6AB6-6997-4EB3-A4F4-1C6DF0C8882E}" presName="nodeText" presStyleLbl="bgAccFollowNode1" presStyleIdx="3" presStyleCnt="4">
        <dgm:presLayoutVars>
          <dgm:bulletEnabled val="1"/>
        </dgm:presLayoutVars>
      </dgm:prSet>
      <dgm:spPr/>
    </dgm:pt>
  </dgm:ptLst>
  <dgm:cxnLst>
    <dgm:cxn modelId="{EE338109-A7D1-6642-A2FA-F512F91448EB}" type="presOf" srcId="{D9ECE6EE-DB8D-4AA0-8BB6-A74C9DFB404A}" destId="{01C270C5-616D-AE49-B5E7-2F04987D2879}" srcOrd="0" destOrd="0" presId="urn:microsoft.com/office/officeart/2016/7/layout/BasicLinearProcessNumbered"/>
    <dgm:cxn modelId="{CD03000F-5173-5044-8C43-BFADF14E431B}" type="presOf" srcId="{23DC6AB6-6997-4EB3-A4F4-1C6DF0C8882E}" destId="{BDA1907B-6709-DD49-939F-A8B0D234578E}" srcOrd="0" destOrd="0" presId="urn:microsoft.com/office/officeart/2016/7/layout/BasicLinearProcessNumbered"/>
    <dgm:cxn modelId="{A4EE9612-732F-F440-9DDC-5E4FA1278AB7}" type="presOf" srcId="{162FCAD6-100E-48B0-8292-46AF4077195A}" destId="{ECDFBFD4-36BC-ED4D-A92B-A63E26FF3A35}" srcOrd="1" destOrd="0" presId="urn:microsoft.com/office/officeart/2016/7/layout/BasicLinearProcessNumbered"/>
    <dgm:cxn modelId="{2484C41B-33D8-468F-8C0C-6A0EAE74A625}" srcId="{1154203C-AD11-43C5-A99A-49AFA6E72272}" destId="{162FCAD6-100E-48B0-8292-46AF4077195A}" srcOrd="0" destOrd="0" parTransId="{5D792CFA-E060-4679-89A2-A6DBFB61DCC6}" sibTransId="{ED08A213-FCDB-4CF6-B6AC-0D507391CFC8}"/>
    <dgm:cxn modelId="{B709714B-8C9C-284B-9160-5670442B7450}" type="presOf" srcId="{EC6DF844-D5B5-4012-A497-8E7CC80287AD}" destId="{C1739670-E606-AF40-B523-5F1956E67802}" srcOrd="0" destOrd="0" presId="urn:microsoft.com/office/officeart/2016/7/layout/BasicLinearProcessNumbered"/>
    <dgm:cxn modelId="{A56F4453-C3C3-41F6-A883-85517A6408FD}" srcId="{1154203C-AD11-43C5-A99A-49AFA6E72272}" destId="{058FE6A6-B13D-468B-9AA9-332AE0557EA5}" srcOrd="2" destOrd="0" parTransId="{97BC322F-C9F4-425B-9BBE-02CFB4D104C8}" sibTransId="{D4802245-4E08-4701-932E-0CBB17B42E85}"/>
    <dgm:cxn modelId="{A45E635C-6798-D94E-AAED-D838D108D599}" type="presOf" srcId="{D9ECE6EE-DB8D-4AA0-8BB6-A74C9DFB404A}" destId="{30648C46-95ED-9744-9602-33F69D45531B}" srcOrd="1" destOrd="0" presId="urn:microsoft.com/office/officeart/2016/7/layout/BasicLinearProcessNumbered"/>
    <dgm:cxn modelId="{34F6E862-EEA7-4D77-94D8-22861AA59294}" srcId="{1154203C-AD11-43C5-A99A-49AFA6E72272}" destId="{D9ECE6EE-DB8D-4AA0-8BB6-A74C9DFB404A}" srcOrd="1" destOrd="0" parTransId="{D0A4E2BF-407A-4110-86EA-7829E7937E95}" sibTransId="{EC6DF844-D5B5-4012-A497-8E7CC80287AD}"/>
    <dgm:cxn modelId="{FAE30A68-DA9D-6E44-880E-741D1E4CE114}" type="presOf" srcId="{058FE6A6-B13D-468B-9AA9-332AE0557EA5}" destId="{66D096B0-8530-6648-963F-A78898FE5DAD}" srcOrd="1" destOrd="0" presId="urn:microsoft.com/office/officeart/2016/7/layout/BasicLinearProcessNumbered"/>
    <dgm:cxn modelId="{70372199-1119-2540-942A-7A1FD6C8AC3B}" type="presOf" srcId="{23DC6AB6-6997-4EB3-A4F4-1C6DF0C8882E}" destId="{D7721494-9E6E-E746-8170-129455B5A8F7}" srcOrd="1" destOrd="0" presId="urn:microsoft.com/office/officeart/2016/7/layout/BasicLinearProcessNumbered"/>
    <dgm:cxn modelId="{3A5E3AA3-C834-164B-A20F-292C010D9F89}" type="presOf" srcId="{ED08A213-FCDB-4CF6-B6AC-0D507391CFC8}" destId="{F5294578-51FB-0546-8A95-19183117A200}" srcOrd="0" destOrd="0" presId="urn:microsoft.com/office/officeart/2016/7/layout/BasicLinearProcessNumbered"/>
    <dgm:cxn modelId="{DAC105A4-DAC8-684D-BCCE-4E9A6790F92D}" type="presOf" srcId="{E3F81B37-2A92-4D87-829F-D0A4BA94CCEA}" destId="{8BFFE2C4-EFC7-B04B-B9BB-C414DF8DA613}" srcOrd="0" destOrd="0" presId="urn:microsoft.com/office/officeart/2016/7/layout/BasicLinearProcessNumbered"/>
    <dgm:cxn modelId="{ED9AFEB2-C810-415F-8239-BC32C5745028}" srcId="{1154203C-AD11-43C5-A99A-49AFA6E72272}" destId="{23DC6AB6-6997-4EB3-A4F4-1C6DF0C8882E}" srcOrd="3" destOrd="0" parTransId="{E28210D8-05D1-460B-952E-11D1D731F55C}" sibTransId="{E3F81B37-2A92-4D87-829F-D0A4BA94CCEA}"/>
    <dgm:cxn modelId="{A0EC47D0-76DA-1D4E-9D89-E49D17277B3D}" type="presOf" srcId="{1154203C-AD11-43C5-A99A-49AFA6E72272}" destId="{E8908C6A-4199-3E4D-AE3E-35C8177FAF46}" srcOrd="0" destOrd="0" presId="urn:microsoft.com/office/officeart/2016/7/layout/BasicLinearProcessNumbered"/>
    <dgm:cxn modelId="{23C1BAE5-3684-194D-B832-418880FC2728}" type="presOf" srcId="{162FCAD6-100E-48B0-8292-46AF4077195A}" destId="{90A7A23C-30A6-F843-B6E6-699EBAC480CE}" srcOrd="0" destOrd="0" presId="urn:microsoft.com/office/officeart/2016/7/layout/BasicLinearProcessNumbered"/>
    <dgm:cxn modelId="{5C2AD3F3-0526-6645-85F3-06913FF3441C}" type="presOf" srcId="{058FE6A6-B13D-468B-9AA9-332AE0557EA5}" destId="{1A436FBF-0875-6D44-997A-E9493D1C28DC}" srcOrd="0" destOrd="0" presId="urn:microsoft.com/office/officeart/2016/7/layout/BasicLinearProcessNumbered"/>
    <dgm:cxn modelId="{44F862FC-F6FB-3546-AA44-D8DEB57134E9}" type="presOf" srcId="{D4802245-4E08-4701-932E-0CBB17B42E85}" destId="{D7A0B121-F1E4-EF4F-A55B-AC53CC938952}" srcOrd="0" destOrd="0" presId="urn:microsoft.com/office/officeart/2016/7/layout/BasicLinearProcessNumbered"/>
    <dgm:cxn modelId="{E5C55E7C-5EFF-204A-9631-BF44773A64E0}" type="presParOf" srcId="{E8908C6A-4199-3E4D-AE3E-35C8177FAF46}" destId="{A18B4CD1-7F06-E64C-A401-F791B3E4688F}" srcOrd="0" destOrd="0" presId="urn:microsoft.com/office/officeart/2016/7/layout/BasicLinearProcessNumbered"/>
    <dgm:cxn modelId="{9AA496B7-CA7D-B545-8AA0-16635E6462CD}" type="presParOf" srcId="{A18B4CD1-7F06-E64C-A401-F791B3E4688F}" destId="{90A7A23C-30A6-F843-B6E6-699EBAC480CE}" srcOrd="0" destOrd="0" presId="urn:microsoft.com/office/officeart/2016/7/layout/BasicLinearProcessNumbered"/>
    <dgm:cxn modelId="{C682438D-E2A5-BB4B-87DE-E02CF9C8D96D}" type="presParOf" srcId="{A18B4CD1-7F06-E64C-A401-F791B3E4688F}" destId="{F5294578-51FB-0546-8A95-19183117A200}" srcOrd="1" destOrd="0" presId="urn:microsoft.com/office/officeart/2016/7/layout/BasicLinearProcessNumbered"/>
    <dgm:cxn modelId="{F0D14B03-3706-A240-9C1B-AF9381D074F8}" type="presParOf" srcId="{A18B4CD1-7F06-E64C-A401-F791B3E4688F}" destId="{7B927E7B-369B-3E4E-B9C3-F5EB71BEA474}" srcOrd="2" destOrd="0" presId="urn:microsoft.com/office/officeart/2016/7/layout/BasicLinearProcessNumbered"/>
    <dgm:cxn modelId="{27B36571-2BEB-C04D-9F23-70B991F22FDF}" type="presParOf" srcId="{A18B4CD1-7F06-E64C-A401-F791B3E4688F}" destId="{ECDFBFD4-36BC-ED4D-A92B-A63E26FF3A35}" srcOrd="3" destOrd="0" presId="urn:microsoft.com/office/officeart/2016/7/layout/BasicLinearProcessNumbered"/>
    <dgm:cxn modelId="{76EB27A0-AA11-964F-BB06-A9ABDEB0EE4B}" type="presParOf" srcId="{E8908C6A-4199-3E4D-AE3E-35C8177FAF46}" destId="{0DA9BA12-78E4-2543-9218-E3B029D77E65}" srcOrd="1" destOrd="0" presId="urn:microsoft.com/office/officeart/2016/7/layout/BasicLinearProcessNumbered"/>
    <dgm:cxn modelId="{297BAE45-D7EC-AA4C-8A47-82C082398F20}" type="presParOf" srcId="{E8908C6A-4199-3E4D-AE3E-35C8177FAF46}" destId="{B5125DDB-D22D-A845-AB27-618453DEDDE9}" srcOrd="2" destOrd="0" presId="urn:microsoft.com/office/officeart/2016/7/layout/BasicLinearProcessNumbered"/>
    <dgm:cxn modelId="{F2F4FC3D-452F-C74D-822C-59B16C79DF2D}" type="presParOf" srcId="{B5125DDB-D22D-A845-AB27-618453DEDDE9}" destId="{01C270C5-616D-AE49-B5E7-2F04987D2879}" srcOrd="0" destOrd="0" presId="urn:microsoft.com/office/officeart/2016/7/layout/BasicLinearProcessNumbered"/>
    <dgm:cxn modelId="{AC8058AA-0574-9E47-BCBF-6CAF8522544E}" type="presParOf" srcId="{B5125DDB-D22D-A845-AB27-618453DEDDE9}" destId="{C1739670-E606-AF40-B523-5F1956E67802}" srcOrd="1" destOrd="0" presId="urn:microsoft.com/office/officeart/2016/7/layout/BasicLinearProcessNumbered"/>
    <dgm:cxn modelId="{B65675AB-2919-7142-B249-1FED6A433A5C}" type="presParOf" srcId="{B5125DDB-D22D-A845-AB27-618453DEDDE9}" destId="{61196737-37E6-1B48-AC95-2636CB49FC17}" srcOrd="2" destOrd="0" presId="urn:microsoft.com/office/officeart/2016/7/layout/BasicLinearProcessNumbered"/>
    <dgm:cxn modelId="{BB7798B2-1E57-B544-B647-F444FBD6DA79}" type="presParOf" srcId="{B5125DDB-D22D-A845-AB27-618453DEDDE9}" destId="{30648C46-95ED-9744-9602-33F69D45531B}" srcOrd="3" destOrd="0" presId="urn:microsoft.com/office/officeart/2016/7/layout/BasicLinearProcessNumbered"/>
    <dgm:cxn modelId="{63023AA3-9E1F-C744-9F69-74F4A62D97DE}" type="presParOf" srcId="{E8908C6A-4199-3E4D-AE3E-35C8177FAF46}" destId="{0681D257-08BB-824B-AC45-53B09AB321C5}" srcOrd="3" destOrd="0" presId="urn:microsoft.com/office/officeart/2016/7/layout/BasicLinearProcessNumbered"/>
    <dgm:cxn modelId="{9E8C02AC-84C4-E648-8A02-F24C7D148B3E}" type="presParOf" srcId="{E8908C6A-4199-3E4D-AE3E-35C8177FAF46}" destId="{0B7B220C-09CA-5D41-81D3-88011EE9643B}" srcOrd="4" destOrd="0" presId="urn:microsoft.com/office/officeart/2016/7/layout/BasicLinearProcessNumbered"/>
    <dgm:cxn modelId="{EA166740-47A8-BA48-8564-DAFE2E8F51A4}" type="presParOf" srcId="{0B7B220C-09CA-5D41-81D3-88011EE9643B}" destId="{1A436FBF-0875-6D44-997A-E9493D1C28DC}" srcOrd="0" destOrd="0" presId="urn:microsoft.com/office/officeart/2016/7/layout/BasicLinearProcessNumbered"/>
    <dgm:cxn modelId="{B93D0E4C-2E7B-5140-B5F1-E3A864547D95}" type="presParOf" srcId="{0B7B220C-09CA-5D41-81D3-88011EE9643B}" destId="{D7A0B121-F1E4-EF4F-A55B-AC53CC938952}" srcOrd="1" destOrd="0" presId="urn:microsoft.com/office/officeart/2016/7/layout/BasicLinearProcessNumbered"/>
    <dgm:cxn modelId="{74D50BCD-9C8E-DD4E-96BE-EEA56D69A34B}" type="presParOf" srcId="{0B7B220C-09CA-5D41-81D3-88011EE9643B}" destId="{5C47ACF2-79D2-6E4D-821E-F99DA2150D84}" srcOrd="2" destOrd="0" presId="urn:microsoft.com/office/officeart/2016/7/layout/BasicLinearProcessNumbered"/>
    <dgm:cxn modelId="{EE903D23-4ACC-8146-9C36-CCCA4C1A91F6}" type="presParOf" srcId="{0B7B220C-09CA-5D41-81D3-88011EE9643B}" destId="{66D096B0-8530-6648-963F-A78898FE5DAD}" srcOrd="3" destOrd="0" presId="urn:microsoft.com/office/officeart/2016/7/layout/BasicLinearProcessNumbered"/>
    <dgm:cxn modelId="{803DCFC3-8CD4-7C4E-B958-0D06E8C691A6}" type="presParOf" srcId="{E8908C6A-4199-3E4D-AE3E-35C8177FAF46}" destId="{48CDF188-77C6-BE4C-BD02-B53E8DAC2D85}" srcOrd="5" destOrd="0" presId="urn:microsoft.com/office/officeart/2016/7/layout/BasicLinearProcessNumbered"/>
    <dgm:cxn modelId="{2DF0DFEF-49E1-1A4D-ADEC-B58AE4D0CA77}" type="presParOf" srcId="{E8908C6A-4199-3E4D-AE3E-35C8177FAF46}" destId="{62482C3F-9C4D-D74C-9434-A844335922E0}" srcOrd="6" destOrd="0" presId="urn:microsoft.com/office/officeart/2016/7/layout/BasicLinearProcessNumbered"/>
    <dgm:cxn modelId="{B6AC9E49-46CB-5E42-9B8D-8167988A2E0E}" type="presParOf" srcId="{62482C3F-9C4D-D74C-9434-A844335922E0}" destId="{BDA1907B-6709-DD49-939F-A8B0D234578E}" srcOrd="0" destOrd="0" presId="urn:microsoft.com/office/officeart/2016/7/layout/BasicLinearProcessNumbered"/>
    <dgm:cxn modelId="{A5637F83-3C47-8544-8191-F3B461BC5C4E}" type="presParOf" srcId="{62482C3F-9C4D-D74C-9434-A844335922E0}" destId="{8BFFE2C4-EFC7-B04B-B9BB-C414DF8DA613}" srcOrd="1" destOrd="0" presId="urn:microsoft.com/office/officeart/2016/7/layout/BasicLinearProcessNumbered"/>
    <dgm:cxn modelId="{9C0C385B-3286-2A44-944A-36B4D2A84194}" type="presParOf" srcId="{62482C3F-9C4D-D74C-9434-A844335922E0}" destId="{A5AAC1F2-D611-E14E-8A8E-B20A58F0B4D6}" srcOrd="2" destOrd="0" presId="urn:microsoft.com/office/officeart/2016/7/layout/BasicLinearProcessNumbered"/>
    <dgm:cxn modelId="{C088BA08-7766-F149-A8A0-27855D1E82E5}" type="presParOf" srcId="{62482C3F-9C4D-D74C-9434-A844335922E0}" destId="{D7721494-9E6E-E746-8170-129455B5A8F7}"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39FCAD-7270-43E3-89C2-A81AF5E11A09}"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9D8ACE6-0DAF-4EFB-8759-C82E4D326199}">
      <dgm:prSet/>
      <dgm:spPr/>
      <dgm:t>
        <a:bodyPr/>
        <a:lstStyle/>
        <a:p>
          <a:pPr>
            <a:lnSpc>
              <a:spcPct val="100000"/>
            </a:lnSpc>
          </a:pPr>
          <a:r>
            <a:rPr lang="en-US"/>
            <a:t>Biological</a:t>
          </a:r>
        </a:p>
      </dgm:t>
    </dgm:pt>
    <dgm:pt modelId="{21C6B610-019A-4DE2-AFC5-8569C991FAC5}" type="parTrans" cxnId="{DF2759E6-53A2-42FD-9223-7E70F1BA25EA}">
      <dgm:prSet/>
      <dgm:spPr/>
      <dgm:t>
        <a:bodyPr/>
        <a:lstStyle/>
        <a:p>
          <a:endParaRPr lang="en-US"/>
        </a:p>
      </dgm:t>
    </dgm:pt>
    <dgm:pt modelId="{E0262FF3-0DC1-4373-B735-0AEF29E92166}" type="sibTrans" cxnId="{DF2759E6-53A2-42FD-9223-7E70F1BA25EA}">
      <dgm:prSet/>
      <dgm:spPr/>
      <dgm:t>
        <a:bodyPr/>
        <a:lstStyle/>
        <a:p>
          <a:endParaRPr lang="en-US"/>
        </a:p>
      </dgm:t>
    </dgm:pt>
    <dgm:pt modelId="{C3E0D771-2418-4CB8-B392-7CAC197716B1}">
      <dgm:prSet/>
      <dgm:spPr/>
      <dgm:t>
        <a:bodyPr/>
        <a:lstStyle/>
        <a:p>
          <a:pPr>
            <a:lnSpc>
              <a:spcPct val="100000"/>
            </a:lnSpc>
          </a:pPr>
          <a:r>
            <a:rPr lang="en-US"/>
            <a:t>Cultural</a:t>
          </a:r>
        </a:p>
      </dgm:t>
    </dgm:pt>
    <dgm:pt modelId="{F24CDA37-DBA0-487B-A4EB-42BDD4694C1E}" type="parTrans" cxnId="{82B32A4C-90CC-49B8-A1FF-54E98BA12197}">
      <dgm:prSet/>
      <dgm:spPr/>
      <dgm:t>
        <a:bodyPr/>
        <a:lstStyle/>
        <a:p>
          <a:endParaRPr lang="en-US"/>
        </a:p>
      </dgm:t>
    </dgm:pt>
    <dgm:pt modelId="{C482E553-F2D1-4866-BBDF-8BDDEF122E4D}" type="sibTrans" cxnId="{82B32A4C-90CC-49B8-A1FF-54E98BA12197}">
      <dgm:prSet/>
      <dgm:spPr/>
      <dgm:t>
        <a:bodyPr/>
        <a:lstStyle/>
        <a:p>
          <a:endParaRPr lang="en-US"/>
        </a:p>
      </dgm:t>
    </dgm:pt>
    <dgm:pt modelId="{3DA2B255-3BE1-40F8-94E1-465884FF119A}">
      <dgm:prSet/>
      <dgm:spPr/>
      <dgm:t>
        <a:bodyPr/>
        <a:lstStyle/>
        <a:p>
          <a:pPr>
            <a:lnSpc>
              <a:spcPct val="100000"/>
            </a:lnSpc>
          </a:pPr>
          <a:r>
            <a:rPr lang="en-US"/>
            <a:t>Situational</a:t>
          </a:r>
        </a:p>
      </dgm:t>
    </dgm:pt>
    <dgm:pt modelId="{CDDD4125-8172-4684-9D60-65B60FBC7AAB}" type="parTrans" cxnId="{26989F24-1A57-448F-BEBF-547FD64EAF2A}">
      <dgm:prSet/>
      <dgm:spPr/>
      <dgm:t>
        <a:bodyPr/>
        <a:lstStyle/>
        <a:p>
          <a:endParaRPr lang="en-US"/>
        </a:p>
      </dgm:t>
    </dgm:pt>
    <dgm:pt modelId="{E048BD01-132E-4561-B0D9-5DE3AF768F40}" type="sibTrans" cxnId="{26989F24-1A57-448F-BEBF-547FD64EAF2A}">
      <dgm:prSet/>
      <dgm:spPr/>
      <dgm:t>
        <a:bodyPr/>
        <a:lstStyle/>
        <a:p>
          <a:endParaRPr lang="en-US"/>
        </a:p>
      </dgm:t>
    </dgm:pt>
    <dgm:pt modelId="{B88E5152-C1F4-4202-9ABC-4E78F8758C3B}" type="pres">
      <dgm:prSet presAssocID="{3739FCAD-7270-43E3-89C2-A81AF5E11A09}" presName="root" presStyleCnt="0">
        <dgm:presLayoutVars>
          <dgm:dir/>
          <dgm:resizeHandles val="exact"/>
        </dgm:presLayoutVars>
      </dgm:prSet>
      <dgm:spPr/>
    </dgm:pt>
    <dgm:pt modelId="{3C247D5B-23F4-4C6C-87B1-7FABDBB93D4C}" type="pres">
      <dgm:prSet presAssocID="{B9D8ACE6-0DAF-4EFB-8759-C82E4D326199}" presName="compNode" presStyleCnt="0"/>
      <dgm:spPr/>
    </dgm:pt>
    <dgm:pt modelId="{E592AC28-2150-458A-990B-24DA7E9857B3}" type="pres">
      <dgm:prSet presAssocID="{B9D8ACE6-0DAF-4EFB-8759-C82E4D32619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NA"/>
        </a:ext>
      </dgm:extLst>
    </dgm:pt>
    <dgm:pt modelId="{87877A54-DE66-40FF-BB05-A93CDB9234A5}" type="pres">
      <dgm:prSet presAssocID="{B9D8ACE6-0DAF-4EFB-8759-C82E4D326199}" presName="spaceRect" presStyleCnt="0"/>
      <dgm:spPr/>
    </dgm:pt>
    <dgm:pt modelId="{75CEDA45-781A-40FB-8DF3-3741193139F5}" type="pres">
      <dgm:prSet presAssocID="{B9D8ACE6-0DAF-4EFB-8759-C82E4D326199}" presName="textRect" presStyleLbl="revTx" presStyleIdx="0" presStyleCnt="3">
        <dgm:presLayoutVars>
          <dgm:chMax val="1"/>
          <dgm:chPref val="1"/>
        </dgm:presLayoutVars>
      </dgm:prSet>
      <dgm:spPr/>
    </dgm:pt>
    <dgm:pt modelId="{5279833B-DC42-45FC-BE8F-1185BA44E4C1}" type="pres">
      <dgm:prSet presAssocID="{E0262FF3-0DC1-4373-B735-0AEF29E92166}" presName="sibTrans" presStyleCnt="0"/>
      <dgm:spPr/>
    </dgm:pt>
    <dgm:pt modelId="{E5D89746-894F-415C-8107-A75B18F1D9AB}" type="pres">
      <dgm:prSet presAssocID="{C3E0D771-2418-4CB8-B392-7CAC197716B1}" presName="compNode" presStyleCnt="0"/>
      <dgm:spPr/>
    </dgm:pt>
    <dgm:pt modelId="{BD9F8404-D51F-43C9-AF10-4195EF1D807E}" type="pres">
      <dgm:prSet presAssocID="{C3E0D771-2418-4CB8-B392-7CAC197716B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arth Globe Americas"/>
        </a:ext>
      </dgm:extLst>
    </dgm:pt>
    <dgm:pt modelId="{4A39A29E-E621-400F-A955-6CE8AE4C9B84}" type="pres">
      <dgm:prSet presAssocID="{C3E0D771-2418-4CB8-B392-7CAC197716B1}" presName="spaceRect" presStyleCnt="0"/>
      <dgm:spPr/>
    </dgm:pt>
    <dgm:pt modelId="{918AFB4E-325A-45A6-BF86-1657911F35BE}" type="pres">
      <dgm:prSet presAssocID="{C3E0D771-2418-4CB8-B392-7CAC197716B1}" presName="textRect" presStyleLbl="revTx" presStyleIdx="1" presStyleCnt="3">
        <dgm:presLayoutVars>
          <dgm:chMax val="1"/>
          <dgm:chPref val="1"/>
        </dgm:presLayoutVars>
      </dgm:prSet>
      <dgm:spPr/>
    </dgm:pt>
    <dgm:pt modelId="{4A3F39BF-12B2-4976-A15D-2C7D52442D70}" type="pres">
      <dgm:prSet presAssocID="{C482E553-F2D1-4866-BBDF-8BDDEF122E4D}" presName="sibTrans" presStyleCnt="0"/>
      <dgm:spPr/>
    </dgm:pt>
    <dgm:pt modelId="{56AC9193-E3B7-4891-A651-CE74366CE6D3}" type="pres">
      <dgm:prSet presAssocID="{3DA2B255-3BE1-40F8-94E1-465884FF119A}" presName="compNode" presStyleCnt="0"/>
      <dgm:spPr/>
    </dgm:pt>
    <dgm:pt modelId="{FEB93387-E0A4-4FF4-AB99-CDADC26EBACE}" type="pres">
      <dgm:prSet presAssocID="{3DA2B255-3BE1-40F8-94E1-465884FF119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Architecture"/>
        </a:ext>
      </dgm:extLst>
    </dgm:pt>
    <dgm:pt modelId="{6CA4420E-93F8-40B9-8900-5FBAB581AD5B}" type="pres">
      <dgm:prSet presAssocID="{3DA2B255-3BE1-40F8-94E1-465884FF119A}" presName="spaceRect" presStyleCnt="0"/>
      <dgm:spPr/>
    </dgm:pt>
    <dgm:pt modelId="{43A5D40D-AD61-4AF4-B506-4AB8AC6C012C}" type="pres">
      <dgm:prSet presAssocID="{3DA2B255-3BE1-40F8-94E1-465884FF119A}" presName="textRect" presStyleLbl="revTx" presStyleIdx="2" presStyleCnt="3">
        <dgm:presLayoutVars>
          <dgm:chMax val="1"/>
          <dgm:chPref val="1"/>
        </dgm:presLayoutVars>
      </dgm:prSet>
      <dgm:spPr/>
    </dgm:pt>
  </dgm:ptLst>
  <dgm:cxnLst>
    <dgm:cxn modelId="{0D0E8C1F-1568-431F-BD4D-54F07E60068F}" type="presOf" srcId="{3DA2B255-3BE1-40F8-94E1-465884FF119A}" destId="{43A5D40D-AD61-4AF4-B506-4AB8AC6C012C}" srcOrd="0" destOrd="0" presId="urn:microsoft.com/office/officeart/2018/2/layout/IconLabelList"/>
    <dgm:cxn modelId="{26989F24-1A57-448F-BEBF-547FD64EAF2A}" srcId="{3739FCAD-7270-43E3-89C2-A81AF5E11A09}" destId="{3DA2B255-3BE1-40F8-94E1-465884FF119A}" srcOrd="2" destOrd="0" parTransId="{CDDD4125-8172-4684-9D60-65B60FBC7AAB}" sibTransId="{E048BD01-132E-4561-B0D9-5DE3AF768F40}"/>
    <dgm:cxn modelId="{F662EE27-D6E1-471A-95F3-E1FBCBC408D0}" type="presOf" srcId="{B9D8ACE6-0DAF-4EFB-8759-C82E4D326199}" destId="{75CEDA45-781A-40FB-8DF3-3741193139F5}" srcOrd="0" destOrd="0" presId="urn:microsoft.com/office/officeart/2018/2/layout/IconLabelList"/>
    <dgm:cxn modelId="{82B32A4C-90CC-49B8-A1FF-54E98BA12197}" srcId="{3739FCAD-7270-43E3-89C2-A81AF5E11A09}" destId="{C3E0D771-2418-4CB8-B392-7CAC197716B1}" srcOrd="1" destOrd="0" parTransId="{F24CDA37-DBA0-487B-A4EB-42BDD4694C1E}" sibTransId="{C482E553-F2D1-4866-BBDF-8BDDEF122E4D}"/>
    <dgm:cxn modelId="{8F8A106C-C14E-47CC-B33B-51874AA7612B}" type="presOf" srcId="{3739FCAD-7270-43E3-89C2-A81AF5E11A09}" destId="{B88E5152-C1F4-4202-9ABC-4E78F8758C3B}" srcOrd="0" destOrd="0" presId="urn:microsoft.com/office/officeart/2018/2/layout/IconLabelList"/>
    <dgm:cxn modelId="{B048E0CA-74E1-435E-BDC6-937E751EE2BB}" type="presOf" srcId="{C3E0D771-2418-4CB8-B392-7CAC197716B1}" destId="{918AFB4E-325A-45A6-BF86-1657911F35BE}" srcOrd="0" destOrd="0" presId="urn:microsoft.com/office/officeart/2018/2/layout/IconLabelList"/>
    <dgm:cxn modelId="{DF2759E6-53A2-42FD-9223-7E70F1BA25EA}" srcId="{3739FCAD-7270-43E3-89C2-A81AF5E11A09}" destId="{B9D8ACE6-0DAF-4EFB-8759-C82E4D326199}" srcOrd="0" destOrd="0" parTransId="{21C6B610-019A-4DE2-AFC5-8569C991FAC5}" sibTransId="{E0262FF3-0DC1-4373-B735-0AEF29E92166}"/>
    <dgm:cxn modelId="{7BF14D49-4B51-4AED-A546-4B81D7A5FF8F}" type="presParOf" srcId="{B88E5152-C1F4-4202-9ABC-4E78F8758C3B}" destId="{3C247D5B-23F4-4C6C-87B1-7FABDBB93D4C}" srcOrd="0" destOrd="0" presId="urn:microsoft.com/office/officeart/2018/2/layout/IconLabelList"/>
    <dgm:cxn modelId="{6D5DE491-C835-4D4D-BD7B-97F7F9D8E74D}" type="presParOf" srcId="{3C247D5B-23F4-4C6C-87B1-7FABDBB93D4C}" destId="{E592AC28-2150-458A-990B-24DA7E9857B3}" srcOrd="0" destOrd="0" presId="urn:microsoft.com/office/officeart/2018/2/layout/IconLabelList"/>
    <dgm:cxn modelId="{E86DC0AD-2C69-49A4-AA52-088BC6344C90}" type="presParOf" srcId="{3C247D5B-23F4-4C6C-87B1-7FABDBB93D4C}" destId="{87877A54-DE66-40FF-BB05-A93CDB9234A5}" srcOrd="1" destOrd="0" presId="urn:microsoft.com/office/officeart/2018/2/layout/IconLabelList"/>
    <dgm:cxn modelId="{5F19798B-9D94-4E8F-B150-6283D7D851C3}" type="presParOf" srcId="{3C247D5B-23F4-4C6C-87B1-7FABDBB93D4C}" destId="{75CEDA45-781A-40FB-8DF3-3741193139F5}" srcOrd="2" destOrd="0" presId="urn:microsoft.com/office/officeart/2018/2/layout/IconLabelList"/>
    <dgm:cxn modelId="{9CACF006-933A-4CAF-8CAD-372A997C94CA}" type="presParOf" srcId="{B88E5152-C1F4-4202-9ABC-4E78F8758C3B}" destId="{5279833B-DC42-45FC-BE8F-1185BA44E4C1}" srcOrd="1" destOrd="0" presId="urn:microsoft.com/office/officeart/2018/2/layout/IconLabelList"/>
    <dgm:cxn modelId="{E8B3EBF0-0B40-4A74-8D62-5A5EB707DBFE}" type="presParOf" srcId="{B88E5152-C1F4-4202-9ABC-4E78F8758C3B}" destId="{E5D89746-894F-415C-8107-A75B18F1D9AB}" srcOrd="2" destOrd="0" presId="urn:microsoft.com/office/officeart/2018/2/layout/IconLabelList"/>
    <dgm:cxn modelId="{0BB15CD5-7E82-49C9-8091-06EBED3BC64B}" type="presParOf" srcId="{E5D89746-894F-415C-8107-A75B18F1D9AB}" destId="{BD9F8404-D51F-43C9-AF10-4195EF1D807E}" srcOrd="0" destOrd="0" presId="urn:microsoft.com/office/officeart/2018/2/layout/IconLabelList"/>
    <dgm:cxn modelId="{ACA51736-7E68-4381-9D4F-3F96D5988A09}" type="presParOf" srcId="{E5D89746-894F-415C-8107-A75B18F1D9AB}" destId="{4A39A29E-E621-400F-A955-6CE8AE4C9B84}" srcOrd="1" destOrd="0" presId="urn:microsoft.com/office/officeart/2018/2/layout/IconLabelList"/>
    <dgm:cxn modelId="{D29C984A-8E23-41F2-B441-FEC03ED1B52F}" type="presParOf" srcId="{E5D89746-894F-415C-8107-A75B18F1D9AB}" destId="{918AFB4E-325A-45A6-BF86-1657911F35BE}" srcOrd="2" destOrd="0" presId="urn:microsoft.com/office/officeart/2018/2/layout/IconLabelList"/>
    <dgm:cxn modelId="{A1168E7A-FEC4-4D17-8381-E1DD70855034}" type="presParOf" srcId="{B88E5152-C1F4-4202-9ABC-4E78F8758C3B}" destId="{4A3F39BF-12B2-4976-A15D-2C7D52442D70}" srcOrd="3" destOrd="0" presId="urn:microsoft.com/office/officeart/2018/2/layout/IconLabelList"/>
    <dgm:cxn modelId="{446AAD18-0397-4F98-9906-1A91FE5E8912}" type="presParOf" srcId="{B88E5152-C1F4-4202-9ABC-4E78F8758C3B}" destId="{56AC9193-E3B7-4891-A651-CE74366CE6D3}" srcOrd="4" destOrd="0" presId="urn:microsoft.com/office/officeart/2018/2/layout/IconLabelList"/>
    <dgm:cxn modelId="{602EA5F9-08D9-415E-9A7A-0705DD23B76F}" type="presParOf" srcId="{56AC9193-E3B7-4891-A651-CE74366CE6D3}" destId="{FEB93387-E0A4-4FF4-AB99-CDADC26EBACE}" srcOrd="0" destOrd="0" presId="urn:microsoft.com/office/officeart/2018/2/layout/IconLabelList"/>
    <dgm:cxn modelId="{348E0C80-6BC9-401B-800A-E2B5284A1747}" type="presParOf" srcId="{56AC9193-E3B7-4891-A651-CE74366CE6D3}" destId="{6CA4420E-93F8-40B9-8900-5FBAB581AD5B}" srcOrd="1" destOrd="0" presId="urn:microsoft.com/office/officeart/2018/2/layout/IconLabelList"/>
    <dgm:cxn modelId="{2BF7B900-C8AD-492D-9280-4D8C2C7D5323}" type="presParOf" srcId="{56AC9193-E3B7-4891-A651-CE74366CE6D3}" destId="{43A5D40D-AD61-4AF4-B506-4AB8AC6C012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C437BF-9A97-4C23-9D5B-EB5B237BB58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9AB8378-80FF-4E31-B5EE-7C3AC7308255}">
      <dgm:prSet/>
      <dgm:spPr/>
      <dgm:t>
        <a:bodyPr/>
        <a:lstStyle/>
        <a:p>
          <a:r>
            <a:rPr lang="en-US" dirty="0"/>
            <a:t>Catharsis hypothesis: releasing pressure will reduce aggression</a:t>
          </a:r>
        </a:p>
      </dgm:t>
    </dgm:pt>
    <dgm:pt modelId="{618DE3F9-817A-4A61-90F4-026CBB80FD71}" type="parTrans" cxnId="{557E77D9-B5D4-4EAA-90E9-CBD7ADC0CBE8}">
      <dgm:prSet/>
      <dgm:spPr/>
      <dgm:t>
        <a:bodyPr/>
        <a:lstStyle/>
        <a:p>
          <a:endParaRPr lang="en-US"/>
        </a:p>
      </dgm:t>
    </dgm:pt>
    <dgm:pt modelId="{A925A1FE-2375-4272-A908-1BADB344C498}" type="sibTrans" cxnId="{557E77D9-B5D4-4EAA-90E9-CBD7ADC0CBE8}">
      <dgm:prSet/>
      <dgm:spPr/>
      <dgm:t>
        <a:bodyPr/>
        <a:lstStyle/>
        <a:p>
          <a:endParaRPr lang="en-US"/>
        </a:p>
      </dgm:t>
    </dgm:pt>
    <dgm:pt modelId="{FCBC5476-6C91-478A-B6E8-40F282FE26A6}">
      <dgm:prSet/>
      <dgm:spPr/>
      <dgm:t>
        <a:bodyPr/>
        <a:lstStyle/>
        <a:p>
          <a:r>
            <a:rPr lang="en-US" dirty="0"/>
            <a:t>Cultures can influence aggression in a positive or negative way; just as some cultures promote violence, other cultures discourage it and find alternative ways to solve problems</a:t>
          </a:r>
        </a:p>
      </dgm:t>
    </dgm:pt>
    <dgm:pt modelId="{2EDCB437-8EB6-4E7B-BD54-42C5727F77A2}" type="parTrans" cxnId="{A159FD85-0E5E-4E6E-862B-3B343BDB260C}">
      <dgm:prSet/>
      <dgm:spPr/>
      <dgm:t>
        <a:bodyPr/>
        <a:lstStyle/>
        <a:p>
          <a:endParaRPr lang="en-US"/>
        </a:p>
      </dgm:t>
    </dgm:pt>
    <dgm:pt modelId="{01DDC050-2604-4BC4-8E5F-F1390A1516E0}" type="sibTrans" cxnId="{A159FD85-0E5E-4E6E-862B-3B343BDB260C}">
      <dgm:prSet/>
      <dgm:spPr/>
      <dgm:t>
        <a:bodyPr/>
        <a:lstStyle/>
        <a:p>
          <a:endParaRPr lang="en-US"/>
        </a:p>
      </dgm:t>
    </dgm:pt>
    <dgm:pt modelId="{F6667FBF-D6A2-46D6-B0EF-3500578C5880}">
      <dgm:prSet/>
      <dgm:spPr/>
      <dgm:t>
        <a:bodyPr/>
        <a:lstStyle/>
        <a:p>
          <a:r>
            <a:rPr lang="en-US"/>
            <a:t>Modeling peacemaking and forgiveness has also successfully decreased aggression in observers</a:t>
          </a:r>
        </a:p>
      </dgm:t>
    </dgm:pt>
    <dgm:pt modelId="{3C8EEFCD-0231-4322-8262-B733CF2DE770}" type="parTrans" cxnId="{41452B0D-295C-477E-B780-0B90EA15CFDF}">
      <dgm:prSet/>
      <dgm:spPr/>
      <dgm:t>
        <a:bodyPr/>
        <a:lstStyle/>
        <a:p>
          <a:endParaRPr lang="en-US"/>
        </a:p>
      </dgm:t>
    </dgm:pt>
    <dgm:pt modelId="{19573AE3-E738-4956-BEFA-E20EFFDE223D}" type="sibTrans" cxnId="{41452B0D-295C-477E-B780-0B90EA15CFDF}">
      <dgm:prSet/>
      <dgm:spPr/>
      <dgm:t>
        <a:bodyPr/>
        <a:lstStyle/>
        <a:p>
          <a:endParaRPr lang="en-US"/>
        </a:p>
      </dgm:t>
    </dgm:pt>
    <dgm:pt modelId="{A56B5553-890D-4049-AC31-0ECBAE394FB4}">
      <dgm:prSet/>
      <dgm:spPr/>
      <dgm:t>
        <a:bodyPr/>
        <a:lstStyle/>
        <a:p>
          <a:r>
            <a:rPr lang="en-US" dirty="0"/>
            <a:t>Peace journalism: focuses news reporting on the structural causes of conflict and the opportunities for conflict resolution</a:t>
          </a:r>
        </a:p>
      </dgm:t>
    </dgm:pt>
    <dgm:pt modelId="{A6F360B0-242C-5B48-AD62-E2664B8E05D6}" type="parTrans" cxnId="{39B27F87-BC9E-5041-8BFF-7AA2F6CEF061}">
      <dgm:prSet/>
      <dgm:spPr/>
      <dgm:t>
        <a:bodyPr/>
        <a:lstStyle/>
        <a:p>
          <a:endParaRPr lang="en-US"/>
        </a:p>
      </dgm:t>
    </dgm:pt>
    <dgm:pt modelId="{307B9B41-289F-CB4F-BD49-15DD0A244F2D}" type="sibTrans" cxnId="{39B27F87-BC9E-5041-8BFF-7AA2F6CEF061}">
      <dgm:prSet/>
      <dgm:spPr/>
      <dgm:t>
        <a:bodyPr/>
        <a:lstStyle/>
        <a:p>
          <a:endParaRPr lang="en-US"/>
        </a:p>
      </dgm:t>
    </dgm:pt>
    <dgm:pt modelId="{7D32FE90-E08E-F442-B85B-CFECADF66F47}" type="pres">
      <dgm:prSet presAssocID="{23C437BF-9A97-4C23-9D5B-EB5B237BB584}" presName="linear" presStyleCnt="0">
        <dgm:presLayoutVars>
          <dgm:animLvl val="lvl"/>
          <dgm:resizeHandles val="exact"/>
        </dgm:presLayoutVars>
      </dgm:prSet>
      <dgm:spPr/>
    </dgm:pt>
    <dgm:pt modelId="{C220764B-AB26-A746-AE2D-AD8280C6EEE0}" type="pres">
      <dgm:prSet presAssocID="{99AB8378-80FF-4E31-B5EE-7C3AC7308255}" presName="parentText" presStyleLbl="node1" presStyleIdx="0" presStyleCnt="4">
        <dgm:presLayoutVars>
          <dgm:chMax val="0"/>
          <dgm:bulletEnabled val="1"/>
        </dgm:presLayoutVars>
      </dgm:prSet>
      <dgm:spPr/>
    </dgm:pt>
    <dgm:pt modelId="{5789429D-E828-7A47-AB9E-5AFFB9670A28}" type="pres">
      <dgm:prSet presAssocID="{A925A1FE-2375-4272-A908-1BADB344C498}" presName="spacer" presStyleCnt="0"/>
      <dgm:spPr/>
    </dgm:pt>
    <dgm:pt modelId="{B641FD53-95AA-144E-9FB3-1CB9FEBFF42B}" type="pres">
      <dgm:prSet presAssocID="{A56B5553-890D-4049-AC31-0ECBAE394FB4}" presName="parentText" presStyleLbl="node1" presStyleIdx="1" presStyleCnt="4">
        <dgm:presLayoutVars>
          <dgm:chMax val="0"/>
          <dgm:bulletEnabled val="1"/>
        </dgm:presLayoutVars>
      </dgm:prSet>
      <dgm:spPr/>
    </dgm:pt>
    <dgm:pt modelId="{65CD8C6A-5B74-DA45-96C3-913BDE845192}" type="pres">
      <dgm:prSet presAssocID="{307B9B41-289F-CB4F-BD49-15DD0A244F2D}" presName="spacer" presStyleCnt="0"/>
      <dgm:spPr/>
    </dgm:pt>
    <dgm:pt modelId="{7FCD7CA1-BF4B-1F47-B2C5-2A5400CDB102}" type="pres">
      <dgm:prSet presAssocID="{FCBC5476-6C91-478A-B6E8-40F282FE26A6}" presName="parentText" presStyleLbl="node1" presStyleIdx="2" presStyleCnt="4">
        <dgm:presLayoutVars>
          <dgm:chMax val="0"/>
          <dgm:bulletEnabled val="1"/>
        </dgm:presLayoutVars>
      </dgm:prSet>
      <dgm:spPr/>
    </dgm:pt>
    <dgm:pt modelId="{68B4E700-6FCB-EB4C-A02D-773CC7C0881F}" type="pres">
      <dgm:prSet presAssocID="{01DDC050-2604-4BC4-8E5F-F1390A1516E0}" presName="spacer" presStyleCnt="0"/>
      <dgm:spPr/>
    </dgm:pt>
    <dgm:pt modelId="{B574A0EB-0662-5445-B26D-3FC1AAB696BD}" type="pres">
      <dgm:prSet presAssocID="{F6667FBF-D6A2-46D6-B0EF-3500578C5880}" presName="parentText" presStyleLbl="node1" presStyleIdx="3" presStyleCnt="4">
        <dgm:presLayoutVars>
          <dgm:chMax val="0"/>
          <dgm:bulletEnabled val="1"/>
        </dgm:presLayoutVars>
      </dgm:prSet>
      <dgm:spPr/>
    </dgm:pt>
  </dgm:ptLst>
  <dgm:cxnLst>
    <dgm:cxn modelId="{41452B0D-295C-477E-B780-0B90EA15CFDF}" srcId="{23C437BF-9A97-4C23-9D5B-EB5B237BB584}" destId="{F6667FBF-D6A2-46D6-B0EF-3500578C5880}" srcOrd="3" destOrd="0" parTransId="{3C8EEFCD-0231-4322-8262-B733CF2DE770}" sibTransId="{19573AE3-E738-4956-BEFA-E20EFFDE223D}"/>
    <dgm:cxn modelId="{F255C468-31BA-2643-AA54-FD14D51AE6C3}" type="presOf" srcId="{F6667FBF-D6A2-46D6-B0EF-3500578C5880}" destId="{B574A0EB-0662-5445-B26D-3FC1AAB696BD}" srcOrd="0" destOrd="0" presId="urn:microsoft.com/office/officeart/2005/8/layout/vList2"/>
    <dgm:cxn modelId="{A159FD85-0E5E-4E6E-862B-3B343BDB260C}" srcId="{23C437BF-9A97-4C23-9D5B-EB5B237BB584}" destId="{FCBC5476-6C91-478A-B6E8-40F282FE26A6}" srcOrd="2" destOrd="0" parTransId="{2EDCB437-8EB6-4E7B-BD54-42C5727F77A2}" sibTransId="{01DDC050-2604-4BC4-8E5F-F1390A1516E0}"/>
    <dgm:cxn modelId="{39B27F87-BC9E-5041-8BFF-7AA2F6CEF061}" srcId="{23C437BF-9A97-4C23-9D5B-EB5B237BB584}" destId="{A56B5553-890D-4049-AC31-0ECBAE394FB4}" srcOrd="1" destOrd="0" parTransId="{A6F360B0-242C-5B48-AD62-E2664B8E05D6}" sibTransId="{307B9B41-289F-CB4F-BD49-15DD0A244F2D}"/>
    <dgm:cxn modelId="{08D9F190-9D0F-9444-AE5A-17CB3A9C7435}" type="presOf" srcId="{23C437BF-9A97-4C23-9D5B-EB5B237BB584}" destId="{7D32FE90-E08E-F442-B85B-CFECADF66F47}" srcOrd="0" destOrd="0" presId="urn:microsoft.com/office/officeart/2005/8/layout/vList2"/>
    <dgm:cxn modelId="{9F603BC1-6A9E-4648-A062-BA7744CC7166}" type="presOf" srcId="{99AB8378-80FF-4E31-B5EE-7C3AC7308255}" destId="{C220764B-AB26-A746-AE2D-AD8280C6EEE0}" srcOrd="0" destOrd="0" presId="urn:microsoft.com/office/officeart/2005/8/layout/vList2"/>
    <dgm:cxn modelId="{557E77D9-B5D4-4EAA-90E9-CBD7ADC0CBE8}" srcId="{23C437BF-9A97-4C23-9D5B-EB5B237BB584}" destId="{99AB8378-80FF-4E31-B5EE-7C3AC7308255}" srcOrd="0" destOrd="0" parTransId="{618DE3F9-817A-4A61-90F4-026CBB80FD71}" sibTransId="{A925A1FE-2375-4272-A908-1BADB344C498}"/>
    <dgm:cxn modelId="{64EA67E8-1EF0-FF48-B9D4-685BC44A7FAD}" type="presOf" srcId="{A56B5553-890D-4049-AC31-0ECBAE394FB4}" destId="{B641FD53-95AA-144E-9FB3-1CB9FEBFF42B}" srcOrd="0" destOrd="0" presId="urn:microsoft.com/office/officeart/2005/8/layout/vList2"/>
    <dgm:cxn modelId="{F9B730FD-F17F-474E-BA17-18151C6DF50C}" type="presOf" srcId="{FCBC5476-6C91-478A-B6E8-40F282FE26A6}" destId="{7FCD7CA1-BF4B-1F47-B2C5-2A5400CDB102}" srcOrd="0" destOrd="0" presId="urn:microsoft.com/office/officeart/2005/8/layout/vList2"/>
    <dgm:cxn modelId="{C4044ED1-C420-A444-A206-86D1D39508A4}" type="presParOf" srcId="{7D32FE90-E08E-F442-B85B-CFECADF66F47}" destId="{C220764B-AB26-A746-AE2D-AD8280C6EEE0}" srcOrd="0" destOrd="0" presId="urn:microsoft.com/office/officeart/2005/8/layout/vList2"/>
    <dgm:cxn modelId="{97C7C98D-E68A-AD43-835A-FB147F1926A9}" type="presParOf" srcId="{7D32FE90-E08E-F442-B85B-CFECADF66F47}" destId="{5789429D-E828-7A47-AB9E-5AFFB9670A28}" srcOrd="1" destOrd="0" presId="urn:microsoft.com/office/officeart/2005/8/layout/vList2"/>
    <dgm:cxn modelId="{1F726E2E-E925-6444-8BE7-9FAA838A8CD4}" type="presParOf" srcId="{7D32FE90-E08E-F442-B85B-CFECADF66F47}" destId="{B641FD53-95AA-144E-9FB3-1CB9FEBFF42B}" srcOrd="2" destOrd="0" presId="urn:microsoft.com/office/officeart/2005/8/layout/vList2"/>
    <dgm:cxn modelId="{4F576903-9706-A240-8CD4-CCAC27DF6103}" type="presParOf" srcId="{7D32FE90-E08E-F442-B85B-CFECADF66F47}" destId="{65CD8C6A-5B74-DA45-96C3-913BDE845192}" srcOrd="3" destOrd="0" presId="urn:microsoft.com/office/officeart/2005/8/layout/vList2"/>
    <dgm:cxn modelId="{56FB45D3-51C7-7641-90A9-C8FEBD466F6C}" type="presParOf" srcId="{7D32FE90-E08E-F442-B85B-CFECADF66F47}" destId="{7FCD7CA1-BF4B-1F47-B2C5-2A5400CDB102}" srcOrd="4" destOrd="0" presId="urn:microsoft.com/office/officeart/2005/8/layout/vList2"/>
    <dgm:cxn modelId="{21B8652A-4120-F74E-A964-E6AEBCA23933}" type="presParOf" srcId="{7D32FE90-E08E-F442-B85B-CFECADF66F47}" destId="{68B4E700-6FCB-EB4C-A02D-773CC7C0881F}" srcOrd="5" destOrd="0" presId="urn:microsoft.com/office/officeart/2005/8/layout/vList2"/>
    <dgm:cxn modelId="{C8CA638C-7E83-0A40-9548-B38F94922550}" type="presParOf" srcId="{7D32FE90-E08E-F442-B85B-CFECADF66F47}" destId="{B574A0EB-0662-5445-B26D-3FC1AAB696B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DEEB4A-E03C-4FFA-91F9-327CEF151D1F}"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1D9864D-1C62-451F-B9D3-5F8EC6D9B290}">
      <dgm:prSet/>
      <dgm:spPr/>
      <dgm:t>
        <a:bodyPr/>
        <a:lstStyle/>
        <a:p>
          <a:pPr>
            <a:lnSpc>
              <a:spcPct val="100000"/>
            </a:lnSpc>
          </a:pPr>
          <a:r>
            <a:rPr lang="en-US"/>
            <a:t>Work on drafting assignment 2</a:t>
          </a:r>
        </a:p>
      </dgm:t>
    </dgm:pt>
    <dgm:pt modelId="{D9CB17F2-599C-42CC-824C-9D22724E1741}" type="parTrans" cxnId="{8EC33326-E8F9-4CD6-9EAC-EE3C253193B9}">
      <dgm:prSet/>
      <dgm:spPr/>
      <dgm:t>
        <a:bodyPr/>
        <a:lstStyle/>
        <a:p>
          <a:endParaRPr lang="en-US"/>
        </a:p>
      </dgm:t>
    </dgm:pt>
    <dgm:pt modelId="{4C87C439-D9D1-4A9D-B3F5-51FEA2F11001}" type="sibTrans" cxnId="{8EC33326-E8F9-4CD6-9EAC-EE3C253193B9}">
      <dgm:prSet/>
      <dgm:spPr/>
      <dgm:t>
        <a:bodyPr/>
        <a:lstStyle/>
        <a:p>
          <a:endParaRPr lang="en-US"/>
        </a:p>
      </dgm:t>
    </dgm:pt>
    <dgm:pt modelId="{F8D94451-7782-4F8E-AC20-7529AE683B86}">
      <dgm:prSet/>
      <dgm:spPr/>
      <dgm:t>
        <a:bodyPr/>
        <a:lstStyle/>
        <a:p>
          <a:pPr>
            <a:lnSpc>
              <a:spcPct val="100000"/>
            </a:lnSpc>
          </a:pPr>
          <a:r>
            <a:rPr lang="en-US"/>
            <a:t>Review Wednesday’s lecture</a:t>
          </a:r>
        </a:p>
      </dgm:t>
    </dgm:pt>
    <dgm:pt modelId="{CC41A4A5-462D-4FC8-9A4C-4BAF4EA48461}" type="parTrans" cxnId="{94E920A5-D005-4C0B-AADE-4DD68A5BD09A}">
      <dgm:prSet/>
      <dgm:spPr/>
      <dgm:t>
        <a:bodyPr/>
        <a:lstStyle/>
        <a:p>
          <a:endParaRPr lang="en-US"/>
        </a:p>
      </dgm:t>
    </dgm:pt>
    <dgm:pt modelId="{40F1BE35-A748-4BE5-A441-B85E692BA503}" type="sibTrans" cxnId="{94E920A5-D005-4C0B-AADE-4DD68A5BD09A}">
      <dgm:prSet/>
      <dgm:spPr/>
      <dgm:t>
        <a:bodyPr/>
        <a:lstStyle/>
        <a:p>
          <a:endParaRPr lang="en-US"/>
        </a:p>
      </dgm:t>
    </dgm:pt>
    <dgm:pt modelId="{BEAC4E63-B267-47C7-B131-00EF53FA5569}">
      <dgm:prSet/>
      <dgm:spPr/>
      <dgm:t>
        <a:bodyPr/>
        <a:lstStyle/>
        <a:p>
          <a:pPr>
            <a:lnSpc>
              <a:spcPct val="100000"/>
            </a:lnSpc>
          </a:pPr>
          <a:r>
            <a:rPr lang="en-US"/>
            <a:t>Investigate general motives for why helping behaviors occur</a:t>
          </a:r>
        </a:p>
      </dgm:t>
    </dgm:pt>
    <dgm:pt modelId="{EDCC20DF-B82F-489C-90C3-3886E4715A7A}" type="parTrans" cxnId="{BE1402C7-1C8B-45E2-A52E-0212BB37751D}">
      <dgm:prSet/>
      <dgm:spPr/>
      <dgm:t>
        <a:bodyPr/>
        <a:lstStyle/>
        <a:p>
          <a:endParaRPr lang="en-US"/>
        </a:p>
      </dgm:t>
    </dgm:pt>
    <dgm:pt modelId="{FBF5C7A2-625B-4156-B0B8-6A4782D7D0F1}" type="sibTrans" cxnId="{BE1402C7-1C8B-45E2-A52E-0212BB37751D}">
      <dgm:prSet/>
      <dgm:spPr/>
      <dgm:t>
        <a:bodyPr/>
        <a:lstStyle/>
        <a:p>
          <a:endParaRPr lang="en-US"/>
        </a:p>
      </dgm:t>
    </dgm:pt>
    <dgm:pt modelId="{0A3107D5-CA3D-46B7-94EB-3A1A4B713C4E}">
      <dgm:prSet/>
      <dgm:spPr/>
      <dgm:t>
        <a:bodyPr/>
        <a:lstStyle/>
        <a:p>
          <a:pPr>
            <a:lnSpc>
              <a:spcPct val="100000"/>
            </a:lnSpc>
          </a:pPr>
          <a:r>
            <a:rPr lang="en-US" dirty="0"/>
            <a:t>Discuss the connection between belonging and helping/prosocial behavior</a:t>
          </a:r>
        </a:p>
      </dgm:t>
    </dgm:pt>
    <dgm:pt modelId="{B1D31480-EE29-4911-BB0F-DC153A622CBC}" type="parTrans" cxnId="{A7F639EC-A6A6-4089-B8B4-612EF57A0231}">
      <dgm:prSet/>
      <dgm:spPr/>
      <dgm:t>
        <a:bodyPr/>
        <a:lstStyle/>
        <a:p>
          <a:endParaRPr lang="en-US"/>
        </a:p>
      </dgm:t>
    </dgm:pt>
    <dgm:pt modelId="{F074D5DA-9FA4-4468-90D6-B3256B6E440E}" type="sibTrans" cxnId="{A7F639EC-A6A6-4089-B8B4-612EF57A0231}">
      <dgm:prSet/>
      <dgm:spPr/>
      <dgm:t>
        <a:bodyPr/>
        <a:lstStyle/>
        <a:p>
          <a:endParaRPr lang="en-US"/>
        </a:p>
      </dgm:t>
    </dgm:pt>
    <dgm:pt modelId="{861FDBF1-7C47-4650-9749-069237C5DE9A}" type="pres">
      <dgm:prSet presAssocID="{E2DEEB4A-E03C-4FFA-91F9-327CEF151D1F}" presName="root" presStyleCnt="0">
        <dgm:presLayoutVars>
          <dgm:dir/>
          <dgm:resizeHandles val="exact"/>
        </dgm:presLayoutVars>
      </dgm:prSet>
      <dgm:spPr/>
    </dgm:pt>
    <dgm:pt modelId="{4CEE8442-ADB4-42D7-911F-C47C3D49FEAB}" type="pres">
      <dgm:prSet presAssocID="{81D9864D-1C62-451F-B9D3-5F8EC6D9B290}" presName="compNode" presStyleCnt="0"/>
      <dgm:spPr/>
    </dgm:pt>
    <dgm:pt modelId="{C5D8291C-1976-4670-85FF-307823978F4C}" type="pres">
      <dgm:prSet presAssocID="{81D9864D-1C62-451F-B9D3-5F8EC6D9B29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47FE01AC-A16A-4AB5-AC21-B130AFD82FDE}" type="pres">
      <dgm:prSet presAssocID="{81D9864D-1C62-451F-B9D3-5F8EC6D9B290}" presName="spaceRect" presStyleCnt="0"/>
      <dgm:spPr/>
    </dgm:pt>
    <dgm:pt modelId="{8F8C0D82-338E-4045-B2BB-0DD34F0559CB}" type="pres">
      <dgm:prSet presAssocID="{81D9864D-1C62-451F-B9D3-5F8EC6D9B290}" presName="textRect" presStyleLbl="revTx" presStyleIdx="0" presStyleCnt="4">
        <dgm:presLayoutVars>
          <dgm:chMax val="1"/>
          <dgm:chPref val="1"/>
        </dgm:presLayoutVars>
      </dgm:prSet>
      <dgm:spPr/>
    </dgm:pt>
    <dgm:pt modelId="{09768DAB-DE63-4CE2-8A28-91188CFCDCA8}" type="pres">
      <dgm:prSet presAssocID="{4C87C439-D9D1-4A9D-B3F5-51FEA2F11001}" presName="sibTrans" presStyleCnt="0"/>
      <dgm:spPr/>
    </dgm:pt>
    <dgm:pt modelId="{7FCCC64B-6462-4C59-8EF4-88473DDCB71D}" type="pres">
      <dgm:prSet presAssocID="{F8D94451-7782-4F8E-AC20-7529AE683B86}" presName="compNode" presStyleCnt="0"/>
      <dgm:spPr/>
    </dgm:pt>
    <dgm:pt modelId="{783C8616-3784-4B57-B6BE-229C3F75EC14}" type="pres">
      <dgm:prSet presAssocID="{F8D94451-7782-4F8E-AC20-7529AE683B8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A995F9E9-383A-4DEE-BDFE-9F60E0424541}" type="pres">
      <dgm:prSet presAssocID="{F8D94451-7782-4F8E-AC20-7529AE683B86}" presName="spaceRect" presStyleCnt="0"/>
      <dgm:spPr/>
    </dgm:pt>
    <dgm:pt modelId="{73604F3A-F84F-46A6-B456-1C5A31750EB3}" type="pres">
      <dgm:prSet presAssocID="{F8D94451-7782-4F8E-AC20-7529AE683B86}" presName="textRect" presStyleLbl="revTx" presStyleIdx="1" presStyleCnt="4">
        <dgm:presLayoutVars>
          <dgm:chMax val="1"/>
          <dgm:chPref val="1"/>
        </dgm:presLayoutVars>
      </dgm:prSet>
      <dgm:spPr/>
    </dgm:pt>
    <dgm:pt modelId="{4FA03E5C-E37F-48C3-ABF6-475584AACB51}" type="pres">
      <dgm:prSet presAssocID="{40F1BE35-A748-4BE5-A441-B85E692BA503}" presName="sibTrans" presStyleCnt="0"/>
      <dgm:spPr/>
    </dgm:pt>
    <dgm:pt modelId="{4FE76783-7A9D-4E5E-86F7-2675C4902F90}" type="pres">
      <dgm:prSet presAssocID="{BEAC4E63-B267-47C7-B131-00EF53FA5569}" presName="compNode" presStyleCnt="0"/>
      <dgm:spPr/>
    </dgm:pt>
    <dgm:pt modelId="{AF1C5D01-1D59-4D65-AB4C-DD30B4773816}" type="pres">
      <dgm:prSet presAssocID="{BEAC4E63-B267-47C7-B131-00EF53FA556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ifying glass"/>
        </a:ext>
      </dgm:extLst>
    </dgm:pt>
    <dgm:pt modelId="{06DB50BE-68FD-4150-B125-D8231A29D584}" type="pres">
      <dgm:prSet presAssocID="{BEAC4E63-B267-47C7-B131-00EF53FA5569}" presName="spaceRect" presStyleCnt="0"/>
      <dgm:spPr/>
    </dgm:pt>
    <dgm:pt modelId="{853F477E-2555-4969-ABD9-1F3E38D8C8B3}" type="pres">
      <dgm:prSet presAssocID="{BEAC4E63-B267-47C7-B131-00EF53FA5569}" presName="textRect" presStyleLbl="revTx" presStyleIdx="2" presStyleCnt="4">
        <dgm:presLayoutVars>
          <dgm:chMax val="1"/>
          <dgm:chPref val="1"/>
        </dgm:presLayoutVars>
      </dgm:prSet>
      <dgm:spPr/>
    </dgm:pt>
    <dgm:pt modelId="{6D43DA3A-31D9-4F2E-B9CE-21FFC3EC39A7}" type="pres">
      <dgm:prSet presAssocID="{FBF5C7A2-625B-4156-B0B8-6A4782D7D0F1}" presName="sibTrans" presStyleCnt="0"/>
      <dgm:spPr/>
    </dgm:pt>
    <dgm:pt modelId="{3E227FEC-8073-46AF-8EF4-95BCA17A8DCB}" type="pres">
      <dgm:prSet presAssocID="{0A3107D5-CA3D-46B7-94EB-3A1A4B713C4E}" presName="compNode" presStyleCnt="0"/>
      <dgm:spPr/>
    </dgm:pt>
    <dgm:pt modelId="{5EFC5F2E-ABFC-4EDF-BCA2-FC87B1371563}" type="pres">
      <dgm:prSet presAssocID="{0A3107D5-CA3D-46B7-94EB-3A1A4B713C4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nections"/>
        </a:ext>
      </dgm:extLst>
    </dgm:pt>
    <dgm:pt modelId="{DA25653F-7549-43DC-B288-CA428EDFF227}" type="pres">
      <dgm:prSet presAssocID="{0A3107D5-CA3D-46B7-94EB-3A1A4B713C4E}" presName="spaceRect" presStyleCnt="0"/>
      <dgm:spPr/>
    </dgm:pt>
    <dgm:pt modelId="{C37F0B55-52AF-4793-8EB4-6F8D71A33D38}" type="pres">
      <dgm:prSet presAssocID="{0A3107D5-CA3D-46B7-94EB-3A1A4B713C4E}" presName="textRect" presStyleLbl="revTx" presStyleIdx="3" presStyleCnt="4">
        <dgm:presLayoutVars>
          <dgm:chMax val="1"/>
          <dgm:chPref val="1"/>
        </dgm:presLayoutVars>
      </dgm:prSet>
      <dgm:spPr/>
    </dgm:pt>
  </dgm:ptLst>
  <dgm:cxnLst>
    <dgm:cxn modelId="{7350E019-B7F7-504C-A560-29C9F0F593A0}" type="presOf" srcId="{F8D94451-7782-4F8E-AC20-7529AE683B86}" destId="{73604F3A-F84F-46A6-B456-1C5A31750EB3}" srcOrd="0" destOrd="0" presId="urn:microsoft.com/office/officeart/2018/2/layout/IconLabelList"/>
    <dgm:cxn modelId="{8EC33326-E8F9-4CD6-9EAC-EE3C253193B9}" srcId="{E2DEEB4A-E03C-4FFA-91F9-327CEF151D1F}" destId="{81D9864D-1C62-451F-B9D3-5F8EC6D9B290}" srcOrd="0" destOrd="0" parTransId="{D9CB17F2-599C-42CC-824C-9D22724E1741}" sibTransId="{4C87C439-D9D1-4A9D-B3F5-51FEA2F11001}"/>
    <dgm:cxn modelId="{66D01146-6326-B64F-B922-EB5BD2DA35BC}" type="presOf" srcId="{81D9864D-1C62-451F-B9D3-5F8EC6D9B290}" destId="{8F8C0D82-338E-4045-B2BB-0DD34F0559CB}" srcOrd="0" destOrd="0" presId="urn:microsoft.com/office/officeart/2018/2/layout/IconLabelList"/>
    <dgm:cxn modelId="{18ECB270-BD0D-384B-8E3A-3E961740EEE8}" type="presOf" srcId="{0A3107D5-CA3D-46B7-94EB-3A1A4B713C4E}" destId="{C37F0B55-52AF-4793-8EB4-6F8D71A33D38}" srcOrd="0" destOrd="0" presId="urn:microsoft.com/office/officeart/2018/2/layout/IconLabelList"/>
    <dgm:cxn modelId="{81BAACA4-D305-914B-8555-2A021CB57CE4}" type="presOf" srcId="{BEAC4E63-B267-47C7-B131-00EF53FA5569}" destId="{853F477E-2555-4969-ABD9-1F3E38D8C8B3}" srcOrd="0" destOrd="0" presId="urn:microsoft.com/office/officeart/2018/2/layout/IconLabelList"/>
    <dgm:cxn modelId="{94E920A5-D005-4C0B-AADE-4DD68A5BD09A}" srcId="{E2DEEB4A-E03C-4FFA-91F9-327CEF151D1F}" destId="{F8D94451-7782-4F8E-AC20-7529AE683B86}" srcOrd="1" destOrd="0" parTransId="{CC41A4A5-462D-4FC8-9A4C-4BAF4EA48461}" sibTransId="{40F1BE35-A748-4BE5-A441-B85E692BA503}"/>
    <dgm:cxn modelId="{BE1402C7-1C8B-45E2-A52E-0212BB37751D}" srcId="{E2DEEB4A-E03C-4FFA-91F9-327CEF151D1F}" destId="{BEAC4E63-B267-47C7-B131-00EF53FA5569}" srcOrd="2" destOrd="0" parTransId="{EDCC20DF-B82F-489C-90C3-3886E4715A7A}" sibTransId="{FBF5C7A2-625B-4156-B0B8-6A4782D7D0F1}"/>
    <dgm:cxn modelId="{81E5C6D3-662E-DE42-9824-56E6533DE686}" type="presOf" srcId="{E2DEEB4A-E03C-4FFA-91F9-327CEF151D1F}" destId="{861FDBF1-7C47-4650-9749-069237C5DE9A}" srcOrd="0" destOrd="0" presId="urn:microsoft.com/office/officeart/2018/2/layout/IconLabelList"/>
    <dgm:cxn modelId="{A7F639EC-A6A6-4089-B8B4-612EF57A0231}" srcId="{E2DEEB4A-E03C-4FFA-91F9-327CEF151D1F}" destId="{0A3107D5-CA3D-46B7-94EB-3A1A4B713C4E}" srcOrd="3" destOrd="0" parTransId="{B1D31480-EE29-4911-BB0F-DC153A622CBC}" sibTransId="{F074D5DA-9FA4-4468-90D6-B3256B6E440E}"/>
    <dgm:cxn modelId="{3D239483-C690-8240-B925-6111C5A06160}" type="presParOf" srcId="{861FDBF1-7C47-4650-9749-069237C5DE9A}" destId="{4CEE8442-ADB4-42D7-911F-C47C3D49FEAB}" srcOrd="0" destOrd="0" presId="urn:microsoft.com/office/officeart/2018/2/layout/IconLabelList"/>
    <dgm:cxn modelId="{B6FB87A0-9D3D-6E42-AF61-5719B6539A26}" type="presParOf" srcId="{4CEE8442-ADB4-42D7-911F-C47C3D49FEAB}" destId="{C5D8291C-1976-4670-85FF-307823978F4C}" srcOrd="0" destOrd="0" presId="urn:microsoft.com/office/officeart/2018/2/layout/IconLabelList"/>
    <dgm:cxn modelId="{B48F7FFA-A523-4248-82A9-CF43F534F205}" type="presParOf" srcId="{4CEE8442-ADB4-42D7-911F-C47C3D49FEAB}" destId="{47FE01AC-A16A-4AB5-AC21-B130AFD82FDE}" srcOrd="1" destOrd="0" presId="urn:microsoft.com/office/officeart/2018/2/layout/IconLabelList"/>
    <dgm:cxn modelId="{4FC56CBA-BCBB-434D-9E80-C3969829DE7A}" type="presParOf" srcId="{4CEE8442-ADB4-42D7-911F-C47C3D49FEAB}" destId="{8F8C0D82-338E-4045-B2BB-0DD34F0559CB}" srcOrd="2" destOrd="0" presId="urn:microsoft.com/office/officeart/2018/2/layout/IconLabelList"/>
    <dgm:cxn modelId="{6A298A11-DDE8-C444-8E90-F7A42FBFE491}" type="presParOf" srcId="{861FDBF1-7C47-4650-9749-069237C5DE9A}" destId="{09768DAB-DE63-4CE2-8A28-91188CFCDCA8}" srcOrd="1" destOrd="0" presId="urn:microsoft.com/office/officeart/2018/2/layout/IconLabelList"/>
    <dgm:cxn modelId="{E674A3A6-BB0C-554C-BB3A-7C3F3F18F495}" type="presParOf" srcId="{861FDBF1-7C47-4650-9749-069237C5DE9A}" destId="{7FCCC64B-6462-4C59-8EF4-88473DDCB71D}" srcOrd="2" destOrd="0" presId="urn:microsoft.com/office/officeart/2018/2/layout/IconLabelList"/>
    <dgm:cxn modelId="{834D7FE7-F06A-8C47-ABB8-34993AA62747}" type="presParOf" srcId="{7FCCC64B-6462-4C59-8EF4-88473DDCB71D}" destId="{783C8616-3784-4B57-B6BE-229C3F75EC14}" srcOrd="0" destOrd="0" presId="urn:microsoft.com/office/officeart/2018/2/layout/IconLabelList"/>
    <dgm:cxn modelId="{FF1EDE46-B964-1E48-BD15-841A2A1966B9}" type="presParOf" srcId="{7FCCC64B-6462-4C59-8EF4-88473DDCB71D}" destId="{A995F9E9-383A-4DEE-BDFE-9F60E0424541}" srcOrd="1" destOrd="0" presId="urn:microsoft.com/office/officeart/2018/2/layout/IconLabelList"/>
    <dgm:cxn modelId="{B18AD3EC-3A99-2447-9648-2A9EF96BD75C}" type="presParOf" srcId="{7FCCC64B-6462-4C59-8EF4-88473DDCB71D}" destId="{73604F3A-F84F-46A6-B456-1C5A31750EB3}" srcOrd="2" destOrd="0" presId="urn:microsoft.com/office/officeart/2018/2/layout/IconLabelList"/>
    <dgm:cxn modelId="{352E72DD-CB50-DC45-A5FE-FDA833D97A12}" type="presParOf" srcId="{861FDBF1-7C47-4650-9749-069237C5DE9A}" destId="{4FA03E5C-E37F-48C3-ABF6-475584AACB51}" srcOrd="3" destOrd="0" presId="urn:microsoft.com/office/officeart/2018/2/layout/IconLabelList"/>
    <dgm:cxn modelId="{3FE447D2-C9D8-5346-A51B-1C7DD54E930A}" type="presParOf" srcId="{861FDBF1-7C47-4650-9749-069237C5DE9A}" destId="{4FE76783-7A9D-4E5E-86F7-2675C4902F90}" srcOrd="4" destOrd="0" presId="urn:microsoft.com/office/officeart/2018/2/layout/IconLabelList"/>
    <dgm:cxn modelId="{10FD4D81-7D04-2249-8BC6-334559E3D6C9}" type="presParOf" srcId="{4FE76783-7A9D-4E5E-86F7-2675C4902F90}" destId="{AF1C5D01-1D59-4D65-AB4C-DD30B4773816}" srcOrd="0" destOrd="0" presId="urn:microsoft.com/office/officeart/2018/2/layout/IconLabelList"/>
    <dgm:cxn modelId="{47B5F3D4-B701-CE4C-AACF-B6599E8AD25F}" type="presParOf" srcId="{4FE76783-7A9D-4E5E-86F7-2675C4902F90}" destId="{06DB50BE-68FD-4150-B125-D8231A29D584}" srcOrd="1" destOrd="0" presId="urn:microsoft.com/office/officeart/2018/2/layout/IconLabelList"/>
    <dgm:cxn modelId="{7F86AE9B-9507-154C-9863-42110631A59C}" type="presParOf" srcId="{4FE76783-7A9D-4E5E-86F7-2675C4902F90}" destId="{853F477E-2555-4969-ABD9-1F3E38D8C8B3}" srcOrd="2" destOrd="0" presId="urn:microsoft.com/office/officeart/2018/2/layout/IconLabelList"/>
    <dgm:cxn modelId="{5439AA19-9DE9-4644-AAAB-B30086968F26}" type="presParOf" srcId="{861FDBF1-7C47-4650-9749-069237C5DE9A}" destId="{6D43DA3A-31D9-4F2E-B9CE-21FFC3EC39A7}" srcOrd="5" destOrd="0" presId="urn:microsoft.com/office/officeart/2018/2/layout/IconLabelList"/>
    <dgm:cxn modelId="{9A04C118-2FC1-8343-98A2-F9CAF237A012}" type="presParOf" srcId="{861FDBF1-7C47-4650-9749-069237C5DE9A}" destId="{3E227FEC-8073-46AF-8EF4-95BCA17A8DCB}" srcOrd="6" destOrd="0" presId="urn:microsoft.com/office/officeart/2018/2/layout/IconLabelList"/>
    <dgm:cxn modelId="{6E76163B-5291-0D4B-9292-479F55F951CD}" type="presParOf" srcId="{3E227FEC-8073-46AF-8EF4-95BCA17A8DCB}" destId="{5EFC5F2E-ABFC-4EDF-BCA2-FC87B1371563}" srcOrd="0" destOrd="0" presId="urn:microsoft.com/office/officeart/2018/2/layout/IconLabelList"/>
    <dgm:cxn modelId="{ED133911-B6FB-E94C-8B1F-A819B8C4119E}" type="presParOf" srcId="{3E227FEC-8073-46AF-8EF4-95BCA17A8DCB}" destId="{DA25653F-7549-43DC-B288-CA428EDFF227}" srcOrd="1" destOrd="0" presId="urn:microsoft.com/office/officeart/2018/2/layout/IconLabelList"/>
    <dgm:cxn modelId="{E272E209-2EC4-C64E-82D2-6FCA45AA9C80}" type="presParOf" srcId="{3E227FEC-8073-46AF-8EF4-95BCA17A8DCB}" destId="{C37F0B55-52AF-4793-8EB4-6F8D71A33D3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D8135-733D-47F3-9B73-A61C489FF01C}">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3AA141-A959-44C2-B678-43A97AC5C64A}">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1DB5E3-1EA9-4DE5-BADE-6CD90CC83176}">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Physical aggression: intentionally causing harm to someone’s body or property</a:t>
          </a:r>
        </a:p>
      </dsp:txBody>
      <dsp:txXfrm>
        <a:off x="1435590" y="531"/>
        <a:ext cx="9080009" cy="1242935"/>
      </dsp:txXfrm>
    </dsp:sp>
    <dsp:sp modelId="{B94B25FC-3984-48AA-A6EA-373EB16BE4AC}">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DB94B6-8D96-4483-A583-783C41A088EA}">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CE2121-20CA-4B18-BE33-104EF9950DB3}">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Verbal aggression: relying on communication to cause harm</a:t>
          </a:r>
        </a:p>
      </dsp:txBody>
      <dsp:txXfrm>
        <a:off x="1435590" y="1554201"/>
        <a:ext cx="9080009" cy="1242935"/>
      </dsp:txXfrm>
    </dsp:sp>
    <dsp:sp modelId="{35F64A42-E0BF-4D31-8194-206BED98DD49}">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034BD9-9ECC-450E-823D-701C9761AD86}">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0DDABC-1564-40AB-A472-D808D6E3EA48}">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Relational aggression: harms others by damaging social networks or relationships with others</a:t>
          </a:r>
        </a:p>
      </dsp:txBody>
      <dsp:txXfrm>
        <a:off x="1435590" y="3107870"/>
        <a:ext cx="90800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9F5FD-7B1B-BB4B-AE77-B6A8C6B4E88F}">
      <dsp:nvSpPr>
        <dsp:cNvPr id="0" name=""/>
        <dsp:cNvSpPr/>
      </dsp:nvSpPr>
      <dsp:spPr>
        <a:xfrm>
          <a:off x="0" y="32831"/>
          <a:ext cx="10515600" cy="20685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US" sz="5200" kern="1200"/>
            <a:t>Aggression can be enacted either actively or passively </a:t>
          </a:r>
        </a:p>
      </dsp:txBody>
      <dsp:txXfrm>
        <a:off x="100979" y="133810"/>
        <a:ext cx="10313642" cy="1866602"/>
      </dsp:txXfrm>
    </dsp:sp>
    <dsp:sp modelId="{6FB7FB11-03DB-6D4B-A04C-A25251DB66BA}">
      <dsp:nvSpPr>
        <dsp:cNvPr id="0" name=""/>
        <dsp:cNvSpPr/>
      </dsp:nvSpPr>
      <dsp:spPr>
        <a:xfrm>
          <a:off x="0" y="2251152"/>
          <a:ext cx="10515600" cy="20685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US" sz="5200" kern="1200"/>
            <a:t>Aggression can also be direct or indirect</a:t>
          </a:r>
        </a:p>
      </dsp:txBody>
      <dsp:txXfrm>
        <a:off x="100979" y="2352131"/>
        <a:ext cx="10313642" cy="18666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A7A23C-30A6-F843-B6E6-699EBAC480CE}">
      <dsp:nvSpPr>
        <dsp:cNvPr id="0" name=""/>
        <dsp:cNvSpPr/>
      </dsp:nvSpPr>
      <dsp:spPr>
        <a:xfrm>
          <a:off x="2957" y="373772"/>
          <a:ext cx="2346482" cy="328507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941" tIns="330200" rIns="182941" bIns="330200" numCol="1" spcCol="1270" anchor="t" anchorCtr="0">
          <a:noAutofit/>
        </a:bodyPr>
        <a:lstStyle/>
        <a:p>
          <a:pPr marL="0" lvl="0" indent="0" algn="l" defTabSz="800100">
            <a:lnSpc>
              <a:spcPct val="90000"/>
            </a:lnSpc>
            <a:spcBef>
              <a:spcPct val="0"/>
            </a:spcBef>
            <a:spcAft>
              <a:spcPct val="35000"/>
            </a:spcAft>
            <a:buNone/>
          </a:pPr>
          <a:r>
            <a:rPr lang="en-US" sz="1800" kern="1200"/>
            <a:t>Work on drafting Assignment 2</a:t>
          </a:r>
        </a:p>
      </dsp:txBody>
      <dsp:txXfrm>
        <a:off x="2957" y="1622101"/>
        <a:ext cx="2346482" cy="1971045"/>
      </dsp:txXfrm>
    </dsp:sp>
    <dsp:sp modelId="{F5294578-51FB-0546-8A95-19183117A200}">
      <dsp:nvSpPr>
        <dsp:cNvPr id="0" name=""/>
        <dsp:cNvSpPr/>
      </dsp:nvSpPr>
      <dsp:spPr>
        <a:xfrm>
          <a:off x="683437" y="702280"/>
          <a:ext cx="985522" cy="985522"/>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835" tIns="12700" rIns="76835"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27763" y="846606"/>
        <a:ext cx="696870" cy="696870"/>
      </dsp:txXfrm>
    </dsp:sp>
    <dsp:sp modelId="{7B927E7B-369B-3E4E-B9C3-F5EB71BEA474}">
      <dsp:nvSpPr>
        <dsp:cNvPr id="0" name=""/>
        <dsp:cNvSpPr/>
      </dsp:nvSpPr>
      <dsp:spPr>
        <a:xfrm>
          <a:off x="2957" y="3658776"/>
          <a:ext cx="2346482" cy="72"/>
        </a:xfrm>
        <a:prstGeom prst="rect">
          <a:avLst/>
        </a:prstGeom>
        <a:solidFill>
          <a:schemeClr val="accent2">
            <a:hueOff val="-207909"/>
            <a:satOff val="-11990"/>
            <a:lumOff val="1233"/>
            <a:alphaOff val="0"/>
          </a:schemeClr>
        </a:solidFill>
        <a:ln w="12700" cap="flat" cmpd="sng" algn="ctr">
          <a:solidFill>
            <a:schemeClr val="accent2">
              <a:hueOff val="-207909"/>
              <a:satOff val="-11990"/>
              <a:lumOff val="12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C270C5-616D-AE49-B5E7-2F04987D2879}">
      <dsp:nvSpPr>
        <dsp:cNvPr id="0" name=""/>
        <dsp:cNvSpPr/>
      </dsp:nvSpPr>
      <dsp:spPr>
        <a:xfrm>
          <a:off x="2584088" y="373772"/>
          <a:ext cx="2346482" cy="3285075"/>
        </a:xfrm>
        <a:prstGeom prst="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941" tIns="330200" rIns="182941" bIns="330200" numCol="1" spcCol="1270" anchor="t" anchorCtr="0">
          <a:noAutofit/>
        </a:bodyPr>
        <a:lstStyle/>
        <a:p>
          <a:pPr marL="0" lvl="0" indent="0" algn="l" defTabSz="800100">
            <a:lnSpc>
              <a:spcPct val="90000"/>
            </a:lnSpc>
            <a:spcBef>
              <a:spcPct val="0"/>
            </a:spcBef>
            <a:spcAft>
              <a:spcPct val="35000"/>
            </a:spcAft>
            <a:buNone/>
          </a:pPr>
          <a:r>
            <a:rPr lang="en-US" sz="1800" kern="1200"/>
            <a:t>Review Monday’s lecture</a:t>
          </a:r>
        </a:p>
      </dsp:txBody>
      <dsp:txXfrm>
        <a:off x="2584088" y="1622101"/>
        <a:ext cx="2346482" cy="1971045"/>
      </dsp:txXfrm>
    </dsp:sp>
    <dsp:sp modelId="{C1739670-E606-AF40-B523-5F1956E67802}">
      <dsp:nvSpPr>
        <dsp:cNvPr id="0" name=""/>
        <dsp:cNvSpPr/>
      </dsp:nvSpPr>
      <dsp:spPr>
        <a:xfrm>
          <a:off x="3264568" y="702280"/>
          <a:ext cx="985522" cy="985522"/>
        </a:xfrm>
        <a:prstGeom prst="ellipse">
          <a:avLst/>
        </a:prstGeom>
        <a:solidFill>
          <a:schemeClr val="accent2">
            <a:hueOff val="-415818"/>
            <a:satOff val="-23979"/>
            <a:lumOff val="2465"/>
            <a:alphaOff val="0"/>
          </a:schemeClr>
        </a:solidFill>
        <a:ln w="12700" cap="flat" cmpd="sng" algn="ctr">
          <a:solidFill>
            <a:schemeClr val="accent2">
              <a:hueOff val="-415818"/>
              <a:satOff val="-23979"/>
              <a:lumOff val="24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835" tIns="12700" rIns="76835"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408894" y="846606"/>
        <a:ext cx="696870" cy="696870"/>
      </dsp:txXfrm>
    </dsp:sp>
    <dsp:sp modelId="{61196737-37E6-1B48-AC95-2636CB49FC17}">
      <dsp:nvSpPr>
        <dsp:cNvPr id="0" name=""/>
        <dsp:cNvSpPr/>
      </dsp:nvSpPr>
      <dsp:spPr>
        <a:xfrm>
          <a:off x="2584088" y="3658776"/>
          <a:ext cx="2346482" cy="72"/>
        </a:xfrm>
        <a:prstGeom prst="rect">
          <a:avLst/>
        </a:prstGeom>
        <a:solidFill>
          <a:schemeClr val="accent2">
            <a:hueOff val="-623727"/>
            <a:satOff val="-35969"/>
            <a:lumOff val="3698"/>
            <a:alphaOff val="0"/>
          </a:schemeClr>
        </a:solidFill>
        <a:ln w="12700" cap="flat" cmpd="sng" algn="ctr">
          <a:solidFill>
            <a:schemeClr val="accent2">
              <a:hueOff val="-623727"/>
              <a:satOff val="-35969"/>
              <a:lumOff val="36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436FBF-0875-6D44-997A-E9493D1C28DC}">
      <dsp:nvSpPr>
        <dsp:cNvPr id="0" name=""/>
        <dsp:cNvSpPr/>
      </dsp:nvSpPr>
      <dsp:spPr>
        <a:xfrm>
          <a:off x="5165218" y="373772"/>
          <a:ext cx="2346482" cy="3285075"/>
        </a:xfrm>
        <a:prstGeom prst="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941" tIns="330200" rIns="182941" bIns="330200" numCol="1" spcCol="1270" anchor="t" anchorCtr="0">
          <a:noAutofit/>
        </a:bodyPr>
        <a:lstStyle/>
        <a:p>
          <a:pPr marL="0" lvl="0" indent="0" algn="l" defTabSz="800100">
            <a:lnSpc>
              <a:spcPct val="90000"/>
            </a:lnSpc>
            <a:spcBef>
              <a:spcPct val="0"/>
            </a:spcBef>
            <a:spcAft>
              <a:spcPct val="35000"/>
            </a:spcAft>
            <a:buNone/>
          </a:pPr>
          <a:r>
            <a:rPr lang="en-US" sz="1800" kern="1200"/>
            <a:t>Distinguish among biological, cultural, and situational explanation of human aggression</a:t>
          </a:r>
        </a:p>
      </dsp:txBody>
      <dsp:txXfrm>
        <a:off x="5165218" y="1622101"/>
        <a:ext cx="2346482" cy="1971045"/>
      </dsp:txXfrm>
    </dsp:sp>
    <dsp:sp modelId="{D7A0B121-F1E4-EF4F-A55B-AC53CC938952}">
      <dsp:nvSpPr>
        <dsp:cNvPr id="0" name=""/>
        <dsp:cNvSpPr/>
      </dsp:nvSpPr>
      <dsp:spPr>
        <a:xfrm>
          <a:off x="5845698" y="702280"/>
          <a:ext cx="985522" cy="985522"/>
        </a:xfrm>
        <a:prstGeom prst="ellipse">
          <a:avLst/>
        </a:prstGeom>
        <a:solidFill>
          <a:schemeClr val="accent2">
            <a:hueOff val="-831636"/>
            <a:satOff val="-47959"/>
            <a:lumOff val="4930"/>
            <a:alphaOff val="0"/>
          </a:schemeClr>
        </a:solidFill>
        <a:ln w="12700" cap="flat" cmpd="sng" algn="ctr">
          <a:solidFill>
            <a:schemeClr val="accent2">
              <a:hueOff val="-831636"/>
              <a:satOff val="-47959"/>
              <a:lumOff val="49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835" tIns="12700" rIns="76835"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5990024" y="846606"/>
        <a:ext cx="696870" cy="696870"/>
      </dsp:txXfrm>
    </dsp:sp>
    <dsp:sp modelId="{5C47ACF2-79D2-6E4D-821E-F99DA2150D84}">
      <dsp:nvSpPr>
        <dsp:cNvPr id="0" name=""/>
        <dsp:cNvSpPr/>
      </dsp:nvSpPr>
      <dsp:spPr>
        <a:xfrm>
          <a:off x="5165218" y="3658776"/>
          <a:ext cx="2346482" cy="72"/>
        </a:xfrm>
        <a:prstGeom prst="rect">
          <a:avLst/>
        </a:prstGeom>
        <a:solidFill>
          <a:schemeClr val="accent2">
            <a:hueOff val="-1039545"/>
            <a:satOff val="-59949"/>
            <a:lumOff val="6163"/>
            <a:alphaOff val="0"/>
          </a:schemeClr>
        </a:solidFill>
        <a:ln w="12700" cap="flat" cmpd="sng" algn="ctr">
          <a:solidFill>
            <a:schemeClr val="accent2">
              <a:hueOff val="-1039545"/>
              <a:satOff val="-59949"/>
              <a:lumOff val="61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A1907B-6709-DD49-939F-A8B0D234578E}">
      <dsp:nvSpPr>
        <dsp:cNvPr id="0" name=""/>
        <dsp:cNvSpPr/>
      </dsp:nvSpPr>
      <dsp:spPr>
        <a:xfrm>
          <a:off x="7746349" y="373772"/>
          <a:ext cx="2346482" cy="3285075"/>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941" tIns="330200" rIns="182941" bIns="330200" numCol="1" spcCol="1270" anchor="t" anchorCtr="0">
          <a:noAutofit/>
        </a:bodyPr>
        <a:lstStyle/>
        <a:p>
          <a:pPr marL="0" lvl="0" indent="0" algn="l" defTabSz="800100">
            <a:lnSpc>
              <a:spcPct val="90000"/>
            </a:lnSpc>
            <a:spcBef>
              <a:spcPct val="0"/>
            </a:spcBef>
            <a:spcAft>
              <a:spcPct val="35000"/>
            </a:spcAft>
            <a:buNone/>
          </a:pPr>
          <a:r>
            <a:rPr lang="en-US" sz="1800" kern="1200" dirty="0"/>
            <a:t>Discuss ideas for managing aggression</a:t>
          </a:r>
        </a:p>
      </dsp:txBody>
      <dsp:txXfrm>
        <a:off x="7746349" y="1622101"/>
        <a:ext cx="2346482" cy="1971045"/>
      </dsp:txXfrm>
    </dsp:sp>
    <dsp:sp modelId="{8BFFE2C4-EFC7-B04B-B9BB-C414DF8DA613}">
      <dsp:nvSpPr>
        <dsp:cNvPr id="0" name=""/>
        <dsp:cNvSpPr/>
      </dsp:nvSpPr>
      <dsp:spPr>
        <a:xfrm>
          <a:off x="8426828" y="702280"/>
          <a:ext cx="985522" cy="985522"/>
        </a:xfrm>
        <a:prstGeom prst="ellipse">
          <a:avLst/>
        </a:prstGeom>
        <a:solidFill>
          <a:schemeClr val="accent2">
            <a:hueOff val="-1247454"/>
            <a:satOff val="-71938"/>
            <a:lumOff val="7395"/>
            <a:alphaOff val="0"/>
          </a:schemeClr>
        </a:solidFill>
        <a:ln w="12700" cap="flat" cmpd="sng" algn="ctr">
          <a:solidFill>
            <a:schemeClr val="accent2">
              <a:hueOff val="-1247454"/>
              <a:satOff val="-71938"/>
              <a:lumOff val="73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835" tIns="12700" rIns="76835"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8571154" y="846606"/>
        <a:ext cx="696870" cy="696870"/>
      </dsp:txXfrm>
    </dsp:sp>
    <dsp:sp modelId="{A5AAC1F2-D611-E14E-8A8E-B20A58F0B4D6}">
      <dsp:nvSpPr>
        <dsp:cNvPr id="0" name=""/>
        <dsp:cNvSpPr/>
      </dsp:nvSpPr>
      <dsp:spPr>
        <a:xfrm>
          <a:off x="7746349" y="3658776"/>
          <a:ext cx="2346482" cy="7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2AC28-2150-458A-990B-24DA7E9857B3}">
      <dsp:nvSpPr>
        <dsp:cNvPr id="0" name=""/>
        <dsp:cNvSpPr/>
      </dsp:nvSpPr>
      <dsp:spPr>
        <a:xfrm>
          <a:off x="1212569" y="987197"/>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CEDA45-781A-40FB-8DF3-3741193139F5}">
      <dsp:nvSpPr>
        <dsp:cNvPr id="0" name=""/>
        <dsp:cNvSpPr/>
      </dsp:nvSpPr>
      <dsp:spPr>
        <a:xfrm>
          <a:off x="417971"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a:t>Biological</a:t>
          </a:r>
        </a:p>
      </dsp:txBody>
      <dsp:txXfrm>
        <a:off x="417971" y="2644140"/>
        <a:ext cx="2889450" cy="720000"/>
      </dsp:txXfrm>
    </dsp:sp>
    <dsp:sp modelId="{BD9F8404-D51F-43C9-AF10-4195EF1D807E}">
      <dsp:nvSpPr>
        <dsp:cNvPr id="0" name=""/>
        <dsp:cNvSpPr/>
      </dsp:nvSpPr>
      <dsp:spPr>
        <a:xfrm>
          <a:off x="4607673" y="987197"/>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8AFB4E-325A-45A6-BF86-1657911F35BE}">
      <dsp:nvSpPr>
        <dsp:cNvPr id="0" name=""/>
        <dsp:cNvSpPr/>
      </dsp:nvSpPr>
      <dsp:spPr>
        <a:xfrm>
          <a:off x="3813075"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a:t>Cultural</a:t>
          </a:r>
        </a:p>
      </dsp:txBody>
      <dsp:txXfrm>
        <a:off x="3813075" y="2644140"/>
        <a:ext cx="2889450" cy="720000"/>
      </dsp:txXfrm>
    </dsp:sp>
    <dsp:sp modelId="{FEB93387-E0A4-4FF4-AB99-CDADC26EBACE}">
      <dsp:nvSpPr>
        <dsp:cNvPr id="0" name=""/>
        <dsp:cNvSpPr/>
      </dsp:nvSpPr>
      <dsp:spPr>
        <a:xfrm>
          <a:off x="8002777" y="987197"/>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A5D40D-AD61-4AF4-B506-4AB8AC6C012C}">
      <dsp:nvSpPr>
        <dsp:cNvPr id="0" name=""/>
        <dsp:cNvSpPr/>
      </dsp:nvSpPr>
      <dsp:spPr>
        <a:xfrm>
          <a:off x="7208178"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a:t>Situational</a:t>
          </a:r>
        </a:p>
      </dsp:txBody>
      <dsp:txXfrm>
        <a:off x="7208178" y="2644140"/>
        <a:ext cx="288945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0764B-AB26-A746-AE2D-AD8280C6EEE0}">
      <dsp:nvSpPr>
        <dsp:cNvPr id="0" name=""/>
        <dsp:cNvSpPr/>
      </dsp:nvSpPr>
      <dsp:spPr>
        <a:xfrm>
          <a:off x="0" y="544520"/>
          <a:ext cx="6263640" cy="106287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Catharsis hypothesis: releasing pressure will reduce aggression</a:t>
          </a:r>
        </a:p>
      </dsp:txBody>
      <dsp:txXfrm>
        <a:off x="51885" y="596405"/>
        <a:ext cx="6159870" cy="959101"/>
      </dsp:txXfrm>
    </dsp:sp>
    <dsp:sp modelId="{B641FD53-95AA-144E-9FB3-1CB9FEBFF42B}">
      <dsp:nvSpPr>
        <dsp:cNvPr id="0" name=""/>
        <dsp:cNvSpPr/>
      </dsp:nvSpPr>
      <dsp:spPr>
        <a:xfrm>
          <a:off x="0" y="1662112"/>
          <a:ext cx="6263640" cy="1062871"/>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Peace journalism: focuses news reporting on the structural causes of conflict and the opportunities for conflict resolution</a:t>
          </a:r>
        </a:p>
      </dsp:txBody>
      <dsp:txXfrm>
        <a:off x="51885" y="1713997"/>
        <a:ext cx="6159870" cy="959101"/>
      </dsp:txXfrm>
    </dsp:sp>
    <dsp:sp modelId="{7FCD7CA1-BF4B-1F47-B2C5-2A5400CDB102}">
      <dsp:nvSpPr>
        <dsp:cNvPr id="0" name=""/>
        <dsp:cNvSpPr/>
      </dsp:nvSpPr>
      <dsp:spPr>
        <a:xfrm>
          <a:off x="0" y="2779704"/>
          <a:ext cx="6263640" cy="1062871"/>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Cultures can influence aggression in a positive or negative way; just as some cultures promote violence, other cultures discourage it and find alternative ways to solve problems</a:t>
          </a:r>
        </a:p>
      </dsp:txBody>
      <dsp:txXfrm>
        <a:off x="51885" y="2831589"/>
        <a:ext cx="6159870" cy="959101"/>
      </dsp:txXfrm>
    </dsp:sp>
    <dsp:sp modelId="{B574A0EB-0662-5445-B26D-3FC1AAB696BD}">
      <dsp:nvSpPr>
        <dsp:cNvPr id="0" name=""/>
        <dsp:cNvSpPr/>
      </dsp:nvSpPr>
      <dsp:spPr>
        <a:xfrm>
          <a:off x="0" y="3897295"/>
          <a:ext cx="6263640" cy="1062871"/>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Modeling peacemaking and forgiveness has also successfully decreased aggression in observers</a:t>
          </a:r>
        </a:p>
      </dsp:txBody>
      <dsp:txXfrm>
        <a:off x="51885" y="3949180"/>
        <a:ext cx="6159870" cy="9591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8291C-1976-4670-85FF-307823978F4C}">
      <dsp:nvSpPr>
        <dsp:cNvPr id="0" name=""/>
        <dsp:cNvSpPr/>
      </dsp:nvSpPr>
      <dsp:spPr>
        <a:xfrm>
          <a:off x="752566" y="793641"/>
          <a:ext cx="1066720" cy="10667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8C0D82-338E-4045-B2BB-0DD34F0559CB}">
      <dsp:nvSpPr>
        <dsp:cNvPr id="0" name=""/>
        <dsp:cNvSpPr/>
      </dsp:nvSpPr>
      <dsp:spPr>
        <a:xfrm>
          <a:off x="100682" y="2175763"/>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Work on drafting assignment 2</a:t>
          </a:r>
        </a:p>
      </dsp:txBody>
      <dsp:txXfrm>
        <a:off x="100682" y="2175763"/>
        <a:ext cx="2370489" cy="720000"/>
      </dsp:txXfrm>
    </dsp:sp>
    <dsp:sp modelId="{783C8616-3784-4B57-B6BE-229C3F75EC14}">
      <dsp:nvSpPr>
        <dsp:cNvPr id="0" name=""/>
        <dsp:cNvSpPr/>
      </dsp:nvSpPr>
      <dsp:spPr>
        <a:xfrm>
          <a:off x="3537891" y="793641"/>
          <a:ext cx="1066720" cy="10667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604F3A-F84F-46A6-B456-1C5A31750EB3}">
      <dsp:nvSpPr>
        <dsp:cNvPr id="0" name=""/>
        <dsp:cNvSpPr/>
      </dsp:nvSpPr>
      <dsp:spPr>
        <a:xfrm>
          <a:off x="2886007" y="2175763"/>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Review Wednesday’s lecture</a:t>
          </a:r>
        </a:p>
      </dsp:txBody>
      <dsp:txXfrm>
        <a:off x="2886007" y="2175763"/>
        <a:ext cx="2370489" cy="720000"/>
      </dsp:txXfrm>
    </dsp:sp>
    <dsp:sp modelId="{AF1C5D01-1D59-4D65-AB4C-DD30B4773816}">
      <dsp:nvSpPr>
        <dsp:cNvPr id="0" name=""/>
        <dsp:cNvSpPr/>
      </dsp:nvSpPr>
      <dsp:spPr>
        <a:xfrm>
          <a:off x="6323216" y="793641"/>
          <a:ext cx="1066720" cy="10667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3F477E-2555-4969-ABD9-1F3E38D8C8B3}">
      <dsp:nvSpPr>
        <dsp:cNvPr id="0" name=""/>
        <dsp:cNvSpPr/>
      </dsp:nvSpPr>
      <dsp:spPr>
        <a:xfrm>
          <a:off x="5671332" y="2175763"/>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Investigate general motives for why helping behaviors occur</a:t>
          </a:r>
        </a:p>
      </dsp:txBody>
      <dsp:txXfrm>
        <a:off x="5671332" y="2175763"/>
        <a:ext cx="2370489" cy="720000"/>
      </dsp:txXfrm>
    </dsp:sp>
    <dsp:sp modelId="{5EFC5F2E-ABFC-4EDF-BCA2-FC87B1371563}">
      <dsp:nvSpPr>
        <dsp:cNvPr id="0" name=""/>
        <dsp:cNvSpPr/>
      </dsp:nvSpPr>
      <dsp:spPr>
        <a:xfrm>
          <a:off x="9108541" y="793641"/>
          <a:ext cx="1066720" cy="10667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7F0B55-52AF-4793-8EB4-6F8D71A33D38}">
      <dsp:nvSpPr>
        <dsp:cNvPr id="0" name=""/>
        <dsp:cNvSpPr/>
      </dsp:nvSpPr>
      <dsp:spPr>
        <a:xfrm>
          <a:off x="8456657" y="2175763"/>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t>Discuss the connection between belonging and helping/prosocial behavior</a:t>
          </a:r>
        </a:p>
      </dsp:txBody>
      <dsp:txXfrm>
        <a:off x="8456657" y="2175763"/>
        <a:ext cx="2370489"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BEF2C3-9A84-AE45-BBA1-8F50216A577E}" type="datetimeFigureOut">
              <a:rPr lang="en-US" smtClean="0"/>
              <a:t>11/11/21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D3DC83-0962-144A-8E4E-FC8B765FE508}" type="slidenum">
              <a:rPr lang="en-US" smtClean="0"/>
              <a:t>‹#›</a:t>
            </a:fld>
            <a:endParaRPr lang="en-US"/>
          </a:p>
        </p:txBody>
      </p:sp>
    </p:spTree>
    <p:extLst>
      <p:ext uri="{BB962C8B-B14F-4D97-AF65-F5344CB8AC3E}">
        <p14:creationId xmlns:p14="http://schemas.microsoft.com/office/powerpoint/2010/main" val="2613112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D3DC83-0962-144A-8E4E-FC8B765FE508}" type="slidenum">
              <a:rPr lang="en-US" smtClean="0"/>
              <a:t>7</a:t>
            </a:fld>
            <a:endParaRPr lang="en-US"/>
          </a:p>
        </p:txBody>
      </p:sp>
    </p:spTree>
    <p:extLst>
      <p:ext uri="{BB962C8B-B14F-4D97-AF65-F5344CB8AC3E}">
        <p14:creationId xmlns:p14="http://schemas.microsoft.com/office/powerpoint/2010/main" val="579328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D3DC83-0962-144A-8E4E-FC8B765FE508}" type="slidenum">
              <a:rPr lang="en-US" smtClean="0"/>
              <a:t>32</a:t>
            </a:fld>
            <a:endParaRPr lang="en-US"/>
          </a:p>
        </p:txBody>
      </p:sp>
    </p:spTree>
    <p:extLst>
      <p:ext uri="{BB962C8B-B14F-4D97-AF65-F5344CB8AC3E}">
        <p14:creationId xmlns:p14="http://schemas.microsoft.com/office/powerpoint/2010/main" val="4019412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D3DC83-0962-144A-8E4E-FC8B765FE508}" type="slidenum">
              <a:rPr lang="en-US" smtClean="0"/>
              <a:t>33</a:t>
            </a:fld>
            <a:endParaRPr lang="en-US"/>
          </a:p>
        </p:txBody>
      </p:sp>
    </p:spTree>
    <p:extLst>
      <p:ext uri="{BB962C8B-B14F-4D97-AF65-F5344CB8AC3E}">
        <p14:creationId xmlns:p14="http://schemas.microsoft.com/office/powerpoint/2010/main" val="2358766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D3DC83-0962-144A-8E4E-FC8B765FE508}" type="slidenum">
              <a:rPr lang="en-US" smtClean="0"/>
              <a:t>42</a:t>
            </a:fld>
            <a:endParaRPr lang="en-US"/>
          </a:p>
        </p:txBody>
      </p:sp>
    </p:spTree>
    <p:extLst>
      <p:ext uri="{BB962C8B-B14F-4D97-AF65-F5344CB8AC3E}">
        <p14:creationId xmlns:p14="http://schemas.microsoft.com/office/powerpoint/2010/main" val="3393030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D3DC83-0962-144A-8E4E-FC8B765FE508}" type="slidenum">
              <a:rPr lang="en-US" smtClean="0"/>
              <a:t>51</a:t>
            </a:fld>
            <a:endParaRPr lang="en-US"/>
          </a:p>
        </p:txBody>
      </p:sp>
    </p:spTree>
    <p:extLst>
      <p:ext uri="{BB962C8B-B14F-4D97-AF65-F5344CB8AC3E}">
        <p14:creationId xmlns:p14="http://schemas.microsoft.com/office/powerpoint/2010/main" val="2116853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D3DC83-0962-144A-8E4E-FC8B765FE508}" type="slidenum">
              <a:rPr lang="en-US" smtClean="0"/>
              <a:t>52</a:t>
            </a:fld>
            <a:endParaRPr lang="en-US"/>
          </a:p>
        </p:txBody>
      </p:sp>
    </p:spTree>
    <p:extLst>
      <p:ext uri="{BB962C8B-B14F-4D97-AF65-F5344CB8AC3E}">
        <p14:creationId xmlns:p14="http://schemas.microsoft.com/office/powerpoint/2010/main" val="4261496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D3DC83-0962-144A-8E4E-FC8B765FE508}" type="slidenum">
              <a:rPr lang="en-US" smtClean="0"/>
              <a:t>53</a:t>
            </a:fld>
            <a:endParaRPr lang="en-US"/>
          </a:p>
        </p:txBody>
      </p:sp>
    </p:spTree>
    <p:extLst>
      <p:ext uri="{BB962C8B-B14F-4D97-AF65-F5344CB8AC3E}">
        <p14:creationId xmlns:p14="http://schemas.microsoft.com/office/powerpoint/2010/main" val="3992578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panose="020B0502020202020204" pitchFamily="34" charset="0"/>
              </a:rPr>
              <a:t>Aggression can be enacted either actively (punching someone in the nose) or passively (blocking someone’s path)</a:t>
            </a:r>
          </a:p>
          <a:p>
            <a:r>
              <a:rPr lang="en-US" dirty="0">
                <a:latin typeface="Century Gothic" panose="020B0502020202020204" pitchFamily="34" charset="0"/>
              </a:rPr>
              <a:t>Aggression can also be direct (committing the act) or indirect (using others to commit the act or using negligence to commit it)</a:t>
            </a:r>
          </a:p>
          <a:p>
            <a:endParaRPr lang="en-US" dirty="0"/>
          </a:p>
        </p:txBody>
      </p:sp>
      <p:sp>
        <p:nvSpPr>
          <p:cNvPr id="4" name="Slide Number Placeholder 3"/>
          <p:cNvSpPr>
            <a:spLocks noGrp="1"/>
          </p:cNvSpPr>
          <p:nvPr>
            <p:ph type="sldNum" sz="quarter" idx="5"/>
          </p:nvPr>
        </p:nvSpPr>
        <p:spPr/>
        <p:txBody>
          <a:bodyPr/>
          <a:lstStyle/>
          <a:p>
            <a:fld id="{56D3DC83-0962-144A-8E4E-FC8B765FE508}" type="slidenum">
              <a:rPr lang="en-US" smtClean="0"/>
              <a:t>8</a:t>
            </a:fld>
            <a:endParaRPr lang="en-US"/>
          </a:p>
        </p:txBody>
      </p:sp>
    </p:spTree>
    <p:extLst>
      <p:ext uri="{BB962C8B-B14F-4D97-AF65-F5344CB8AC3E}">
        <p14:creationId xmlns:p14="http://schemas.microsoft.com/office/powerpoint/2010/main" val="3968976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D3DC83-0962-144A-8E4E-FC8B765FE508}" type="slidenum">
              <a:rPr lang="en-US" smtClean="0"/>
              <a:t>15</a:t>
            </a:fld>
            <a:endParaRPr lang="en-US"/>
          </a:p>
        </p:txBody>
      </p:sp>
    </p:spTree>
    <p:extLst>
      <p:ext uri="{BB962C8B-B14F-4D97-AF65-F5344CB8AC3E}">
        <p14:creationId xmlns:p14="http://schemas.microsoft.com/office/powerpoint/2010/main" val="1205257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D3DC83-0962-144A-8E4E-FC8B765FE508}" type="slidenum">
              <a:rPr lang="en-US" smtClean="0"/>
              <a:t>22</a:t>
            </a:fld>
            <a:endParaRPr lang="en-US"/>
          </a:p>
        </p:txBody>
      </p:sp>
    </p:spTree>
    <p:extLst>
      <p:ext uri="{BB962C8B-B14F-4D97-AF65-F5344CB8AC3E}">
        <p14:creationId xmlns:p14="http://schemas.microsoft.com/office/powerpoint/2010/main" val="781140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D3DC83-0962-144A-8E4E-FC8B765FE508}" type="slidenum">
              <a:rPr lang="en-US" smtClean="0"/>
              <a:t>23</a:t>
            </a:fld>
            <a:endParaRPr lang="en-US"/>
          </a:p>
        </p:txBody>
      </p:sp>
    </p:spTree>
    <p:extLst>
      <p:ext uri="{BB962C8B-B14F-4D97-AF65-F5344CB8AC3E}">
        <p14:creationId xmlns:p14="http://schemas.microsoft.com/office/powerpoint/2010/main" val="238447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D3DC83-0962-144A-8E4E-FC8B765FE508}" type="slidenum">
              <a:rPr lang="en-US" smtClean="0"/>
              <a:t>24</a:t>
            </a:fld>
            <a:endParaRPr lang="en-US"/>
          </a:p>
        </p:txBody>
      </p:sp>
    </p:spTree>
    <p:extLst>
      <p:ext uri="{BB962C8B-B14F-4D97-AF65-F5344CB8AC3E}">
        <p14:creationId xmlns:p14="http://schemas.microsoft.com/office/powerpoint/2010/main" val="3525618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D3DC83-0962-144A-8E4E-FC8B765FE508}" type="slidenum">
              <a:rPr lang="en-US" smtClean="0"/>
              <a:t>26</a:t>
            </a:fld>
            <a:endParaRPr lang="en-US"/>
          </a:p>
        </p:txBody>
      </p:sp>
    </p:spTree>
    <p:extLst>
      <p:ext uri="{BB962C8B-B14F-4D97-AF65-F5344CB8AC3E}">
        <p14:creationId xmlns:p14="http://schemas.microsoft.com/office/powerpoint/2010/main" val="1320999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Instinct, Low heart rates, Alcohol, Testosterone</a:t>
            </a:r>
          </a:p>
          <a:p>
            <a:r>
              <a:rPr lang="en-US" dirty="0"/>
              <a:t>Cultures of honor, Gender roles, Sports culture</a:t>
            </a:r>
          </a:p>
          <a:p>
            <a:r>
              <a:rPr lang="en-US" dirty="0"/>
              <a:t>War hysteria, copying role models, media violence, environmental cues</a:t>
            </a:r>
          </a:p>
          <a:p>
            <a:endParaRPr lang="en-US" dirty="0"/>
          </a:p>
          <a:p>
            <a:endParaRPr lang="en-US" dirty="0"/>
          </a:p>
        </p:txBody>
      </p:sp>
      <p:sp>
        <p:nvSpPr>
          <p:cNvPr id="4" name="Slide Number Placeholder 3"/>
          <p:cNvSpPr>
            <a:spLocks noGrp="1"/>
          </p:cNvSpPr>
          <p:nvPr>
            <p:ph type="sldNum" sz="quarter" idx="5"/>
          </p:nvPr>
        </p:nvSpPr>
        <p:spPr/>
        <p:txBody>
          <a:bodyPr/>
          <a:lstStyle/>
          <a:p>
            <a:fld id="{56D3DC83-0962-144A-8E4E-FC8B765FE508}" type="slidenum">
              <a:rPr lang="en-US" smtClean="0"/>
              <a:t>27</a:t>
            </a:fld>
            <a:endParaRPr lang="en-US"/>
          </a:p>
        </p:txBody>
      </p:sp>
    </p:spTree>
    <p:extLst>
      <p:ext uri="{BB962C8B-B14F-4D97-AF65-F5344CB8AC3E}">
        <p14:creationId xmlns:p14="http://schemas.microsoft.com/office/powerpoint/2010/main" val="2189366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D3DC83-0962-144A-8E4E-FC8B765FE508}" type="slidenum">
              <a:rPr lang="en-US" smtClean="0"/>
              <a:t>29</a:t>
            </a:fld>
            <a:endParaRPr lang="en-US"/>
          </a:p>
        </p:txBody>
      </p:sp>
    </p:spTree>
    <p:extLst>
      <p:ext uri="{BB962C8B-B14F-4D97-AF65-F5344CB8AC3E}">
        <p14:creationId xmlns:p14="http://schemas.microsoft.com/office/powerpoint/2010/main" val="1568172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BB1BE-DF50-404A-8D03-FA2D820CE2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EFCD7A-02CA-44DD-998F-6ED8AB2062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FF92FC-CDCA-4BA5-92DD-E2FFFBF49B62}"/>
              </a:ext>
            </a:extLst>
          </p:cNvPr>
          <p:cNvSpPr>
            <a:spLocks noGrp="1"/>
          </p:cNvSpPr>
          <p:nvPr>
            <p:ph type="dt" sz="half" idx="10"/>
          </p:nvPr>
        </p:nvSpPr>
        <p:spPr/>
        <p:txBody>
          <a:bodyPr/>
          <a:lstStyle/>
          <a:p>
            <a:fld id="{3040B702-8CA1-4802-9A71-D1DF32A88846}" type="datetimeFigureOut">
              <a:rPr lang="en-US" smtClean="0"/>
              <a:t>11/11/21</a:t>
            </a:fld>
            <a:endParaRPr lang="en-US"/>
          </a:p>
        </p:txBody>
      </p:sp>
      <p:sp>
        <p:nvSpPr>
          <p:cNvPr id="5" name="Footer Placeholder 4">
            <a:extLst>
              <a:ext uri="{FF2B5EF4-FFF2-40B4-BE49-F238E27FC236}">
                <a16:creationId xmlns:a16="http://schemas.microsoft.com/office/drawing/2014/main" id="{1EFDFFD7-7195-464D-9121-9A61A9D29E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FBE5F1-D0E6-49F1-83BC-FBD7EBC17B04}"/>
              </a:ext>
            </a:extLst>
          </p:cNvPr>
          <p:cNvSpPr>
            <a:spLocks noGrp="1"/>
          </p:cNvSpPr>
          <p:nvPr>
            <p:ph type="sldNum" sz="quarter" idx="12"/>
          </p:nvPr>
        </p:nvSpPr>
        <p:spPr/>
        <p:txBody>
          <a:bodyPr/>
          <a:lstStyle/>
          <a:p>
            <a:fld id="{89C99D3A-FC42-4E6D-837D-FD50727F8C61}" type="slidenum">
              <a:rPr lang="en-US" smtClean="0"/>
              <a:t>‹#›</a:t>
            </a:fld>
            <a:endParaRPr lang="en-US"/>
          </a:p>
        </p:txBody>
      </p:sp>
    </p:spTree>
    <p:extLst>
      <p:ext uri="{BB962C8B-B14F-4D97-AF65-F5344CB8AC3E}">
        <p14:creationId xmlns:p14="http://schemas.microsoft.com/office/powerpoint/2010/main" val="1852857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F98B1-6CB1-4995-AEC8-76784C215E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551615-BABB-4F99-905B-211CBB9749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3C666B-ED7F-4819-99B9-34A21D5E5693}"/>
              </a:ext>
            </a:extLst>
          </p:cNvPr>
          <p:cNvSpPr>
            <a:spLocks noGrp="1"/>
          </p:cNvSpPr>
          <p:nvPr>
            <p:ph type="dt" sz="half" idx="10"/>
          </p:nvPr>
        </p:nvSpPr>
        <p:spPr/>
        <p:txBody>
          <a:bodyPr/>
          <a:lstStyle/>
          <a:p>
            <a:fld id="{3040B702-8CA1-4802-9A71-D1DF32A88846}" type="datetimeFigureOut">
              <a:rPr lang="en-US" smtClean="0"/>
              <a:t>11/11/21</a:t>
            </a:fld>
            <a:endParaRPr lang="en-US"/>
          </a:p>
        </p:txBody>
      </p:sp>
      <p:sp>
        <p:nvSpPr>
          <p:cNvPr id="5" name="Footer Placeholder 4">
            <a:extLst>
              <a:ext uri="{FF2B5EF4-FFF2-40B4-BE49-F238E27FC236}">
                <a16:creationId xmlns:a16="http://schemas.microsoft.com/office/drawing/2014/main" id="{842640CF-552B-4C0E-86D0-A8CD24E4A7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437351-6144-48F3-9FEF-84710660FDCF}"/>
              </a:ext>
            </a:extLst>
          </p:cNvPr>
          <p:cNvSpPr>
            <a:spLocks noGrp="1"/>
          </p:cNvSpPr>
          <p:nvPr>
            <p:ph type="sldNum" sz="quarter" idx="12"/>
          </p:nvPr>
        </p:nvSpPr>
        <p:spPr/>
        <p:txBody>
          <a:bodyPr/>
          <a:lstStyle/>
          <a:p>
            <a:fld id="{89C99D3A-FC42-4E6D-837D-FD50727F8C61}" type="slidenum">
              <a:rPr lang="en-US" smtClean="0"/>
              <a:t>‹#›</a:t>
            </a:fld>
            <a:endParaRPr lang="en-US"/>
          </a:p>
        </p:txBody>
      </p:sp>
    </p:spTree>
    <p:extLst>
      <p:ext uri="{BB962C8B-B14F-4D97-AF65-F5344CB8AC3E}">
        <p14:creationId xmlns:p14="http://schemas.microsoft.com/office/powerpoint/2010/main" val="3985320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83F70A-5D3F-4751-B3FB-3B6C618E90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A3582C-74F9-4D92-9DBB-A45D91E731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6D61E-F71C-4DF1-948B-B7A30BB54EA0}"/>
              </a:ext>
            </a:extLst>
          </p:cNvPr>
          <p:cNvSpPr>
            <a:spLocks noGrp="1"/>
          </p:cNvSpPr>
          <p:nvPr>
            <p:ph type="dt" sz="half" idx="10"/>
          </p:nvPr>
        </p:nvSpPr>
        <p:spPr/>
        <p:txBody>
          <a:bodyPr/>
          <a:lstStyle/>
          <a:p>
            <a:fld id="{3040B702-8CA1-4802-9A71-D1DF32A88846}" type="datetimeFigureOut">
              <a:rPr lang="en-US" smtClean="0"/>
              <a:t>11/11/21</a:t>
            </a:fld>
            <a:endParaRPr lang="en-US"/>
          </a:p>
        </p:txBody>
      </p:sp>
      <p:sp>
        <p:nvSpPr>
          <p:cNvPr id="5" name="Footer Placeholder 4">
            <a:extLst>
              <a:ext uri="{FF2B5EF4-FFF2-40B4-BE49-F238E27FC236}">
                <a16:creationId xmlns:a16="http://schemas.microsoft.com/office/drawing/2014/main" id="{6F221A89-E959-4060-9216-476D4A821C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2518D6-32D3-466B-AC6F-B16D4FBE58E3}"/>
              </a:ext>
            </a:extLst>
          </p:cNvPr>
          <p:cNvSpPr>
            <a:spLocks noGrp="1"/>
          </p:cNvSpPr>
          <p:nvPr>
            <p:ph type="sldNum" sz="quarter" idx="12"/>
          </p:nvPr>
        </p:nvSpPr>
        <p:spPr/>
        <p:txBody>
          <a:bodyPr/>
          <a:lstStyle/>
          <a:p>
            <a:fld id="{89C99D3A-FC42-4E6D-837D-FD50727F8C61}" type="slidenum">
              <a:rPr lang="en-US" smtClean="0"/>
              <a:t>‹#›</a:t>
            </a:fld>
            <a:endParaRPr lang="en-US"/>
          </a:p>
        </p:txBody>
      </p:sp>
    </p:spTree>
    <p:extLst>
      <p:ext uri="{BB962C8B-B14F-4D97-AF65-F5344CB8AC3E}">
        <p14:creationId xmlns:p14="http://schemas.microsoft.com/office/powerpoint/2010/main" val="2283238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A56EA-632F-4A5F-9A18-88C7895B68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4D87E0-868D-4FCB-B3BF-99C17FE5DA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42A73C-7EFB-4F9D-8859-F711D687C4EF}"/>
              </a:ext>
            </a:extLst>
          </p:cNvPr>
          <p:cNvSpPr>
            <a:spLocks noGrp="1"/>
          </p:cNvSpPr>
          <p:nvPr>
            <p:ph type="dt" sz="half" idx="10"/>
          </p:nvPr>
        </p:nvSpPr>
        <p:spPr/>
        <p:txBody>
          <a:bodyPr/>
          <a:lstStyle/>
          <a:p>
            <a:fld id="{3040B702-8CA1-4802-9A71-D1DF32A88846}" type="datetimeFigureOut">
              <a:rPr lang="en-US" smtClean="0"/>
              <a:t>11/11/21</a:t>
            </a:fld>
            <a:endParaRPr lang="en-US"/>
          </a:p>
        </p:txBody>
      </p:sp>
      <p:sp>
        <p:nvSpPr>
          <p:cNvPr id="5" name="Footer Placeholder 4">
            <a:extLst>
              <a:ext uri="{FF2B5EF4-FFF2-40B4-BE49-F238E27FC236}">
                <a16:creationId xmlns:a16="http://schemas.microsoft.com/office/drawing/2014/main" id="{0610DCC8-EDBE-4BA4-96CA-E9971A393B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6A98A1-0953-4A0F-AAFE-A1C0449103A0}"/>
              </a:ext>
            </a:extLst>
          </p:cNvPr>
          <p:cNvSpPr>
            <a:spLocks noGrp="1"/>
          </p:cNvSpPr>
          <p:nvPr>
            <p:ph type="sldNum" sz="quarter" idx="12"/>
          </p:nvPr>
        </p:nvSpPr>
        <p:spPr/>
        <p:txBody>
          <a:bodyPr/>
          <a:lstStyle/>
          <a:p>
            <a:fld id="{89C99D3A-FC42-4E6D-837D-FD50727F8C61}" type="slidenum">
              <a:rPr lang="en-US" smtClean="0"/>
              <a:t>‹#›</a:t>
            </a:fld>
            <a:endParaRPr lang="en-US"/>
          </a:p>
        </p:txBody>
      </p:sp>
    </p:spTree>
    <p:extLst>
      <p:ext uri="{BB962C8B-B14F-4D97-AF65-F5344CB8AC3E}">
        <p14:creationId xmlns:p14="http://schemas.microsoft.com/office/powerpoint/2010/main" val="3516770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89CE2-EC75-4795-AA70-6B4EE2538D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1E1673-3219-4237-A532-2AD2B5DD67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D43E52-AA69-4CF6-821C-BAA576D123F4}"/>
              </a:ext>
            </a:extLst>
          </p:cNvPr>
          <p:cNvSpPr>
            <a:spLocks noGrp="1"/>
          </p:cNvSpPr>
          <p:nvPr>
            <p:ph type="dt" sz="half" idx="10"/>
          </p:nvPr>
        </p:nvSpPr>
        <p:spPr/>
        <p:txBody>
          <a:bodyPr/>
          <a:lstStyle/>
          <a:p>
            <a:fld id="{3040B702-8CA1-4802-9A71-D1DF32A88846}" type="datetimeFigureOut">
              <a:rPr lang="en-US" smtClean="0"/>
              <a:t>11/11/21</a:t>
            </a:fld>
            <a:endParaRPr lang="en-US"/>
          </a:p>
        </p:txBody>
      </p:sp>
      <p:sp>
        <p:nvSpPr>
          <p:cNvPr id="5" name="Footer Placeholder 4">
            <a:extLst>
              <a:ext uri="{FF2B5EF4-FFF2-40B4-BE49-F238E27FC236}">
                <a16:creationId xmlns:a16="http://schemas.microsoft.com/office/drawing/2014/main" id="{8C9C7112-F0D0-4439-B11E-51B7A84FF4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049C7B-9F73-416D-9B65-FF18C68A8EC7}"/>
              </a:ext>
            </a:extLst>
          </p:cNvPr>
          <p:cNvSpPr>
            <a:spLocks noGrp="1"/>
          </p:cNvSpPr>
          <p:nvPr>
            <p:ph type="sldNum" sz="quarter" idx="12"/>
          </p:nvPr>
        </p:nvSpPr>
        <p:spPr/>
        <p:txBody>
          <a:bodyPr/>
          <a:lstStyle/>
          <a:p>
            <a:fld id="{89C99D3A-FC42-4E6D-837D-FD50727F8C61}" type="slidenum">
              <a:rPr lang="en-US" smtClean="0"/>
              <a:t>‹#›</a:t>
            </a:fld>
            <a:endParaRPr lang="en-US"/>
          </a:p>
        </p:txBody>
      </p:sp>
    </p:spTree>
    <p:extLst>
      <p:ext uri="{BB962C8B-B14F-4D97-AF65-F5344CB8AC3E}">
        <p14:creationId xmlns:p14="http://schemas.microsoft.com/office/powerpoint/2010/main" val="3408784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09BCA-3D02-4B4D-BAA7-C59F231057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1F8C19-94DD-45DE-9C41-9C28B04985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80D249-F401-4B19-9FC3-017D1F3A05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4EF81D-28A0-43A7-BE22-4D3217BCFE26}"/>
              </a:ext>
            </a:extLst>
          </p:cNvPr>
          <p:cNvSpPr>
            <a:spLocks noGrp="1"/>
          </p:cNvSpPr>
          <p:nvPr>
            <p:ph type="dt" sz="half" idx="10"/>
          </p:nvPr>
        </p:nvSpPr>
        <p:spPr/>
        <p:txBody>
          <a:bodyPr/>
          <a:lstStyle/>
          <a:p>
            <a:fld id="{3040B702-8CA1-4802-9A71-D1DF32A88846}" type="datetimeFigureOut">
              <a:rPr lang="en-US" smtClean="0"/>
              <a:t>11/11/21</a:t>
            </a:fld>
            <a:endParaRPr lang="en-US"/>
          </a:p>
        </p:txBody>
      </p:sp>
      <p:sp>
        <p:nvSpPr>
          <p:cNvPr id="6" name="Footer Placeholder 5">
            <a:extLst>
              <a:ext uri="{FF2B5EF4-FFF2-40B4-BE49-F238E27FC236}">
                <a16:creationId xmlns:a16="http://schemas.microsoft.com/office/drawing/2014/main" id="{353EBE17-35D2-4278-98F3-B212EC2DEB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E25DA2-C908-4B04-8565-57ECB7A02239}"/>
              </a:ext>
            </a:extLst>
          </p:cNvPr>
          <p:cNvSpPr>
            <a:spLocks noGrp="1"/>
          </p:cNvSpPr>
          <p:nvPr>
            <p:ph type="sldNum" sz="quarter" idx="12"/>
          </p:nvPr>
        </p:nvSpPr>
        <p:spPr/>
        <p:txBody>
          <a:bodyPr/>
          <a:lstStyle/>
          <a:p>
            <a:fld id="{89C99D3A-FC42-4E6D-837D-FD50727F8C61}" type="slidenum">
              <a:rPr lang="en-US" smtClean="0"/>
              <a:t>‹#›</a:t>
            </a:fld>
            <a:endParaRPr lang="en-US"/>
          </a:p>
        </p:txBody>
      </p:sp>
    </p:spTree>
    <p:extLst>
      <p:ext uri="{BB962C8B-B14F-4D97-AF65-F5344CB8AC3E}">
        <p14:creationId xmlns:p14="http://schemas.microsoft.com/office/powerpoint/2010/main" val="2228878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985F1-DBF6-4712-8BC9-0B8EDCC2D9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969B61-8DE8-4C50-A77F-A162711083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8BC7EB-40F2-4D49-A4CD-CCC61C5F82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FE830E-C6CD-4E96-AF84-DCF060C956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567029-A55D-44E7-8A12-E3C15FFF23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21D8FD-8DFE-44B4-83B9-FF36F875EF75}"/>
              </a:ext>
            </a:extLst>
          </p:cNvPr>
          <p:cNvSpPr>
            <a:spLocks noGrp="1"/>
          </p:cNvSpPr>
          <p:nvPr>
            <p:ph type="dt" sz="half" idx="10"/>
          </p:nvPr>
        </p:nvSpPr>
        <p:spPr/>
        <p:txBody>
          <a:bodyPr/>
          <a:lstStyle/>
          <a:p>
            <a:fld id="{3040B702-8CA1-4802-9A71-D1DF32A88846}" type="datetimeFigureOut">
              <a:rPr lang="en-US" smtClean="0"/>
              <a:t>11/11/21</a:t>
            </a:fld>
            <a:endParaRPr lang="en-US"/>
          </a:p>
        </p:txBody>
      </p:sp>
      <p:sp>
        <p:nvSpPr>
          <p:cNvPr id="8" name="Footer Placeholder 7">
            <a:extLst>
              <a:ext uri="{FF2B5EF4-FFF2-40B4-BE49-F238E27FC236}">
                <a16:creationId xmlns:a16="http://schemas.microsoft.com/office/drawing/2014/main" id="{E65AE7C0-8809-4D66-906D-8BE7CCA56E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DD58C3-C77F-458A-AA83-C3B37B86033C}"/>
              </a:ext>
            </a:extLst>
          </p:cNvPr>
          <p:cNvSpPr>
            <a:spLocks noGrp="1"/>
          </p:cNvSpPr>
          <p:nvPr>
            <p:ph type="sldNum" sz="quarter" idx="12"/>
          </p:nvPr>
        </p:nvSpPr>
        <p:spPr/>
        <p:txBody>
          <a:bodyPr/>
          <a:lstStyle/>
          <a:p>
            <a:fld id="{89C99D3A-FC42-4E6D-837D-FD50727F8C61}" type="slidenum">
              <a:rPr lang="en-US" smtClean="0"/>
              <a:t>‹#›</a:t>
            </a:fld>
            <a:endParaRPr lang="en-US"/>
          </a:p>
        </p:txBody>
      </p:sp>
    </p:spTree>
    <p:extLst>
      <p:ext uri="{BB962C8B-B14F-4D97-AF65-F5344CB8AC3E}">
        <p14:creationId xmlns:p14="http://schemas.microsoft.com/office/powerpoint/2010/main" val="2554446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CF200-8F8A-4836-BA39-0A09057A05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6CFC52-8C3E-4FCD-AAF2-BFBDAD7DE5C7}"/>
              </a:ext>
            </a:extLst>
          </p:cNvPr>
          <p:cNvSpPr>
            <a:spLocks noGrp="1"/>
          </p:cNvSpPr>
          <p:nvPr>
            <p:ph type="dt" sz="half" idx="10"/>
          </p:nvPr>
        </p:nvSpPr>
        <p:spPr/>
        <p:txBody>
          <a:bodyPr/>
          <a:lstStyle/>
          <a:p>
            <a:fld id="{3040B702-8CA1-4802-9A71-D1DF32A88846}" type="datetimeFigureOut">
              <a:rPr lang="en-US" smtClean="0"/>
              <a:t>11/11/21</a:t>
            </a:fld>
            <a:endParaRPr lang="en-US"/>
          </a:p>
        </p:txBody>
      </p:sp>
      <p:sp>
        <p:nvSpPr>
          <p:cNvPr id="4" name="Footer Placeholder 3">
            <a:extLst>
              <a:ext uri="{FF2B5EF4-FFF2-40B4-BE49-F238E27FC236}">
                <a16:creationId xmlns:a16="http://schemas.microsoft.com/office/drawing/2014/main" id="{13E97A4D-05CA-4CE1-830A-86BBDD57F7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33B7BE-78DD-415E-B095-117055AF9D08}"/>
              </a:ext>
            </a:extLst>
          </p:cNvPr>
          <p:cNvSpPr>
            <a:spLocks noGrp="1"/>
          </p:cNvSpPr>
          <p:nvPr>
            <p:ph type="sldNum" sz="quarter" idx="12"/>
          </p:nvPr>
        </p:nvSpPr>
        <p:spPr/>
        <p:txBody>
          <a:bodyPr/>
          <a:lstStyle/>
          <a:p>
            <a:fld id="{89C99D3A-FC42-4E6D-837D-FD50727F8C61}" type="slidenum">
              <a:rPr lang="en-US" smtClean="0"/>
              <a:t>‹#›</a:t>
            </a:fld>
            <a:endParaRPr lang="en-US"/>
          </a:p>
        </p:txBody>
      </p:sp>
    </p:spTree>
    <p:extLst>
      <p:ext uri="{BB962C8B-B14F-4D97-AF65-F5344CB8AC3E}">
        <p14:creationId xmlns:p14="http://schemas.microsoft.com/office/powerpoint/2010/main" val="366666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E1C2B4-3F9E-4537-B47C-939BD9B7F942}"/>
              </a:ext>
            </a:extLst>
          </p:cNvPr>
          <p:cNvSpPr>
            <a:spLocks noGrp="1"/>
          </p:cNvSpPr>
          <p:nvPr>
            <p:ph type="dt" sz="half" idx="10"/>
          </p:nvPr>
        </p:nvSpPr>
        <p:spPr/>
        <p:txBody>
          <a:bodyPr/>
          <a:lstStyle/>
          <a:p>
            <a:fld id="{3040B702-8CA1-4802-9A71-D1DF32A88846}" type="datetimeFigureOut">
              <a:rPr lang="en-US" smtClean="0"/>
              <a:t>11/11/21</a:t>
            </a:fld>
            <a:endParaRPr lang="en-US"/>
          </a:p>
        </p:txBody>
      </p:sp>
      <p:sp>
        <p:nvSpPr>
          <p:cNvPr id="3" name="Footer Placeholder 2">
            <a:extLst>
              <a:ext uri="{FF2B5EF4-FFF2-40B4-BE49-F238E27FC236}">
                <a16:creationId xmlns:a16="http://schemas.microsoft.com/office/drawing/2014/main" id="{B51CCF27-F9CE-4577-A1CA-0662A0512C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E20832-F20C-4F4A-9A32-7E8ECF74A1F8}"/>
              </a:ext>
            </a:extLst>
          </p:cNvPr>
          <p:cNvSpPr>
            <a:spLocks noGrp="1"/>
          </p:cNvSpPr>
          <p:nvPr>
            <p:ph type="sldNum" sz="quarter" idx="12"/>
          </p:nvPr>
        </p:nvSpPr>
        <p:spPr/>
        <p:txBody>
          <a:bodyPr/>
          <a:lstStyle/>
          <a:p>
            <a:fld id="{89C99D3A-FC42-4E6D-837D-FD50727F8C61}" type="slidenum">
              <a:rPr lang="en-US" smtClean="0"/>
              <a:t>‹#›</a:t>
            </a:fld>
            <a:endParaRPr lang="en-US"/>
          </a:p>
        </p:txBody>
      </p:sp>
    </p:spTree>
    <p:extLst>
      <p:ext uri="{BB962C8B-B14F-4D97-AF65-F5344CB8AC3E}">
        <p14:creationId xmlns:p14="http://schemas.microsoft.com/office/powerpoint/2010/main" val="2539255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AB10A-98D5-4116-8DC0-987FDB4FB6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579A4D-0502-40C3-B838-E2FE359356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CE3E82-C53F-4EE0-9A57-9E69E420CD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7A5DFD-ED6C-4910-8838-1D94D97830B1}"/>
              </a:ext>
            </a:extLst>
          </p:cNvPr>
          <p:cNvSpPr>
            <a:spLocks noGrp="1"/>
          </p:cNvSpPr>
          <p:nvPr>
            <p:ph type="dt" sz="half" idx="10"/>
          </p:nvPr>
        </p:nvSpPr>
        <p:spPr/>
        <p:txBody>
          <a:bodyPr/>
          <a:lstStyle/>
          <a:p>
            <a:fld id="{3040B702-8CA1-4802-9A71-D1DF32A88846}" type="datetimeFigureOut">
              <a:rPr lang="en-US" smtClean="0"/>
              <a:t>11/11/21</a:t>
            </a:fld>
            <a:endParaRPr lang="en-US"/>
          </a:p>
        </p:txBody>
      </p:sp>
      <p:sp>
        <p:nvSpPr>
          <p:cNvPr id="6" name="Footer Placeholder 5">
            <a:extLst>
              <a:ext uri="{FF2B5EF4-FFF2-40B4-BE49-F238E27FC236}">
                <a16:creationId xmlns:a16="http://schemas.microsoft.com/office/drawing/2014/main" id="{8375A19A-90C9-4A7B-8A9C-7AC176AAE1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AC3A1-4C99-4098-B3C2-6E824B6072D8}"/>
              </a:ext>
            </a:extLst>
          </p:cNvPr>
          <p:cNvSpPr>
            <a:spLocks noGrp="1"/>
          </p:cNvSpPr>
          <p:nvPr>
            <p:ph type="sldNum" sz="quarter" idx="12"/>
          </p:nvPr>
        </p:nvSpPr>
        <p:spPr/>
        <p:txBody>
          <a:bodyPr/>
          <a:lstStyle/>
          <a:p>
            <a:fld id="{89C99D3A-FC42-4E6D-837D-FD50727F8C61}" type="slidenum">
              <a:rPr lang="en-US" smtClean="0"/>
              <a:t>‹#›</a:t>
            </a:fld>
            <a:endParaRPr lang="en-US"/>
          </a:p>
        </p:txBody>
      </p:sp>
    </p:spTree>
    <p:extLst>
      <p:ext uri="{BB962C8B-B14F-4D97-AF65-F5344CB8AC3E}">
        <p14:creationId xmlns:p14="http://schemas.microsoft.com/office/powerpoint/2010/main" val="528397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0D06D-C6F4-477B-B218-E45D25230D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74FBD0-2F6D-4647-B8C4-63A907998C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38804D-08D4-4262-B61F-F1CEA79A44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682B24-2374-49C9-8AC5-BF17415BB75C}"/>
              </a:ext>
            </a:extLst>
          </p:cNvPr>
          <p:cNvSpPr>
            <a:spLocks noGrp="1"/>
          </p:cNvSpPr>
          <p:nvPr>
            <p:ph type="dt" sz="half" idx="10"/>
          </p:nvPr>
        </p:nvSpPr>
        <p:spPr/>
        <p:txBody>
          <a:bodyPr/>
          <a:lstStyle/>
          <a:p>
            <a:fld id="{3040B702-8CA1-4802-9A71-D1DF32A88846}" type="datetimeFigureOut">
              <a:rPr lang="en-US" smtClean="0"/>
              <a:t>11/11/21</a:t>
            </a:fld>
            <a:endParaRPr lang="en-US"/>
          </a:p>
        </p:txBody>
      </p:sp>
      <p:sp>
        <p:nvSpPr>
          <p:cNvPr id="6" name="Footer Placeholder 5">
            <a:extLst>
              <a:ext uri="{FF2B5EF4-FFF2-40B4-BE49-F238E27FC236}">
                <a16:creationId xmlns:a16="http://schemas.microsoft.com/office/drawing/2014/main" id="{F9EEA654-5AF4-4E98-95EA-5B0282777D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518CC9-C453-403E-84FC-46DD07F63F1A}"/>
              </a:ext>
            </a:extLst>
          </p:cNvPr>
          <p:cNvSpPr>
            <a:spLocks noGrp="1"/>
          </p:cNvSpPr>
          <p:nvPr>
            <p:ph type="sldNum" sz="quarter" idx="12"/>
          </p:nvPr>
        </p:nvSpPr>
        <p:spPr/>
        <p:txBody>
          <a:bodyPr/>
          <a:lstStyle/>
          <a:p>
            <a:fld id="{89C99D3A-FC42-4E6D-837D-FD50727F8C61}" type="slidenum">
              <a:rPr lang="en-US" smtClean="0"/>
              <a:t>‹#›</a:t>
            </a:fld>
            <a:endParaRPr lang="en-US"/>
          </a:p>
        </p:txBody>
      </p:sp>
    </p:spTree>
    <p:extLst>
      <p:ext uri="{BB962C8B-B14F-4D97-AF65-F5344CB8AC3E}">
        <p14:creationId xmlns:p14="http://schemas.microsoft.com/office/powerpoint/2010/main" val="2134403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151680-7B8A-4A8B-AE22-7567702642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ED1E72-07AD-41C3-8F0D-0B8BDB7235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4D9E08-0A7B-4E1A-91C1-3168B354E9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40B702-8CA1-4802-9A71-D1DF32A88846}" type="datetimeFigureOut">
              <a:rPr lang="en-US" smtClean="0"/>
              <a:t>11/11/21</a:t>
            </a:fld>
            <a:endParaRPr lang="en-US"/>
          </a:p>
        </p:txBody>
      </p:sp>
      <p:sp>
        <p:nvSpPr>
          <p:cNvPr id="5" name="Footer Placeholder 4">
            <a:extLst>
              <a:ext uri="{FF2B5EF4-FFF2-40B4-BE49-F238E27FC236}">
                <a16:creationId xmlns:a16="http://schemas.microsoft.com/office/drawing/2014/main" id="{19AD389E-E8E8-4B1C-94DB-7FEF21A3BD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44269F-E744-4F47-A168-F23046D590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C99D3A-FC42-4E6D-837D-FD50727F8C61}" type="slidenum">
              <a:rPr lang="en-US" smtClean="0"/>
              <a:t>‹#›</a:t>
            </a:fld>
            <a:endParaRPr lang="en-US"/>
          </a:p>
        </p:txBody>
      </p:sp>
    </p:spTree>
    <p:extLst>
      <p:ext uri="{BB962C8B-B14F-4D97-AF65-F5344CB8AC3E}">
        <p14:creationId xmlns:p14="http://schemas.microsoft.com/office/powerpoint/2010/main" val="2582985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youtu.be/SNWW-pPmTsI"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34.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0.svg"/></Relationships>
</file>

<file path=ppt/slides/_rels/slide5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posing for a photo&#10;&#10;Description automatically generated">
            <a:extLst>
              <a:ext uri="{FF2B5EF4-FFF2-40B4-BE49-F238E27FC236}">
                <a16:creationId xmlns:a16="http://schemas.microsoft.com/office/drawing/2014/main" id="{B723C027-7AF7-4133-82E5-3789BC920556}"/>
              </a:ext>
            </a:extLst>
          </p:cNvPr>
          <p:cNvPicPr>
            <a:picLocks noChangeAspect="1"/>
          </p:cNvPicPr>
          <p:nvPr/>
        </p:nvPicPr>
        <p:blipFill rotWithShape="1">
          <a:blip r:embed="rId2"/>
          <a:srcRect t="15526" b="204"/>
          <a:stretch/>
        </p:blipFill>
        <p:spPr>
          <a:xfrm>
            <a:off x="2287872" y="198319"/>
            <a:ext cx="7613208" cy="4282442"/>
          </a:xfrm>
          <a:prstGeom prst="rect">
            <a:avLst/>
          </a:prstGeom>
        </p:spPr>
      </p:pic>
      <p:sp>
        <p:nvSpPr>
          <p:cNvPr id="9" name="Title 1">
            <a:extLst>
              <a:ext uri="{FF2B5EF4-FFF2-40B4-BE49-F238E27FC236}">
                <a16:creationId xmlns:a16="http://schemas.microsoft.com/office/drawing/2014/main" id="{51FD6A80-6752-4D35-8B6E-AF8FC7577E93}"/>
              </a:ext>
            </a:extLst>
          </p:cNvPr>
          <p:cNvSpPr txBox="1">
            <a:spLocks/>
          </p:cNvSpPr>
          <p:nvPr/>
        </p:nvSpPr>
        <p:spPr>
          <a:xfrm>
            <a:off x="73794" y="4396055"/>
            <a:ext cx="5049520" cy="192120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300" dirty="0">
                <a:solidFill>
                  <a:srgbClr val="68777C"/>
                </a:solidFill>
                <a:latin typeface="Century Gothic" panose="020B0502020202020204" pitchFamily="34" charset="0"/>
                <a:cs typeface="Aharoni" panose="02010803020104030203" pitchFamily="2" charset="-79"/>
              </a:rPr>
              <a:t>UCOL 1523:</a:t>
            </a:r>
            <a:br>
              <a:rPr lang="en-US" dirty="0">
                <a:solidFill>
                  <a:srgbClr val="68777C"/>
                </a:solidFill>
                <a:latin typeface="Century Gothic" panose="020B0502020202020204" pitchFamily="34" charset="0"/>
                <a:cs typeface="Aharoni" panose="02010803020104030203" pitchFamily="2" charset="-79"/>
              </a:rPr>
            </a:br>
            <a:r>
              <a:rPr lang="en-US" altLang="en-US" sz="4900" b="1" dirty="0">
                <a:solidFill>
                  <a:srgbClr val="68777C"/>
                </a:solidFill>
                <a:latin typeface="Century Gothic" panose="020B0502020202020204" pitchFamily="34" charset="0"/>
                <a:cs typeface="Aharoni" panose="02010803020104030203" pitchFamily="2" charset="-79"/>
              </a:rPr>
              <a:t>GATEWAY TO </a:t>
            </a:r>
            <a:br>
              <a:rPr lang="en-US" altLang="en-US" sz="4900" b="1" dirty="0">
                <a:solidFill>
                  <a:srgbClr val="68777C"/>
                </a:solidFill>
                <a:latin typeface="Century Gothic" panose="020B0502020202020204" pitchFamily="34" charset="0"/>
                <a:cs typeface="Aharoni" panose="02010803020104030203" pitchFamily="2" charset="-79"/>
              </a:rPr>
            </a:br>
            <a:r>
              <a:rPr lang="en-US" altLang="en-US" sz="4900" b="1" dirty="0">
                <a:solidFill>
                  <a:srgbClr val="68777C"/>
                </a:solidFill>
                <a:latin typeface="Century Gothic" panose="020B0502020202020204" pitchFamily="34" charset="0"/>
                <a:cs typeface="Aharoni" panose="02010803020104030203" pitchFamily="2" charset="-79"/>
              </a:rPr>
              <a:t>BELONGING</a:t>
            </a:r>
            <a:endParaRPr lang="en-US" sz="4900" b="1" dirty="0">
              <a:solidFill>
                <a:srgbClr val="68777C"/>
              </a:solidFill>
              <a:latin typeface="Century Gothic" panose="020B0502020202020204" pitchFamily="34" charset="0"/>
            </a:endParaRPr>
          </a:p>
        </p:txBody>
      </p:sp>
      <p:sp>
        <p:nvSpPr>
          <p:cNvPr id="13" name="Subtitle 2">
            <a:extLst>
              <a:ext uri="{FF2B5EF4-FFF2-40B4-BE49-F238E27FC236}">
                <a16:creationId xmlns:a16="http://schemas.microsoft.com/office/drawing/2014/main" id="{4088904B-1EBE-4C50-98C2-F5E38D25DC2F}"/>
              </a:ext>
            </a:extLst>
          </p:cNvPr>
          <p:cNvSpPr txBox="1">
            <a:spLocks/>
          </p:cNvSpPr>
          <p:nvPr/>
        </p:nvSpPr>
        <p:spPr>
          <a:xfrm>
            <a:off x="6548240" y="4227323"/>
            <a:ext cx="4318119" cy="506875"/>
          </a:xfrm>
        </p:spPr>
        <p:txBody>
          <a:bodyPr>
            <a:noAutofit/>
          </a:bodyPr>
          <a:lstStyle>
            <a:lvl1pPr marL="0" indent="0" algn="ctr" defTabSz="457200" rtl="0" eaLnBrk="1" latinLnBrk="0" hangingPunct="1">
              <a:lnSpc>
                <a:spcPct val="90000"/>
              </a:lnSpc>
              <a:spcBef>
                <a:spcPct val="20000"/>
              </a:spcBef>
              <a:buFont typeface="Arial"/>
              <a:buNone/>
              <a:defRPr sz="1800" b="0" i="0" kern="1200">
                <a:solidFill>
                  <a:schemeClr val="tx1"/>
                </a:solidFill>
                <a:latin typeface="Helvetica Neue Light"/>
                <a:ea typeface="+mn-ea"/>
                <a:cs typeface="Helvetica Neue Light"/>
              </a:defRPr>
            </a:lvl1pPr>
            <a:lvl2pPr marL="342900" indent="0" algn="ctr" defTabSz="457200" rtl="0" eaLnBrk="1" latinLnBrk="0" hangingPunct="1">
              <a:spcBef>
                <a:spcPct val="20000"/>
              </a:spcBef>
              <a:buFont typeface="Arial"/>
              <a:buNone/>
              <a:defRPr sz="1500" kern="1200">
                <a:solidFill>
                  <a:schemeClr val="tx1"/>
                </a:solidFill>
                <a:latin typeface="+mn-lt"/>
                <a:ea typeface="+mn-ea"/>
                <a:cs typeface="+mn-cs"/>
              </a:defRPr>
            </a:lvl2pPr>
            <a:lvl3pPr marL="685800" indent="0" algn="ctr" defTabSz="457200" rtl="0" eaLnBrk="1" latinLnBrk="0" hangingPunct="1">
              <a:spcBef>
                <a:spcPct val="20000"/>
              </a:spcBef>
              <a:buFont typeface="Arial"/>
              <a:buNone/>
              <a:defRPr sz="1350" kern="1200">
                <a:solidFill>
                  <a:schemeClr val="tx1"/>
                </a:solidFill>
                <a:latin typeface="+mn-lt"/>
                <a:ea typeface="+mn-ea"/>
                <a:cs typeface="+mn-cs"/>
              </a:defRPr>
            </a:lvl3pPr>
            <a:lvl4pPr marL="1028700" indent="0" algn="ctr" defTabSz="457200" rtl="0" eaLnBrk="1" latinLnBrk="0" hangingPunct="1">
              <a:spcBef>
                <a:spcPct val="20000"/>
              </a:spcBef>
              <a:buFont typeface="Arial"/>
              <a:buNone/>
              <a:defRPr sz="1200" kern="1200">
                <a:solidFill>
                  <a:schemeClr val="tx1"/>
                </a:solidFill>
                <a:latin typeface="+mn-lt"/>
                <a:ea typeface="+mn-ea"/>
                <a:cs typeface="+mn-cs"/>
              </a:defRPr>
            </a:lvl4pPr>
            <a:lvl5pPr marL="1371600" indent="0" algn="ctr" defTabSz="457200" rtl="0" eaLnBrk="1" latinLnBrk="0" hangingPunct="1">
              <a:spcBef>
                <a:spcPct val="20000"/>
              </a:spcBef>
              <a:buFont typeface="Arial"/>
              <a:buNone/>
              <a:defRPr sz="1200" kern="1200">
                <a:solidFill>
                  <a:schemeClr val="tx1"/>
                </a:solidFill>
                <a:latin typeface="+mn-lt"/>
                <a:ea typeface="+mn-ea"/>
                <a:cs typeface="+mn-cs"/>
              </a:defRPr>
            </a:lvl5pPr>
            <a:lvl6pPr marL="1714500" indent="0" algn="ctr" defTabSz="457200" rtl="0" eaLnBrk="1" latinLnBrk="0" hangingPunct="1">
              <a:spcBef>
                <a:spcPct val="20000"/>
              </a:spcBef>
              <a:buFont typeface="Arial"/>
              <a:buNone/>
              <a:defRPr sz="1200" kern="1200">
                <a:solidFill>
                  <a:schemeClr val="tx1"/>
                </a:solidFill>
                <a:latin typeface="+mn-lt"/>
                <a:ea typeface="+mn-ea"/>
                <a:cs typeface="+mn-cs"/>
              </a:defRPr>
            </a:lvl6pPr>
            <a:lvl7pPr marL="2057400" indent="0" algn="ctr" defTabSz="457200" rtl="0" eaLnBrk="1" latinLnBrk="0" hangingPunct="1">
              <a:spcBef>
                <a:spcPct val="20000"/>
              </a:spcBef>
              <a:buFont typeface="Arial"/>
              <a:buNone/>
              <a:defRPr sz="1200" kern="1200">
                <a:solidFill>
                  <a:schemeClr val="tx1"/>
                </a:solidFill>
                <a:latin typeface="+mn-lt"/>
                <a:ea typeface="+mn-ea"/>
                <a:cs typeface="+mn-cs"/>
              </a:defRPr>
            </a:lvl7pPr>
            <a:lvl8pPr marL="2400300" indent="0" algn="ctr" defTabSz="457200" rtl="0" eaLnBrk="1" latinLnBrk="0" hangingPunct="1">
              <a:spcBef>
                <a:spcPct val="20000"/>
              </a:spcBef>
              <a:buFont typeface="Arial"/>
              <a:buNone/>
              <a:defRPr sz="1200" kern="1200">
                <a:solidFill>
                  <a:schemeClr val="tx1"/>
                </a:solidFill>
                <a:latin typeface="+mn-lt"/>
                <a:ea typeface="+mn-ea"/>
                <a:cs typeface="+mn-cs"/>
              </a:defRPr>
            </a:lvl8pPr>
            <a:lvl9pPr marL="2743200" indent="0" algn="ctr" defTabSz="457200" rtl="0" eaLnBrk="1" latinLnBrk="0" hangingPunct="1">
              <a:spcBef>
                <a:spcPct val="20000"/>
              </a:spcBef>
              <a:buFont typeface="Arial"/>
              <a:buNone/>
              <a:defRPr sz="1200" kern="1200">
                <a:solidFill>
                  <a:schemeClr val="tx1"/>
                </a:solidFill>
                <a:latin typeface="+mn-lt"/>
                <a:ea typeface="+mn-ea"/>
                <a:cs typeface="+mn-cs"/>
              </a:defRPr>
            </a:lvl9pPr>
          </a:lstStyle>
          <a:p>
            <a:pPr algn="l">
              <a:lnSpc>
                <a:spcPct val="100000"/>
              </a:lnSpc>
              <a:spcAft>
                <a:spcPts val="450"/>
              </a:spcAft>
            </a:pPr>
            <a:r>
              <a:rPr lang="en-US" dirty="0">
                <a:latin typeface="Century Gothic" panose="020B0502020202020204" pitchFamily="34" charset="0"/>
              </a:rPr>
              <a:t>Week 12 – November 8 – 12, 2021</a:t>
            </a:r>
          </a:p>
          <a:p>
            <a:pPr algn="l">
              <a:lnSpc>
                <a:spcPct val="100000"/>
              </a:lnSpc>
              <a:spcAft>
                <a:spcPts val="450"/>
              </a:spcAft>
            </a:pPr>
            <a:r>
              <a:rPr lang="en-US" sz="3200" b="1" dirty="0">
                <a:solidFill>
                  <a:srgbClr val="45546B"/>
                </a:solidFill>
                <a:latin typeface="Century Gothic" panose="020B0502020202020204" pitchFamily="34" charset="0"/>
                <a:cs typeface="Aharoni" panose="02010803020104030203" pitchFamily="2" charset="-79"/>
              </a:rPr>
              <a:t>Ag</a:t>
            </a:r>
            <a:r>
              <a:rPr lang="en-US" sz="2800" b="1" dirty="0">
                <a:solidFill>
                  <a:srgbClr val="45546B"/>
                </a:solidFill>
                <a:latin typeface="Century Gothic" panose="020B0502020202020204" pitchFamily="34" charset="0"/>
                <a:cs typeface="Aharoni" panose="02010803020104030203" pitchFamily="2" charset="-79"/>
              </a:rPr>
              <a:t>gression and Helping &amp; Prosocial Behavior</a:t>
            </a:r>
          </a:p>
          <a:p>
            <a:pPr algn="l">
              <a:lnSpc>
                <a:spcPct val="100000"/>
              </a:lnSpc>
              <a:spcAft>
                <a:spcPts val="450"/>
              </a:spcAft>
            </a:pPr>
            <a:r>
              <a:rPr lang="en-US" b="1" dirty="0">
                <a:solidFill>
                  <a:srgbClr val="45546B"/>
                </a:solidFill>
                <a:latin typeface="Century Gothic" panose="020B0502020202020204" pitchFamily="34" charset="0"/>
                <a:cs typeface="Aharoni" panose="02010803020104030203" pitchFamily="2" charset="-79"/>
              </a:rPr>
              <a:t>HEINZEN &amp; GOODFRIEND CHAPTER 11 &amp; 10</a:t>
            </a:r>
          </a:p>
        </p:txBody>
      </p:sp>
      <p:cxnSp>
        <p:nvCxnSpPr>
          <p:cNvPr id="14" name="Straight Connector 13">
            <a:extLst>
              <a:ext uri="{FF2B5EF4-FFF2-40B4-BE49-F238E27FC236}">
                <a16:creationId xmlns:a16="http://schemas.microsoft.com/office/drawing/2014/main" id="{35D76855-C801-419C-A1FB-6F5D6A30538F}"/>
              </a:ext>
            </a:extLst>
          </p:cNvPr>
          <p:cNvCxnSpPr/>
          <p:nvPr/>
        </p:nvCxnSpPr>
        <p:spPr>
          <a:xfrm>
            <a:off x="5898148" y="4806645"/>
            <a:ext cx="0" cy="1686560"/>
          </a:xfrm>
          <a:prstGeom prst="line">
            <a:avLst/>
          </a:prstGeom>
          <a:ln w="28575">
            <a:solidFill>
              <a:srgbClr val="6877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9411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text, application, email&#10;&#10;Description automatically generated">
            <a:extLst>
              <a:ext uri="{FF2B5EF4-FFF2-40B4-BE49-F238E27FC236}">
                <a16:creationId xmlns:a16="http://schemas.microsoft.com/office/drawing/2014/main" id="{86666EBC-F9EE-402C-BB03-E24836F8F3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798153"/>
            <a:ext cx="10905066" cy="5261693"/>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4445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28">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48FF4B-5900-D044-918C-DDB4F0C2B60B}"/>
              </a:ext>
            </a:extLst>
          </p:cNvPr>
          <p:cNvSpPr>
            <a:spLocks noGrp="1"/>
          </p:cNvSpPr>
          <p:nvPr>
            <p:ph type="title"/>
          </p:nvPr>
        </p:nvSpPr>
        <p:spPr>
          <a:xfrm>
            <a:off x="838200" y="365125"/>
            <a:ext cx="6128657" cy="1325563"/>
          </a:xfrm>
        </p:spPr>
        <p:txBody>
          <a:bodyPr>
            <a:normAutofit/>
          </a:bodyPr>
          <a:lstStyle/>
          <a:p>
            <a:r>
              <a:rPr lang="en-US" sz="3600" dirty="0"/>
              <a:t>Typology 4: Microaggressions</a:t>
            </a:r>
          </a:p>
        </p:txBody>
      </p:sp>
      <p:sp>
        <p:nvSpPr>
          <p:cNvPr id="56" name="Freeform: Shape 30">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Content Placeholder 2">
            <a:extLst>
              <a:ext uri="{FF2B5EF4-FFF2-40B4-BE49-F238E27FC236}">
                <a16:creationId xmlns:a16="http://schemas.microsoft.com/office/drawing/2014/main" id="{2BF1F848-052F-A44A-9AFB-36D8D25CD463}"/>
              </a:ext>
            </a:extLst>
          </p:cNvPr>
          <p:cNvSpPr>
            <a:spLocks noGrp="1"/>
          </p:cNvSpPr>
          <p:nvPr>
            <p:ph idx="1"/>
          </p:nvPr>
        </p:nvSpPr>
        <p:spPr>
          <a:xfrm>
            <a:off x="838200" y="1825625"/>
            <a:ext cx="5558489" cy="4351338"/>
          </a:xfrm>
        </p:spPr>
        <p:txBody>
          <a:bodyPr>
            <a:normAutofit/>
          </a:bodyPr>
          <a:lstStyle/>
          <a:p>
            <a:r>
              <a:rPr lang="en-US" dirty="0">
                <a:latin typeface="Century Gothic" panose="020B0502020202020204" pitchFamily="34" charset="0"/>
              </a:rPr>
              <a:t>Microaggressions: brief and “everyday” types of “verbal, behavioral, and environmental indignities… that communicate hostile, derogatory, or negative slights and insults.”</a:t>
            </a:r>
          </a:p>
          <a:p>
            <a:r>
              <a:rPr lang="en-US" dirty="0">
                <a:latin typeface="Century Gothic" panose="020B0502020202020204" pitchFamily="34" charset="0"/>
              </a:rPr>
              <a:t>The result of subtle or covert prejudice and discrimination</a:t>
            </a:r>
          </a:p>
          <a:p>
            <a:endParaRPr lang="en-US" dirty="0"/>
          </a:p>
        </p:txBody>
      </p:sp>
      <p:sp>
        <p:nvSpPr>
          <p:cNvPr id="58" name="Oval 32">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Block Arc 34">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36">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61" name="Straight Connector 38">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62" name="Freeform: Shape 40">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63" name="Arc 42">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4" name="Freeform: Shape 44">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6433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3" name="Freeform: Shape 12">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10;&#10;Description automatically generated">
            <a:extLst>
              <a:ext uri="{FF2B5EF4-FFF2-40B4-BE49-F238E27FC236}">
                <a16:creationId xmlns:a16="http://schemas.microsoft.com/office/drawing/2014/main" id="{CEC87EC1-43B4-4B20-A2BE-364DA562E8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3969" y="643467"/>
            <a:ext cx="9564062" cy="5571065"/>
          </a:xfrm>
          <a:prstGeom prst="rect">
            <a:avLst/>
          </a:prstGeom>
          <a:ln>
            <a:noFill/>
          </a:ln>
        </p:spPr>
      </p:pic>
    </p:spTree>
    <p:extLst>
      <p:ext uri="{BB962C8B-B14F-4D97-AF65-F5344CB8AC3E}">
        <p14:creationId xmlns:p14="http://schemas.microsoft.com/office/powerpoint/2010/main" val="1037661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C7EA40-49B7-2B4E-AD15-CD83EB7CCC06}"/>
              </a:ext>
            </a:extLst>
          </p:cNvPr>
          <p:cNvSpPr>
            <a:spLocks noGrp="1"/>
          </p:cNvSpPr>
          <p:nvPr>
            <p:ph type="title"/>
          </p:nvPr>
        </p:nvSpPr>
        <p:spPr>
          <a:xfrm>
            <a:off x="643467" y="321734"/>
            <a:ext cx="10905066" cy="1135737"/>
          </a:xfrm>
        </p:spPr>
        <p:txBody>
          <a:bodyPr>
            <a:normAutofit/>
          </a:bodyPr>
          <a:lstStyle/>
          <a:p>
            <a:r>
              <a:rPr lang="en-US" sz="3600" dirty="0"/>
              <a:t>General Aggression Model (GAM)</a:t>
            </a:r>
          </a:p>
        </p:txBody>
      </p:sp>
      <p:sp>
        <p:nvSpPr>
          <p:cNvPr id="3" name="Content Placeholder 2">
            <a:extLst>
              <a:ext uri="{FF2B5EF4-FFF2-40B4-BE49-F238E27FC236}">
                <a16:creationId xmlns:a16="http://schemas.microsoft.com/office/drawing/2014/main" id="{AC04A23B-2601-A849-9F3C-A311DF702FF5}"/>
              </a:ext>
            </a:extLst>
          </p:cNvPr>
          <p:cNvSpPr>
            <a:spLocks noGrp="1"/>
          </p:cNvSpPr>
          <p:nvPr>
            <p:ph idx="1"/>
          </p:nvPr>
        </p:nvSpPr>
        <p:spPr>
          <a:xfrm>
            <a:off x="643467" y="1782981"/>
            <a:ext cx="10905066" cy="4393982"/>
          </a:xfrm>
        </p:spPr>
        <p:txBody>
          <a:bodyPr>
            <a:normAutofit/>
          </a:bodyPr>
          <a:lstStyle/>
          <a:p>
            <a:pPr marL="0" indent="0">
              <a:buNone/>
            </a:pPr>
            <a:r>
              <a:rPr lang="en-US" sz="2000" dirty="0"/>
              <a:t>These (and other) typologies are integrated into a coherent understanding of aggression called the General Aggression Model (GAM). The GAM unites biological, social, and cognitive theories to explain aggression by recognizing that aggression is a developmental process.</a:t>
            </a:r>
          </a:p>
          <a:p>
            <a:endParaRPr lang="en-US" sz="20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685330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diagram&#10;&#10;Description automatically generated">
            <a:extLst>
              <a:ext uri="{FF2B5EF4-FFF2-40B4-BE49-F238E27FC236}">
                <a16:creationId xmlns:a16="http://schemas.microsoft.com/office/drawing/2014/main" id="{CF9309F3-9B5C-40D0-8A52-7499DD3253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4518" y="643467"/>
            <a:ext cx="8842963"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0800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C87A72-E395-1646-9DD5-859168E09AA2}"/>
              </a:ext>
            </a:extLst>
          </p:cNvPr>
          <p:cNvSpPr>
            <a:spLocks noGrp="1"/>
          </p:cNvSpPr>
          <p:nvPr>
            <p:ph type="title"/>
          </p:nvPr>
        </p:nvSpPr>
        <p:spPr>
          <a:xfrm>
            <a:off x="1075767" y="1188637"/>
            <a:ext cx="2988234" cy="4480726"/>
          </a:xfrm>
        </p:spPr>
        <p:txBody>
          <a:bodyPr>
            <a:normAutofit/>
          </a:bodyPr>
          <a:lstStyle/>
          <a:p>
            <a:pPr algn="r"/>
            <a:r>
              <a:rPr lang="en-US" sz="4600"/>
              <a:t>Persistence of Aggression</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0B07B55-8AF0-734D-A74E-36AB01C65789}"/>
              </a:ext>
            </a:extLst>
          </p:cNvPr>
          <p:cNvSpPr>
            <a:spLocks noGrp="1"/>
          </p:cNvSpPr>
          <p:nvPr>
            <p:ph idx="1"/>
          </p:nvPr>
        </p:nvSpPr>
        <p:spPr>
          <a:xfrm>
            <a:off x="5255260" y="1648870"/>
            <a:ext cx="4702848" cy="3560260"/>
          </a:xfrm>
        </p:spPr>
        <p:txBody>
          <a:bodyPr anchor="ctr">
            <a:normAutofit/>
          </a:bodyPr>
          <a:lstStyle/>
          <a:p>
            <a:r>
              <a:rPr lang="en-US" sz="2000" dirty="0">
                <a:latin typeface="Century Gothic" panose="020B0502020202020204" pitchFamily="34" charset="0"/>
              </a:rPr>
              <a:t>Historical inertia contributes to continued aggressive behavior</a:t>
            </a:r>
          </a:p>
          <a:p>
            <a:r>
              <a:rPr lang="en-US" sz="2000" dirty="0">
                <a:latin typeface="Century Gothic" panose="020B0502020202020204" pitchFamily="34" charset="0"/>
              </a:rPr>
              <a:t>Uninterrupted operation of prejudice and discrimination (especially institutional operations) reinforce aggressive behaviors</a:t>
            </a:r>
          </a:p>
          <a:p>
            <a:r>
              <a:rPr lang="en-US" sz="2000" dirty="0">
                <a:latin typeface="Century Gothic" panose="020B0502020202020204" pitchFamily="34" charset="0"/>
              </a:rPr>
              <a:t>Single stories (stereotypes) reinforce aggressive behaviors at the individual and group levels (ex: Axis of Evil, sectarian violence)</a:t>
            </a:r>
          </a:p>
          <a:p>
            <a:pPr marL="0" indent="0">
              <a:buNone/>
            </a:pPr>
            <a:endParaRPr lang="en-US" sz="2000" dirty="0"/>
          </a:p>
        </p:txBody>
      </p:sp>
    </p:spTree>
    <p:extLst>
      <p:ext uri="{BB962C8B-B14F-4D97-AF65-F5344CB8AC3E}">
        <p14:creationId xmlns:p14="http://schemas.microsoft.com/office/powerpoint/2010/main" val="640059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2D6A9E-2C68-5E4F-84C7-3C65FEAFEABB}"/>
              </a:ext>
            </a:extLst>
          </p:cNvPr>
          <p:cNvSpPr>
            <a:spLocks noGrp="1"/>
          </p:cNvSpPr>
          <p:nvPr>
            <p:ph type="title"/>
          </p:nvPr>
        </p:nvSpPr>
        <p:spPr>
          <a:xfrm>
            <a:off x="1075767" y="1188637"/>
            <a:ext cx="2988234" cy="4480726"/>
          </a:xfrm>
        </p:spPr>
        <p:txBody>
          <a:bodyPr>
            <a:normAutofit/>
          </a:bodyPr>
          <a:lstStyle/>
          <a:p>
            <a:pPr algn="r"/>
            <a:r>
              <a:rPr lang="en-US" sz="4600"/>
              <a:t>Escalation of Aggression</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4D596CE-3BA7-4C46-BA7A-776C9BE547B9}"/>
              </a:ext>
            </a:extLst>
          </p:cNvPr>
          <p:cNvSpPr>
            <a:spLocks noGrp="1"/>
          </p:cNvSpPr>
          <p:nvPr>
            <p:ph idx="1"/>
          </p:nvPr>
        </p:nvSpPr>
        <p:spPr>
          <a:xfrm>
            <a:off x="5255260" y="1648870"/>
            <a:ext cx="4702848" cy="3560260"/>
          </a:xfrm>
        </p:spPr>
        <p:txBody>
          <a:bodyPr anchor="ctr">
            <a:normAutofit/>
          </a:bodyPr>
          <a:lstStyle/>
          <a:p>
            <a:pPr marL="0" indent="0">
              <a:buNone/>
            </a:pPr>
            <a:r>
              <a:rPr lang="en-US" sz="2400" dirty="0"/>
              <a:t>The escalation of aggression effect is the tendency for aggression to spiral and increase in a situation</a:t>
            </a:r>
          </a:p>
        </p:txBody>
      </p:sp>
    </p:spTree>
    <p:extLst>
      <p:ext uri="{BB962C8B-B14F-4D97-AF65-F5344CB8AC3E}">
        <p14:creationId xmlns:p14="http://schemas.microsoft.com/office/powerpoint/2010/main" val="1785844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able&#10;&#10;Description automatically generated">
            <a:extLst>
              <a:ext uri="{FF2B5EF4-FFF2-40B4-BE49-F238E27FC236}">
                <a16:creationId xmlns:a16="http://schemas.microsoft.com/office/drawing/2014/main" id="{3F022C28-2377-422E-94D0-DF5AEB0E99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4677" y="643467"/>
            <a:ext cx="9402645"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308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Empty speech bubbles">
            <a:extLst>
              <a:ext uri="{FF2B5EF4-FFF2-40B4-BE49-F238E27FC236}">
                <a16:creationId xmlns:a16="http://schemas.microsoft.com/office/drawing/2014/main" id="{1D36A961-440F-4E98-85D0-0DD35467D67A}"/>
              </a:ext>
            </a:extLst>
          </p:cNvPr>
          <p:cNvPicPr>
            <a:picLocks noChangeAspect="1"/>
          </p:cNvPicPr>
          <p:nvPr/>
        </p:nvPicPr>
        <p:blipFill rotWithShape="1">
          <a:blip r:embed="rId2"/>
          <a:srcRect l="5884" r="-1" b="-1"/>
          <a:stretch/>
        </p:blipFill>
        <p:spPr>
          <a:xfrm>
            <a:off x="1" y="10"/>
            <a:ext cx="9669642" cy="6857990"/>
          </a:xfrm>
          <a:prstGeom prst="rect">
            <a:avLst/>
          </a:prstGeom>
        </p:spPr>
      </p:pic>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4C96D2-9E47-8345-91D7-DB47B9B8283D}"/>
              </a:ext>
            </a:extLst>
          </p:cNvPr>
          <p:cNvSpPr>
            <a:spLocks noGrp="1"/>
          </p:cNvSpPr>
          <p:nvPr>
            <p:ph type="title"/>
          </p:nvPr>
        </p:nvSpPr>
        <p:spPr>
          <a:xfrm>
            <a:off x="7531610" y="365125"/>
            <a:ext cx="3822189" cy="1899912"/>
          </a:xfrm>
        </p:spPr>
        <p:txBody>
          <a:bodyPr>
            <a:normAutofit/>
          </a:bodyPr>
          <a:lstStyle/>
          <a:p>
            <a:r>
              <a:rPr lang="en-US" sz="4000" dirty="0"/>
              <a:t>Why are humans aggressive?</a:t>
            </a:r>
            <a:br>
              <a:rPr lang="en-US" sz="4000" dirty="0"/>
            </a:br>
            <a:endParaRPr lang="en-US" sz="4000" dirty="0"/>
          </a:p>
        </p:txBody>
      </p:sp>
      <p:sp>
        <p:nvSpPr>
          <p:cNvPr id="3" name="Content Placeholder 2">
            <a:extLst>
              <a:ext uri="{FF2B5EF4-FFF2-40B4-BE49-F238E27FC236}">
                <a16:creationId xmlns:a16="http://schemas.microsoft.com/office/drawing/2014/main" id="{06A64420-ACFA-C241-ADF6-57A60475C477}"/>
              </a:ext>
            </a:extLst>
          </p:cNvPr>
          <p:cNvSpPr>
            <a:spLocks noGrp="1"/>
          </p:cNvSpPr>
          <p:nvPr>
            <p:ph idx="1"/>
          </p:nvPr>
        </p:nvSpPr>
        <p:spPr>
          <a:xfrm>
            <a:off x="7531610" y="2434201"/>
            <a:ext cx="3822189" cy="3742762"/>
          </a:xfrm>
        </p:spPr>
        <p:txBody>
          <a:bodyPr>
            <a:normAutofit/>
          </a:bodyPr>
          <a:lstStyle/>
          <a:p>
            <a:pPr marL="0" indent="0">
              <a:buNone/>
            </a:pPr>
            <a:endParaRPr lang="en-US" sz="2000" dirty="0"/>
          </a:p>
          <a:p>
            <a:pPr marL="0" indent="0">
              <a:buNone/>
            </a:pPr>
            <a:r>
              <a:rPr lang="en-US" sz="2000" dirty="0"/>
              <a:t>In groups of 2-3, take 2 minutes to discuss why you believe humans are aggressive.</a:t>
            </a:r>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2511249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posing for a photo&#10;&#10;Description automatically generated">
            <a:extLst>
              <a:ext uri="{FF2B5EF4-FFF2-40B4-BE49-F238E27FC236}">
                <a16:creationId xmlns:a16="http://schemas.microsoft.com/office/drawing/2014/main" id="{B723C027-7AF7-4133-82E5-3789BC920556}"/>
              </a:ext>
            </a:extLst>
          </p:cNvPr>
          <p:cNvPicPr>
            <a:picLocks noChangeAspect="1"/>
          </p:cNvPicPr>
          <p:nvPr/>
        </p:nvPicPr>
        <p:blipFill rotWithShape="1">
          <a:blip r:embed="rId2"/>
          <a:srcRect t="15526" b="204"/>
          <a:stretch/>
        </p:blipFill>
        <p:spPr>
          <a:xfrm>
            <a:off x="2287872" y="198319"/>
            <a:ext cx="7613208" cy="4282442"/>
          </a:xfrm>
          <a:prstGeom prst="rect">
            <a:avLst/>
          </a:prstGeom>
        </p:spPr>
      </p:pic>
      <p:sp>
        <p:nvSpPr>
          <p:cNvPr id="9" name="Title 1">
            <a:extLst>
              <a:ext uri="{FF2B5EF4-FFF2-40B4-BE49-F238E27FC236}">
                <a16:creationId xmlns:a16="http://schemas.microsoft.com/office/drawing/2014/main" id="{51FD6A80-6752-4D35-8B6E-AF8FC7577E93}"/>
              </a:ext>
            </a:extLst>
          </p:cNvPr>
          <p:cNvSpPr txBox="1">
            <a:spLocks/>
          </p:cNvSpPr>
          <p:nvPr/>
        </p:nvSpPr>
        <p:spPr>
          <a:xfrm>
            <a:off x="73794" y="4396055"/>
            <a:ext cx="5049520" cy="192120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300" dirty="0">
                <a:solidFill>
                  <a:srgbClr val="68777C"/>
                </a:solidFill>
                <a:latin typeface="Century Gothic" panose="020B0502020202020204" pitchFamily="34" charset="0"/>
                <a:cs typeface="Aharoni" panose="02010803020104030203" pitchFamily="2" charset="-79"/>
              </a:rPr>
              <a:t>UCOL 1523:</a:t>
            </a:r>
            <a:br>
              <a:rPr lang="en-US" dirty="0">
                <a:solidFill>
                  <a:srgbClr val="68777C"/>
                </a:solidFill>
                <a:latin typeface="Century Gothic" panose="020B0502020202020204" pitchFamily="34" charset="0"/>
                <a:cs typeface="Aharoni" panose="02010803020104030203" pitchFamily="2" charset="-79"/>
              </a:rPr>
            </a:br>
            <a:r>
              <a:rPr lang="en-US" altLang="en-US" sz="4900" b="1" dirty="0">
                <a:solidFill>
                  <a:srgbClr val="68777C"/>
                </a:solidFill>
                <a:latin typeface="Century Gothic" panose="020B0502020202020204" pitchFamily="34" charset="0"/>
                <a:cs typeface="Aharoni" panose="02010803020104030203" pitchFamily="2" charset="-79"/>
              </a:rPr>
              <a:t>GATEWAY TO </a:t>
            </a:r>
            <a:br>
              <a:rPr lang="en-US" altLang="en-US" sz="4900" b="1" dirty="0">
                <a:solidFill>
                  <a:srgbClr val="68777C"/>
                </a:solidFill>
                <a:latin typeface="Century Gothic" panose="020B0502020202020204" pitchFamily="34" charset="0"/>
                <a:cs typeface="Aharoni" panose="02010803020104030203" pitchFamily="2" charset="-79"/>
              </a:rPr>
            </a:br>
            <a:r>
              <a:rPr lang="en-US" altLang="en-US" sz="4900" b="1" dirty="0">
                <a:solidFill>
                  <a:srgbClr val="68777C"/>
                </a:solidFill>
                <a:latin typeface="Century Gothic" panose="020B0502020202020204" pitchFamily="34" charset="0"/>
                <a:cs typeface="Aharoni" panose="02010803020104030203" pitchFamily="2" charset="-79"/>
              </a:rPr>
              <a:t>BELONGING</a:t>
            </a:r>
            <a:endParaRPr lang="en-US" sz="4900" b="1" dirty="0">
              <a:solidFill>
                <a:srgbClr val="68777C"/>
              </a:solidFill>
              <a:latin typeface="Century Gothic" panose="020B0502020202020204" pitchFamily="34" charset="0"/>
            </a:endParaRPr>
          </a:p>
        </p:txBody>
      </p:sp>
      <p:sp>
        <p:nvSpPr>
          <p:cNvPr id="13" name="Subtitle 2">
            <a:extLst>
              <a:ext uri="{FF2B5EF4-FFF2-40B4-BE49-F238E27FC236}">
                <a16:creationId xmlns:a16="http://schemas.microsoft.com/office/drawing/2014/main" id="{4088904B-1EBE-4C50-98C2-F5E38D25DC2F}"/>
              </a:ext>
            </a:extLst>
          </p:cNvPr>
          <p:cNvSpPr txBox="1">
            <a:spLocks/>
          </p:cNvSpPr>
          <p:nvPr/>
        </p:nvSpPr>
        <p:spPr>
          <a:xfrm>
            <a:off x="6548240" y="4227323"/>
            <a:ext cx="4318119" cy="506875"/>
          </a:xfrm>
        </p:spPr>
        <p:txBody>
          <a:bodyPr>
            <a:noAutofit/>
          </a:bodyPr>
          <a:lstStyle>
            <a:lvl1pPr marL="0" indent="0" algn="ctr" defTabSz="457200" rtl="0" eaLnBrk="1" latinLnBrk="0" hangingPunct="1">
              <a:lnSpc>
                <a:spcPct val="90000"/>
              </a:lnSpc>
              <a:spcBef>
                <a:spcPct val="20000"/>
              </a:spcBef>
              <a:buFont typeface="Arial"/>
              <a:buNone/>
              <a:defRPr sz="1800" b="0" i="0" kern="1200">
                <a:solidFill>
                  <a:schemeClr val="tx1"/>
                </a:solidFill>
                <a:latin typeface="Helvetica Neue Light"/>
                <a:ea typeface="+mn-ea"/>
                <a:cs typeface="Helvetica Neue Light"/>
              </a:defRPr>
            </a:lvl1pPr>
            <a:lvl2pPr marL="342900" indent="0" algn="ctr" defTabSz="457200" rtl="0" eaLnBrk="1" latinLnBrk="0" hangingPunct="1">
              <a:spcBef>
                <a:spcPct val="20000"/>
              </a:spcBef>
              <a:buFont typeface="Arial"/>
              <a:buNone/>
              <a:defRPr sz="1500" kern="1200">
                <a:solidFill>
                  <a:schemeClr val="tx1"/>
                </a:solidFill>
                <a:latin typeface="+mn-lt"/>
                <a:ea typeface="+mn-ea"/>
                <a:cs typeface="+mn-cs"/>
              </a:defRPr>
            </a:lvl2pPr>
            <a:lvl3pPr marL="685800" indent="0" algn="ctr" defTabSz="457200" rtl="0" eaLnBrk="1" latinLnBrk="0" hangingPunct="1">
              <a:spcBef>
                <a:spcPct val="20000"/>
              </a:spcBef>
              <a:buFont typeface="Arial"/>
              <a:buNone/>
              <a:defRPr sz="1350" kern="1200">
                <a:solidFill>
                  <a:schemeClr val="tx1"/>
                </a:solidFill>
                <a:latin typeface="+mn-lt"/>
                <a:ea typeface="+mn-ea"/>
                <a:cs typeface="+mn-cs"/>
              </a:defRPr>
            </a:lvl3pPr>
            <a:lvl4pPr marL="1028700" indent="0" algn="ctr" defTabSz="457200" rtl="0" eaLnBrk="1" latinLnBrk="0" hangingPunct="1">
              <a:spcBef>
                <a:spcPct val="20000"/>
              </a:spcBef>
              <a:buFont typeface="Arial"/>
              <a:buNone/>
              <a:defRPr sz="1200" kern="1200">
                <a:solidFill>
                  <a:schemeClr val="tx1"/>
                </a:solidFill>
                <a:latin typeface="+mn-lt"/>
                <a:ea typeface="+mn-ea"/>
                <a:cs typeface="+mn-cs"/>
              </a:defRPr>
            </a:lvl4pPr>
            <a:lvl5pPr marL="1371600" indent="0" algn="ctr" defTabSz="457200" rtl="0" eaLnBrk="1" latinLnBrk="0" hangingPunct="1">
              <a:spcBef>
                <a:spcPct val="20000"/>
              </a:spcBef>
              <a:buFont typeface="Arial"/>
              <a:buNone/>
              <a:defRPr sz="1200" kern="1200">
                <a:solidFill>
                  <a:schemeClr val="tx1"/>
                </a:solidFill>
                <a:latin typeface="+mn-lt"/>
                <a:ea typeface="+mn-ea"/>
                <a:cs typeface="+mn-cs"/>
              </a:defRPr>
            </a:lvl5pPr>
            <a:lvl6pPr marL="1714500" indent="0" algn="ctr" defTabSz="457200" rtl="0" eaLnBrk="1" latinLnBrk="0" hangingPunct="1">
              <a:spcBef>
                <a:spcPct val="20000"/>
              </a:spcBef>
              <a:buFont typeface="Arial"/>
              <a:buNone/>
              <a:defRPr sz="1200" kern="1200">
                <a:solidFill>
                  <a:schemeClr val="tx1"/>
                </a:solidFill>
                <a:latin typeface="+mn-lt"/>
                <a:ea typeface="+mn-ea"/>
                <a:cs typeface="+mn-cs"/>
              </a:defRPr>
            </a:lvl6pPr>
            <a:lvl7pPr marL="2057400" indent="0" algn="ctr" defTabSz="457200" rtl="0" eaLnBrk="1" latinLnBrk="0" hangingPunct="1">
              <a:spcBef>
                <a:spcPct val="20000"/>
              </a:spcBef>
              <a:buFont typeface="Arial"/>
              <a:buNone/>
              <a:defRPr sz="1200" kern="1200">
                <a:solidFill>
                  <a:schemeClr val="tx1"/>
                </a:solidFill>
                <a:latin typeface="+mn-lt"/>
                <a:ea typeface="+mn-ea"/>
                <a:cs typeface="+mn-cs"/>
              </a:defRPr>
            </a:lvl7pPr>
            <a:lvl8pPr marL="2400300" indent="0" algn="ctr" defTabSz="457200" rtl="0" eaLnBrk="1" latinLnBrk="0" hangingPunct="1">
              <a:spcBef>
                <a:spcPct val="20000"/>
              </a:spcBef>
              <a:buFont typeface="Arial"/>
              <a:buNone/>
              <a:defRPr sz="1200" kern="1200">
                <a:solidFill>
                  <a:schemeClr val="tx1"/>
                </a:solidFill>
                <a:latin typeface="+mn-lt"/>
                <a:ea typeface="+mn-ea"/>
                <a:cs typeface="+mn-cs"/>
              </a:defRPr>
            </a:lvl8pPr>
            <a:lvl9pPr marL="2743200" indent="0" algn="ctr" defTabSz="457200" rtl="0" eaLnBrk="1" latinLnBrk="0" hangingPunct="1">
              <a:spcBef>
                <a:spcPct val="20000"/>
              </a:spcBef>
              <a:buFont typeface="Arial"/>
              <a:buNone/>
              <a:defRPr sz="1200" kern="1200">
                <a:solidFill>
                  <a:schemeClr val="tx1"/>
                </a:solidFill>
                <a:latin typeface="+mn-lt"/>
                <a:ea typeface="+mn-ea"/>
                <a:cs typeface="+mn-cs"/>
              </a:defRPr>
            </a:lvl9pPr>
          </a:lstStyle>
          <a:p>
            <a:pPr algn="l">
              <a:lnSpc>
                <a:spcPct val="100000"/>
              </a:lnSpc>
              <a:spcAft>
                <a:spcPts val="450"/>
              </a:spcAft>
            </a:pPr>
            <a:r>
              <a:rPr lang="en-US" dirty="0">
                <a:latin typeface="Century Gothic" panose="020B0502020202020204" pitchFamily="34" charset="0"/>
              </a:rPr>
              <a:t>Week 12 – November 8 – 12, 2021</a:t>
            </a:r>
          </a:p>
          <a:p>
            <a:pPr algn="l">
              <a:lnSpc>
                <a:spcPct val="100000"/>
              </a:lnSpc>
              <a:spcAft>
                <a:spcPts val="450"/>
              </a:spcAft>
            </a:pPr>
            <a:r>
              <a:rPr lang="en-US" sz="3200" b="1" dirty="0">
                <a:solidFill>
                  <a:srgbClr val="45546B"/>
                </a:solidFill>
                <a:latin typeface="Century Gothic" panose="020B0502020202020204" pitchFamily="34" charset="0"/>
                <a:cs typeface="Aharoni" panose="02010803020104030203" pitchFamily="2" charset="-79"/>
              </a:rPr>
              <a:t>Ag</a:t>
            </a:r>
            <a:r>
              <a:rPr lang="en-US" sz="2800" b="1" dirty="0">
                <a:solidFill>
                  <a:srgbClr val="45546B"/>
                </a:solidFill>
                <a:latin typeface="Century Gothic" panose="020B0502020202020204" pitchFamily="34" charset="0"/>
                <a:cs typeface="Aharoni" panose="02010803020104030203" pitchFamily="2" charset="-79"/>
              </a:rPr>
              <a:t>gression and Helping &amp; Prosocial Behavior</a:t>
            </a:r>
          </a:p>
          <a:p>
            <a:pPr algn="l">
              <a:lnSpc>
                <a:spcPct val="100000"/>
              </a:lnSpc>
              <a:spcAft>
                <a:spcPts val="450"/>
              </a:spcAft>
            </a:pPr>
            <a:r>
              <a:rPr lang="en-US" b="1" dirty="0">
                <a:solidFill>
                  <a:srgbClr val="45546B"/>
                </a:solidFill>
                <a:latin typeface="Century Gothic" panose="020B0502020202020204" pitchFamily="34" charset="0"/>
                <a:cs typeface="Aharoni" panose="02010803020104030203" pitchFamily="2" charset="-79"/>
              </a:rPr>
              <a:t>HEINZEN &amp; GOODFRIEND CHAPTER 11 &amp; 10</a:t>
            </a:r>
          </a:p>
        </p:txBody>
      </p:sp>
      <p:cxnSp>
        <p:nvCxnSpPr>
          <p:cNvPr id="14" name="Straight Connector 13">
            <a:extLst>
              <a:ext uri="{FF2B5EF4-FFF2-40B4-BE49-F238E27FC236}">
                <a16:creationId xmlns:a16="http://schemas.microsoft.com/office/drawing/2014/main" id="{35D76855-C801-419C-A1FB-6F5D6A30538F}"/>
              </a:ext>
            </a:extLst>
          </p:cNvPr>
          <p:cNvCxnSpPr/>
          <p:nvPr/>
        </p:nvCxnSpPr>
        <p:spPr>
          <a:xfrm>
            <a:off x="5898148" y="4806645"/>
            <a:ext cx="0" cy="1686560"/>
          </a:xfrm>
          <a:prstGeom prst="line">
            <a:avLst/>
          </a:prstGeom>
          <a:ln w="28575">
            <a:solidFill>
              <a:srgbClr val="6877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4326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D218-2358-4401-971D-FAC295D5B999}"/>
              </a:ext>
            </a:extLst>
          </p:cNvPr>
          <p:cNvSpPr>
            <a:spLocks noGrp="1"/>
          </p:cNvSpPr>
          <p:nvPr>
            <p:ph type="title"/>
          </p:nvPr>
        </p:nvSpPr>
        <p:spPr>
          <a:xfrm>
            <a:off x="838200" y="556995"/>
            <a:ext cx="10515600" cy="1133693"/>
          </a:xfrm>
        </p:spPr>
        <p:txBody>
          <a:bodyPr>
            <a:normAutofit/>
          </a:bodyPr>
          <a:lstStyle/>
          <a:p>
            <a:r>
              <a:rPr lang="en-US" sz="4800" b="1" dirty="0">
                <a:solidFill>
                  <a:srgbClr val="68777C"/>
                </a:solidFill>
                <a:latin typeface="Century Gothic" panose="020B0502020202020204" pitchFamily="34" charset="0"/>
                <a:cs typeface="Aharoni" panose="02010803020104030203" pitchFamily="2" charset="-79"/>
              </a:rPr>
              <a:t>ANNOUNCEMENTS</a:t>
            </a:r>
            <a:endParaRPr lang="en-GB" sz="4800" b="1" dirty="0">
              <a:solidFill>
                <a:srgbClr val="68777C"/>
              </a:solidFill>
              <a:latin typeface="Century Gothic" panose="020B0502020202020204" pitchFamily="34" charset="0"/>
              <a:cs typeface="Aharoni" panose="02010803020104030203" pitchFamily="2" charset="-79"/>
            </a:endParaRPr>
          </a:p>
        </p:txBody>
      </p:sp>
      <p:sp>
        <p:nvSpPr>
          <p:cNvPr id="4" name="TextBox 3">
            <a:extLst>
              <a:ext uri="{FF2B5EF4-FFF2-40B4-BE49-F238E27FC236}">
                <a16:creationId xmlns:a16="http://schemas.microsoft.com/office/drawing/2014/main" id="{FE8CDEDD-4CAF-1540-8089-C6A6F3256716}"/>
              </a:ext>
            </a:extLst>
          </p:cNvPr>
          <p:cNvSpPr txBox="1"/>
          <p:nvPr/>
        </p:nvSpPr>
        <p:spPr>
          <a:xfrm>
            <a:off x="8872538" y="1071563"/>
            <a:ext cx="184731" cy="369332"/>
          </a:xfrm>
          <a:prstGeom prst="rect">
            <a:avLst/>
          </a:prstGeom>
          <a:noFill/>
        </p:spPr>
        <p:txBody>
          <a:bodyPr wrap="none" rtlCol="0">
            <a:spAutoFit/>
          </a:bodyPr>
          <a:lstStyle/>
          <a:p>
            <a:endParaRPr lang="en-US" dirty="0"/>
          </a:p>
        </p:txBody>
      </p:sp>
      <p:cxnSp>
        <p:nvCxnSpPr>
          <p:cNvPr id="6" name="Straight Connector 5">
            <a:extLst>
              <a:ext uri="{FF2B5EF4-FFF2-40B4-BE49-F238E27FC236}">
                <a16:creationId xmlns:a16="http://schemas.microsoft.com/office/drawing/2014/main" id="{C124390D-FA14-497C-8D1A-D2ED74A02555}"/>
              </a:ext>
            </a:extLst>
          </p:cNvPr>
          <p:cNvCxnSpPr/>
          <p:nvPr/>
        </p:nvCxnSpPr>
        <p:spPr>
          <a:xfrm flipV="1">
            <a:off x="1001409" y="1837715"/>
            <a:ext cx="9229061" cy="74428"/>
          </a:xfrm>
          <a:prstGeom prst="line">
            <a:avLst/>
          </a:prstGeom>
          <a:ln>
            <a:solidFill>
              <a:srgbClr val="68777C"/>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52B815A-6DC3-3147-A61F-879B9EC87A20}"/>
              </a:ext>
            </a:extLst>
          </p:cNvPr>
          <p:cNvSpPr txBox="1"/>
          <p:nvPr/>
        </p:nvSpPr>
        <p:spPr>
          <a:xfrm>
            <a:off x="1233714" y="2264229"/>
            <a:ext cx="9579429" cy="4154984"/>
          </a:xfrm>
          <a:prstGeom prst="rect">
            <a:avLst/>
          </a:prstGeom>
          <a:noFill/>
        </p:spPr>
        <p:txBody>
          <a:bodyPr wrap="square" rtlCol="0">
            <a:spAutoFit/>
          </a:bodyPr>
          <a:lstStyle/>
          <a:p>
            <a:pPr marL="342900" indent="-342900">
              <a:buFont typeface="Arial" panose="020B0604020202020204" pitchFamily="34" charset="0"/>
              <a:buChar char="•"/>
            </a:pPr>
            <a:r>
              <a:rPr lang="en-US" sz="2400" b="1" dirty="0"/>
              <a:t>Assignment</a:t>
            </a:r>
            <a:r>
              <a:rPr lang="fr-FR" sz="2400" b="1" dirty="0"/>
              <a:t> 2</a:t>
            </a:r>
            <a:r>
              <a:rPr lang="fr-FR" sz="2400" dirty="0"/>
              <a:t> –</a:t>
            </a:r>
            <a:r>
              <a:rPr lang="en-US" sz="2400" dirty="0"/>
              <a:t> Group-Level Belonging in OK Assignment 2, Due 11/12/2021.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b="1" dirty="0"/>
              <a:t>Exam 2 is Open Book Online, </a:t>
            </a:r>
            <a:r>
              <a:rPr lang="en-US" sz="2400" dirty="0"/>
              <a:t>covering Stereotypes, Prejudice, Discrimination, Aggression, Helping, and Prosocial Behavior sections, is on 11/17/2021.</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dirty="0"/>
              <a:t>The Belonging </a:t>
            </a:r>
            <a:r>
              <a:rPr lang="en-US" sz="2400" b="1" dirty="0"/>
              <a:t>Toolbox Open Book Online Test 2</a:t>
            </a:r>
            <a:r>
              <a:rPr lang="en-US" sz="2400" dirty="0"/>
              <a:t> on 12/01/2021 </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Exam 3</a:t>
            </a:r>
            <a:r>
              <a:rPr lang="en-US" sz="2400" dirty="0"/>
              <a:t> </a:t>
            </a:r>
            <a:r>
              <a:rPr lang="en-US" sz="2400" b="1" dirty="0"/>
              <a:t>is</a:t>
            </a:r>
            <a:r>
              <a:rPr lang="en-US" sz="2400" dirty="0"/>
              <a:t> </a:t>
            </a:r>
            <a:r>
              <a:rPr lang="en-US" sz="2400" b="1" dirty="0"/>
              <a:t>Open Book. </a:t>
            </a:r>
            <a:r>
              <a:rPr lang="en-US" sz="2400" dirty="0"/>
              <a:t>It will be available online from 8:00am on 12/13/2021 up to 4:00pm on 12/17/2021. </a:t>
            </a:r>
            <a:endParaRPr lang="en-US" sz="2400" b="1" dirty="0"/>
          </a:p>
        </p:txBody>
      </p:sp>
    </p:spTree>
    <p:extLst>
      <p:ext uri="{BB962C8B-B14F-4D97-AF65-F5344CB8AC3E}">
        <p14:creationId xmlns:p14="http://schemas.microsoft.com/office/powerpoint/2010/main" val="1869501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D218-2358-4401-971D-FAC295D5B999}"/>
              </a:ext>
            </a:extLst>
          </p:cNvPr>
          <p:cNvSpPr>
            <a:spLocks noGrp="1"/>
          </p:cNvSpPr>
          <p:nvPr>
            <p:ph type="title"/>
          </p:nvPr>
        </p:nvSpPr>
        <p:spPr>
          <a:xfrm>
            <a:off x="838200" y="556995"/>
            <a:ext cx="10515600" cy="1133693"/>
          </a:xfrm>
        </p:spPr>
        <p:txBody>
          <a:bodyPr>
            <a:normAutofit/>
          </a:bodyPr>
          <a:lstStyle/>
          <a:p>
            <a:r>
              <a:rPr lang="en-US" sz="4800" b="1" dirty="0">
                <a:solidFill>
                  <a:srgbClr val="68777C"/>
                </a:solidFill>
                <a:latin typeface="Century Gothic" panose="020B0502020202020204" pitchFamily="34" charset="0"/>
                <a:cs typeface="Aharoni" panose="02010803020104030203" pitchFamily="2" charset="-79"/>
              </a:rPr>
              <a:t>ANNOUNCEMENTS</a:t>
            </a:r>
            <a:endParaRPr lang="en-GB" sz="4800" b="1" dirty="0">
              <a:solidFill>
                <a:srgbClr val="68777C"/>
              </a:solidFill>
              <a:latin typeface="Century Gothic" panose="020B0502020202020204" pitchFamily="34" charset="0"/>
              <a:cs typeface="Aharoni" panose="02010803020104030203" pitchFamily="2" charset="-79"/>
            </a:endParaRPr>
          </a:p>
        </p:txBody>
      </p:sp>
      <p:sp>
        <p:nvSpPr>
          <p:cNvPr id="4" name="TextBox 3">
            <a:extLst>
              <a:ext uri="{FF2B5EF4-FFF2-40B4-BE49-F238E27FC236}">
                <a16:creationId xmlns:a16="http://schemas.microsoft.com/office/drawing/2014/main" id="{FE8CDEDD-4CAF-1540-8089-C6A6F3256716}"/>
              </a:ext>
            </a:extLst>
          </p:cNvPr>
          <p:cNvSpPr txBox="1"/>
          <p:nvPr/>
        </p:nvSpPr>
        <p:spPr>
          <a:xfrm>
            <a:off x="8872538" y="1071563"/>
            <a:ext cx="184731" cy="369332"/>
          </a:xfrm>
          <a:prstGeom prst="rect">
            <a:avLst/>
          </a:prstGeom>
          <a:noFill/>
        </p:spPr>
        <p:txBody>
          <a:bodyPr wrap="none" rtlCol="0">
            <a:spAutoFit/>
          </a:bodyPr>
          <a:lstStyle/>
          <a:p>
            <a:endParaRPr lang="en-US" dirty="0"/>
          </a:p>
        </p:txBody>
      </p:sp>
      <p:cxnSp>
        <p:nvCxnSpPr>
          <p:cNvPr id="6" name="Straight Connector 5">
            <a:extLst>
              <a:ext uri="{FF2B5EF4-FFF2-40B4-BE49-F238E27FC236}">
                <a16:creationId xmlns:a16="http://schemas.microsoft.com/office/drawing/2014/main" id="{C124390D-FA14-497C-8D1A-D2ED74A02555}"/>
              </a:ext>
            </a:extLst>
          </p:cNvPr>
          <p:cNvCxnSpPr/>
          <p:nvPr/>
        </p:nvCxnSpPr>
        <p:spPr>
          <a:xfrm flipV="1">
            <a:off x="1001409" y="1837715"/>
            <a:ext cx="9229061" cy="74428"/>
          </a:xfrm>
          <a:prstGeom prst="line">
            <a:avLst/>
          </a:prstGeom>
          <a:ln>
            <a:solidFill>
              <a:srgbClr val="68777C"/>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52B815A-6DC3-3147-A61F-879B9EC87A20}"/>
              </a:ext>
            </a:extLst>
          </p:cNvPr>
          <p:cNvSpPr txBox="1"/>
          <p:nvPr/>
        </p:nvSpPr>
        <p:spPr>
          <a:xfrm>
            <a:off x="1233714" y="2264229"/>
            <a:ext cx="9579429" cy="4154984"/>
          </a:xfrm>
          <a:prstGeom prst="rect">
            <a:avLst/>
          </a:prstGeom>
          <a:noFill/>
        </p:spPr>
        <p:txBody>
          <a:bodyPr wrap="square" rtlCol="0">
            <a:spAutoFit/>
          </a:bodyPr>
          <a:lstStyle/>
          <a:p>
            <a:pPr marL="342900" indent="-342900">
              <a:buFont typeface="Arial" panose="020B0604020202020204" pitchFamily="34" charset="0"/>
              <a:buChar char="•"/>
            </a:pPr>
            <a:r>
              <a:rPr lang="en-US" sz="2400" b="1" dirty="0"/>
              <a:t>Assignment</a:t>
            </a:r>
            <a:r>
              <a:rPr lang="fr-FR" sz="2400" b="1" dirty="0"/>
              <a:t> 2</a:t>
            </a:r>
            <a:r>
              <a:rPr lang="fr-FR" sz="2400" dirty="0"/>
              <a:t> –</a:t>
            </a:r>
            <a:r>
              <a:rPr lang="en-US" sz="2400" dirty="0"/>
              <a:t> Group-Level Belonging in OK Assignment 2, Due 11/12/2021.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b="1" dirty="0"/>
              <a:t>Exam 2 is Open Book Online, </a:t>
            </a:r>
            <a:r>
              <a:rPr lang="en-US" sz="2400" dirty="0"/>
              <a:t>covering Stereotypes, Prejudice, Discrimination, Aggression, Helping, and Prosocial Behavior sections, is on 11/17/2021.</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dirty="0"/>
              <a:t>The Belonging </a:t>
            </a:r>
            <a:r>
              <a:rPr lang="en-US" sz="2400" b="1" dirty="0"/>
              <a:t>Toolbox Open Book Online Test 2</a:t>
            </a:r>
            <a:r>
              <a:rPr lang="en-US" sz="2400" dirty="0"/>
              <a:t> on 12/01/2021 </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Exam 3</a:t>
            </a:r>
            <a:r>
              <a:rPr lang="en-US" sz="2400" dirty="0"/>
              <a:t> </a:t>
            </a:r>
            <a:r>
              <a:rPr lang="en-US" sz="2400" b="1" dirty="0"/>
              <a:t>is</a:t>
            </a:r>
            <a:r>
              <a:rPr lang="en-US" sz="2400" dirty="0"/>
              <a:t> </a:t>
            </a:r>
            <a:r>
              <a:rPr lang="en-US" sz="2400" b="1" dirty="0"/>
              <a:t>Open Book. </a:t>
            </a:r>
            <a:r>
              <a:rPr lang="en-US" sz="2400" dirty="0"/>
              <a:t>It will be available online from 8:00am on 12/13/2021 up to 4:00pm on 12/17/2021. </a:t>
            </a:r>
            <a:endParaRPr lang="en-US" sz="2400" b="1" dirty="0"/>
          </a:p>
        </p:txBody>
      </p:sp>
    </p:spTree>
    <p:extLst>
      <p:ext uri="{BB962C8B-B14F-4D97-AF65-F5344CB8AC3E}">
        <p14:creationId xmlns:p14="http://schemas.microsoft.com/office/powerpoint/2010/main" val="453527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DDEF810-FBAE-4C80-B905-316331395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6">
            <a:extLst>
              <a:ext uri="{FF2B5EF4-FFF2-40B4-BE49-F238E27FC236}">
                <a16:creationId xmlns:a16="http://schemas.microsoft.com/office/drawing/2014/main" id="{FD8C7A0F-D774-4978-AA9C-7E703C2F4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344168"/>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7">
            <a:extLst>
              <a:ext uri="{FF2B5EF4-FFF2-40B4-BE49-F238E27FC236}">
                <a16:creationId xmlns:a16="http://schemas.microsoft.com/office/drawing/2014/main" id="{61C7310A-3A42-4F75-8058-7F39E52B1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344168"/>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27D88313-56C7-45D8-8D97-2F5CCBF99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1544897" cy="117957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EEDFAB2A-C149-0645-80B4-7DBDF6FF692E}"/>
              </a:ext>
            </a:extLst>
          </p:cNvPr>
          <p:cNvSpPr>
            <a:spLocks noGrp="1"/>
          </p:cNvSpPr>
          <p:nvPr>
            <p:ph type="title"/>
          </p:nvPr>
        </p:nvSpPr>
        <p:spPr>
          <a:xfrm>
            <a:off x="1047280" y="788894"/>
            <a:ext cx="10306520" cy="880730"/>
          </a:xfrm>
        </p:spPr>
        <p:txBody>
          <a:bodyPr>
            <a:normAutofit/>
          </a:bodyPr>
          <a:lstStyle/>
          <a:p>
            <a:r>
              <a:rPr lang="en-US" sz="4000">
                <a:solidFill>
                  <a:srgbClr val="FFFFFF"/>
                </a:solidFill>
              </a:rPr>
              <a:t>Objectives</a:t>
            </a:r>
          </a:p>
        </p:txBody>
      </p:sp>
      <p:graphicFrame>
        <p:nvGraphicFramePr>
          <p:cNvPr id="5" name="Content Placeholder 2">
            <a:extLst>
              <a:ext uri="{FF2B5EF4-FFF2-40B4-BE49-F238E27FC236}">
                <a16:creationId xmlns:a16="http://schemas.microsoft.com/office/drawing/2014/main" id="{09BEA00C-EDFC-496B-B97A-9B3ACE602624}"/>
              </a:ext>
            </a:extLst>
          </p:cNvPr>
          <p:cNvGraphicFramePr>
            <a:graphicFrameLocks noGrp="1"/>
          </p:cNvGraphicFramePr>
          <p:nvPr>
            <p:ph idx="1"/>
            <p:extLst>
              <p:ext uri="{D42A27DB-BD31-4B8C-83A1-F6EECF244321}">
                <p14:modId xmlns:p14="http://schemas.microsoft.com/office/powerpoint/2010/main" val="1932136062"/>
              </p:ext>
            </p:extLst>
          </p:nvPr>
        </p:nvGraphicFramePr>
        <p:xfrm>
          <a:off x="1047280" y="2189664"/>
          <a:ext cx="10095789" cy="4032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2563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76AF5-82F2-DC4C-B020-97723E5EDE94}"/>
              </a:ext>
            </a:extLst>
          </p:cNvPr>
          <p:cNvSpPr>
            <a:spLocks noGrp="1"/>
          </p:cNvSpPr>
          <p:nvPr>
            <p:ph type="title"/>
          </p:nvPr>
        </p:nvSpPr>
        <p:spPr>
          <a:xfrm>
            <a:off x="1136428" y="627564"/>
            <a:ext cx="7474172" cy="1325563"/>
          </a:xfrm>
        </p:spPr>
        <p:txBody>
          <a:bodyPr>
            <a:normAutofit/>
          </a:bodyPr>
          <a:lstStyle/>
          <a:p>
            <a:endParaRPr lang="en-US" dirty="0"/>
          </a:p>
        </p:txBody>
      </p:sp>
      <p:sp>
        <p:nvSpPr>
          <p:cNvPr id="3" name="Content Placeholder 2">
            <a:extLst>
              <a:ext uri="{FF2B5EF4-FFF2-40B4-BE49-F238E27FC236}">
                <a16:creationId xmlns:a16="http://schemas.microsoft.com/office/drawing/2014/main" id="{5C487CAE-F5DD-1442-890B-F0D8BD2E60AA}"/>
              </a:ext>
            </a:extLst>
          </p:cNvPr>
          <p:cNvSpPr>
            <a:spLocks noGrp="1"/>
          </p:cNvSpPr>
          <p:nvPr>
            <p:ph idx="1"/>
          </p:nvPr>
        </p:nvSpPr>
        <p:spPr>
          <a:xfrm>
            <a:off x="1136429" y="2278173"/>
            <a:ext cx="6467867" cy="3450613"/>
          </a:xfrm>
        </p:spPr>
        <p:txBody>
          <a:bodyPr anchor="ctr">
            <a:normAutofit/>
          </a:bodyPr>
          <a:lstStyle/>
          <a:p>
            <a:pPr marL="0" indent="0">
              <a:buNone/>
            </a:pPr>
            <a:r>
              <a:rPr lang="en-US" sz="2400" dirty="0"/>
              <a:t>Work on Assignment 2 for 15 minutes</a:t>
            </a:r>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Pencil">
            <a:extLst>
              <a:ext uri="{FF2B5EF4-FFF2-40B4-BE49-F238E27FC236}">
                <a16:creationId xmlns:a16="http://schemas.microsoft.com/office/drawing/2014/main" id="{E751DE83-7528-4C4D-976A-27625A2C3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1986303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ncils">
            <a:extLst>
              <a:ext uri="{FF2B5EF4-FFF2-40B4-BE49-F238E27FC236}">
                <a16:creationId xmlns:a16="http://schemas.microsoft.com/office/drawing/2014/main" id="{43C758DD-1A08-409A-9DEB-98DC161BFA0C}"/>
              </a:ext>
            </a:extLst>
          </p:cNvPr>
          <p:cNvPicPr>
            <a:picLocks noChangeAspect="1"/>
          </p:cNvPicPr>
          <p:nvPr/>
        </p:nvPicPr>
        <p:blipFill rotWithShape="1">
          <a:blip r:embed="rId3"/>
          <a:srcRect l="9308" r="-2" b="-2"/>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A87224B-660D-A24F-B396-87A713CA1A7A}"/>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Kahoot! Review</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0408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26615053-13E4-2148-B672-BC1F7C2F6624}"/>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6000" kern="1200" dirty="0">
                <a:solidFill>
                  <a:schemeClr val="tx1"/>
                </a:solidFill>
                <a:latin typeface="+mj-lt"/>
                <a:ea typeface="+mj-ea"/>
                <a:cs typeface="+mj-cs"/>
              </a:rPr>
              <a:t>Theories of Aggression</a:t>
            </a:r>
          </a:p>
        </p:txBody>
      </p:sp>
      <p:sp>
        <p:nvSpPr>
          <p:cNvPr id="3" name="Content Placeholder 2">
            <a:extLst>
              <a:ext uri="{FF2B5EF4-FFF2-40B4-BE49-F238E27FC236}">
                <a16:creationId xmlns:a16="http://schemas.microsoft.com/office/drawing/2014/main" id="{044FC372-C568-A74B-A8EA-1572B5315C96}"/>
              </a:ext>
            </a:extLst>
          </p:cNvPr>
          <p:cNvSpPr>
            <a:spLocks noGrp="1"/>
          </p:cNvSpPr>
          <p:nvPr>
            <p:ph idx="1"/>
          </p:nvPr>
        </p:nvSpPr>
        <p:spPr>
          <a:xfrm>
            <a:off x="3315031" y="4076802"/>
            <a:ext cx="5561938" cy="1534587"/>
          </a:xfrm>
        </p:spPr>
        <p:txBody>
          <a:bodyPr vert="horz" lIns="91440" tIns="45720" rIns="91440" bIns="45720" rtlCol="0">
            <a:normAutofit/>
          </a:bodyPr>
          <a:lstStyle/>
          <a:p>
            <a:pPr marL="0" indent="0" algn="ctr">
              <a:buNone/>
            </a:pPr>
            <a:r>
              <a:rPr lang="en-US" sz="2400" kern="1200" dirty="0">
                <a:solidFill>
                  <a:schemeClr val="tx1"/>
                </a:solidFill>
                <a:latin typeface="+mn-lt"/>
                <a:ea typeface="+mn-ea"/>
                <a:cs typeface="+mn-cs"/>
                <a:hlinkClick r:id="rId3"/>
              </a:rPr>
              <a:t>https://</a:t>
            </a:r>
            <a:r>
              <a:rPr lang="en-US" sz="2400" kern="1200" dirty="0" err="1">
                <a:solidFill>
                  <a:schemeClr val="tx1"/>
                </a:solidFill>
                <a:latin typeface="+mn-lt"/>
                <a:ea typeface="+mn-ea"/>
                <a:cs typeface="+mn-cs"/>
                <a:hlinkClick r:id="rId3"/>
              </a:rPr>
              <a:t>youtu.be</a:t>
            </a:r>
            <a:r>
              <a:rPr lang="en-US" sz="2400" kern="1200" dirty="0">
                <a:solidFill>
                  <a:schemeClr val="tx1"/>
                </a:solidFill>
                <a:latin typeface="+mn-lt"/>
                <a:ea typeface="+mn-ea"/>
                <a:cs typeface="+mn-cs"/>
                <a:hlinkClick r:id="rId3"/>
              </a:rPr>
              <a:t>/SNWW-</a:t>
            </a:r>
            <a:r>
              <a:rPr lang="en-US" sz="2400" kern="1200" dirty="0" err="1">
                <a:solidFill>
                  <a:schemeClr val="tx1"/>
                </a:solidFill>
                <a:latin typeface="+mn-lt"/>
                <a:ea typeface="+mn-ea"/>
                <a:cs typeface="+mn-cs"/>
                <a:hlinkClick r:id="rId3"/>
              </a:rPr>
              <a:t>pPmTsI</a:t>
            </a:r>
            <a:endParaRPr lang="en-US" sz="2400" kern="1200" dirty="0">
              <a:solidFill>
                <a:schemeClr val="tx1"/>
              </a:solidFill>
              <a:latin typeface="+mn-lt"/>
              <a:ea typeface="+mn-ea"/>
              <a:cs typeface="+mn-cs"/>
            </a:endParaRP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9429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FDF2B9-AD05-9C42-AA62-23E1761596AF}"/>
              </a:ext>
            </a:extLst>
          </p:cNvPr>
          <p:cNvSpPr>
            <a:spLocks noGrp="1"/>
          </p:cNvSpPr>
          <p:nvPr>
            <p:ph type="title"/>
          </p:nvPr>
        </p:nvSpPr>
        <p:spPr>
          <a:xfrm>
            <a:off x="804672" y="802955"/>
            <a:ext cx="4977976" cy="1454051"/>
          </a:xfrm>
        </p:spPr>
        <p:txBody>
          <a:bodyPr>
            <a:normAutofit/>
          </a:bodyPr>
          <a:lstStyle/>
          <a:p>
            <a:endParaRPr lang="en-US" sz="3600">
              <a:solidFill>
                <a:schemeClr val="tx2"/>
              </a:solidFill>
            </a:endParaRPr>
          </a:p>
        </p:txBody>
      </p:sp>
      <p:sp>
        <p:nvSpPr>
          <p:cNvPr id="3" name="Content Placeholder 2">
            <a:extLst>
              <a:ext uri="{FF2B5EF4-FFF2-40B4-BE49-F238E27FC236}">
                <a16:creationId xmlns:a16="http://schemas.microsoft.com/office/drawing/2014/main" id="{09A9E07B-5B2D-6B4C-9EF5-A93ACF311651}"/>
              </a:ext>
            </a:extLst>
          </p:cNvPr>
          <p:cNvSpPr>
            <a:spLocks noGrp="1"/>
          </p:cNvSpPr>
          <p:nvPr>
            <p:ph idx="1"/>
          </p:nvPr>
        </p:nvSpPr>
        <p:spPr>
          <a:xfrm>
            <a:off x="804671" y="1971977"/>
            <a:ext cx="4977578" cy="3639289"/>
          </a:xfrm>
        </p:spPr>
        <p:txBody>
          <a:bodyPr anchor="ctr">
            <a:normAutofit/>
          </a:bodyPr>
          <a:lstStyle/>
          <a:p>
            <a:pPr marL="0" indent="0">
              <a:buNone/>
            </a:pPr>
            <a:r>
              <a:rPr lang="en-US" sz="2400" dirty="0">
                <a:solidFill>
                  <a:schemeClr val="tx2"/>
                </a:solidFill>
              </a:rPr>
              <a:t>Which of the three theories of aggression do you believe is right? </a:t>
            </a: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Angry Face with Solid Fill">
            <a:extLst>
              <a:ext uri="{FF2B5EF4-FFF2-40B4-BE49-F238E27FC236}">
                <a16:creationId xmlns:a16="http://schemas.microsoft.com/office/drawing/2014/main" id="{3A504ED1-741D-49B9-854E-FEB69985C3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2666155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99BF7-82F7-2B4F-A54D-62B8BC32A72F}"/>
              </a:ext>
            </a:extLst>
          </p:cNvPr>
          <p:cNvSpPr>
            <a:spLocks noGrp="1"/>
          </p:cNvSpPr>
          <p:nvPr>
            <p:ph type="title"/>
          </p:nvPr>
        </p:nvSpPr>
        <p:spPr>
          <a:xfrm>
            <a:off x="1136428" y="627564"/>
            <a:ext cx="7474172" cy="1325563"/>
          </a:xfrm>
        </p:spPr>
        <p:txBody>
          <a:bodyPr>
            <a:normAutofit/>
          </a:bodyPr>
          <a:lstStyle/>
          <a:p>
            <a:r>
              <a:rPr lang="en-US" dirty="0"/>
              <a:t>Discussion board</a:t>
            </a:r>
          </a:p>
        </p:txBody>
      </p:sp>
      <p:sp>
        <p:nvSpPr>
          <p:cNvPr id="3" name="Content Placeholder 2">
            <a:extLst>
              <a:ext uri="{FF2B5EF4-FFF2-40B4-BE49-F238E27FC236}">
                <a16:creationId xmlns:a16="http://schemas.microsoft.com/office/drawing/2014/main" id="{3E6F4F3A-EEB8-B84F-9B45-FCB4B58143E2}"/>
              </a:ext>
            </a:extLst>
          </p:cNvPr>
          <p:cNvSpPr>
            <a:spLocks noGrp="1"/>
          </p:cNvSpPr>
          <p:nvPr>
            <p:ph idx="1"/>
          </p:nvPr>
        </p:nvSpPr>
        <p:spPr>
          <a:xfrm>
            <a:off x="1136429" y="2278173"/>
            <a:ext cx="6467867" cy="3450613"/>
          </a:xfrm>
        </p:spPr>
        <p:txBody>
          <a:bodyPr anchor="ctr">
            <a:normAutofit/>
          </a:bodyPr>
          <a:lstStyle/>
          <a:p>
            <a:pPr marL="0" indent="0">
              <a:buNone/>
            </a:pPr>
            <a:r>
              <a:rPr lang="en-US" sz="2400" dirty="0"/>
              <a:t>In groups of 3-4, take 3 minutes to discuss possible biological, cultural, and situational influences on aggression (you can use the book). What are they and do you fully accept them as influences on aggression? Rank them in order of how likely you believe they influence aggression.</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Users">
            <a:extLst>
              <a:ext uri="{FF2B5EF4-FFF2-40B4-BE49-F238E27FC236}">
                <a16:creationId xmlns:a16="http://schemas.microsoft.com/office/drawing/2014/main" id="{513E6252-CB8F-48D0-8769-B432287F51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2025207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B1333-CE23-3240-8FCC-FA97C1E8B64A}"/>
              </a:ext>
            </a:extLst>
          </p:cNvPr>
          <p:cNvSpPr>
            <a:spLocks noGrp="1"/>
          </p:cNvSpPr>
          <p:nvPr>
            <p:ph type="title"/>
          </p:nvPr>
        </p:nvSpPr>
        <p:spPr/>
        <p:txBody>
          <a:bodyPr/>
          <a:lstStyle/>
          <a:p>
            <a:r>
              <a:rPr lang="en-US" dirty="0"/>
              <a:t>Influences on Aggression</a:t>
            </a:r>
          </a:p>
        </p:txBody>
      </p:sp>
      <p:graphicFrame>
        <p:nvGraphicFramePr>
          <p:cNvPr id="13" name="Content Placeholder 2">
            <a:extLst>
              <a:ext uri="{FF2B5EF4-FFF2-40B4-BE49-F238E27FC236}">
                <a16:creationId xmlns:a16="http://schemas.microsoft.com/office/drawing/2014/main" id="{FEB26D2A-0230-4174-8558-1F4CE634454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9299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64F8BA-3A67-3749-B06E-C8DEF05919BE}"/>
              </a:ext>
            </a:extLst>
          </p:cNvPr>
          <p:cNvSpPr>
            <a:spLocks noGrp="1"/>
          </p:cNvSpPr>
          <p:nvPr>
            <p:ph type="title"/>
          </p:nvPr>
        </p:nvSpPr>
        <p:spPr>
          <a:xfrm>
            <a:off x="524741" y="620392"/>
            <a:ext cx="3808268" cy="5504688"/>
          </a:xfrm>
        </p:spPr>
        <p:txBody>
          <a:bodyPr>
            <a:normAutofit/>
          </a:bodyPr>
          <a:lstStyle/>
          <a:p>
            <a:r>
              <a:rPr lang="en-US" sz="6000" dirty="0">
                <a:solidFill>
                  <a:schemeClr val="bg1"/>
                </a:solidFill>
              </a:rPr>
              <a:t>How can we manage or reduce aggression?</a:t>
            </a:r>
          </a:p>
        </p:txBody>
      </p:sp>
      <p:graphicFrame>
        <p:nvGraphicFramePr>
          <p:cNvPr id="5" name="Content Placeholder 2">
            <a:extLst>
              <a:ext uri="{FF2B5EF4-FFF2-40B4-BE49-F238E27FC236}">
                <a16:creationId xmlns:a16="http://schemas.microsoft.com/office/drawing/2014/main" id="{35B6B165-B3A8-4892-BBD2-8A4D2B64BDC2}"/>
              </a:ext>
            </a:extLst>
          </p:cNvPr>
          <p:cNvGraphicFramePr>
            <a:graphicFrameLocks noGrp="1"/>
          </p:cNvGraphicFramePr>
          <p:nvPr>
            <p:ph idx="1"/>
            <p:extLst>
              <p:ext uri="{D42A27DB-BD31-4B8C-83A1-F6EECF244321}">
                <p14:modId xmlns:p14="http://schemas.microsoft.com/office/powerpoint/2010/main" val="2907245606"/>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543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D3A2F58-35F6-B842-8595-AA1CF1112114}"/>
              </a:ext>
            </a:extLst>
          </p:cNvPr>
          <p:cNvSpPr>
            <a:spLocks noGrp="1"/>
          </p:cNvSpPr>
          <p:nvPr>
            <p:ph type="title"/>
          </p:nvPr>
        </p:nvSpPr>
        <p:spPr>
          <a:xfrm>
            <a:off x="838200" y="365125"/>
            <a:ext cx="10515600" cy="1325563"/>
          </a:xfrm>
        </p:spPr>
        <p:txBody>
          <a:bodyPr>
            <a:normAutofit/>
          </a:bodyPr>
          <a:lstStyle/>
          <a:p>
            <a:r>
              <a:rPr lang="en-US" dirty="0"/>
              <a:t>Situational Influence on Aggression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0A41AE4-9CDD-8345-B938-5BB0CF5E371F}"/>
              </a:ext>
            </a:extLst>
          </p:cNvPr>
          <p:cNvSpPr>
            <a:spLocks noGrp="1"/>
          </p:cNvSpPr>
          <p:nvPr>
            <p:ph idx="1"/>
          </p:nvPr>
        </p:nvSpPr>
        <p:spPr>
          <a:xfrm>
            <a:off x="838200" y="1825625"/>
            <a:ext cx="10515600" cy="4351338"/>
          </a:xfrm>
        </p:spPr>
        <p:txBody>
          <a:bodyPr>
            <a:normAutofit/>
          </a:bodyPr>
          <a:lstStyle/>
          <a:p>
            <a:r>
              <a:rPr lang="en-US" dirty="0">
                <a:latin typeface="Century Gothic" panose="020B0502020202020204" pitchFamily="34" charset="0"/>
              </a:rPr>
              <a:t>Some factors can foster aggressive behavior: cultural expectations, alcohol, availability of weapons, partisan or nationalist rhetoric</a:t>
            </a:r>
          </a:p>
          <a:p>
            <a:r>
              <a:rPr lang="en-US" dirty="0">
                <a:latin typeface="Century Gothic" panose="020B0502020202020204" pitchFamily="34" charset="0"/>
              </a:rPr>
              <a:t>Some factors can diffuse aggressive behavior: group-to-group cooperation, collective examination of shared patterns of aggression, intentional cultivation of cultures of peace</a:t>
            </a:r>
          </a:p>
          <a:p>
            <a:pPr marL="0" indent="0">
              <a:buNone/>
            </a:pPr>
            <a:endParaRPr lang="en-US" dirty="0"/>
          </a:p>
        </p:txBody>
      </p:sp>
    </p:spTree>
    <p:extLst>
      <p:ext uri="{BB962C8B-B14F-4D97-AF65-F5344CB8AC3E}">
        <p14:creationId xmlns:p14="http://schemas.microsoft.com/office/powerpoint/2010/main" val="1536761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76AF5-82F2-DC4C-B020-97723E5EDE94}"/>
              </a:ext>
            </a:extLst>
          </p:cNvPr>
          <p:cNvSpPr>
            <a:spLocks noGrp="1"/>
          </p:cNvSpPr>
          <p:nvPr>
            <p:ph type="title"/>
          </p:nvPr>
        </p:nvSpPr>
        <p:spPr>
          <a:xfrm>
            <a:off x="1136428" y="627564"/>
            <a:ext cx="7474172" cy="1325563"/>
          </a:xfrm>
        </p:spPr>
        <p:txBody>
          <a:bodyPr>
            <a:normAutofit/>
          </a:bodyPr>
          <a:lstStyle/>
          <a:p>
            <a:endParaRPr lang="en-US" dirty="0"/>
          </a:p>
        </p:txBody>
      </p:sp>
      <p:sp>
        <p:nvSpPr>
          <p:cNvPr id="3" name="Content Placeholder 2">
            <a:extLst>
              <a:ext uri="{FF2B5EF4-FFF2-40B4-BE49-F238E27FC236}">
                <a16:creationId xmlns:a16="http://schemas.microsoft.com/office/drawing/2014/main" id="{5C487CAE-F5DD-1442-890B-F0D8BD2E60AA}"/>
              </a:ext>
            </a:extLst>
          </p:cNvPr>
          <p:cNvSpPr>
            <a:spLocks noGrp="1"/>
          </p:cNvSpPr>
          <p:nvPr>
            <p:ph idx="1"/>
          </p:nvPr>
        </p:nvSpPr>
        <p:spPr>
          <a:xfrm>
            <a:off x="1136428" y="1953127"/>
            <a:ext cx="6467867" cy="3450613"/>
          </a:xfrm>
        </p:spPr>
        <p:txBody>
          <a:bodyPr anchor="ctr">
            <a:normAutofit/>
          </a:bodyPr>
          <a:lstStyle/>
          <a:p>
            <a:pPr marL="0" indent="0">
              <a:buNone/>
            </a:pPr>
            <a:r>
              <a:rPr lang="en-US" sz="3200" dirty="0"/>
              <a:t>Work on Assignment 2 for 20 minutes</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Pencil">
            <a:extLst>
              <a:ext uri="{FF2B5EF4-FFF2-40B4-BE49-F238E27FC236}">
                <a16:creationId xmlns:a16="http://schemas.microsoft.com/office/drawing/2014/main" id="{E751DE83-7528-4C4D-976A-27625A2C34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19637320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466F04-93D3-6A44-B86B-0FB6D5270D20}"/>
              </a:ext>
            </a:extLst>
          </p:cNvPr>
          <p:cNvSpPr>
            <a:spLocks noGrp="1"/>
          </p:cNvSpPr>
          <p:nvPr>
            <p:ph type="ctrTitle"/>
          </p:nvPr>
        </p:nvSpPr>
        <p:spPr>
          <a:xfrm>
            <a:off x="1524000" y="2025612"/>
            <a:ext cx="9144000" cy="2387600"/>
          </a:xfrm>
        </p:spPr>
        <p:txBody>
          <a:bodyPr>
            <a:normAutofit fontScale="90000"/>
          </a:bodyPr>
          <a:lstStyle/>
          <a:p>
            <a:r>
              <a:rPr lang="en-US" b="1" dirty="0">
                <a:solidFill>
                  <a:srgbClr val="68777C"/>
                </a:solidFill>
                <a:latin typeface="Century Gothic" panose="020B0502020202020204" pitchFamily="34" charset="0"/>
              </a:rPr>
              <a:t>Part II: </a:t>
            </a:r>
            <a:br>
              <a:rPr lang="en-US" b="1" dirty="0">
                <a:solidFill>
                  <a:srgbClr val="68777C"/>
                </a:solidFill>
                <a:latin typeface="Century Gothic" panose="020B0502020202020204" pitchFamily="34" charset="0"/>
              </a:rPr>
            </a:br>
            <a:r>
              <a:rPr lang="en-US" b="1" dirty="0">
                <a:solidFill>
                  <a:srgbClr val="68777C"/>
                </a:solidFill>
                <a:latin typeface="Century Gothic" panose="020B0502020202020204" pitchFamily="34" charset="0"/>
              </a:rPr>
              <a:t>Helping &amp; Prosocial Behavior</a:t>
            </a:r>
          </a:p>
        </p:txBody>
      </p:sp>
    </p:spTree>
    <p:extLst>
      <p:ext uri="{BB962C8B-B14F-4D97-AF65-F5344CB8AC3E}">
        <p14:creationId xmlns:p14="http://schemas.microsoft.com/office/powerpoint/2010/main" val="1910629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D218-2358-4401-971D-FAC295D5B999}"/>
              </a:ext>
            </a:extLst>
          </p:cNvPr>
          <p:cNvSpPr>
            <a:spLocks noGrp="1"/>
          </p:cNvSpPr>
          <p:nvPr>
            <p:ph type="title"/>
          </p:nvPr>
        </p:nvSpPr>
        <p:spPr>
          <a:xfrm>
            <a:off x="838200" y="556995"/>
            <a:ext cx="10515600" cy="1133693"/>
          </a:xfrm>
        </p:spPr>
        <p:txBody>
          <a:bodyPr>
            <a:normAutofit/>
          </a:bodyPr>
          <a:lstStyle/>
          <a:p>
            <a:r>
              <a:rPr lang="en-US" sz="4800" b="1" dirty="0">
                <a:solidFill>
                  <a:srgbClr val="68777C"/>
                </a:solidFill>
                <a:latin typeface="Century Gothic" panose="020B0502020202020204" pitchFamily="34" charset="0"/>
                <a:cs typeface="Aharoni" panose="02010803020104030203" pitchFamily="2" charset="-79"/>
              </a:rPr>
              <a:t>ANNOUNCEMENTS</a:t>
            </a:r>
            <a:endParaRPr lang="en-GB" sz="4800" b="1" dirty="0">
              <a:solidFill>
                <a:srgbClr val="68777C"/>
              </a:solidFill>
              <a:latin typeface="Century Gothic" panose="020B0502020202020204" pitchFamily="34" charset="0"/>
              <a:cs typeface="Aharoni" panose="02010803020104030203" pitchFamily="2" charset="-79"/>
            </a:endParaRPr>
          </a:p>
        </p:txBody>
      </p:sp>
      <p:sp>
        <p:nvSpPr>
          <p:cNvPr id="4" name="TextBox 3">
            <a:extLst>
              <a:ext uri="{FF2B5EF4-FFF2-40B4-BE49-F238E27FC236}">
                <a16:creationId xmlns:a16="http://schemas.microsoft.com/office/drawing/2014/main" id="{FE8CDEDD-4CAF-1540-8089-C6A6F3256716}"/>
              </a:ext>
            </a:extLst>
          </p:cNvPr>
          <p:cNvSpPr txBox="1"/>
          <p:nvPr/>
        </p:nvSpPr>
        <p:spPr>
          <a:xfrm>
            <a:off x="8872538" y="1071563"/>
            <a:ext cx="184731" cy="369332"/>
          </a:xfrm>
          <a:prstGeom prst="rect">
            <a:avLst/>
          </a:prstGeom>
          <a:noFill/>
        </p:spPr>
        <p:txBody>
          <a:bodyPr wrap="none" rtlCol="0">
            <a:spAutoFit/>
          </a:bodyPr>
          <a:lstStyle/>
          <a:p>
            <a:endParaRPr lang="en-US" dirty="0"/>
          </a:p>
        </p:txBody>
      </p:sp>
      <p:cxnSp>
        <p:nvCxnSpPr>
          <p:cNvPr id="6" name="Straight Connector 5">
            <a:extLst>
              <a:ext uri="{FF2B5EF4-FFF2-40B4-BE49-F238E27FC236}">
                <a16:creationId xmlns:a16="http://schemas.microsoft.com/office/drawing/2014/main" id="{C124390D-FA14-497C-8D1A-D2ED74A02555}"/>
              </a:ext>
            </a:extLst>
          </p:cNvPr>
          <p:cNvCxnSpPr/>
          <p:nvPr/>
        </p:nvCxnSpPr>
        <p:spPr>
          <a:xfrm flipV="1">
            <a:off x="1001409" y="1837715"/>
            <a:ext cx="9229061" cy="74428"/>
          </a:xfrm>
          <a:prstGeom prst="line">
            <a:avLst/>
          </a:prstGeom>
          <a:ln>
            <a:solidFill>
              <a:srgbClr val="68777C"/>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52B815A-6DC3-3147-A61F-879B9EC87A20}"/>
              </a:ext>
            </a:extLst>
          </p:cNvPr>
          <p:cNvSpPr txBox="1"/>
          <p:nvPr/>
        </p:nvSpPr>
        <p:spPr>
          <a:xfrm>
            <a:off x="1233714" y="2264229"/>
            <a:ext cx="9579429" cy="4154984"/>
          </a:xfrm>
          <a:prstGeom prst="rect">
            <a:avLst/>
          </a:prstGeom>
          <a:noFill/>
        </p:spPr>
        <p:txBody>
          <a:bodyPr wrap="square" rtlCol="0">
            <a:spAutoFit/>
          </a:bodyPr>
          <a:lstStyle/>
          <a:p>
            <a:pPr marL="342900" indent="-342900">
              <a:buFont typeface="Arial" panose="020B0604020202020204" pitchFamily="34" charset="0"/>
              <a:buChar char="•"/>
            </a:pPr>
            <a:r>
              <a:rPr lang="en-US" sz="2400" b="1" dirty="0"/>
              <a:t>Assignment</a:t>
            </a:r>
            <a:r>
              <a:rPr lang="fr-FR" sz="2400" b="1" dirty="0"/>
              <a:t> 2</a:t>
            </a:r>
            <a:r>
              <a:rPr lang="fr-FR" sz="2400" dirty="0"/>
              <a:t> –</a:t>
            </a:r>
            <a:r>
              <a:rPr lang="en-US" sz="2400" dirty="0"/>
              <a:t> Group-Level Belonging in OK Assignment 2, Due 11/12/2021.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b="1" dirty="0"/>
              <a:t>Exam 2 is Open Book Online, </a:t>
            </a:r>
            <a:r>
              <a:rPr lang="en-US" sz="2400" dirty="0"/>
              <a:t>covering Stereotypes, Prejudice, Discrimination, Aggression, Helping, and Prosocial Behavior sections, is on 11/17/2021.</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dirty="0"/>
              <a:t>The Belonging </a:t>
            </a:r>
            <a:r>
              <a:rPr lang="en-US" sz="2400" b="1" dirty="0"/>
              <a:t>Toolbox Open Book Online Test 2</a:t>
            </a:r>
            <a:r>
              <a:rPr lang="en-US" sz="2400" dirty="0"/>
              <a:t> on 12/01/2021 </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Exam 3</a:t>
            </a:r>
            <a:r>
              <a:rPr lang="en-US" sz="2400" dirty="0"/>
              <a:t> </a:t>
            </a:r>
            <a:r>
              <a:rPr lang="en-US" sz="2400" b="1" dirty="0"/>
              <a:t>is</a:t>
            </a:r>
            <a:r>
              <a:rPr lang="en-US" sz="2400" dirty="0"/>
              <a:t> </a:t>
            </a:r>
            <a:r>
              <a:rPr lang="en-US" sz="2400" b="1" dirty="0"/>
              <a:t>Open Book. </a:t>
            </a:r>
            <a:r>
              <a:rPr lang="en-US" sz="2400" dirty="0"/>
              <a:t>It will be available online from 8:00am on 12/13/2021 up to 4:00pm on 12/17/2021. </a:t>
            </a:r>
            <a:endParaRPr lang="en-US" sz="2400" b="1" dirty="0"/>
          </a:p>
        </p:txBody>
      </p:sp>
    </p:spTree>
    <p:extLst>
      <p:ext uri="{BB962C8B-B14F-4D97-AF65-F5344CB8AC3E}">
        <p14:creationId xmlns:p14="http://schemas.microsoft.com/office/powerpoint/2010/main" val="37755365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15CFD4-99E4-4F4D-98C2-7210B8F5EE8F}"/>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Objectives</a:t>
            </a:r>
          </a:p>
        </p:txBody>
      </p:sp>
      <p:graphicFrame>
        <p:nvGraphicFramePr>
          <p:cNvPr id="14" name="Content Placeholder 2">
            <a:extLst>
              <a:ext uri="{FF2B5EF4-FFF2-40B4-BE49-F238E27FC236}">
                <a16:creationId xmlns:a16="http://schemas.microsoft.com/office/drawing/2014/main" id="{0BCEF34A-23A1-4EF6-A263-39EE8F53DBCD}"/>
              </a:ext>
            </a:extLst>
          </p:cNvPr>
          <p:cNvGraphicFramePr>
            <a:graphicFrameLocks noGrp="1"/>
          </p:cNvGraphicFramePr>
          <p:nvPr>
            <p:ph idx="1"/>
            <p:extLst>
              <p:ext uri="{D42A27DB-BD31-4B8C-83A1-F6EECF244321}">
                <p14:modId xmlns:p14="http://schemas.microsoft.com/office/powerpoint/2010/main" val="97630437"/>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29230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E76AF5-82F2-DC4C-B020-97723E5EDE94}"/>
              </a:ext>
            </a:extLst>
          </p:cNvPr>
          <p:cNvSpPr>
            <a:spLocks noGrp="1"/>
          </p:cNvSpPr>
          <p:nvPr>
            <p:ph type="title"/>
          </p:nvPr>
        </p:nvSpPr>
        <p:spPr>
          <a:xfrm>
            <a:off x="1136397" y="502020"/>
            <a:ext cx="5323715" cy="1642970"/>
          </a:xfrm>
        </p:spPr>
        <p:txBody>
          <a:bodyPr anchor="b">
            <a:normAutofit/>
          </a:bodyPr>
          <a:lstStyle/>
          <a:p>
            <a:r>
              <a:rPr lang="en-US" sz="4000"/>
              <a:t>Assignment 2</a:t>
            </a:r>
          </a:p>
        </p:txBody>
      </p:sp>
      <p:sp>
        <p:nvSpPr>
          <p:cNvPr id="3" name="Content Placeholder 2">
            <a:extLst>
              <a:ext uri="{FF2B5EF4-FFF2-40B4-BE49-F238E27FC236}">
                <a16:creationId xmlns:a16="http://schemas.microsoft.com/office/drawing/2014/main" id="{5C487CAE-F5DD-1442-890B-F0D8BD2E60AA}"/>
              </a:ext>
            </a:extLst>
          </p:cNvPr>
          <p:cNvSpPr>
            <a:spLocks noGrp="1"/>
          </p:cNvSpPr>
          <p:nvPr>
            <p:ph idx="1"/>
          </p:nvPr>
        </p:nvSpPr>
        <p:spPr>
          <a:xfrm>
            <a:off x="1144923" y="2405894"/>
            <a:ext cx="5315189" cy="3535083"/>
          </a:xfrm>
        </p:spPr>
        <p:txBody>
          <a:bodyPr anchor="t">
            <a:normAutofit/>
          </a:bodyPr>
          <a:lstStyle/>
          <a:p>
            <a:pPr marL="0" indent="0">
              <a:buNone/>
            </a:pPr>
            <a:r>
              <a:rPr lang="en-US" sz="2000"/>
              <a:t>Work on Assignment 2 for 15 minutes</a:t>
            </a:r>
          </a:p>
        </p:txBody>
      </p:sp>
      <p:sp>
        <p:nvSpPr>
          <p:cNvPr id="14" name="Rectangle 13">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Pencil">
            <a:extLst>
              <a:ext uri="{FF2B5EF4-FFF2-40B4-BE49-F238E27FC236}">
                <a16:creationId xmlns:a16="http://schemas.microsoft.com/office/drawing/2014/main" id="{E751DE83-7528-4C4D-976A-27625A2C3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75967" y="1359681"/>
            <a:ext cx="4170530" cy="4170530"/>
          </a:xfrm>
          <a:prstGeom prst="rect">
            <a:avLst/>
          </a:prstGeom>
        </p:spPr>
      </p:pic>
    </p:spTree>
    <p:extLst>
      <p:ext uri="{BB962C8B-B14F-4D97-AF65-F5344CB8AC3E}">
        <p14:creationId xmlns:p14="http://schemas.microsoft.com/office/powerpoint/2010/main" val="3415718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D4DA7-167D-5C4B-A81A-8DDFA7B67DCB}"/>
              </a:ext>
            </a:extLst>
          </p:cNvPr>
          <p:cNvSpPr>
            <a:spLocks noGrp="1"/>
          </p:cNvSpPr>
          <p:nvPr>
            <p:ph type="title"/>
          </p:nvPr>
        </p:nvSpPr>
        <p:spPr>
          <a:xfrm>
            <a:off x="1136428" y="627564"/>
            <a:ext cx="7474172" cy="1325563"/>
          </a:xfrm>
        </p:spPr>
        <p:txBody>
          <a:bodyPr>
            <a:normAutofit/>
          </a:bodyPr>
          <a:lstStyle/>
          <a:p>
            <a:r>
              <a:rPr lang="en-US" dirty="0"/>
              <a:t>Review: Aggression</a:t>
            </a:r>
          </a:p>
        </p:txBody>
      </p:sp>
      <p:sp>
        <p:nvSpPr>
          <p:cNvPr id="3" name="Content Placeholder 2">
            <a:extLst>
              <a:ext uri="{FF2B5EF4-FFF2-40B4-BE49-F238E27FC236}">
                <a16:creationId xmlns:a16="http://schemas.microsoft.com/office/drawing/2014/main" id="{9B06D017-8C18-C14B-8781-BF9E2D9D1917}"/>
              </a:ext>
            </a:extLst>
          </p:cNvPr>
          <p:cNvSpPr>
            <a:spLocks noGrp="1"/>
          </p:cNvSpPr>
          <p:nvPr>
            <p:ph idx="1"/>
          </p:nvPr>
        </p:nvSpPr>
        <p:spPr>
          <a:xfrm>
            <a:off x="1136429" y="2278173"/>
            <a:ext cx="6467867" cy="3450613"/>
          </a:xfrm>
        </p:spPr>
        <p:txBody>
          <a:bodyPr anchor="ctr">
            <a:normAutofit/>
          </a:bodyPr>
          <a:lstStyle/>
          <a:p>
            <a:r>
              <a:rPr lang="en-US" sz="2400" dirty="0"/>
              <a:t>What are the three theories of aggression we discussed on Wednesday?</a:t>
            </a:r>
          </a:p>
          <a:p>
            <a:r>
              <a:rPr lang="en-US" sz="2400" dirty="0"/>
              <a:t>Whare are some of the influences on aggression?</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hat">
            <a:extLst>
              <a:ext uri="{FF2B5EF4-FFF2-40B4-BE49-F238E27FC236}">
                <a16:creationId xmlns:a16="http://schemas.microsoft.com/office/drawing/2014/main" id="{EB7DE15B-E2EC-4F63-9763-4A245835BA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1926652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575FC9-128C-FB47-8664-21035B2180B5}"/>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b="1" kern="1200">
                <a:solidFill>
                  <a:schemeClr val="tx1"/>
                </a:solidFill>
                <a:latin typeface="+mj-lt"/>
                <a:ea typeface="+mj-ea"/>
                <a:cs typeface="+mj-cs"/>
              </a:rPr>
              <a:t>Prosocial Behavior</a:t>
            </a:r>
          </a:p>
        </p:txBody>
      </p:sp>
      <p:sp>
        <p:nvSpPr>
          <p:cNvPr id="1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1AC8A71-A5BF-F148-9760-9DCEFEF2F7BE}"/>
              </a:ext>
            </a:extLst>
          </p:cNvPr>
          <p:cNvSpPr>
            <a:spLocks noGrp="1"/>
          </p:cNvSpPr>
          <p:nvPr>
            <p:ph sz="half" idx="1"/>
          </p:nvPr>
        </p:nvSpPr>
        <p:spPr>
          <a:xfrm>
            <a:off x="630936" y="2807208"/>
            <a:ext cx="3429000" cy="3410712"/>
          </a:xfrm>
        </p:spPr>
        <p:txBody>
          <a:bodyPr vert="horz" lIns="91440" tIns="45720" rIns="91440" bIns="45720" rtlCol="0" anchor="t">
            <a:normAutofit/>
          </a:bodyPr>
          <a:lstStyle/>
          <a:p>
            <a:r>
              <a:rPr lang="en-US" sz="2200" dirty="0"/>
              <a:t>AKA helping, or altruism</a:t>
            </a:r>
          </a:p>
          <a:p>
            <a:r>
              <a:rPr lang="en-US" sz="2200" dirty="0"/>
              <a:t>Any action performed to help others, either on an individual or group level</a:t>
            </a:r>
          </a:p>
        </p:txBody>
      </p:sp>
      <p:pic>
        <p:nvPicPr>
          <p:cNvPr id="6" name="Content Placeholder 8" descr="A photo of Mr. Rogers with text of his quotation: When I was a boy and I would see scary things in the news, my mother would say to me, Look for the helpers. You will always find people who are helping.">
            <a:extLst>
              <a:ext uri="{FF2B5EF4-FFF2-40B4-BE49-F238E27FC236}">
                <a16:creationId xmlns:a16="http://schemas.microsoft.com/office/drawing/2014/main" id="{173192E9-2A7C-8D4B-915E-3A02DDBBF565}"/>
              </a:ext>
            </a:extLst>
          </p:cNvPr>
          <p:cNvPicPr>
            <a:picLocks noGrp="1" noChangeAspect="1"/>
          </p:cNvPicPr>
          <p:nvPr>
            <p:ph sz="half" idx="2"/>
          </p:nvPr>
        </p:nvPicPr>
        <p:blipFill>
          <a:blip r:embed="rId2"/>
          <a:stretch>
            <a:fillRect/>
          </a:stretch>
        </p:blipFill>
        <p:spPr>
          <a:xfrm>
            <a:off x="5317236" y="640080"/>
            <a:ext cx="5577840" cy="5577840"/>
          </a:xfrm>
          <a:prstGeom prst="rect">
            <a:avLst/>
          </a:prstGeom>
        </p:spPr>
      </p:pic>
    </p:spTree>
    <p:extLst>
      <p:ext uri="{BB962C8B-B14F-4D97-AF65-F5344CB8AC3E}">
        <p14:creationId xmlns:p14="http://schemas.microsoft.com/office/powerpoint/2010/main" val="1039948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CB32C-E769-EA4D-A02D-20DA213FCF9A}"/>
              </a:ext>
            </a:extLst>
          </p:cNvPr>
          <p:cNvSpPr>
            <a:spLocks noGrp="1"/>
          </p:cNvSpPr>
          <p:nvPr>
            <p:ph type="title"/>
          </p:nvPr>
        </p:nvSpPr>
        <p:spPr/>
        <p:txBody>
          <a:bodyPr/>
          <a:lstStyle/>
          <a:p>
            <a:r>
              <a:rPr lang="en-US" b="1">
                <a:solidFill>
                  <a:srgbClr val="68777C"/>
                </a:solidFill>
                <a:latin typeface="Century Gothic" panose="020B0502020202020204" pitchFamily="34" charset="0"/>
              </a:rPr>
              <a:t>Types of Altruism</a:t>
            </a:r>
            <a:endParaRPr lang="en-US" b="1" dirty="0">
              <a:solidFill>
                <a:srgbClr val="68777C"/>
              </a:solidFill>
              <a:latin typeface="Century Gothic" panose="020B0502020202020204" pitchFamily="34" charset="0"/>
            </a:endParaRPr>
          </a:p>
        </p:txBody>
      </p:sp>
      <p:sp>
        <p:nvSpPr>
          <p:cNvPr id="4" name="Content Placeholder 3">
            <a:extLst>
              <a:ext uri="{FF2B5EF4-FFF2-40B4-BE49-F238E27FC236}">
                <a16:creationId xmlns:a16="http://schemas.microsoft.com/office/drawing/2014/main" id="{A1CCAD71-5FC1-7C44-BB0E-15F6E4D78B77}"/>
              </a:ext>
            </a:extLst>
          </p:cNvPr>
          <p:cNvSpPr>
            <a:spLocks noGrp="1"/>
          </p:cNvSpPr>
          <p:nvPr>
            <p:ph sz="half" idx="1"/>
          </p:nvPr>
        </p:nvSpPr>
        <p:spPr/>
        <p:txBody>
          <a:bodyPr/>
          <a:lstStyle/>
          <a:p>
            <a:pPr marL="0" indent="0">
              <a:buNone/>
            </a:pPr>
            <a:r>
              <a:rPr lang="en-US" b="1">
                <a:solidFill>
                  <a:srgbClr val="68777C"/>
                </a:solidFill>
                <a:latin typeface="Century Gothic" panose="020B0502020202020204" pitchFamily="34" charset="0"/>
              </a:rPr>
              <a:t>Pure Altruism</a:t>
            </a:r>
          </a:p>
          <a:p>
            <a:pPr marL="0" indent="0">
              <a:buNone/>
            </a:pPr>
            <a:r>
              <a:rPr lang="en-US">
                <a:solidFill>
                  <a:srgbClr val="68777C"/>
                </a:solidFill>
                <a:latin typeface="Century Gothic" panose="020B0502020202020204" pitchFamily="34" charset="0"/>
              </a:rPr>
              <a:t>Actions motivated only by the desire to help, with zero expectation for any kind of reward</a:t>
            </a:r>
            <a:endParaRPr lang="en-US" dirty="0">
              <a:solidFill>
                <a:srgbClr val="68777C"/>
              </a:solidFill>
              <a:latin typeface="Century Gothic" panose="020B0502020202020204" pitchFamily="34" charset="0"/>
            </a:endParaRPr>
          </a:p>
        </p:txBody>
      </p:sp>
      <p:sp>
        <p:nvSpPr>
          <p:cNvPr id="5" name="Content Placeholder 4">
            <a:extLst>
              <a:ext uri="{FF2B5EF4-FFF2-40B4-BE49-F238E27FC236}">
                <a16:creationId xmlns:a16="http://schemas.microsoft.com/office/drawing/2014/main" id="{564E5707-05C0-C441-BC06-B3F350620865}"/>
              </a:ext>
            </a:extLst>
          </p:cNvPr>
          <p:cNvSpPr>
            <a:spLocks noGrp="1"/>
          </p:cNvSpPr>
          <p:nvPr>
            <p:ph sz="half" idx="2"/>
          </p:nvPr>
        </p:nvSpPr>
        <p:spPr/>
        <p:txBody>
          <a:bodyPr/>
          <a:lstStyle/>
          <a:p>
            <a:pPr marL="0" indent="0">
              <a:buNone/>
            </a:pPr>
            <a:r>
              <a:rPr lang="en-US" b="1">
                <a:solidFill>
                  <a:srgbClr val="68777C"/>
                </a:solidFill>
                <a:latin typeface="Century Gothic" panose="020B0502020202020204" pitchFamily="34" charset="0"/>
              </a:rPr>
              <a:t>Egoistic Altruism</a:t>
            </a:r>
          </a:p>
          <a:p>
            <a:pPr marL="0" indent="0">
              <a:buNone/>
            </a:pPr>
            <a:r>
              <a:rPr lang="en-US">
                <a:solidFill>
                  <a:srgbClr val="68777C"/>
                </a:solidFill>
                <a:latin typeface="Century Gothic" panose="020B0502020202020204" pitchFamily="34" charset="0"/>
              </a:rPr>
              <a:t>Helping behavior done with an expectation of some kind of personal or group benefit</a:t>
            </a:r>
            <a:endParaRPr lang="en-US" dirty="0">
              <a:solidFill>
                <a:srgbClr val="68777C"/>
              </a:solidFill>
              <a:latin typeface="Century Gothic" panose="020B0502020202020204" pitchFamily="34" charset="0"/>
            </a:endParaRPr>
          </a:p>
        </p:txBody>
      </p:sp>
    </p:spTree>
    <p:extLst>
      <p:ext uri="{BB962C8B-B14F-4D97-AF65-F5344CB8AC3E}">
        <p14:creationId xmlns:p14="http://schemas.microsoft.com/office/powerpoint/2010/main" val="9579279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38F74-7F49-194B-AA7C-AD7B5BB0B5EB}"/>
              </a:ext>
            </a:extLst>
          </p:cNvPr>
          <p:cNvSpPr>
            <a:spLocks noGrp="1"/>
          </p:cNvSpPr>
          <p:nvPr>
            <p:ph type="title"/>
          </p:nvPr>
        </p:nvSpPr>
        <p:spPr>
          <a:xfrm>
            <a:off x="4965430" y="629268"/>
            <a:ext cx="6586491" cy="1286160"/>
          </a:xfrm>
        </p:spPr>
        <p:txBody>
          <a:bodyPr anchor="b">
            <a:normAutofit/>
          </a:bodyPr>
          <a:lstStyle/>
          <a:p>
            <a:r>
              <a:rPr lang="en-US" dirty="0"/>
              <a:t>Quick write</a:t>
            </a:r>
          </a:p>
        </p:txBody>
      </p:sp>
      <p:sp>
        <p:nvSpPr>
          <p:cNvPr id="3" name="Content Placeholder 2">
            <a:extLst>
              <a:ext uri="{FF2B5EF4-FFF2-40B4-BE49-F238E27FC236}">
                <a16:creationId xmlns:a16="http://schemas.microsoft.com/office/drawing/2014/main" id="{C72259B1-7C7C-204F-8069-C05879124C11}"/>
              </a:ext>
            </a:extLst>
          </p:cNvPr>
          <p:cNvSpPr>
            <a:spLocks noGrp="1"/>
          </p:cNvSpPr>
          <p:nvPr>
            <p:ph idx="1"/>
          </p:nvPr>
        </p:nvSpPr>
        <p:spPr>
          <a:xfrm>
            <a:off x="4965431" y="2438400"/>
            <a:ext cx="6586489" cy="3785419"/>
          </a:xfrm>
        </p:spPr>
        <p:txBody>
          <a:bodyPr>
            <a:normAutofit/>
          </a:bodyPr>
          <a:lstStyle/>
          <a:p>
            <a:pPr marL="0" indent="0">
              <a:buNone/>
            </a:pPr>
            <a:r>
              <a:rPr lang="en-US" sz="2000" dirty="0"/>
              <a:t>Think back to the last time you helped someone. Why did you decide to help? In general, what do you think motivates people to help each other?</a:t>
            </a:r>
          </a:p>
          <a:p>
            <a:pPr marL="0" indent="0">
              <a:buNone/>
            </a:pPr>
            <a:endParaRPr lang="en-US" sz="2000" dirty="0"/>
          </a:p>
        </p:txBody>
      </p:sp>
      <p:pic>
        <p:nvPicPr>
          <p:cNvPr id="5" name="Picture 4" descr="Empty speech bubbles">
            <a:extLst>
              <a:ext uri="{FF2B5EF4-FFF2-40B4-BE49-F238E27FC236}">
                <a16:creationId xmlns:a16="http://schemas.microsoft.com/office/drawing/2014/main" id="{033602F5-79FC-4A60-95E8-811C2C244FC9}"/>
              </a:ext>
            </a:extLst>
          </p:cNvPr>
          <p:cNvPicPr>
            <a:picLocks noChangeAspect="1"/>
          </p:cNvPicPr>
          <p:nvPr/>
        </p:nvPicPr>
        <p:blipFill rotWithShape="1">
          <a:blip r:embed="rId2"/>
          <a:srcRect l="31688" r="23193"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966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35136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3F7690-F5C1-1A4C-9B97-FA0D2FC8AB82}"/>
              </a:ext>
            </a:extLst>
          </p:cNvPr>
          <p:cNvSpPr>
            <a:spLocks noGrp="1"/>
          </p:cNvSpPr>
          <p:nvPr>
            <p:ph type="title"/>
          </p:nvPr>
        </p:nvSpPr>
        <p:spPr>
          <a:xfrm>
            <a:off x="841248" y="548640"/>
            <a:ext cx="3600860" cy="5431536"/>
          </a:xfrm>
        </p:spPr>
        <p:txBody>
          <a:bodyPr>
            <a:normAutofit/>
          </a:bodyPr>
          <a:lstStyle/>
          <a:p>
            <a:r>
              <a:rPr lang="en-US" sz="4200" b="1">
                <a:latin typeface="Century Gothic" panose="020B0502020202020204" pitchFamily="34" charset="0"/>
              </a:rPr>
              <a:t>Why Do People Decide to Help?</a:t>
            </a:r>
            <a:br>
              <a:rPr lang="en-US" sz="4200" b="1">
                <a:latin typeface="Century Gothic" panose="020B0502020202020204" pitchFamily="34" charset="0"/>
              </a:rPr>
            </a:br>
            <a:r>
              <a:rPr lang="en-US" sz="4200" b="1">
                <a:latin typeface="Century Gothic" panose="020B0502020202020204" pitchFamily="34" charset="0"/>
              </a:rPr>
              <a:t>Evolutionary Perspective</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A1B251F6-882A-294F-A093-639DC3F261A0}"/>
              </a:ext>
            </a:extLst>
          </p:cNvPr>
          <p:cNvSpPr>
            <a:spLocks noGrp="1"/>
          </p:cNvSpPr>
          <p:nvPr>
            <p:ph idx="1"/>
          </p:nvPr>
        </p:nvSpPr>
        <p:spPr>
          <a:xfrm>
            <a:off x="5126418" y="552091"/>
            <a:ext cx="6224335" cy="5431536"/>
          </a:xfrm>
        </p:spPr>
        <p:txBody>
          <a:bodyPr anchor="ctr">
            <a:normAutofit/>
          </a:bodyPr>
          <a:lstStyle/>
          <a:p>
            <a:r>
              <a:rPr lang="en-US" sz="2200">
                <a:latin typeface="Century Gothic" panose="020B0502020202020204" pitchFamily="34" charset="0"/>
              </a:rPr>
              <a:t>Life is easier if you have good neighbors.</a:t>
            </a:r>
          </a:p>
          <a:p>
            <a:r>
              <a:rPr lang="en-US" sz="2200">
                <a:latin typeface="Century Gothic" panose="020B0502020202020204" pitchFamily="34" charset="0"/>
              </a:rPr>
              <a:t>Because there are shared benefits to being in groups, people within groups are motivated to be altruistic.</a:t>
            </a:r>
          </a:p>
          <a:p>
            <a:r>
              <a:rPr lang="en-US" sz="2200">
                <a:latin typeface="Century Gothic" panose="020B0502020202020204" pitchFamily="34" charset="0"/>
              </a:rPr>
              <a:t>If you help someone they are more likely to help you in return.</a:t>
            </a:r>
          </a:p>
          <a:p>
            <a:r>
              <a:rPr lang="en-US" sz="2200">
                <a:latin typeface="Century Gothic" panose="020B0502020202020204" pitchFamily="34" charset="0"/>
              </a:rPr>
              <a:t>We are more likely to help people in our kinship groups.</a:t>
            </a:r>
          </a:p>
          <a:p>
            <a:r>
              <a:rPr lang="en-US" sz="2200">
                <a:latin typeface="Century Gothic" panose="020B0502020202020204" pitchFamily="34" charset="0"/>
              </a:rPr>
              <a:t>(This perspective assumes the egoistic rationale for prosocial behavior.)</a:t>
            </a:r>
          </a:p>
        </p:txBody>
      </p:sp>
    </p:spTree>
    <p:extLst>
      <p:ext uri="{BB962C8B-B14F-4D97-AF65-F5344CB8AC3E}">
        <p14:creationId xmlns:p14="http://schemas.microsoft.com/office/powerpoint/2010/main" val="3368180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6F1F2C8-798B-4CCE-A851-94AFAF350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CAE083-3B0D-5442-A60B-4FCC63E33F14}"/>
              </a:ext>
            </a:extLst>
          </p:cNvPr>
          <p:cNvSpPr>
            <a:spLocks noGrp="1"/>
          </p:cNvSpPr>
          <p:nvPr>
            <p:ph type="title"/>
          </p:nvPr>
        </p:nvSpPr>
        <p:spPr>
          <a:xfrm>
            <a:off x="970908" y="1220919"/>
            <a:ext cx="5425781" cy="2387600"/>
          </a:xfrm>
        </p:spPr>
        <p:txBody>
          <a:bodyPr vert="horz" lIns="91440" tIns="45720" rIns="91440" bIns="45720" rtlCol="0" anchor="b">
            <a:normAutofit/>
          </a:bodyPr>
          <a:lstStyle/>
          <a:p>
            <a:r>
              <a:rPr lang="en-US" sz="6000" kern="1200">
                <a:solidFill>
                  <a:schemeClr val="tx1"/>
                </a:solidFill>
                <a:latin typeface="+mj-lt"/>
                <a:ea typeface="+mj-ea"/>
                <a:cs typeface="+mj-cs"/>
              </a:rPr>
              <a:t>Social exchange theory</a:t>
            </a:r>
          </a:p>
        </p:txBody>
      </p:sp>
      <p:sp>
        <p:nvSpPr>
          <p:cNvPr id="3" name="Content Placeholder 2">
            <a:extLst>
              <a:ext uri="{FF2B5EF4-FFF2-40B4-BE49-F238E27FC236}">
                <a16:creationId xmlns:a16="http://schemas.microsoft.com/office/drawing/2014/main" id="{580E85F5-6609-7E40-93E1-7C16173C254B}"/>
              </a:ext>
            </a:extLst>
          </p:cNvPr>
          <p:cNvSpPr>
            <a:spLocks noGrp="1"/>
          </p:cNvSpPr>
          <p:nvPr>
            <p:ph idx="1"/>
          </p:nvPr>
        </p:nvSpPr>
        <p:spPr>
          <a:xfrm>
            <a:off x="970908" y="3700594"/>
            <a:ext cx="5425781" cy="1655762"/>
          </a:xfrm>
        </p:spPr>
        <p:txBody>
          <a:bodyPr vert="horz" lIns="91440" tIns="45720" rIns="91440" bIns="45720" rtlCol="0">
            <a:normAutofit/>
          </a:bodyPr>
          <a:lstStyle/>
          <a:p>
            <a:pPr marL="0" indent="0">
              <a:buNone/>
            </a:pPr>
            <a:r>
              <a:rPr lang="en-US" sz="2400" kern="1200">
                <a:solidFill>
                  <a:schemeClr val="tx1"/>
                </a:solidFill>
                <a:latin typeface="+mn-lt"/>
                <a:ea typeface="+mn-ea"/>
                <a:cs typeface="+mn-cs"/>
              </a:rPr>
              <a:t>The idea that people form dyads or larger groups because of mutually shared benefits</a:t>
            </a:r>
          </a:p>
        </p:txBody>
      </p:sp>
      <p:sp>
        <p:nvSpPr>
          <p:cNvPr id="10" name="Freeform: Shape 9">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Oval 11">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02394"/>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0167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Empty speech bubbles">
            <a:extLst>
              <a:ext uri="{FF2B5EF4-FFF2-40B4-BE49-F238E27FC236}">
                <a16:creationId xmlns:a16="http://schemas.microsoft.com/office/drawing/2014/main" id="{1D36A961-440F-4E98-85D0-0DD35467D67A}"/>
              </a:ext>
            </a:extLst>
          </p:cNvPr>
          <p:cNvPicPr>
            <a:picLocks noChangeAspect="1"/>
          </p:cNvPicPr>
          <p:nvPr/>
        </p:nvPicPr>
        <p:blipFill rotWithShape="1">
          <a:blip r:embed="rId2"/>
          <a:srcRect l="5884" r="-1" b="-1"/>
          <a:stretch/>
        </p:blipFill>
        <p:spPr>
          <a:xfrm>
            <a:off x="1" y="10"/>
            <a:ext cx="9669642" cy="6857990"/>
          </a:xfrm>
          <a:prstGeom prst="rect">
            <a:avLst/>
          </a:prstGeom>
        </p:spPr>
      </p:pic>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4C96D2-9E47-8345-91D7-DB47B9B8283D}"/>
              </a:ext>
            </a:extLst>
          </p:cNvPr>
          <p:cNvSpPr>
            <a:spLocks noGrp="1"/>
          </p:cNvSpPr>
          <p:nvPr>
            <p:ph type="title"/>
          </p:nvPr>
        </p:nvSpPr>
        <p:spPr>
          <a:xfrm>
            <a:off x="7531610" y="365125"/>
            <a:ext cx="3822189" cy="1899912"/>
          </a:xfrm>
        </p:spPr>
        <p:txBody>
          <a:bodyPr>
            <a:normAutofit/>
          </a:bodyPr>
          <a:lstStyle/>
          <a:p>
            <a:r>
              <a:rPr lang="en-US" sz="4000" dirty="0"/>
              <a:t>What is aggression?</a:t>
            </a:r>
            <a:br>
              <a:rPr lang="en-US" sz="4000" dirty="0"/>
            </a:br>
            <a:endParaRPr lang="en-US" sz="4000" dirty="0"/>
          </a:p>
        </p:txBody>
      </p:sp>
      <p:sp>
        <p:nvSpPr>
          <p:cNvPr id="3" name="Content Placeholder 2">
            <a:extLst>
              <a:ext uri="{FF2B5EF4-FFF2-40B4-BE49-F238E27FC236}">
                <a16:creationId xmlns:a16="http://schemas.microsoft.com/office/drawing/2014/main" id="{06A64420-ACFA-C241-ADF6-57A60475C477}"/>
              </a:ext>
            </a:extLst>
          </p:cNvPr>
          <p:cNvSpPr>
            <a:spLocks noGrp="1"/>
          </p:cNvSpPr>
          <p:nvPr>
            <p:ph idx="1"/>
          </p:nvPr>
        </p:nvSpPr>
        <p:spPr>
          <a:xfrm>
            <a:off x="7531610" y="2434201"/>
            <a:ext cx="3822189" cy="3742762"/>
          </a:xfrm>
        </p:spPr>
        <p:txBody>
          <a:bodyPr>
            <a:normAutofit/>
          </a:bodyPr>
          <a:lstStyle/>
          <a:p>
            <a:pPr marL="0" indent="0">
              <a:buNone/>
            </a:pPr>
            <a:endParaRPr lang="en-US" sz="2000" dirty="0"/>
          </a:p>
          <a:p>
            <a:pPr marL="0" indent="0">
              <a:buNone/>
            </a:pPr>
            <a:r>
              <a:rPr lang="en-US" sz="2000" dirty="0"/>
              <a:t>Take 3 minutes to draw what aggression looks like, sounds like, and feels like.</a:t>
            </a:r>
          </a:p>
          <a:p>
            <a:endParaRPr lang="en-US" sz="2000" dirty="0"/>
          </a:p>
        </p:txBody>
      </p:sp>
    </p:spTree>
    <p:extLst>
      <p:ext uri="{BB962C8B-B14F-4D97-AF65-F5344CB8AC3E}">
        <p14:creationId xmlns:p14="http://schemas.microsoft.com/office/powerpoint/2010/main" val="35029533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3A9643-3F07-1945-852D-B16BF818DC18}"/>
              </a:ext>
            </a:extLst>
          </p:cNvPr>
          <p:cNvSpPr>
            <a:spLocks noGrp="1"/>
          </p:cNvSpPr>
          <p:nvPr>
            <p:ph type="title"/>
          </p:nvPr>
        </p:nvSpPr>
        <p:spPr>
          <a:xfrm>
            <a:off x="1389278" y="1233241"/>
            <a:ext cx="3240506" cy="4064628"/>
          </a:xfrm>
        </p:spPr>
        <p:txBody>
          <a:bodyPr>
            <a:normAutofit/>
          </a:bodyPr>
          <a:lstStyle/>
          <a:p>
            <a:r>
              <a:rPr lang="en-US">
                <a:solidFill>
                  <a:srgbClr val="FFFFFF"/>
                </a:solidFill>
              </a:rPr>
              <a:t>Kinship Selection</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330BDE1-BF83-7741-929C-DB720A492C66}"/>
              </a:ext>
            </a:extLst>
          </p:cNvPr>
          <p:cNvSpPr>
            <a:spLocks noGrp="1"/>
          </p:cNvSpPr>
          <p:nvPr>
            <p:ph idx="1"/>
          </p:nvPr>
        </p:nvSpPr>
        <p:spPr>
          <a:xfrm>
            <a:off x="6226808" y="2499779"/>
            <a:ext cx="5257799" cy="4889350"/>
          </a:xfrm>
        </p:spPr>
        <p:txBody>
          <a:bodyPr anchor="t">
            <a:normAutofit/>
          </a:bodyPr>
          <a:lstStyle/>
          <a:p>
            <a:pPr marL="0" indent="0">
              <a:buNone/>
            </a:pPr>
            <a:r>
              <a:rPr lang="en-US" dirty="0"/>
              <a:t>The evolutionary urge to favor those with close genetic relatedness</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898943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072182-6C8C-064C-B99F-7C0AFA9218C1}"/>
              </a:ext>
            </a:extLst>
          </p:cNvPr>
          <p:cNvSpPr>
            <a:spLocks noGrp="1"/>
          </p:cNvSpPr>
          <p:nvPr>
            <p:ph type="title"/>
          </p:nvPr>
        </p:nvSpPr>
        <p:spPr>
          <a:xfrm>
            <a:off x="1171074" y="1396686"/>
            <a:ext cx="3240506" cy="4064628"/>
          </a:xfrm>
        </p:spPr>
        <p:txBody>
          <a:bodyPr>
            <a:normAutofit/>
          </a:bodyPr>
          <a:lstStyle/>
          <a:p>
            <a:r>
              <a:rPr lang="en-US" dirty="0">
                <a:solidFill>
                  <a:srgbClr val="FFFFFF"/>
                </a:solidFill>
              </a:rPr>
              <a:t>Hamilton’s inequality</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6ACACD9-E993-6F4E-9B81-D62A24E52E9E}"/>
              </a:ext>
            </a:extLst>
          </p:cNvPr>
          <p:cNvSpPr>
            <a:spLocks noGrp="1"/>
          </p:cNvSpPr>
          <p:nvPr>
            <p:ph idx="1"/>
          </p:nvPr>
        </p:nvSpPr>
        <p:spPr>
          <a:xfrm>
            <a:off x="5370153" y="1526033"/>
            <a:ext cx="5536397" cy="3935281"/>
          </a:xfrm>
        </p:spPr>
        <p:txBody>
          <a:bodyPr>
            <a:normAutofit/>
          </a:bodyPr>
          <a:lstStyle/>
          <a:p>
            <a:pPr marL="0" indent="0">
              <a:buNone/>
            </a:pPr>
            <a:endParaRPr lang="en-US" i="1"/>
          </a:p>
          <a:p>
            <a:pPr marL="0" indent="0">
              <a:buNone/>
            </a:pPr>
            <a:r>
              <a:rPr lang="en-US" i="1" dirty="0"/>
              <a:t>(r x b)&gt;c</a:t>
            </a:r>
            <a:endParaRPr lang="en-US" i="1"/>
          </a:p>
          <a:p>
            <a:pPr marL="0" indent="0">
              <a:buNone/>
            </a:pPr>
            <a:endParaRPr lang="en-US" dirty="0"/>
          </a:p>
          <a:p>
            <a:pPr marL="0" indent="0">
              <a:buNone/>
            </a:pPr>
            <a:r>
              <a:rPr lang="en-US" dirty="0"/>
              <a:t>A formula that predicts helping will occur when the benefits to ourselves or our genetic relatives outweigh the costs.</a:t>
            </a:r>
          </a:p>
        </p:txBody>
      </p:sp>
    </p:spTree>
    <p:extLst>
      <p:ext uri="{BB962C8B-B14F-4D97-AF65-F5344CB8AC3E}">
        <p14:creationId xmlns:p14="http://schemas.microsoft.com/office/powerpoint/2010/main" val="34335608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6766B6-C25E-D242-87F4-6A38BCBD0DCE}"/>
              </a:ext>
            </a:extLst>
          </p:cNvPr>
          <p:cNvSpPr>
            <a:spLocks noGrp="1"/>
          </p:cNvSpPr>
          <p:nvPr>
            <p:ph type="title"/>
          </p:nvPr>
        </p:nvSpPr>
        <p:spPr>
          <a:xfrm>
            <a:off x="838200" y="365125"/>
            <a:ext cx="10515600" cy="1325563"/>
          </a:xfrm>
        </p:spPr>
        <p:txBody>
          <a:bodyPr>
            <a:normAutofit/>
          </a:bodyPr>
          <a:lstStyle/>
          <a:p>
            <a:r>
              <a:rPr lang="en-US" sz="4200" b="1">
                <a:latin typeface="Century Gothic" panose="020B0502020202020204" pitchFamily="34" charset="0"/>
              </a:rPr>
              <a:t>Why Do People Decide to Help?</a:t>
            </a:r>
            <a:br>
              <a:rPr lang="en-US" sz="4200" b="1">
                <a:latin typeface="Century Gothic" panose="020B0502020202020204" pitchFamily="34" charset="0"/>
              </a:rPr>
            </a:br>
            <a:r>
              <a:rPr lang="en-US" sz="4200" b="1">
                <a:latin typeface="Century Gothic" panose="020B0502020202020204" pitchFamily="34" charset="0"/>
              </a:rPr>
              <a:t>Social Norms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7F69E16-5DC1-D543-ABED-50F4DD298DC0}"/>
              </a:ext>
            </a:extLst>
          </p:cNvPr>
          <p:cNvSpPr>
            <a:spLocks noGrp="1"/>
          </p:cNvSpPr>
          <p:nvPr>
            <p:ph idx="1"/>
          </p:nvPr>
        </p:nvSpPr>
        <p:spPr>
          <a:xfrm>
            <a:off x="838200" y="1929384"/>
            <a:ext cx="10515600" cy="4251960"/>
          </a:xfrm>
        </p:spPr>
        <p:txBody>
          <a:bodyPr>
            <a:normAutofit/>
          </a:bodyPr>
          <a:lstStyle/>
          <a:p>
            <a:r>
              <a:rPr lang="en-US" sz="2200" dirty="0">
                <a:latin typeface="Century Gothic" panose="020B0502020202020204" pitchFamily="34" charset="0"/>
              </a:rPr>
              <a:t>Social norms: unwritten rules about how members of a group are expected to behave</a:t>
            </a:r>
          </a:p>
          <a:p>
            <a:r>
              <a:rPr lang="en-US" sz="2200" dirty="0">
                <a:latin typeface="Century Gothic" panose="020B0502020202020204" pitchFamily="34" charset="0"/>
              </a:rPr>
              <a:t>Belief in a just world suggests a cosmic yet practical sort of exchange. We help because we believe in the universe rewarding us.</a:t>
            </a:r>
          </a:p>
          <a:p>
            <a:r>
              <a:rPr lang="en-US" sz="2200" dirty="0">
                <a:latin typeface="Century Gothic" panose="020B0502020202020204" pitchFamily="34" charset="0"/>
              </a:rPr>
              <a:t>(This approach assumes the egoistic rationale.)</a:t>
            </a:r>
          </a:p>
        </p:txBody>
      </p:sp>
    </p:spTree>
    <p:extLst>
      <p:ext uri="{BB962C8B-B14F-4D97-AF65-F5344CB8AC3E}">
        <p14:creationId xmlns:p14="http://schemas.microsoft.com/office/powerpoint/2010/main" val="34996196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8F3D28-8182-224E-8070-820B68F19C17}"/>
              </a:ext>
            </a:extLst>
          </p:cNvPr>
          <p:cNvSpPr>
            <a:spLocks noGrp="1"/>
          </p:cNvSpPr>
          <p:nvPr>
            <p:ph type="title"/>
          </p:nvPr>
        </p:nvSpPr>
        <p:spPr>
          <a:xfrm>
            <a:off x="1171074" y="1396686"/>
            <a:ext cx="3240506" cy="4064628"/>
          </a:xfrm>
        </p:spPr>
        <p:txBody>
          <a:bodyPr>
            <a:normAutofit/>
          </a:bodyPr>
          <a:lstStyle/>
          <a:p>
            <a:r>
              <a:rPr lang="en-US" sz="3700">
                <a:solidFill>
                  <a:srgbClr val="FFFFFF"/>
                </a:solidFill>
                <a:latin typeface="Century Gothic" panose="020B0502020202020204" pitchFamily="34" charset="0"/>
              </a:rPr>
              <a:t>Social responsibility norm</a:t>
            </a:r>
            <a:endParaRPr lang="en-US" sz="3700">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C8BCFF7-FDC6-EC4B-83A5-F4DB05218C7B}"/>
              </a:ext>
            </a:extLst>
          </p:cNvPr>
          <p:cNvSpPr>
            <a:spLocks noGrp="1"/>
          </p:cNvSpPr>
          <p:nvPr>
            <p:ph idx="1"/>
          </p:nvPr>
        </p:nvSpPr>
        <p:spPr>
          <a:xfrm>
            <a:off x="5370153" y="1526033"/>
            <a:ext cx="5536397" cy="3935281"/>
          </a:xfrm>
        </p:spPr>
        <p:txBody>
          <a:bodyPr>
            <a:normAutofit/>
          </a:bodyPr>
          <a:lstStyle/>
          <a:p>
            <a:pPr marL="0" indent="0">
              <a:buNone/>
            </a:pPr>
            <a:r>
              <a:rPr lang="en-US" dirty="0">
                <a:latin typeface="Century Gothic" panose="020B0502020202020204" pitchFamily="34" charset="0"/>
              </a:rPr>
              <a:t>asserts that we each have a duty to improve our world by helping those in need.</a:t>
            </a:r>
          </a:p>
          <a:p>
            <a:endParaRPr lang="en-US" dirty="0"/>
          </a:p>
        </p:txBody>
      </p:sp>
    </p:spTree>
    <p:extLst>
      <p:ext uri="{BB962C8B-B14F-4D97-AF65-F5344CB8AC3E}">
        <p14:creationId xmlns:p14="http://schemas.microsoft.com/office/powerpoint/2010/main" val="26793760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FFC6802-55B1-004B-946C-38FF7D0E2EEE}"/>
              </a:ext>
            </a:extLst>
          </p:cNvPr>
          <p:cNvSpPr>
            <a:spLocks noGrp="1"/>
          </p:cNvSpPr>
          <p:nvPr>
            <p:ph type="title"/>
          </p:nvPr>
        </p:nvSpPr>
        <p:spPr>
          <a:xfrm>
            <a:off x="838200" y="365125"/>
            <a:ext cx="10515600" cy="1325563"/>
          </a:xfrm>
        </p:spPr>
        <p:txBody>
          <a:bodyPr>
            <a:normAutofit/>
          </a:bodyPr>
          <a:lstStyle/>
          <a:p>
            <a:r>
              <a:rPr lang="en-US" dirty="0"/>
              <a:t>Reciprocal Altruism</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1F37E2C-E825-A54E-908C-69ECE3899DD6}"/>
              </a:ext>
            </a:extLst>
          </p:cNvPr>
          <p:cNvSpPr>
            <a:spLocks noGrp="1"/>
          </p:cNvSpPr>
          <p:nvPr>
            <p:ph idx="1"/>
          </p:nvPr>
        </p:nvSpPr>
        <p:spPr>
          <a:xfrm>
            <a:off x="838200" y="1825625"/>
            <a:ext cx="10515600" cy="4351338"/>
          </a:xfrm>
        </p:spPr>
        <p:txBody>
          <a:bodyPr>
            <a:normAutofit/>
          </a:bodyPr>
          <a:lstStyle/>
          <a:p>
            <a:pPr marL="0" indent="0">
              <a:buNone/>
            </a:pPr>
            <a:r>
              <a:rPr lang="en-US" dirty="0"/>
              <a:t>The expectation that our helpfulness right now will be “paid back” in the future</a:t>
            </a:r>
          </a:p>
        </p:txBody>
      </p:sp>
    </p:spTree>
    <p:extLst>
      <p:ext uri="{BB962C8B-B14F-4D97-AF65-F5344CB8AC3E}">
        <p14:creationId xmlns:p14="http://schemas.microsoft.com/office/powerpoint/2010/main" val="38194140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B8C53F-2394-F343-B309-DA32F33629D7}"/>
              </a:ext>
            </a:extLst>
          </p:cNvPr>
          <p:cNvSpPr>
            <a:spLocks noGrp="1"/>
          </p:cNvSpPr>
          <p:nvPr>
            <p:ph type="title"/>
          </p:nvPr>
        </p:nvSpPr>
        <p:spPr>
          <a:xfrm>
            <a:off x="838200" y="365125"/>
            <a:ext cx="10515600" cy="1325563"/>
          </a:xfrm>
        </p:spPr>
        <p:txBody>
          <a:bodyPr>
            <a:normAutofit/>
          </a:bodyPr>
          <a:lstStyle/>
          <a:p>
            <a:r>
              <a:rPr lang="en-US" sz="4200" b="1" dirty="0">
                <a:latin typeface="Century Gothic" panose="020B0502020202020204" pitchFamily="34" charset="0"/>
              </a:rPr>
              <a:t>Why Do People Decide to Help?</a:t>
            </a:r>
            <a:br>
              <a:rPr lang="en-US" sz="4200" b="1" dirty="0">
                <a:latin typeface="Century Gothic" panose="020B0502020202020204" pitchFamily="34" charset="0"/>
              </a:rPr>
            </a:br>
            <a:r>
              <a:rPr lang="en-US" sz="4200" b="1" dirty="0">
                <a:latin typeface="Century Gothic" panose="020B0502020202020204" pitchFamily="34" charset="0"/>
              </a:rPr>
              <a:t>Negative State Relief</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DD9744-CA50-9745-847D-9CA98B01401F}"/>
              </a:ext>
            </a:extLst>
          </p:cNvPr>
          <p:cNvSpPr>
            <a:spLocks noGrp="1"/>
          </p:cNvSpPr>
          <p:nvPr>
            <p:ph idx="1"/>
          </p:nvPr>
        </p:nvSpPr>
        <p:spPr>
          <a:xfrm>
            <a:off x="838200" y="1929384"/>
            <a:ext cx="10515600" cy="4251960"/>
          </a:xfrm>
        </p:spPr>
        <p:txBody>
          <a:bodyPr>
            <a:normAutofit/>
          </a:bodyPr>
          <a:lstStyle/>
          <a:p>
            <a:r>
              <a:rPr lang="en-US" sz="2200">
                <a:latin typeface="Century Gothic" panose="020B0502020202020204" pitchFamily="34" charset="0"/>
              </a:rPr>
              <a:t>Our prosocial behavior decreases a variety of negative emotions, like guilt.</a:t>
            </a:r>
          </a:p>
          <a:p>
            <a:r>
              <a:rPr lang="en-US" sz="2200">
                <a:latin typeface="Century Gothic" panose="020B0502020202020204" pitchFamily="34" charset="0"/>
              </a:rPr>
              <a:t>Helping can relieve our discomfort over seeing others suffering.</a:t>
            </a:r>
          </a:p>
          <a:p>
            <a:r>
              <a:rPr lang="en-US" sz="2200">
                <a:latin typeface="Century Gothic" panose="020B0502020202020204" pitchFamily="34" charset="0"/>
              </a:rPr>
              <a:t>We can have negative emotions about ourselves if we don’t help, and we want to think well of ourselves.</a:t>
            </a:r>
          </a:p>
          <a:p>
            <a:r>
              <a:rPr lang="en-US" sz="2200">
                <a:latin typeface="Century Gothic" panose="020B0502020202020204" pitchFamily="34" charset="0"/>
              </a:rPr>
              <a:t>(This approach assumes the egoistic rationale.)</a:t>
            </a:r>
          </a:p>
        </p:txBody>
      </p:sp>
    </p:spTree>
    <p:extLst>
      <p:ext uri="{BB962C8B-B14F-4D97-AF65-F5344CB8AC3E}">
        <p14:creationId xmlns:p14="http://schemas.microsoft.com/office/powerpoint/2010/main" val="19492170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F43489-EBE3-3D45-8482-A13C86E5F11C}"/>
              </a:ext>
            </a:extLst>
          </p:cNvPr>
          <p:cNvSpPr>
            <a:spLocks noGrp="1"/>
          </p:cNvSpPr>
          <p:nvPr>
            <p:ph type="title"/>
          </p:nvPr>
        </p:nvSpPr>
        <p:spPr>
          <a:xfrm>
            <a:off x="686834" y="1153572"/>
            <a:ext cx="3200400" cy="4461163"/>
          </a:xfrm>
        </p:spPr>
        <p:txBody>
          <a:bodyPr>
            <a:normAutofit/>
          </a:bodyPr>
          <a:lstStyle/>
          <a:p>
            <a:r>
              <a:rPr lang="en-US">
                <a:solidFill>
                  <a:srgbClr val="FFFFFF"/>
                </a:solidFill>
              </a:rPr>
              <a:t>Negative State Relief Model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9579C1E-8E74-664E-8348-02E31DFED3DE}"/>
              </a:ext>
            </a:extLst>
          </p:cNvPr>
          <p:cNvSpPr>
            <a:spLocks noGrp="1"/>
          </p:cNvSpPr>
          <p:nvPr>
            <p:ph idx="1"/>
          </p:nvPr>
        </p:nvSpPr>
        <p:spPr>
          <a:xfrm>
            <a:off x="4447308" y="591344"/>
            <a:ext cx="6906491" cy="5585619"/>
          </a:xfrm>
        </p:spPr>
        <p:txBody>
          <a:bodyPr anchor="ctr">
            <a:normAutofit/>
          </a:bodyPr>
          <a:lstStyle/>
          <a:p>
            <a:pPr marL="0" indent="0">
              <a:buNone/>
            </a:pPr>
            <a:r>
              <a:rPr lang="en-US" dirty="0"/>
              <a:t>The idea that seeing another person in need causes us emotional distress, and helping decreases those negative emotions.</a:t>
            </a:r>
          </a:p>
        </p:txBody>
      </p:sp>
    </p:spTree>
    <p:extLst>
      <p:ext uri="{BB962C8B-B14F-4D97-AF65-F5344CB8AC3E}">
        <p14:creationId xmlns:p14="http://schemas.microsoft.com/office/powerpoint/2010/main" val="33075512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940593-B8AA-344A-A443-AC2D4ED065D2}"/>
              </a:ext>
            </a:extLst>
          </p:cNvPr>
          <p:cNvSpPr>
            <a:spLocks noGrp="1"/>
          </p:cNvSpPr>
          <p:nvPr>
            <p:ph type="title"/>
          </p:nvPr>
        </p:nvSpPr>
        <p:spPr>
          <a:xfrm>
            <a:off x="841248" y="548640"/>
            <a:ext cx="3600860" cy="5431536"/>
          </a:xfrm>
        </p:spPr>
        <p:txBody>
          <a:bodyPr>
            <a:normAutofit/>
          </a:bodyPr>
          <a:lstStyle/>
          <a:p>
            <a:r>
              <a:rPr lang="en-US" sz="5000" b="1">
                <a:latin typeface="Century Gothic" panose="020B0502020202020204" pitchFamily="34" charset="0"/>
              </a:rPr>
              <a:t>Why Do People Decide to Help?</a:t>
            </a:r>
            <a:br>
              <a:rPr lang="en-US" sz="5000" b="1">
                <a:latin typeface="Century Gothic" panose="020B0502020202020204" pitchFamily="34" charset="0"/>
              </a:rPr>
            </a:br>
            <a:r>
              <a:rPr lang="en-US" sz="5000" b="1">
                <a:latin typeface="Century Gothic" panose="020B0502020202020204" pitchFamily="34" charset="0"/>
              </a:rPr>
              <a:t>Empathy-Altruism Hypothesis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DDA4AC7-0593-7B47-8EA8-9902A9114F5E}"/>
              </a:ext>
            </a:extLst>
          </p:cNvPr>
          <p:cNvSpPr>
            <a:spLocks noGrp="1"/>
          </p:cNvSpPr>
          <p:nvPr>
            <p:ph idx="1"/>
          </p:nvPr>
        </p:nvSpPr>
        <p:spPr>
          <a:xfrm>
            <a:off x="5126418" y="552091"/>
            <a:ext cx="6224335" cy="5431536"/>
          </a:xfrm>
        </p:spPr>
        <p:txBody>
          <a:bodyPr anchor="ctr">
            <a:normAutofit/>
          </a:bodyPr>
          <a:lstStyle/>
          <a:p>
            <a:r>
              <a:rPr lang="en-US" sz="2200">
                <a:latin typeface="Century Gothic" panose="020B0502020202020204" pitchFamily="34" charset="0"/>
              </a:rPr>
              <a:t>People help out of the goodness of their hearts.</a:t>
            </a:r>
          </a:p>
          <a:p>
            <a:r>
              <a:rPr lang="en-US" sz="2200">
                <a:latin typeface="Century Gothic" panose="020B0502020202020204" pitchFamily="34" charset="0"/>
              </a:rPr>
              <a:t>When we see people who need help, we empathize with them and feel compassion.</a:t>
            </a:r>
          </a:p>
          <a:p>
            <a:r>
              <a:rPr lang="en-US" sz="2200">
                <a:latin typeface="Century Gothic" panose="020B0502020202020204" pitchFamily="34" charset="0"/>
              </a:rPr>
              <a:t>Egoistic (or self/group-serving) altruism can coexist with pure altruism.</a:t>
            </a:r>
          </a:p>
          <a:p>
            <a:endParaRPr lang="en-US" sz="2200">
              <a:latin typeface="Century Gothic" panose="020B0502020202020204" pitchFamily="34" charset="0"/>
            </a:endParaRPr>
          </a:p>
          <a:p>
            <a:r>
              <a:rPr lang="en-US" sz="2200">
                <a:latin typeface="Century Gothic" panose="020B0502020202020204" pitchFamily="34" charset="0"/>
              </a:rPr>
              <a:t>(This approach assumes a pure altruism rationale)</a:t>
            </a:r>
          </a:p>
        </p:txBody>
      </p:sp>
    </p:spTree>
    <p:extLst>
      <p:ext uri="{BB962C8B-B14F-4D97-AF65-F5344CB8AC3E}">
        <p14:creationId xmlns:p14="http://schemas.microsoft.com/office/powerpoint/2010/main" val="37626054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Graphical user interface, application, Teams&#10;&#10;Description automatically generated">
            <a:extLst>
              <a:ext uri="{FF2B5EF4-FFF2-40B4-BE49-F238E27FC236}">
                <a16:creationId xmlns:a16="http://schemas.microsoft.com/office/drawing/2014/main" id="{A60E3230-4F6E-2146-BEB3-FF67DC7D48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6902" y="643466"/>
            <a:ext cx="8878195" cy="5571067"/>
          </a:xfrm>
          <a:prstGeom prst="rect">
            <a:avLst/>
          </a:prstGeom>
        </p:spPr>
      </p:pic>
    </p:spTree>
    <p:extLst>
      <p:ext uri="{BB962C8B-B14F-4D97-AF65-F5344CB8AC3E}">
        <p14:creationId xmlns:p14="http://schemas.microsoft.com/office/powerpoint/2010/main" val="470748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2DBF01D-CB8B-214D-9B60-83AC861663BC}"/>
              </a:ext>
            </a:extLst>
          </p:cNvPr>
          <p:cNvSpPr>
            <a:spLocks noGrp="1"/>
          </p:cNvSpPr>
          <p:nvPr>
            <p:ph type="title"/>
          </p:nvPr>
        </p:nvSpPr>
        <p:spPr>
          <a:xfrm>
            <a:off x="686834" y="1153572"/>
            <a:ext cx="3200400" cy="4461163"/>
          </a:xfrm>
        </p:spPr>
        <p:txBody>
          <a:bodyPr>
            <a:normAutofit/>
          </a:bodyPr>
          <a:lstStyle/>
          <a:p>
            <a:endParaRPr lang="en-US">
              <a:solidFill>
                <a:srgbClr val="FFFFFF"/>
              </a:solidFill>
            </a:endParaRP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0D66A25E-B3D7-8442-95AA-B8F8841D98FC}"/>
              </a:ext>
            </a:extLst>
          </p:cNvPr>
          <p:cNvSpPr>
            <a:spLocks noGrp="1"/>
          </p:cNvSpPr>
          <p:nvPr>
            <p:ph idx="1"/>
          </p:nvPr>
        </p:nvSpPr>
        <p:spPr>
          <a:xfrm>
            <a:off x="4447308" y="591344"/>
            <a:ext cx="6906491" cy="5585619"/>
          </a:xfrm>
        </p:spPr>
        <p:txBody>
          <a:bodyPr anchor="ctr">
            <a:normAutofit/>
          </a:bodyPr>
          <a:lstStyle/>
          <a:p>
            <a:pPr marL="0" indent="0">
              <a:buNone/>
            </a:pPr>
            <a:r>
              <a:rPr lang="en-US" dirty="0"/>
              <a:t>In groups of 2-3, take 5 minutes to discuss whether you believe true altruism is possible. </a:t>
            </a:r>
          </a:p>
        </p:txBody>
      </p:sp>
    </p:spTree>
    <p:extLst>
      <p:ext uri="{BB962C8B-B14F-4D97-AF65-F5344CB8AC3E}">
        <p14:creationId xmlns:p14="http://schemas.microsoft.com/office/powerpoint/2010/main" val="586714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8997696"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C890DD-9F57-4741-B3A6-BE079957CEAD}"/>
              </a:ext>
            </a:extLst>
          </p:cNvPr>
          <p:cNvSpPr>
            <a:spLocks noGrp="1"/>
          </p:cNvSpPr>
          <p:nvPr>
            <p:ph type="title"/>
          </p:nvPr>
        </p:nvSpPr>
        <p:spPr>
          <a:xfrm>
            <a:off x="1100669" y="1111086"/>
            <a:ext cx="7690104" cy="2623885"/>
          </a:xfrm>
        </p:spPr>
        <p:txBody>
          <a:bodyPr vert="horz" lIns="91440" tIns="45720" rIns="91440" bIns="45720" rtlCol="0" anchor="ctr">
            <a:normAutofit/>
          </a:bodyPr>
          <a:lstStyle/>
          <a:p>
            <a:r>
              <a:rPr lang="en-US" sz="6600" kern="1200">
                <a:solidFill>
                  <a:srgbClr val="FFFFFF"/>
                </a:solidFill>
                <a:latin typeface="+mj-lt"/>
                <a:ea typeface="+mj-ea"/>
                <a:cs typeface="+mj-cs"/>
              </a:rPr>
              <a:t>Aggression</a:t>
            </a:r>
          </a:p>
        </p:txBody>
      </p:sp>
      <p:sp>
        <p:nvSpPr>
          <p:cNvPr id="12" name="Rectangle 11">
            <a:extLst>
              <a:ext uri="{FF2B5EF4-FFF2-40B4-BE49-F238E27FC236}">
                <a16:creationId xmlns:a16="http://schemas.microsoft.com/office/drawing/2014/main" id="{927CAFC9-A675-4314-84EF-236FFA58A3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2490532"/>
            <a:ext cx="2110597"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21269"/>
            <a:ext cx="1127760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04540A2-2A18-43C8-A4CB-74D10CA6074F}"/>
              </a:ext>
            </a:extLst>
          </p:cNvPr>
          <p:cNvSpPr>
            <a:spLocks noGrp="1"/>
          </p:cNvSpPr>
          <p:nvPr>
            <p:ph idx="1"/>
          </p:nvPr>
        </p:nvSpPr>
        <p:spPr>
          <a:xfrm>
            <a:off x="1079499" y="4843002"/>
            <a:ext cx="10012680" cy="1234345"/>
          </a:xfrm>
        </p:spPr>
        <p:txBody>
          <a:bodyPr vert="horz" lIns="91440" tIns="45720" rIns="91440" bIns="45720" rtlCol="0" anchor="ctr">
            <a:normAutofit/>
          </a:bodyPr>
          <a:lstStyle/>
          <a:p>
            <a:pPr marL="0" indent="0">
              <a:buNone/>
            </a:pPr>
            <a:r>
              <a:rPr lang="en-US" sz="2600" kern="1200" dirty="0">
                <a:solidFill>
                  <a:srgbClr val="1B1B1B"/>
                </a:solidFill>
                <a:latin typeface="+mn-lt"/>
                <a:ea typeface="+mn-ea"/>
                <a:cs typeface="+mn-cs"/>
              </a:rPr>
              <a:t>Behavior intended to harm others who do not wish to be harmed.</a:t>
            </a:r>
          </a:p>
        </p:txBody>
      </p:sp>
      <p:sp>
        <p:nvSpPr>
          <p:cNvPr id="16" name="Rectangle 15">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0221"/>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Graphic 6" descr="Angry Face with No Fill">
            <a:extLst>
              <a:ext uri="{FF2B5EF4-FFF2-40B4-BE49-F238E27FC236}">
                <a16:creationId xmlns:a16="http://schemas.microsoft.com/office/drawing/2014/main" id="{CD1B5DEF-B160-4580-8C2E-A52EC660FB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57725" y="2612676"/>
            <a:ext cx="1632648" cy="1632648"/>
          </a:xfrm>
          <a:prstGeom prst="rect">
            <a:avLst/>
          </a:prstGeom>
        </p:spPr>
      </p:pic>
    </p:spTree>
    <p:extLst>
      <p:ext uri="{BB962C8B-B14F-4D97-AF65-F5344CB8AC3E}">
        <p14:creationId xmlns:p14="http://schemas.microsoft.com/office/powerpoint/2010/main" val="16110352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FF391A-EB1D-4942-9459-AD1B01ADED4F}"/>
              </a:ext>
            </a:extLst>
          </p:cNvPr>
          <p:cNvSpPr>
            <a:spLocks noGrp="1"/>
          </p:cNvSpPr>
          <p:nvPr>
            <p:ph type="title"/>
          </p:nvPr>
        </p:nvSpPr>
        <p:spPr/>
        <p:txBody>
          <a:bodyPr/>
          <a:lstStyle/>
          <a:p>
            <a:pPr algn="ctr"/>
            <a:r>
              <a:rPr lang="en-US" b="1" dirty="0">
                <a:solidFill>
                  <a:srgbClr val="68777C"/>
                </a:solidFill>
                <a:latin typeface="Century Gothic" panose="020B0502020202020204" pitchFamily="34" charset="0"/>
              </a:rPr>
              <a:t>Why Do People Decide to Help?</a:t>
            </a:r>
            <a:br>
              <a:rPr lang="en-US" b="1" dirty="0">
                <a:solidFill>
                  <a:srgbClr val="68777C"/>
                </a:solidFill>
                <a:latin typeface="Century Gothic" panose="020B0502020202020204" pitchFamily="34" charset="0"/>
              </a:rPr>
            </a:br>
            <a:r>
              <a:rPr lang="en-US" b="1" dirty="0">
                <a:solidFill>
                  <a:srgbClr val="68777C"/>
                </a:solidFill>
                <a:latin typeface="Century Gothic" panose="020B0502020202020204" pitchFamily="34" charset="0"/>
              </a:rPr>
              <a:t>“The War” 1994</a:t>
            </a:r>
          </a:p>
        </p:txBody>
      </p:sp>
      <p:pic>
        <p:nvPicPr>
          <p:cNvPr id="8" name="Content Placeholder 7" descr="A picture containing person, outdoor&#10;&#10;Description automatically generated">
            <a:extLst>
              <a:ext uri="{FF2B5EF4-FFF2-40B4-BE49-F238E27FC236}">
                <a16:creationId xmlns:a16="http://schemas.microsoft.com/office/drawing/2014/main" id="{327AAA02-0B67-C644-8D96-8B1C28E5BC30}"/>
              </a:ext>
            </a:extLst>
          </p:cNvPr>
          <p:cNvPicPr>
            <a:picLocks noGrp="1" noChangeAspect="1"/>
          </p:cNvPicPr>
          <p:nvPr>
            <p:ph sz="half" idx="1"/>
          </p:nvPr>
        </p:nvPicPr>
        <p:blipFill>
          <a:blip r:embed="rId2"/>
          <a:stretch>
            <a:fillRect/>
          </a:stretch>
        </p:blipFill>
        <p:spPr>
          <a:xfrm>
            <a:off x="914400" y="1971675"/>
            <a:ext cx="5181600" cy="2914650"/>
          </a:xfrm>
        </p:spPr>
      </p:pic>
      <p:sp>
        <p:nvSpPr>
          <p:cNvPr id="6" name="Content Placeholder 5">
            <a:extLst>
              <a:ext uri="{FF2B5EF4-FFF2-40B4-BE49-F238E27FC236}">
                <a16:creationId xmlns:a16="http://schemas.microsoft.com/office/drawing/2014/main" id="{978AE5CA-559D-3945-AF48-EF274E635564}"/>
              </a:ext>
            </a:extLst>
          </p:cNvPr>
          <p:cNvSpPr>
            <a:spLocks noGrp="1"/>
          </p:cNvSpPr>
          <p:nvPr>
            <p:ph sz="half" idx="2"/>
          </p:nvPr>
        </p:nvSpPr>
        <p:spPr/>
        <p:txBody>
          <a:bodyPr>
            <a:normAutofit lnSpcReduction="10000"/>
          </a:bodyPr>
          <a:lstStyle/>
          <a:p>
            <a:r>
              <a:rPr lang="en-US" dirty="0">
                <a:latin typeface="Century Gothic" panose="020B0502020202020204" pitchFamily="34" charset="0"/>
              </a:rPr>
              <a:t>How would you analyze this scene based on the theories we just discussed?</a:t>
            </a:r>
          </a:p>
          <a:p>
            <a:r>
              <a:rPr lang="en-US" dirty="0">
                <a:latin typeface="Century Gothic" panose="020B0502020202020204" pitchFamily="34" charset="0"/>
              </a:rPr>
              <a:t>Which theory best describes Stephen’s decision to give the </a:t>
            </a:r>
            <a:r>
              <a:rPr lang="en-US" dirty="0" err="1">
                <a:latin typeface="Century Gothic" panose="020B0502020202020204" pitchFamily="34" charset="0"/>
              </a:rPr>
              <a:t>Lipnicky</a:t>
            </a:r>
            <a:r>
              <a:rPr lang="en-US" dirty="0">
                <a:latin typeface="Century Gothic" panose="020B0502020202020204" pitchFamily="34" charset="0"/>
              </a:rPr>
              <a:t> kids the cotton candy?</a:t>
            </a:r>
          </a:p>
          <a:p>
            <a:r>
              <a:rPr lang="en-US" dirty="0">
                <a:latin typeface="Century Gothic" panose="020B0502020202020204" pitchFamily="34" charset="0"/>
              </a:rPr>
              <a:t>Is there another explanation these theories don’t consider?</a:t>
            </a:r>
          </a:p>
        </p:txBody>
      </p:sp>
      <p:sp>
        <p:nvSpPr>
          <p:cNvPr id="2" name="TextBox 1">
            <a:extLst>
              <a:ext uri="{FF2B5EF4-FFF2-40B4-BE49-F238E27FC236}">
                <a16:creationId xmlns:a16="http://schemas.microsoft.com/office/drawing/2014/main" id="{B4848BB1-5A10-884C-BE7F-F126DB3D3016}"/>
              </a:ext>
            </a:extLst>
          </p:cNvPr>
          <p:cNvSpPr txBox="1"/>
          <p:nvPr/>
        </p:nvSpPr>
        <p:spPr>
          <a:xfrm>
            <a:off x="1957949" y="5070084"/>
            <a:ext cx="3094501" cy="369332"/>
          </a:xfrm>
          <a:prstGeom prst="rect">
            <a:avLst/>
          </a:prstGeom>
          <a:noFill/>
        </p:spPr>
        <p:txBody>
          <a:bodyPr wrap="none" rtlCol="0">
            <a:spAutoFit/>
          </a:bodyPr>
          <a:lstStyle/>
          <a:p>
            <a:r>
              <a:rPr lang="en-US" dirty="0"/>
              <a:t>https://</a:t>
            </a:r>
            <a:r>
              <a:rPr lang="en-US" dirty="0" err="1"/>
              <a:t>youtu.be</a:t>
            </a:r>
            <a:r>
              <a:rPr lang="en-US" dirty="0"/>
              <a:t>/UNG_ZjJsN9g</a:t>
            </a:r>
          </a:p>
        </p:txBody>
      </p:sp>
    </p:spTree>
    <p:extLst>
      <p:ext uri="{BB962C8B-B14F-4D97-AF65-F5344CB8AC3E}">
        <p14:creationId xmlns:p14="http://schemas.microsoft.com/office/powerpoint/2010/main" val="27627130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976D3A-6D07-4941-8A74-2E0C2BFC3537}"/>
              </a:ext>
            </a:extLst>
          </p:cNvPr>
          <p:cNvSpPr>
            <a:spLocks noGrp="1"/>
          </p:cNvSpPr>
          <p:nvPr>
            <p:ph type="title"/>
          </p:nvPr>
        </p:nvSpPr>
        <p:spPr>
          <a:xfrm>
            <a:off x="838200" y="365125"/>
            <a:ext cx="5558489" cy="1325563"/>
          </a:xfrm>
        </p:spPr>
        <p:txBody>
          <a:bodyPr>
            <a:normAutofit/>
          </a:bodyPr>
          <a:lstStyle/>
          <a:p>
            <a:r>
              <a:rPr lang="en-US" b="1" dirty="0">
                <a:latin typeface="Century Gothic" panose="020B0502020202020204" pitchFamily="34" charset="0"/>
              </a:rPr>
              <a:t>Discussion board</a:t>
            </a:r>
          </a:p>
        </p:txBody>
      </p:sp>
      <p:sp>
        <p:nvSpPr>
          <p:cNvPr id="11" name="Freeform: Shape 10">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EB3574AE-8C42-4E44-998E-DC33DC6CB4CA}"/>
              </a:ext>
            </a:extLst>
          </p:cNvPr>
          <p:cNvSpPr>
            <a:spLocks noGrp="1"/>
          </p:cNvSpPr>
          <p:nvPr>
            <p:ph idx="1"/>
          </p:nvPr>
        </p:nvSpPr>
        <p:spPr>
          <a:xfrm>
            <a:off x="838200" y="1825625"/>
            <a:ext cx="5558489" cy="4351338"/>
          </a:xfrm>
        </p:spPr>
        <p:txBody>
          <a:bodyPr>
            <a:normAutofit/>
          </a:bodyPr>
          <a:lstStyle/>
          <a:p>
            <a:pPr marL="0" indent="0">
              <a:buNone/>
            </a:pPr>
            <a:r>
              <a:rPr lang="en-US" dirty="0"/>
              <a:t>In groups of 3-4, find 2 examples of helping at OU on the OU Daily’s website. Summarize who was helped, what was done to help and why. Lastly, discuss how those examples could possibly contribute to a general sense of belonging at OU.</a:t>
            </a:r>
          </a:p>
        </p:txBody>
      </p:sp>
      <p:sp>
        <p:nvSpPr>
          <p:cNvPr id="13" name="Oval 12">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Block Arc 14">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eform: Shape 16">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9" name="Straight Connector 18">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3" name="Arc 22">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74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621DA-E3FD-5744-AA61-F6AB88D76721}"/>
              </a:ext>
            </a:extLst>
          </p:cNvPr>
          <p:cNvSpPr>
            <a:spLocks noGrp="1"/>
          </p:cNvSpPr>
          <p:nvPr>
            <p:ph type="title"/>
          </p:nvPr>
        </p:nvSpPr>
        <p:spPr>
          <a:xfrm>
            <a:off x="1136428" y="627564"/>
            <a:ext cx="7474172" cy="1325563"/>
          </a:xfrm>
        </p:spPr>
        <p:txBody>
          <a:bodyPr>
            <a:normAutofit/>
          </a:bodyPr>
          <a:lstStyle/>
          <a:p>
            <a:r>
              <a:rPr lang="en-US" dirty="0"/>
              <a:t>Wrap-up</a:t>
            </a:r>
          </a:p>
        </p:txBody>
      </p:sp>
      <p:sp>
        <p:nvSpPr>
          <p:cNvPr id="18" name="Content Placeholder 11">
            <a:extLst>
              <a:ext uri="{FF2B5EF4-FFF2-40B4-BE49-F238E27FC236}">
                <a16:creationId xmlns:a16="http://schemas.microsoft.com/office/drawing/2014/main" id="{A5B01C1D-22D3-0F4E-9124-98213C24AFBC}"/>
              </a:ext>
            </a:extLst>
          </p:cNvPr>
          <p:cNvSpPr>
            <a:spLocks noGrp="1"/>
          </p:cNvSpPr>
          <p:nvPr>
            <p:ph idx="1"/>
          </p:nvPr>
        </p:nvSpPr>
        <p:spPr>
          <a:xfrm>
            <a:off x="1136429" y="2278173"/>
            <a:ext cx="6467867" cy="3450613"/>
          </a:xfrm>
        </p:spPr>
        <p:txBody>
          <a:bodyPr anchor="ctr">
            <a:normAutofit/>
          </a:bodyPr>
          <a:lstStyle/>
          <a:p>
            <a:pPr marL="0" indent="0">
              <a:buNone/>
            </a:pPr>
            <a:r>
              <a:rPr lang="en-US" sz="1900" dirty="0"/>
              <a:t>The two theoretical reasons for helping are:</a:t>
            </a:r>
          </a:p>
          <a:p>
            <a:pPr lvl="1"/>
            <a:r>
              <a:rPr lang="en-US" sz="1900" dirty="0"/>
              <a:t>Pure altruism</a:t>
            </a:r>
          </a:p>
          <a:p>
            <a:pPr lvl="1"/>
            <a:r>
              <a:rPr lang="en-US" sz="1900" dirty="0"/>
              <a:t>Egoistic altruism</a:t>
            </a:r>
          </a:p>
          <a:p>
            <a:pPr marL="0" indent="0">
              <a:buNone/>
            </a:pPr>
            <a:r>
              <a:rPr lang="en-US" sz="1900" dirty="0"/>
              <a:t>The egoistic explanations for prosocial behavior are:</a:t>
            </a:r>
          </a:p>
          <a:p>
            <a:pPr lvl="1"/>
            <a:r>
              <a:rPr lang="en-US" sz="1900" dirty="0"/>
              <a:t>The evolutionary perspective</a:t>
            </a:r>
          </a:p>
          <a:p>
            <a:pPr lvl="1"/>
            <a:r>
              <a:rPr lang="en-US" sz="1900" dirty="0"/>
              <a:t>Social norms</a:t>
            </a:r>
          </a:p>
          <a:p>
            <a:pPr lvl="1"/>
            <a:r>
              <a:rPr lang="en-US" sz="1900" dirty="0"/>
              <a:t>The negative state relief model</a:t>
            </a:r>
          </a:p>
          <a:p>
            <a:pPr marL="0" indent="0">
              <a:buNone/>
            </a:pPr>
            <a:r>
              <a:rPr lang="en-US" sz="1900" dirty="0"/>
              <a:t>Helping/prosocial behavior can:</a:t>
            </a:r>
          </a:p>
          <a:p>
            <a:pPr lvl="1"/>
            <a:r>
              <a:rPr lang="en-US" sz="1900" dirty="0"/>
              <a:t>Lead to an increased sense of belonging at OU</a:t>
            </a:r>
          </a:p>
          <a:p>
            <a:pPr lvl="1"/>
            <a:r>
              <a:rPr lang="en-US" sz="1900" dirty="0"/>
              <a:t>Decrease aggression on campus</a:t>
            </a:r>
          </a:p>
          <a:p>
            <a:pPr marL="0" indent="0">
              <a:buNone/>
            </a:pPr>
            <a:endParaRPr lang="en-US" sz="1900" dirty="0"/>
          </a:p>
        </p:txBody>
      </p:sp>
      <p:sp>
        <p:nvSpPr>
          <p:cNvPr id="19"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5" descr="Light Bulb and Gear">
            <a:extLst>
              <a:ext uri="{FF2B5EF4-FFF2-40B4-BE49-F238E27FC236}">
                <a16:creationId xmlns:a16="http://schemas.microsoft.com/office/drawing/2014/main" id="{43D40A86-F4AB-4F93-A947-DC32ADDF9C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22051055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3">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14A04BC-7274-614B-8FC7-A92AD725EF14}"/>
              </a:ext>
            </a:extLst>
          </p:cNvPr>
          <p:cNvSpPr>
            <a:spLocks noGrp="1"/>
          </p:cNvSpPr>
          <p:nvPr>
            <p:ph type="title"/>
          </p:nvPr>
        </p:nvSpPr>
        <p:spPr>
          <a:xfrm>
            <a:off x="838200" y="365125"/>
            <a:ext cx="5393361" cy="1325563"/>
          </a:xfrm>
        </p:spPr>
        <p:txBody>
          <a:bodyPr>
            <a:normAutofit/>
          </a:bodyPr>
          <a:lstStyle/>
          <a:p>
            <a:r>
              <a:rPr lang="en-US" dirty="0"/>
              <a:t>Any questions?</a:t>
            </a:r>
          </a:p>
        </p:txBody>
      </p:sp>
      <p:sp>
        <p:nvSpPr>
          <p:cNvPr id="3" name="Content Placeholder 2">
            <a:extLst>
              <a:ext uri="{FF2B5EF4-FFF2-40B4-BE49-F238E27FC236}">
                <a16:creationId xmlns:a16="http://schemas.microsoft.com/office/drawing/2014/main" id="{BD437F4A-D24F-F34E-9223-970CD8244BAF}"/>
              </a:ext>
            </a:extLst>
          </p:cNvPr>
          <p:cNvSpPr>
            <a:spLocks noGrp="1"/>
          </p:cNvSpPr>
          <p:nvPr>
            <p:ph idx="1"/>
          </p:nvPr>
        </p:nvSpPr>
        <p:spPr>
          <a:xfrm>
            <a:off x="838200" y="1825625"/>
            <a:ext cx="5393361" cy="4351338"/>
          </a:xfrm>
        </p:spPr>
        <p:txBody>
          <a:bodyPr>
            <a:normAutofit/>
          </a:bodyPr>
          <a:lstStyle/>
          <a:p>
            <a:endParaRPr lang="en-US" dirty="0"/>
          </a:p>
        </p:txBody>
      </p:sp>
      <p:pic>
        <p:nvPicPr>
          <p:cNvPr id="5" name="Picture 4" descr="Question mark on green pastel background">
            <a:extLst>
              <a:ext uri="{FF2B5EF4-FFF2-40B4-BE49-F238E27FC236}">
                <a16:creationId xmlns:a16="http://schemas.microsoft.com/office/drawing/2014/main" id="{2EE89667-6F6C-476A-927A-EEC03818161A}"/>
              </a:ext>
            </a:extLst>
          </p:cNvPr>
          <p:cNvPicPr>
            <a:picLocks noChangeAspect="1"/>
          </p:cNvPicPr>
          <p:nvPr/>
        </p:nvPicPr>
        <p:blipFill rotWithShape="1">
          <a:blip r:embed="rId3"/>
          <a:srcRect l="25000" r="-1"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1"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1660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B8D6A-DE43-B64E-8764-046E4B5C6A9D}"/>
              </a:ext>
            </a:extLst>
          </p:cNvPr>
          <p:cNvSpPr>
            <a:spLocks noGrp="1"/>
          </p:cNvSpPr>
          <p:nvPr>
            <p:ph type="title"/>
          </p:nvPr>
        </p:nvSpPr>
        <p:spPr>
          <a:xfrm>
            <a:off x="960100" y="978102"/>
            <a:ext cx="10588434" cy="1062644"/>
          </a:xfrm>
        </p:spPr>
        <p:txBody>
          <a:bodyPr anchor="b">
            <a:normAutofit/>
          </a:bodyPr>
          <a:lstStyle/>
          <a:p>
            <a:r>
              <a:rPr lang="en-US" dirty="0"/>
              <a:t>Coming up Week 13</a:t>
            </a:r>
          </a:p>
        </p:txBody>
      </p:sp>
      <p:cxnSp>
        <p:nvCxnSpPr>
          <p:cNvPr id="17" name="Straight Connector 16">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Closed Book">
            <a:extLst>
              <a:ext uri="{FF2B5EF4-FFF2-40B4-BE49-F238E27FC236}">
                <a16:creationId xmlns:a16="http://schemas.microsoft.com/office/drawing/2014/main" id="{F446A0EC-993B-4DEC-BD70-192B000541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3206" y="2811104"/>
            <a:ext cx="2928114" cy="2928114"/>
          </a:xfrm>
          <a:prstGeom prst="rect">
            <a:avLst/>
          </a:prstGeom>
        </p:spPr>
      </p:pic>
      <p:sp>
        <p:nvSpPr>
          <p:cNvPr id="3" name="Content Placeholder 2">
            <a:extLst>
              <a:ext uri="{FF2B5EF4-FFF2-40B4-BE49-F238E27FC236}">
                <a16:creationId xmlns:a16="http://schemas.microsoft.com/office/drawing/2014/main" id="{3B7730F3-8A48-E845-9EF9-E7D0A6925266}"/>
              </a:ext>
            </a:extLst>
          </p:cNvPr>
          <p:cNvSpPr>
            <a:spLocks noGrp="1"/>
          </p:cNvSpPr>
          <p:nvPr>
            <p:ph idx="1"/>
          </p:nvPr>
        </p:nvSpPr>
        <p:spPr>
          <a:xfrm>
            <a:off x="4955354" y="2682433"/>
            <a:ext cx="6282169" cy="3215749"/>
          </a:xfrm>
        </p:spPr>
        <p:txBody>
          <a:bodyPr>
            <a:normAutofit/>
          </a:bodyPr>
          <a:lstStyle/>
          <a:p>
            <a:pPr marL="0" indent="0">
              <a:buNone/>
            </a:pPr>
            <a:r>
              <a:rPr lang="en-US" sz="2400" dirty="0"/>
              <a:t>How to Shift Your Mindset &amp; Self-Care</a:t>
            </a:r>
          </a:p>
          <a:p>
            <a:pPr marL="0" indent="0">
              <a:buNone/>
            </a:pPr>
            <a:endParaRPr lang="en-US" sz="2400" dirty="0"/>
          </a:p>
          <a:p>
            <a:pPr marL="0" indent="0">
              <a:buNone/>
            </a:pPr>
            <a:r>
              <a:rPr lang="en-US" sz="2400" dirty="0"/>
              <a:t>Read pages 75 -110 and complete Belonging Toolbox exercises in </a:t>
            </a:r>
            <a:r>
              <a:rPr lang="en-US" sz="2400"/>
              <a:t>Ackert’s</a:t>
            </a:r>
            <a:r>
              <a:rPr lang="en-US" sz="2400" dirty="0"/>
              <a:t> Workbook (AW) on pp. 81, 82, 86, 87, 88, 103, 104,108, and 109 by 11/22/2021. </a:t>
            </a:r>
          </a:p>
        </p:txBody>
      </p:sp>
    </p:spTree>
    <p:extLst>
      <p:ext uri="{BB962C8B-B14F-4D97-AF65-F5344CB8AC3E}">
        <p14:creationId xmlns:p14="http://schemas.microsoft.com/office/powerpoint/2010/main" val="811685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BA8B7-FEF0-1241-8F73-6C20B7E38C8A}"/>
              </a:ext>
            </a:extLst>
          </p:cNvPr>
          <p:cNvSpPr>
            <a:spLocks noGrp="1"/>
          </p:cNvSpPr>
          <p:nvPr>
            <p:ph type="title"/>
          </p:nvPr>
        </p:nvSpPr>
        <p:spPr/>
        <p:txBody>
          <a:bodyPr/>
          <a:lstStyle/>
          <a:p>
            <a:r>
              <a:rPr lang="en-US" dirty="0"/>
              <a:t>Typology 1: Aggression Content-Behavioral</a:t>
            </a:r>
          </a:p>
        </p:txBody>
      </p:sp>
      <p:graphicFrame>
        <p:nvGraphicFramePr>
          <p:cNvPr id="7" name="Content Placeholder 2">
            <a:extLst>
              <a:ext uri="{FF2B5EF4-FFF2-40B4-BE49-F238E27FC236}">
                <a16:creationId xmlns:a16="http://schemas.microsoft.com/office/drawing/2014/main" id="{2156D83F-BBB0-44C8-B989-11E9E11B4A61}"/>
              </a:ext>
            </a:extLst>
          </p:cNvPr>
          <p:cNvGraphicFramePr>
            <a:graphicFrameLocks noGrp="1"/>
          </p:cNvGraphicFramePr>
          <p:nvPr>
            <p:ph idx="1"/>
            <p:extLst>
              <p:ext uri="{D42A27DB-BD31-4B8C-83A1-F6EECF244321}">
                <p14:modId xmlns:p14="http://schemas.microsoft.com/office/powerpoint/2010/main" val="26144457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6362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CBB61A-C48C-164F-916E-B1A1B50A106F}"/>
              </a:ext>
            </a:extLst>
          </p:cNvPr>
          <p:cNvSpPr>
            <a:spLocks noGrp="1"/>
          </p:cNvSpPr>
          <p:nvPr>
            <p:ph type="title"/>
          </p:nvPr>
        </p:nvSpPr>
        <p:spPr>
          <a:xfrm>
            <a:off x="838200" y="557188"/>
            <a:ext cx="10515600" cy="1133499"/>
          </a:xfrm>
        </p:spPr>
        <p:txBody>
          <a:bodyPr>
            <a:normAutofit/>
          </a:bodyPr>
          <a:lstStyle/>
          <a:p>
            <a:pPr algn="ctr"/>
            <a:r>
              <a:rPr lang="en-US" sz="5200" dirty="0"/>
              <a:t>Typology 2: Forms of Aggression</a:t>
            </a:r>
          </a:p>
        </p:txBody>
      </p:sp>
      <p:graphicFrame>
        <p:nvGraphicFramePr>
          <p:cNvPr id="5" name="Content Placeholder 2">
            <a:extLst>
              <a:ext uri="{FF2B5EF4-FFF2-40B4-BE49-F238E27FC236}">
                <a16:creationId xmlns:a16="http://schemas.microsoft.com/office/drawing/2014/main" id="{55145419-F149-4F68-9D3F-B5222671A77B}"/>
              </a:ext>
            </a:extLst>
          </p:cNvPr>
          <p:cNvGraphicFramePr>
            <a:graphicFrameLocks noGrp="1"/>
          </p:cNvGraphicFramePr>
          <p:nvPr>
            <p:ph idx="1"/>
            <p:extLst>
              <p:ext uri="{D42A27DB-BD31-4B8C-83A1-F6EECF244321}">
                <p14:modId xmlns:p14="http://schemas.microsoft.com/office/powerpoint/2010/main" val="2649351447"/>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4607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3" name="Freeform: Shape 12">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able&#10;&#10;Description automatically generated">
            <a:extLst>
              <a:ext uri="{FF2B5EF4-FFF2-40B4-BE49-F238E27FC236}">
                <a16:creationId xmlns:a16="http://schemas.microsoft.com/office/drawing/2014/main" id="{E8BDE986-6F83-497A-B1AD-EBB36F14CE4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10565" y="643467"/>
            <a:ext cx="8570870" cy="5571065"/>
          </a:xfrm>
          <a:prstGeom prst="rect">
            <a:avLst/>
          </a:prstGeom>
          <a:ln>
            <a:noFill/>
          </a:ln>
        </p:spPr>
      </p:pic>
    </p:spTree>
    <p:extLst>
      <p:ext uri="{BB962C8B-B14F-4D97-AF65-F5344CB8AC3E}">
        <p14:creationId xmlns:p14="http://schemas.microsoft.com/office/powerpoint/2010/main" val="4282308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04DB5CB-48F6-AD43-A457-BFE890A49594}"/>
              </a:ext>
            </a:extLst>
          </p:cNvPr>
          <p:cNvSpPr>
            <a:spLocks noGrp="1"/>
          </p:cNvSpPr>
          <p:nvPr>
            <p:ph type="title"/>
          </p:nvPr>
        </p:nvSpPr>
        <p:spPr>
          <a:xfrm>
            <a:off x="838200" y="365125"/>
            <a:ext cx="10515600" cy="1325563"/>
          </a:xfrm>
        </p:spPr>
        <p:txBody>
          <a:bodyPr>
            <a:normAutofit/>
          </a:bodyPr>
          <a:lstStyle/>
          <a:p>
            <a:r>
              <a:rPr lang="en-US" dirty="0"/>
              <a:t>Typology 3: Aggressive Motivations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863E467-092F-B445-9CBD-9E9B690D03A1}"/>
              </a:ext>
            </a:extLst>
          </p:cNvPr>
          <p:cNvSpPr>
            <a:spLocks noGrp="1"/>
          </p:cNvSpPr>
          <p:nvPr>
            <p:ph idx="1"/>
          </p:nvPr>
        </p:nvSpPr>
        <p:spPr>
          <a:xfrm>
            <a:off x="838200" y="1825625"/>
            <a:ext cx="10515600" cy="4351338"/>
          </a:xfrm>
        </p:spPr>
        <p:txBody>
          <a:bodyPr>
            <a:normAutofit/>
          </a:bodyPr>
          <a:lstStyle/>
          <a:p>
            <a:r>
              <a:rPr lang="en-US" dirty="0">
                <a:latin typeface="Century Gothic" panose="020B0502020202020204" pitchFamily="34" charset="0"/>
              </a:rPr>
              <a:t>Hostile-reactive aggression: impulsive, emotion-based reaction that harms others</a:t>
            </a:r>
          </a:p>
          <a:p>
            <a:r>
              <a:rPr lang="en-US" dirty="0">
                <a:latin typeface="Century Gothic" panose="020B0502020202020204" pitchFamily="34" charset="0"/>
              </a:rPr>
              <a:t>Instrumental-proactive aggression: thoughtful, reason-based decision to harm others</a:t>
            </a:r>
          </a:p>
          <a:p>
            <a:endParaRPr lang="en-US" dirty="0">
              <a:latin typeface="Century Gothic" panose="020B0502020202020204" pitchFamily="34" charset="0"/>
            </a:endParaRPr>
          </a:p>
          <a:p>
            <a:r>
              <a:rPr lang="en-US" dirty="0">
                <a:latin typeface="Century Gothic" panose="020B0502020202020204" pitchFamily="34" charset="0"/>
              </a:rPr>
              <a:t>Both reactive responses are cultivated through habits of mind, as well as explicit and implicit attitudes</a:t>
            </a:r>
          </a:p>
          <a:p>
            <a:pPr marL="0" indent="0">
              <a:buNone/>
            </a:pPr>
            <a:endParaRPr lang="en-US" dirty="0"/>
          </a:p>
        </p:txBody>
      </p:sp>
    </p:spTree>
    <p:extLst>
      <p:ext uri="{BB962C8B-B14F-4D97-AF65-F5344CB8AC3E}">
        <p14:creationId xmlns:p14="http://schemas.microsoft.com/office/powerpoint/2010/main" val="17991044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1832</TotalTime>
  <Words>1707</Words>
  <Application>Microsoft Macintosh PowerPoint</Application>
  <PresentationFormat>Widescreen</PresentationFormat>
  <Paragraphs>193</Paragraphs>
  <Slides>54</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Calibri Light</vt:lpstr>
      <vt:lpstr>Century Gothic</vt:lpstr>
      <vt:lpstr>Office Theme</vt:lpstr>
      <vt:lpstr>PowerPoint Presentation</vt:lpstr>
      <vt:lpstr>ANNOUNCEMENTS</vt:lpstr>
      <vt:lpstr>PowerPoint Presentation</vt:lpstr>
      <vt:lpstr>What is aggression? </vt:lpstr>
      <vt:lpstr>Aggression</vt:lpstr>
      <vt:lpstr>Typology 1: Aggression Content-Behavioral</vt:lpstr>
      <vt:lpstr>Typology 2: Forms of Aggression</vt:lpstr>
      <vt:lpstr>PowerPoint Presentation</vt:lpstr>
      <vt:lpstr>Typology 3: Aggressive Motivations</vt:lpstr>
      <vt:lpstr>PowerPoint Presentation</vt:lpstr>
      <vt:lpstr>Typology 4: Microaggressions</vt:lpstr>
      <vt:lpstr>PowerPoint Presentation</vt:lpstr>
      <vt:lpstr>General Aggression Model (GAM)</vt:lpstr>
      <vt:lpstr>PowerPoint Presentation</vt:lpstr>
      <vt:lpstr>Persistence of Aggression</vt:lpstr>
      <vt:lpstr>Escalation of Aggression</vt:lpstr>
      <vt:lpstr>PowerPoint Presentation</vt:lpstr>
      <vt:lpstr>Why are humans aggressive? </vt:lpstr>
      <vt:lpstr>PowerPoint Presentation</vt:lpstr>
      <vt:lpstr>ANNOUNCEMENTS</vt:lpstr>
      <vt:lpstr>Objectives</vt:lpstr>
      <vt:lpstr>PowerPoint Presentation</vt:lpstr>
      <vt:lpstr>Kahoot! Review</vt:lpstr>
      <vt:lpstr>Theories of Aggression</vt:lpstr>
      <vt:lpstr>PowerPoint Presentation</vt:lpstr>
      <vt:lpstr>Discussion board</vt:lpstr>
      <vt:lpstr>Influences on Aggression</vt:lpstr>
      <vt:lpstr>How can we manage or reduce aggression?</vt:lpstr>
      <vt:lpstr>Situational Influence on Aggression</vt:lpstr>
      <vt:lpstr>Part II:  Helping &amp; Prosocial Behavior</vt:lpstr>
      <vt:lpstr>ANNOUNCEMENTS</vt:lpstr>
      <vt:lpstr>Objectives</vt:lpstr>
      <vt:lpstr>Assignment 2</vt:lpstr>
      <vt:lpstr>Review: Aggression</vt:lpstr>
      <vt:lpstr>Prosocial Behavior</vt:lpstr>
      <vt:lpstr>Types of Altruism</vt:lpstr>
      <vt:lpstr>Quick write</vt:lpstr>
      <vt:lpstr>Why Do People Decide to Help? Evolutionary Perspective</vt:lpstr>
      <vt:lpstr>Social exchange theory</vt:lpstr>
      <vt:lpstr>Kinship Selection</vt:lpstr>
      <vt:lpstr>Hamilton’s inequality</vt:lpstr>
      <vt:lpstr>Why Do People Decide to Help? Social Norms</vt:lpstr>
      <vt:lpstr>Social responsibility norm</vt:lpstr>
      <vt:lpstr>Reciprocal Altruism</vt:lpstr>
      <vt:lpstr>Why Do People Decide to Help? Negative State Relief</vt:lpstr>
      <vt:lpstr>Negative State Relief Model</vt:lpstr>
      <vt:lpstr>Why Do People Decide to Help? Empathy-Altruism Hypothesis</vt:lpstr>
      <vt:lpstr>PowerPoint Presentation</vt:lpstr>
      <vt:lpstr>PowerPoint Presentation</vt:lpstr>
      <vt:lpstr>Why Do People Decide to Help? “The War” 1994</vt:lpstr>
      <vt:lpstr>Discussion board</vt:lpstr>
      <vt:lpstr>Wrap-up</vt:lpstr>
      <vt:lpstr>Any questions?</vt:lpstr>
      <vt:lpstr>Coming up Week 13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Trevino, Anna K.</dc:creator>
  <cp:lastModifiedBy>Trevino, Anna K.</cp:lastModifiedBy>
  <cp:revision>32</cp:revision>
  <dcterms:created xsi:type="dcterms:W3CDTF">2021-11-08T15:41:42Z</dcterms:created>
  <dcterms:modified xsi:type="dcterms:W3CDTF">2021-11-12T19:09:56Z</dcterms:modified>
</cp:coreProperties>
</file>