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518" r:id="rId2"/>
    <p:sldId id="598" r:id="rId3"/>
    <p:sldId id="599" r:id="rId4"/>
    <p:sldId id="638" r:id="rId5"/>
    <p:sldId id="639" r:id="rId6"/>
    <p:sldId id="621" r:id="rId7"/>
    <p:sldId id="623" r:id="rId8"/>
    <p:sldId id="624" r:id="rId9"/>
    <p:sldId id="625" r:id="rId10"/>
    <p:sldId id="643" r:id="rId11"/>
    <p:sldId id="645" r:id="rId12"/>
    <p:sldId id="626" r:id="rId13"/>
    <p:sldId id="646" r:id="rId14"/>
    <p:sldId id="627" r:id="rId15"/>
    <p:sldId id="647" r:id="rId16"/>
    <p:sldId id="628" r:id="rId17"/>
    <p:sldId id="629" r:id="rId18"/>
    <p:sldId id="630" r:id="rId19"/>
    <p:sldId id="631" r:id="rId20"/>
    <p:sldId id="632" r:id="rId21"/>
    <p:sldId id="644" r:id="rId22"/>
    <p:sldId id="633" r:id="rId23"/>
    <p:sldId id="634" r:id="rId24"/>
    <p:sldId id="636" r:id="rId25"/>
    <p:sldId id="637" r:id="rId26"/>
    <p:sldId id="635" r:id="rId27"/>
    <p:sldId id="498" r:id="rId28"/>
    <p:sldId id="600" r:id="rId29"/>
    <p:sldId id="651" r:id="rId30"/>
    <p:sldId id="602" r:id="rId31"/>
    <p:sldId id="648" r:id="rId32"/>
    <p:sldId id="603" r:id="rId33"/>
    <p:sldId id="604" r:id="rId34"/>
    <p:sldId id="605" r:id="rId35"/>
    <p:sldId id="606" r:id="rId36"/>
    <p:sldId id="607" r:id="rId37"/>
    <p:sldId id="608" r:id="rId38"/>
    <p:sldId id="610" r:id="rId39"/>
    <p:sldId id="611" r:id="rId40"/>
    <p:sldId id="612" r:id="rId41"/>
    <p:sldId id="613" r:id="rId42"/>
    <p:sldId id="614" r:id="rId43"/>
    <p:sldId id="615" r:id="rId44"/>
    <p:sldId id="616" r:id="rId45"/>
    <p:sldId id="617" r:id="rId46"/>
    <p:sldId id="618" r:id="rId47"/>
    <p:sldId id="619" r:id="rId48"/>
    <p:sldId id="620"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952"/>
    <a:srgbClr val="19AFB3"/>
    <a:srgbClr val="22D4C3"/>
    <a:srgbClr val="39DFCF"/>
    <a:srgbClr val="8E1DFF"/>
    <a:srgbClr val="AE5DFF"/>
    <a:srgbClr val="CC99FF"/>
    <a:srgbClr val="4CE2D4"/>
    <a:srgbClr val="32DECE"/>
    <a:srgbClr val="77E3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93" autoAdjust="0"/>
    <p:restoredTop sz="89320"/>
  </p:normalViewPr>
  <p:slideViewPr>
    <p:cSldViewPr snapToGrid="0">
      <p:cViewPr varScale="1">
        <p:scale>
          <a:sx n="97" d="100"/>
          <a:sy n="97" d="100"/>
        </p:scale>
        <p:origin x="1136"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A87E7C-C186-7646-B1C3-C0DE80B2CAD2}" type="datetimeFigureOut">
              <a:rPr lang="en-US" smtClean="0"/>
              <a:t>11/29/21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D43ECF-0F90-6545-917E-3EF1411CB858}" type="slidenum">
              <a:rPr lang="en-US" smtClean="0"/>
              <a:t>‹#›</a:t>
            </a:fld>
            <a:endParaRPr lang="en-US"/>
          </a:p>
        </p:txBody>
      </p:sp>
    </p:spTree>
    <p:extLst>
      <p:ext uri="{BB962C8B-B14F-4D97-AF65-F5344CB8AC3E}">
        <p14:creationId xmlns:p14="http://schemas.microsoft.com/office/powerpoint/2010/main" val="3802730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youtu.be/Xv2ar6AKvGc"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a:solidFill>
                  <a:schemeClr val="tx1"/>
                </a:solidFill>
                <a:effectLst/>
                <a:latin typeface="+mn-lt"/>
                <a:ea typeface="+mn-ea"/>
                <a:cs typeface="+mn-cs"/>
              </a:rPr>
              <a:t>Fixed Mindset Vs. Growth Mindset Video 3:32 length</a:t>
            </a:r>
          </a:p>
          <a:p>
            <a:r>
              <a:rPr lang="en-US" sz="1200" b="1">
                <a:solidFill>
                  <a:srgbClr val="19AFB3"/>
                </a:solidFill>
                <a:latin typeface="Century Gothic" panose="020B0502020202020204" pitchFamily="34" charset="0"/>
                <a:cs typeface="Aharoni" panose="02010803020104030203" pitchFamily="2" charset="-79"/>
                <a:hlinkClick r:id="rId3"/>
              </a:rPr>
              <a:t>https://youtu.be/Xv2ar6AKvGc</a:t>
            </a:r>
            <a:endParaRPr lang="en-US" sz="1200" b="0" i="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D43ECF-0F90-6545-917E-3EF1411CB85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57134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Page 96</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D43ECF-0F90-6545-917E-3EF1411CB85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52674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Page 96</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D43ECF-0F90-6545-917E-3EF1411CB85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42508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Page 97</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D43ECF-0F90-6545-917E-3EF1411CB85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27841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Page 97-98</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D43ECF-0F90-6545-917E-3EF1411CB85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39038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Page 101-102</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D43ECF-0F90-6545-917E-3EF1411CB85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18479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Page 101-102</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D43ECF-0F90-6545-917E-3EF1411CB85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62228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Page 102 – “This exercise is to challenge you to think critically about what in your life drains you, what energized you, and where you might need to build better boundaries to control your spending.”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D43ECF-0F90-6545-917E-3EF1411CB85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65474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Page 105</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D43ECF-0F90-6545-917E-3EF1411CB85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572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Page 108</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D43ECF-0F90-6545-917E-3EF1411CB85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61929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Page 107</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D43ECF-0F90-6545-917E-3EF1411CB85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04303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Page 81</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D43ECF-0F90-6545-917E-3EF1411CB85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65474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Great Bullet Journaling post on the OU website” https://</a:t>
            </a:r>
            <a:r>
              <a:rPr lang="en-US" err="1"/>
              <a:t>www.ou.edu</a:t>
            </a:r>
            <a:r>
              <a:rPr lang="en-US"/>
              <a:t>/content/dam/</a:t>
            </a:r>
            <a:r>
              <a:rPr lang="en-US" err="1"/>
              <a:t>goddard</a:t>
            </a:r>
            <a:r>
              <a:rPr lang="en-US"/>
              <a:t>/documents/blog-posts/BuJo%20by%20Amy.pdf</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D43ECF-0F90-6545-917E-3EF1411CB85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72837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Page 110</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D43ECF-0F90-6545-917E-3EF1411CB85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528708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Page 85</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D43ECF-0F90-6545-917E-3EF1411CB85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572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Page 85</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D43ECF-0F90-6545-917E-3EF1411CB85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1071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Page 85</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D43ECF-0F90-6545-917E-3EF1411CB85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77175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Page 86</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D43ECF-0F90-6545-917E-3EF1411CB85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61929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Page 86</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D43ECF-0F90-6545-917E-3EF1411CB85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62198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Page 89 – Curiosity</a:t>
            </a:r>
          </a:p>
          <a:p>
            <a:r>
              <a:rPr lang="en-US" dirty="0"/>
              <a:t>Page 90-91 – Language and word choice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D43ECF-0F90-6545-917E-3EF1411CB85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04303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Page 96</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D43ECF-0F90-6545-917E-3EF1411CB85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36865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C5F14-40A0-48D9-9236-0827CAFA81D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A999686-3573-4FBD-85F3-1763C848C6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93C98A5-4E42-4BFB-8B5A-B43063EBCBAC}"/>
              </a:ext>
            </a:extLst>
          </p:cNvPr>
          <p:cNvSpPr>
            <a:spLocks noGrp="1"/>
          </p:cNvSpPr>
          <p:nvPr>
            <p:ph type="dt" sz="half" idx="10"/>
          </p:nvPr>
        </p:nvSpPr>
        <p:spPr/>
        <p:txBody>
          <a:bodyPr/>
          <a:lstStyle/>
          <a:p>
            <a:fld id="{2663D2D1-DBC1-4C27-8E20-5EE8FF3C117E}" type="datetimeFigureOut">
              <a:rPr lang="en-US" smtClean="0"/>
              <a:t>11/29/21</a:t>
            </a:fld>
            <a:endParaRPr lang="en-US"/>
          </a:p>
        </p:txBody>
      </p:sp>
      <p:sp>
        <p:nvSpPr>
          <p:cNvPr id="5" name="Footer Placeholder 4">
            <a:extLst>
              <a:ext uri="{FF2B5EF4-FFF2-40B4-BE49-F238E27FC236}">
                <a16:creationId xmlns:a16="http://schemas.microsoft.com/office/drawing/2014/main" id="{CCFDAA6B-3849-4D1F-8B22-41FC7C6F0E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19870E-A468-4461-A149-51E4F16224EF}"/>
              </a:ext>
            </a:extLst>
          </p:cNvPr>
          <p:cNvSpPr>
            <a:spLocks noGrp="1"/>
          </p:cNvSpPr>
          <p:nvPr>
            <p:ph type="sldNum" sz="quarter" idx="12"/>
          </p:nvPr>
        </p:nvSpPr>
        <p:spPr/>
        <p:txBody>
          <a:bodyPr/>
          <a:lstStyle/>
          <a:p>
            <a:fld id="{3081CF24-7CA9-454F-AF7D-ADBE04B091CA}" type="slidenum">
              <a:rPr lang="en-US" smtClean="0"/>
              <a:t>‹#›</a:t>
            </a:fld>
            <a:endParaRPr lang="en-US"/>
          </a:p>
        </p:txBody>
      </p:sp>
    </p:spTree>
    <p:extLst>
      <p:ext uri="{BB962C8B-B14F-4D97-AF65-F5344CB8AC3E}">
        <p14:creationId xmlns:p14="http://schemas.microsoft.com/office/powerpoint/2010/main" val="37240712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2216D-64CB-489D-B8F8-4BF30A92234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C866B25-C6E9-483B-BC20-1790583FB03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460189-A849-4E0E-8832-5F49481BE031}"/>
              </a:ext>
            </a:extLst>
          </p:cNvPr>
          <p:cNvSpPr>
            <a:spLocks noGrp="1"/>
          </p:cNvSpPr>
          <p:nvPr>
            <p:ph type="dt" sz="half" idx="10"/>
          </p:nvPr>
        </p:nvSpPr>
        <p:spPr/>
        <p:txBody>
          <a:bodyPr/>
          <a:lstStyle/>
          <a:p>
            <a:fld id="{2663D2D1-DBC1-4C27-8E20-5EE8FF3C117E}" type="datetimeFigureOut">
              <a:rPr lang="en-US" smtClean="0"/>
              <a:t>11/29/21</a:t>
            </a:fld>
            <a:endParaRPr lang="en-US"/>
          </a:p>
        </p:txBody>
      </p:sp>
      <p:sp>
        <p:nvSpPr>
          <p:cNvPr id="5" name="Footer Placeholder 4">
            <a:extLst>
              <a:ext uri="{FF2B5EF4-FFF2-40B4-BE49-F238E27FC236}">
                <a16:creationId xmlns:a16="http://schemas.microsoft.com/office/drawing/2014/main" id="{51052B0B-0090-4835-87E9-1C2AE9AC61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BDC408-D96C-4096-8085-C0A9A9AB121E}"/>
              </a:ext>
            </a:extLst>
          </p:cNvPr>
          <p:cNvSpPr>
            <a:spLocks noGrp="1"/>
          </p:cNvSpPr>
          <p:nvPr>
            <p:ph type="sldNum" sz="quarter" idx="12"/>
          </p:nvPr>
        </p:nvSpPr>
        <p:spPr/>
        <p:txBody>
          <a:bodyPr/>
          <a:lstStyle/>
          <a:p>
            <a:fld id="{3081CF24-7CA9-454F-AF7D-ADBE04B091CA}" type="slidenum">
              <a:rPr lang="en-US" smtClean="0"/>
              <a:t>‹#›</a:t>
            </a:fld>
            <a:endParaRPr lang="en-US"/>
          </a:p>
        </p:txBody>
      </p:sp>
    </p:spTree>
    <p:extLst>
      <p:ext uri="{BB962C8B-B14F-4D97-AF65-F5344CB8AC3E}">
        <p14:creationId xmlns:p14="http://schemas.microsoft.com/office/powerpoint/2010/main" val="2600126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308190F-3898-4C68-87E2-C053656EE49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CD0C5FE-6F9D-49CD-A48F-5303B7D7D75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DBBA52-8400-424B-8613-3D3F60505026}"/>
              </a:ext>
            </a:extLst>
          </p:cNvPr>
          <p:cNvSpPr>
            <a:spLocks noGrp="1"/>
          </p:cNvSpPr>
          <p:nvPr>
            <p:ph type="dt" sz="half" idx="10"/>
          </p:nvPr>
        </p:nvSpPr>
        <p:spPr/>
        <p:txBody>
          <a:bodyPr/>
          <a:lstStyle/>
          <a:p>
            <a:fld id="{2663D2D1-DBC1-4C27-8E20-5EE8FF3C117E}" type="datetimeFigureOut">
              <a:rPr lang="en-US" smtClean="0"/>
              <a:t>11/29/21</a:t>
            </a:fld>
            <a:endParaRPr lang="en-US"/>
          </a:p>
        </p:txBody>
      </p:sp>
      <p:sp>
        <p:nvSpPr>
          <p:cNvPr id="5" name="Footer Placeholder 4">
            <a:extLst>
              <a:ext uri="{FF2B5EF4-FFF2-40B4-BE49-F238E27FC236}">
                <a16:creationId xmlns:a16="http://schemas.microsoft.com/office/drawing/2014/main" id="{3D5F6E04-FD02-4BEE-A8FA-0843236D2C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DB019B-9225-4187-AE3A-9FB589667122}"/>
              </a:ext>
            </a:extLst>
          </p:cNvPr>
          <p:cNvSpPr>
            <a:spLocks noGrp="1"/>
          </p:cNvSpPr>
          <p:nvPr>
            <p:ph type="sldNum" sz="quarter" idx="12"/>
          </p:nvPr>
        </p:nvSpPr>
        <p:spPr/>
        <p:txBody>
          <a:bodyPr/>
          <a:lstStyle/>
          <a:p>
            <a:fld id="{3081CF24-7CA9-454F-AF7D-ADBE04B091CA}" type="slidenum">
              <a:rPr lang="en-US" smtClean="0"/>
              <a:t>‹#›</a:t>
            </a:fld>
            <a:endParaRPr lang="en-US"/>
          </a:p>
        </p:txBody>
      </p:sp>
    </p:spTree>
    <p:extLst>
      <p:ext uri="{BB962C8B-B14F-4D97-AF65-F5344CB8AC3E}">
        <p14:creationId xmlns:p14="http://schemas.microsoft.com/office/powerpoint/2010/main" val="36297092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E52EB92A-C711-374A-8675-660D6C748457}" type="datetimeFigureOut">
              <a:rPr lang="en-US" smtClean="0"/>
              <a:t>11/29/21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C572E39-8B93-DF46-989A-CFE46D6122D2}" type="slidenum">
              <a:rPr lang="en-US" smtClean="0"/>
              <a:t>‹#›</a:t>
            </a:fld>
            <a:endParaRPr lang="en-US"/>
          </a:p>
        </p:txBody>
      </p:sp>
      <p:sp>
        <p:nvSpPr>
          <p:cNvPr id="9" name="Text Placeholder 8"/>
          <p:cNvSpPr>
            <a:spLocks noGrp="1"/>
          </p:cNvSpPr>
          <p:nvPr>
            <p:ph type="body" sz="quarter" idx="13" hasCustomPrompt="1"/>
          </p:nvPr>
        </p:nvSpPr>
        <p:spPr>
          <a:xfrm>
            <a:off x="609600" y="1475348"/>
            <a:ext cx="3706315" cy="2693331"/>
          </a:xfrm>
          <a:prstGeom prst="rect">
            <a:avLst/>
          </a:prstGeom>
        </p:spPr>
        <p:txBody>
          <a:bodyPr/>
          <a:lstStyle>
            <a:lvl1pPr marL="0" indent="0">
              <a:buFont typeface="Arial"/>
              <a:buNone/>
              <a:defRPr sz="2400">
                <a:latin typeface="+mn-lt"/>
              </a:defRPr>
            </a:lvl1pPr>
            <a:lvl2pPr>
              <a:defRPr sz="2667" b="0" i="0">
                <a:latin typeface="Helvetica Neue"/>
                <a:cs typeface="Helvetica Neue"/>
              </a:defRPr>
            </a:lvl2pPr>
          </a:lstStyle>
          <a:p>
            <a:pPr lvl="0"/>
            <a:r>
              <a:rPr lang="en-US" dirty="0"/>
              <a:t>click to edit master text styles</a:t>
            </a:r>
          </a:p>
        </p:txBody>
      </p:sp>
      <p:sp>
        <p:nvSpPr>
          <p:cNvPr id="7" name="Text Placeholder 6"/>
          <p:cNvSpPr>
            <a:spLocks noGrp="1"/>
          </p:cNvSpPr>
          <p:nvPr>
            <p:ph type="body" sz="quarter" idx="14" hasCustomPrompt="1"/>
          </p:nvPr>
        </p:nvSpPr>
        <p:spPr>
          <a:xfrm>
            <a:off x="609601" y="4167717"/>
            <a:ext cx="3706284" cy="2108200"/>
          </a:xfrm>
          <a:prstGeom prst="rect">
            <a:avLst/>
          </a:prstGeom>
        </p:spPr>
        <p:txBody>
          <a:bodyPr vert="horz"/>
          <a:lstStyle>
            <a:lvl1pPr>
              <a:defRPr sz="1867">
                <a:latin typeface="+mn-lt"/>
              </a:defRPr>
            </a:lvl1pPr>
            <a:lvl2pPr>
              <a:defRPr sz="1867"/>
            </a:lvl2pPr>
            <a:lvl3pPr>
              <a:defRPr sz="1867"/>
            </a:lvl3pPr>
            <a:lvl4pPr>
              <a:defRPr sz="1867"/>
            </a:lvl4pPr>
            <a:lvl5pPr>
              <a:defRPr sz="1867"/>
            </a:lvl5pPr>
          </a:lstStyle>
          <a:p>
            <a:pPr lvl="0"/>
            <a:r>
              <a:rPr lang="en-US" dirty="0"/>
              <a:t>click to edit master text styles</a:t>
            </a:r>
          </a:p>
        </p:txBody>
      </p:sp>
      <p:sp>
        <p:nvSpPr>
          <p:cNvPr id="8" name="Picture Placeholder 7"/>
          <p:cNvSpPr>
            <a:spLocks noGrp="1"/>
          </p:cNvSpPr>
          <p:nvPr>
            <p:ph type="pic" sz="quarter" idx="15"/>
          </p:nvPr>
        </p:nvSpPr>
        <p:spPr>
          <a:xfrm>
            <a:off x="4315885" y="1475317"/>
            <a:ext cx="7266516" cy="4800600"/>
          </a:xfrm>
          <a:prstGeom prst="rect">
            <a:avLst/>
          </a:prstGeom>
        </p:spPr>
        <p:txBody>
          <a:bodyPr/>
          <a:lstStyle/>
          <a:p>
            <a:r>
              <a:rPr lang="en-US"/>
              <a:t>Click icon to add picture</a:t>
            </a:r>
          </a:p>
        </p:txBody>
      </p:sp>
    </p:spTree>
    <p:extLst>
      <p:ext uri="{BB962C8B-B14F-4D97-AF65-F5344CB8AC3E}">
        <p14:creationId xmlns:p14="http://schemas.microsoft.com/office/powerpoint/2010/main" val="1475981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tmplLst>
          <p:tmpl lvl="1">
            <p:tnLst>
              <p:par>
                <p:cTn presetID="1"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childTnLst>
                </p:cTn>
              </p:par>
            </p:tnLst>
          </p:tmpl>
        </p:tmplLst>
      </p:bldP>
      <p:bldP spid="7" grpId="0" build="p">
        <p:tmplLst>
          <p:tmpl lvl="1">
            <p:tnLst>
              <p:par>
                <p:cTn presetID="1" presetClass="entr" presetSubtype="0" fill="hold" nodeType="clickEffect">
                  <p:stCondLst>
                    <p:cond delay="0"/>
                  </p:stCondLst>
                  <p:childTnLst>
                    <p:set>
                      <p:cBhvr>
                        <p:cTn dur="1" fill="hold">
                          <p:stCondLst>
                            <p:cond delay="0"/>
                          </p:stCondLst>
                        </p:cTn>
                        <p:tgtEl>
                          <p:spTgt spid="7"/>
                        </p:tgtEl>
                        <p:attrNameLst>
                          <p:attrName>style.visibility</p:attrName>
                        </p:attrNameLst>
                      </p:cBhvr>
                      <p:to>
                        <p:strVal val="visible"/>
                      </p:to>
                    </p:se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3DB5A-E62D-442C-A3FE-D216CB6C285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E8D843B-8725-4C7A-B004-5EB5DF90E7E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1A5369-B0D6-4B5A-9A84-63AA2DDF3BC3}"/>
              </a:ext>
            </a:extLst>
          </p:cNvPr>
          <p:cNvSpPr>
            <a:spLocks noGrp="1"/>
          </p:cNvSpPr>
          <p:nvPr>
            <p:ph type="dt" sz="half" idx="10"/>
          </p:nvPr>
        </p:nvSpPr>
        <p:spPr/>
        <p:txBody>
          <a:bodyPr/>
          <a:lstStyle/>
          <a:p>
            <a:fld id="{2663D2D1-DBC1-4C27-8E20-5EE8FF3C117E}" type="datetimeFigureOut">
              <a:rPr lang="en-US" smtClean="0"/>
              <a:t>11/29/21</a:t>
            </a:fld>
            <a:endParaRPr lang="en-US"/>
          </a:p>
        </p:txBody>
      </p:sp>
      <p:sp>
        <p:nvSpPr>
          <p:cNvPr id="5" name="Footer Placeholder 4">
            <a:extLst>
              <a:ext uri="{FF2B5EF4-FFF2-40B4-BE49-F238E27FC236}">
                <a16:creationId xmlns:a16="http://schemas.microsoft.com/office/drawing/2014/main" id="{C1F4F4B5-FC26-4919-B185-14067EEB97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45EF1B-7530-4BB3-B326-D3801BF9B5BC}"/>
              </a:ext>
            </a:extLst>
          </p:cNvPr>
          <p:cNvSpPr>
            <a:spLocks noGrp="1"/>
          </p:cNvSpPr>
          <p:nvPr>
            <p:ph type="sldNum" sz="quarter" idx="12"/>
          </p:nvPr>
        </p:nvSpPr>
        <p:spPr/>
        <p:txBody>
          <a:bodyPr/>
          <a:lstStyle/>
          <a:p>
            <a:fld id="{3081CF24-7CA9-454F-AF7D-ADBE04B091CA}" type="slidenum">
              <a:rPr lang="en-US" smtClean="0"/>
              <a:t>‹#›</a:t>
            </a:fld>
            <a:endParaRPr lang="en-US"/>
          </a:p>
        </p:txBody>
      </p:sp>
    </p:spTree>
    <p:extLst>
      <p:ext uri="{BB962C8B-B14F-4D97-AF65-F5344CB8AC3E}">
        <p14:creationId xmlns:p14="http://schemas.microsoft.com/office/powerpoint/2010/main" val="33362742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F55C9-5D56-4921-A06F-B0F030D8A85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A4D3B14-E757-4A56-96C9-9DEE864AE70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ADAA2D1-DF41-4D7E-B920-CA500858B789}"/>
              </a:ext>
            </a:extLst>
          </p:cNvPr>
          <p:cNvSpPr>
            <a:spLocks noGrp="1"/>
          </p:cNvSpPr>
          <p:nvPr>
            <p:ph type="dt" sz="half" idx="10"/>
          </p:nvPr>
        </p:nvSpPr>
        <p:spPr/>
        <p:txBody>
          <a:bodyPr/>
          <a:lstStyle/>
          <a:p>
            <a:fld id="{2663D2D1-DBC1-4C27-8E20-5EE8FF3C117E}" type="datetimeFigureOut">
              <a:rPr lang="en-US" smtClean="0"/>
              <a:t>11/29/21</a:t>
            </a:fld>
            <a:endParaRPr lang="en-US"/>
          </a:p>
        </p:txBody>
      </p:sp>
      <p:sp>
        <p:nvSpPr>
          <p:cNvPr id="5" name="Footer Placeholder 4">
            <a:extLst>
              <a:ext uri="{FF2B5EF4-FFF2-40B4-BE49-F238E27FC236}">
                <a16:creationId xmlns:a16="http://schemas.microsoft.com/office/drawing/2014/main" id="{57BE5B9C-3A07-4D88-811F-5EC018B32A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375558-359D-4D4B-9D1D-93D65432AF0A}"/>
              </a:ext>
            </a:extLst>
          </p:cNvPr>
          <p:cNvSpPr>
            <a:spLocks noGrp="1"/>
          </p:cNvSpPr>
          <p:nvPr>
            <p:ph type="sldNum" sz="quarter" idx="12"/>
          </p:nvPr>
        </p:nvSpPr>
        <p:spPr/>
        <p:txBody>
          <a:bodyPr/>
          <a:lstStyle/>
          <a:p>
            <a:fld id="{3081CF24-7CA9-454F-AF7D-ADBE04B091CA}" type="slidenum">
              <a:rPr lang="en-US" smtClean="0"/>
              <a:t>‹#›</a:t>
            </a:fld>
            <a:endParaRPr lang="en-US"/>
          </a:p>
        </p:txBody>
      </p:sp>
    </p:spTree>
    <p:extLst>
      <p:ext uri="{BB962C8B-B14F-4D97-AF65-F5344CB8AC3E}">
        <p14:creationId xmlns:p14="http://schemas.microsoft.com/office/powerpoint/2010/main" val="798561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CE0F4-1F6B-48C6-9980-6A3428578E9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395DED9-D55E-4D83-9129-1427C27588C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A1F1EBA-AD86-445E-B80A-E8C45EA2031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7C2461B-4E92-43BF-B26E-2107D9D3D800}"/>
              </a:ext>
            </a:extLst>
          </p:cNvPr>
          <p:cNvSpPr>
            <a:spLocks noGrp="1"/>
          </p:cNvSpPr>
          <p:nvPr>
            <p:ph type="dt" sz="half" idx="10"/>
          </p:nvPr>
        </p:nvSpPr>
        <p:spPr/>
        <p:txBody>
          <a:bodyPr/>
          <a:lstStyle/>
          <a:p>
            <a:fld id="{2663D2D1-DBC1-4C27-8E20-5EE8FF3C117E}" type="datetimeFigureOut">
              <a:rPr lang="en-US" smtClean="0"/>
              <a:t>11/29/21</a:t>
            </a:fld>
            <a:endParaRPr lang="en-US"/>
          </a:p>
        </p:txBody>
      </p:sp>
      <p:sp>
        <p:nvSpPr>
          <p:cNvPr id="6" name="Footer Placeholder 5">
            <a:extLst>
              <a:ext uri="{FF2B5EF4-FFF2-40B4-BE49-F238E27FC236}">
                <a16:creationId xmlns:a16="http://schemas.microsoft.com/office/drawing/2014/main" id="{5C4A5336-5820-401B-B954-F2E3134A4C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C05E36F-EDC1-47AB-9654-6868669C19A6}"/>
              </a:ext>
            </a:extLst>
          </p:cNvPr>
          <p:cNvSpPr>
            <a:spLocks noGrp="1"/>
          </p:cNvSpPr>
          <p:nvPr>
            <p:ph type="sldNum" sz="quarter" idx="12"/>
          </p:nvPr>
        </p:nvSpPr>
        <p:spPr/>
        <p:txBody>
          <a:bodyPr/>
          <a:lstStyle/>
          <a:p>
            <a:fld id="{3081CF24-7CA9-454F-AF7D-ADBE04B091CA}" type="slidenum">
              <a:rPr lang="en-US" smtClean="0"/>
              <a:t>‹#›</a:t>
            </a:fld>
            <a:endParaRPr lang="en-US"/>
          </a:p>
        </p:txBody>
      </p:sp>
    </p:spTree>
    <p:extLst>
      <p:ext uri="{BB962C8B-B14F-4D97-AF65-F5344CB8AC3E}">
        <p14:creationId xmlns:p14="http://schemas.microsoft.com/office/powerpoint/2010/main" val="1382927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2B956-D8D1-4EE8-A6CA-67C9D8DBBB6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617A285-B899-4A0A-B554-98ABFCA696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F9164CA-887D-4D7C-A98F-7D33AD3F4F6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B5093C2-6F72-4E40-893E-B13C2F2B9DB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3344223-9BAE-46CE-B5EB-DEDDCBD87B8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C3DF0EE-2378-4AF0-88E0-43D1FC985224}"/>
              </a:ext>
            </a:extLst>
          </p:cNvPr>
          <p:cNvSpPr>
            <a:spLocks noGrp="1"/>
          </p:cNvSpPr>
          <p:nvPr>
            <p:ph type="dt" sz="half" idx="10"/>
          </p:nvPr>
        </p:nvSpPr>
        <p:spPr/>
        <p:txBody>
          <a:bodyPr/>
          <a:lstStyle/>
          <a:p>
            <a:fld id="{2663D2D1-DBC1-4C27-8E20-5EE8FF3C117E}" type="datetimeFigureOut">
              <a:rPr lang="en-US" smtClean="0"/>
              <a:t>11/29/21</a:t>
            </a:fld>
            <a:endParaRPr lang="en-US"/>
          </a:p>
        </p:txBody>
      </p:sp>
      <p:sp>
        <p:nvSpPr>
          <p:cNvPr id="8" name="Footer Placeholder 7">
            <a:extLst>
              <a:ext uri="{FF2B5EF4-FFF2-40B4-BE49-F238E27FC236}">
                <a16:creationId xmlns:a16="http://schemas.microsoft.com/office/drawing/2014/main" id="{65F95739-601B-47B1-A09F-348CB43C553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6068C9B-09AE-4616-A405-B26CD23EFABA}"/>
              </a:ext>
            </a:extLst>
          </p:cNvPr>
          <p:cNvSpPr>
            <a:spLocks noGrp="1"/>
          </p:cNvSpPr>
          <p:nvPr>
            <p:ph type="sldNum" sz="quarter" idx="12"/>
          </p:nvPr>
        </p:nvSpPr>
        <p:spPr/>
        <p:txBody>
          <a:bodyPr/>
          <a:lstStyle/>
          <a:p>
            <a:fld id="{3081CF24-7CA9-454F-AF7D-ADBE04B091CA}" type="slidenum">
              <a:rPr lang="en-US" smtClean="0"/>
              <a:t>‹#›</a:t>
            </a:fld>
            <a:endParaRPr lang="en-US"/>
          </a:p>
        </p:txBody>
      </p:sp>
    </p:spTree>
    <p:extLst>
      <p:ext uri="{BB962C8B-B14F-4D97-AF65-F5344CB8AC3E}">
        <p14:creationId xmlns:p14="http://schemas.microsoft.com/office/powerpoint/2010/main" val="36001102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C155B-1204-4450-AD22-D640DFA1E3D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3B018A4-F621-4090-A154-B10F7044BA2A}"/>
              </a:ext>
            </a:extLst>
          </p:cNvPr>
          <p:cNvSpPr>
            <a:spLocks noGrp="1"/>
          </p:cNvSpPr>
          <p:nvPr>
            <p:ph type="dt" sz="half" idx="10"/>
          </p:nvPr>
        </p:nvSpPr>
        <p:spPr/>
        <p:txBody>
          <a:bodyPr/>
          <a:lstStyle/>
          <a:p>
            <a:fld id="{2663D2D1-DBC1-4C27-8E20-5EE8FF3C117E}" type="datetimeFigureOut">
              <a:rPr lang="en-US" smtClean="0"/>
              <a:t>11/29/21</a:t>
            </a:fld>
            <a:endParaRPr lang="en-US"/>
          </a:p>
        </p:txBody>
      </p:sp>
      <p:sp>
        <p:nvSpPr>
          <p:cNvPr id="4" name="Footer Placeholder 3">
            <a:extLst>
              <a:ext uri="{FF2B5EF4-FFF2-40B4-BE49-F238E27FC236}">
                <a16:creationId xmlns:a16="http://schemas.microsoft.com/office/drawing/2014/main" id="{86E8280C-DA4A-4EE8-825E-26BC7E99F0C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166E26E-E8FB-47E2-8003-EBEBF76B92D7}"/>
              </a:ext>
            </a:extLst>
          </p:cNvPr>
          <p:cNvSpPr>
            <a:spLocks noGrp="1"/>
          </p:cNvSpPr>
          <p:nvPr>
            <p:ph type="sldNum" sz="quarter" idx="12"/>
          </p:nvPr>
        </p:nvSpPr>
        <p:spPr/>
        <p:txBody>
          <a:bodyPr/>
          <a:lstStyle/>
          <a:p>
            <a:fld id="{3081CF24-7CA9-454F-AF7D-ADBE04B091CA}" type="slidenum">
              <a:rPr lang="en-US" smtClean="0"/>
              <a:t>‹#›</a:t>
            </a:fld>
            <a:endParaRPr lang="en-US"/>
          </a:p>
        </p:txBody>
      </p:sp>
    </p:spTree>
    <p:extLst>
      <p:ext uri="{BB962C8B-B14F-4D97-AF65-F5344CB8AC3E}">
        <p14:creationId xmlns:p14="http://schemas.microsoft.com/office/powerpoint/2010/main" val="2553344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057D407-DAAF-4CD8-9681-FCD38ACA4009}"/>
              </a:ext>
            </a:extLst>
          </p:cNvPr>
          <p:cNvSpPr>
            <a:spLocks noGrp="1"/>
          </p:cNvSpPr>
          <p:nvPr>
            <p:ph type="dt" sz="half" idx="10"/>
          </p:nvPr>
        </p:nvSpPr>
        <p:spPr/>
        <p:txBody>
          <a:bodyPr/>
          <a:lstStyle/>
          <a:p>
            <a:fld id="{2663D2D1-DBC1-4C27-8E20-5EE8FF3C117E}" type="datetimeFigureOut">
              <a:rPr lang="en-US" smtClean="0"/>
              <a:t>11/29/21</a:t>
            </a:fld>
            <a:endParaRPr lang="en-US"/>
          </a:p>
        </p:txBody>
      </p:sp>
      <p:sp>
        <p:nvSpPr>
          <p:cNvPr id="3" name="Footer Placeholder 2">
            <a:extLst>
              <a:ext uri="{FF2B5EF4-FFF2-40B4-BE49-F238E27FC236}">
                <a16:creationId xmlns:a16="http://schemas.microsoft.com/office/drawing/2014/main" id="{BB4842AA-7DF1-4CBC-B1DC-C34B02DCEFA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5606CC8-17A0-42DA-A335-169943506794}"/>
              </a:ext>
            </a:extLst>
          </p:cNvPr>
          <p:cNvSpPr>
            <a:spLocks noGrp="1"/>
          </p:cNvSpPr>
          <p:nvPr>
            <p:ph type="sldNum" sz="quarter" idx="12"/>
          </p:nvPr>
        </p:nvSpPr>
        <p:spPr/>
        <p:txBody>
          <a:bodyPr/>
          <a:lstStyle/>
          <a:p>
            <a:fld id="{3081CF24-7CA9-454F-AF7D-ADBE04B091CA}" type="slidenum">
              <a:rPr lang="en-US" smtClean="0"/>
              <a:t>‹#›</a:t>
            </a:fld>
            <a:endParaRPr lang="en-US"/>
          </a:p>
        </p:txBody>
      </p:sp>
    </p:spTree>
    <p:extLst>
      <p:ext uri="{BB962C8B-B14F-4D97-AF65-F5344CB8AC3E}">
        <p14:creationId xmlns:p14="http://schemas.microsoft.com/office/powerpoint/2010/main" val="26320998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E010C-5020-4102-9C39-4FA079A4658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8768420-E92D-49ED-A754-F7C08AF3E15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8C54573-DF84-4D3C-AE40-6B21B065FA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253B00E-1BE2-4E09-BD38-E19499163116}"/>
              </a:ext>
            </a:extLst>
          </p:cNvPr>
          <p:cNvSpPr>
            <a:spLocks noGrp="1"/>
          </p:cNvSpPr>
          <p:nvPr>
            <p:ph type="dt" sz="half" idx="10"/>
          </p:nvPr>
        </p:nvSpPr>
        <p:spPr/>
        <p:txBody>
          <a:bodyPr/>
          <a:lstStyle/>
          <a:p>
            <a:fld id="{2663D2D1-DBC1-4C27-8E20-5EE8FF3C117E}" type="datetimeFigureOut">
              <a:rPr lang="en-US" smtClean="0"/>
              <a:t>11/29/21</a:t>
            </a:fld>
            <a:endParaRPr lang="en-US"/>
          </a:p>
        </p:txBody>
      </p:sp>
      <p:sp>
        <p:nvSpPr>
          <p:cNvPr id="6" name="Footer Placeholder 5">
            <a:extLst>
              <a:ext uri="{FF2B5EF4-FFF2-40B4-BE49-F238E27FC236}">
                <a16:creationId xmlns:a16="http://schemas.microsoft.com/office/drawing/2014/main" id="{DCB0DB2E-53DD-43C7-B16F-46866858587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5DA9358-0908-4BA4-9BE5-1D9F8B43ADA7}"/>
              </a:ext>
            </a:extLst>
          </p:cNvPr>
          <p:cNvSpPr>
            <a:spLocks noGrp="1"/>
          </p:cNvSpPr>
          <p:nvPr>
            <p:ph type="sldNum" sz="quarter" idx="12"/>
          </p:nvPr>
        </p:nvSpPr>
        <p:spPr/>
        <p:txBody>
          <a:bodyPr/>
          <a:lstStyle/>
          <a:p>
            <a:fld id="{3081CF24-7CA9-454F-AF7D-ADBE04B091CA}" type="slidenum">
              <a:rPr lang="en-US" smtClean="0"/>
              <a:t>‹#›</a:t>
            </a:fld>
            <a:endParaRPr lang="en-US"/>
          </a:p>
        </p:txBody>
      </p:sp>
    </p:spTree>
    <p:extLst>
      <p:ext uri="{BB962C8B-B14F-4D97-AF65-F5344CB8AC3E}">
        <p14:creationId xmlns:p14="http://schemas.microsoft.com/office/powerpoint/2010/main" val="30536235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30405-A4E8-45A9-89FB-2C4FB8FA31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D931E55-9D88-4441-86D5-86EF2CF7ED5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815E4AF-04B3-4AF1-9CA2-E8ADF2AA6F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D1F3A7E-27E2-4912-A367-B0F1E59B0126}"/>
              </a:ext>
            </a:extLst>
          </p:cNvPr>
          <p:cNvSpPr>
            <a:spLocks noGrp="1"/>
          </p:cNvSpPr>
          <p:nvPr>
            <p:ph type="dt" sz="half" idx="10"/>
          </p:nvPr>
        </p:nvSpPr>
        <p:spPr/>
        <p:txBody>
          <a:bodyPr/>
          <a:lstStyle/>
          <a:p>
            <a:fld id="{2663D2D1-DBC1-4C27-8E20-5EE8FF3C117E}" type="datetimeFigureOut">
              <a:rPr lang="en-US" smtClean="0"/>
              <a:t>11/29/21</a:t>
            </a:fld>
            <a:endParaRPr lang="en-US"/>
          </a:p>
        </p:txBody>
      </p:sp>
      <p:sp>
        <p:nvSpPr>
          <p:cNvPr id="6" name="Footer Placeholder 5">
            <a:extLst>
              <a:ext uri="{FF2B5EF4-FFF2-40B4-BE49-F238E27FC236}">
                <a16:creationId xmlns:a16="http://schemas.microsoft.com/office/drawing/2014/main" id="{471EA885-B69A-457D-8392-174EE513290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7E659AD-163E-4FEB-BD5C-AE4B19D09380}"/>
              </a:ext>
            </a:extLst>
          </p:cNvPr>
          <p:cNvSpPr>
            <a:spLocks noGrp="1"/>
          </p:cNvSpPr>
          <p:nvPr>
            <p:ph type="sldNum" sz="quarter" idx="12"/>
          </p:nvPr>
        </p:nvSpPr>
        <p:spPr/>
        <p:txBody>
          <a:bodyPr/>
          <a:lstStyle/>
          <a:p>
            <a:fld id="{3081CF24-7CA9-454F-AF7D-ADBE04B091CA}" type="slidenum">
              <a:rPr lang="en-US" smtClean="0"/>
              <a:t>‹#›</a:t>
            </a:fld>
            <a:endParaRPr lang="en-US"/>
          </a:p>
        </p:txBody>
      </p:sp>
    </p:spTree>
    <p:extLst>
      <p:ext uri="{BB962C8B-B14F-4D97-AF65-F5344CB8AC3E}">
        <p14:creationId xmlns:p14="http://schemas.microsoft.com/office/powerpoint/2010/main" val="2686411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08952B8-9E57-4893-81BC-12997A79DF4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E13B319-A1CA-4B5D-850E-B378114425B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534B46-E599-4E54-A9BB-764EFDCDF74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63D2D1-DBC1-4C27-8E20-5EE8FF3C117E}" type="datetimeFigureOut">
              <a:rPr lang="en-US" smtClean="0"/>
              <a:t>11/29/21</a:t>
            </a:fld>
            <a:endParaRPr lang="en-US"/>
          </a:p>
        </p:txBody>
      </p:sp>
      <p:sp>
        <p:nvSpPr>
          <p:cNvPr id="5" name="Footer Placeholder 4">
            <a:extLst>
              <a:ext uri="{FF2B5EF4-FFF2-40B4-BE49-F238E27FC236}">
                <a16:creationId xmlns:a16="http://schemas.microsoft.com/office/drawing/2014/main" id="{BF62E031-AD72-426A-B3EB-3817C7530F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9F0797F-4D5F-4691-AD10-F7C7D9BCD3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81CF24-7CA9-454F-AF7D-ADBE04B091CA}" type="slidenum">
              <a:rPr lang="en-US" smtClean="0"/>
              <a:t>‹#›</a:t>
            </a:fld>
            <a:endParaRPr lang="en-US"/>
          </a:p>
        </p:txBody>
      </p:sp>
    </p:spTree>
    <p:extLst>
      <p:ext uri="{BB962C8B-B14F-4D97-AF65-F5344CB8AC3E}">
        <p14:creationId xmlns:p14="http://schemas.microsoft.com/office/powerpoint/2010/main" val="7155347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ideo" Target="https://www.youtube.com/embed/Xv2ar6AKvGc?feature=oembed" TargetMode="External"/><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ideo" Target="https://www.youtube.com/embed/g7u6UwtmGyE?feature=oembed" TargetMode="External"/><Relationship Id="rId4" Type="http://schemas.openxmlformats.org/officeDocument/2006/relationships/image" Target="../media/image9.jpe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3B467-088C-4F3D-A9A7-105C4E1E20CD}"/>
              </a:ext>
            </a:extLst>
          </p:cNvPr>
          <p:cNvSpPr>
            <a:spLocks noGrp="1"/>
          </p:cNvSpPr>
          <p:nvPr>
            <p:ph type="ctrTitle"/>
          </p:nvPr>
        </p:nvSpPr>
        <p:spPr>
          <a:xfrm>
            <a:off x="590760" y="695779"/>
            <a:ext cx="11034695" cy="3230562"/>
          </a:xfrm>
          <a:noFill/>
          <a:ln w="28575">
            <a:noFill/>
          </a:ln>
        </p:spPr>
        <p:txBody>
          <a:bodyPr>
            <a:normAutofit/>
          </a:bodyPr>
          <a:lstStyle/>
          <a:p>
            <a:pPr algn="l"/>
            <a:r>
              <a:rPr lang="en-US" sz="4400" b="1" dirty="0">
                <a:solidFill>
                  <a:srgbClr val="002952"/>
                </a:solidFill>
                <a:latin typeface="Century Gothic" panose="020B0502020202020204" pitchFamily="34" charset="0"/>
                <a:cs typeface="Aharoni" panose="02010803020104030203" pitchFamily="2" charset="-79"/>
              </a:rPr>
              <a:t>UCOL 1523:</a:t>
            </a:r>
            <a:br>
              <a:rPr lang="en-US" sz="7400" b="1" dirty="0">
                <a:solidFill>
                  <a:srgbClr val="002952"/>
                </a:solidFill>
                <a:latin typeface="Century Gothic" panose="020B0502020202020204" pitchFamily="34" charset="0"/>
                <a:cs typeface="Aharoni" panose="02010803020104030203" pitchFamily="2" charset="-79"/>
              </a:rPr>
            </a:br>
            <a:r>
              <a:rPr lang="en-US" altLang="en-US" sz="7000" b="1" dirty="0">
                <a:solidFill>
                  <a:srgbClr val="002952"/>
                </a:solidFill>
                <a:effectLst>
                  <a:outerShdw blurRad="38100" dist="38100" dir="2700000" algn="tl">
                    <a:srgbClr val="000000">
                      <a:alpha val="43137"/>
                    </a:srgbClr>
                  </a:outerShdw>
                </a:effectLst>
                <a:latin typeface="Century Gothic" panose="020B0502020202020204" pitchFamily="34" charset="0"/>
                <a:cs typeface="Aharoni" panose="02010803020104030203" pitchFamily="2" charset="-79"/>
              </a:rPr>
              <a:t>GATEWAY TO </a:t>
            </a:r>
            <a:br>
              <a:rPr lang="en-US" altLang="en-US" sz="7000" b="1" dirty="0">
                <a:solidFill>
                  <a:srgbClr val="002952"/>
                </a:solidFill>
                <a:effectLst>
                  <a:outerShdw blurRad="38100" dist="38100" dir="2700000" algn="tl">
                    <a:srgbClr val="000000">
                      <a:alpha val="43137"/>
                    </a:srgbClr>
                  </a:outerShdw>
                </a:effectLst>
                <a:latin typeface="Century Gothic" panose="020B0502020202020204" pitchFamily="34" charset="0"/>
                <a:cs typeface="Aharoni" panose="02010803020104030203" pitchFamily="2" charset="-79"/>
              </a:rPr>
            </a:br>
            <a:r>
              <a:rPr lang="en-US" altLang="en-US" sz="7000" b="1" dirty="0">
                <a:solidFill>
                  <a:srgbClr val="002952"/>
                </a:solidFill>
                <a:effectLst>
                  <a:outerShdw blurRad="38100" dist="38100" dir="2700000" algn="tl">
                    <a:srgbClr val="000000">
                      <a:alpha val="43137"/>
                    </a:srgbClr>
                  </a:outerShdw>
                </a:effectLst>
                <a:latin typeface="Century Gothic" panose="020B0502020202020204" pitchFamily="34" charset="0"/>
                <a:cs typeface="Aharoni" panose="02010803020104030203" pitchFamily="2" charset="-79"/>
              </a:rPr>
              <a:t>BELONGING</a:t>
            </a:r>
            <a:endParaRPr lang="en-US" sz="7000" dirty="0">
              <a:solidFill>
                <a:srgbClr val="002952"/>
              </a:solidFill>
              <a:effectLst>
                <a:outerShdw blurRad="38100" dist="38100" dir="2700000" algn="tl">
                  <a:srgbClr val="000000">
                    <a:alpha val="43137"/>
                  </a:srgbClr>
                </a:outerShdw>
              </a:effectLst>
              <a:latin typeface="Century Gothic" panose="020B0502020202020204" pitchFamily="34" charset="0"/>
              <a:cs typeface="Aharoni" panose="02010803020104030203" pitchFamily="2" charset="-79"/>
            </a:endParaRPr>
          </a:p>
        </p:txBody>
      </p:sp>
      <p:sp>
        <p:nvSpPr>
          <p:cNvPr id="3" name="Subtitle 2">
            <a:extLst>
              <a:ext uri="{FF2B5EF4-FFF2-40B4-BE49-F238E27FC236}">
                <a16:creationId xmlns:a16="http://schemas.microsoft.com/office/drawing/2014/main" id="{C8722DDC-8EEE-4A06-8DFE-B44871EAA2CF}"/>
              </a:ext>
            </a:extLst>
          </p:cNvPr>
          <p:cNvSpPr>
            <a:spLocks noGrp="1"/>
          </p:cNvSpPr>
          <p:nvPr>
            <p:ph type="subTitle" idx="1"/>
          </p:nvPr>
        </p:nvSpPr>
        <p:spPr>
          <a:xfrm>
            <a:off x="578651" y="4499057"/>
            <a:ext cx="11034695" cy="1705976"/>
          </a:xfrm>
          <a:noFill/>
        </p:spPr>
        <p:txBody>
          <a:bodyPr>
            <a:normAutofit/>
          </a:bodyPr>
          <a:lstStyle/>
          <a:p>
            <a:pPr algn="l">
              <a:spcAft>
                <a:spcPts val="600"/>
              </a:spcAft>
            </a:pPr>
            <a:r>
              <a:rPr lang="en-US" sz="2200" b="1" dirty="0">
                <a:latin typeface="Century Gothic" panose="020B0502020202020204" pitchFamily="34" charset="0"/>
              </a:rPr>
              <a:t>Week 13 – November 15-19, 2021</a:t>
            </a:r>
          </a:p>
          <a:p>
            <a:pPr algn="l">
              <a:spcAft>
                <a:spcPts val="600"/>
              </a:spcAft>
            </a:pPr>
            <a:r>
              <a:rPr lang="en-US" sz="3300" b="1" dirty="0">
                <a:solidFill>
                  <a:srgbClr val="002952"/>
                </a:solidFill>
                <a:latin typeface="Century Gothic" panose="020B0502020202020204" pitchFamily="34" charset="0"/>
                <a:cs typeface="Aharoni" panose="02010803020104030203" pitchFamily="2" charset="-79"/>
              </a:rPr>
              <a:t>CHAPTER 5 - SHIFT YOUR MINDSET and </a:t>
            </a:r>
          </a:p>
          <a:p>
            <a:pPr algn="l">
              <a:spcAft>
                <a:spcPts val="600"/>
              </a:spcAft>
            </a:pPr>
            <a:r>
              <a:rPr lang="en-US" sz="3300" b="1" dirty="0">
                <a:solidFill>
                  <a:srgbClr val="002952"/>
                </a:solidFill>
                <a:latin typeface="Century Gothic" panose="020B0502020202020204" pitchFamily="34" charset="0"/>
                <a:cs typeface="Aharoni" panose="02010803020104030203" pitchFamily="2" charset="-79"/>
              </a:rPr>
              <a:t>CHAPTER 6 - WORK ON SELF-CARE</a:t>
            </a:r>
          </a:p>
        </p:txBody>
      </p:sp>
      <p:sp>
        <p:nvSpPr>
          <p:cNvPr id="4" name="Oval 3">
            <a:extLst>
              <a:ext uri="{FF2B5EF4-FFF2-40B4-BE49-F238E27FC236}">
                <a16:creationId xmlns:a16="http://schemas.microsoft.com/office/drawing/2014/main" id="{53F9A82F-1DC0-41CB-A5E1-007AF2D0BF41}"/>
              </a:ext>
            </a:extLst>
          </p:cNvPr>
          <p:cNvSpPr/>
          <p:nvPr/>
        </p:nvSpPr>
        <p:spPr>
          <a:xfrm>
            <a:off x="7909780" y="695779"/>
            <a:ext cx="1920240" cy="1798641"/>
          </a:xfrm>
          <a:prstGeom prst="ellipse">
            <a:avLst/>
          </a:prstGeom>
          <a:solidFill>
            <a:srgbClr val="19AFB3"/>
          </a:solidFill>
          <a:ln>
            <a:solidFill>
              <a:srgbClr val="19AF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722FECCE-5685-44CF-8E0E-137858D99451}"/>
              </a:ext>
            </a:extLst>
          </p:cNvPr>
          <p:cNvSpPr/>
          <p:nvPr/>
        </p:nvSpPr>
        <p:spPr>
          <a:xfrm>
            <a:off x="9601200" y="1576863"/>
            <a:ext cx="1209701" cy="1089623"/>
          </a:xfrm>
          <a:prstGeom prst="ellipse">
            <a:avLst/>
          </a:prstGeom>
          <a:solidFill>
            <a:srgbClr val="77E3AD"/>
          </a:solidFill>
          <a:ln>
            <a:solidFill>
              <a:srgbClr val="7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0A3DADA6-A2A8-432C-B285-05E90B97F975}"/>
              </a:ext>
            </a:extLst>
          </p:cNvPr>
          <p:cNvSpPr/>
          <p:nvPr/>
        </p:nvSpPr>
        <p:spPr>
          <a:xfrm>
            <a:off x="350874" y="446567"/>
            <a:ext cx="1350335" cy="4716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5C0D95E8-ADC9-433A-8A78-F1C8BFB23F69}"/>
              </a:ext>
            </a:extLst>
          </p:cNvPr>
          <p:cNvCxnSpPr>
            <a:cxnSpLocks/>
          </p:cNvCxnSpPr>
          <p:nvPr/>
        </p:nvCxnSpPr>
        <p:spPr>
          <a:xfrm flipV="1">
            <a:off x="578651" y="3975160"/>
            <a:ext cx="9392272" cy="37214"/>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3" name="Oval 22">
            <a:extLst>
              <a:ext uri="{FF2B5EF4-FFF2-40B4-BE49-F238E27FC236}">
                <a16:creationId xmlns:a16="http://schemas.microsoft.com/office/drawing/2014/main" id="{0B351D1D-B5F2-426A-8949-28B215FE6D47}"/>
              </a:ext>
            </a:extLst>
          </p:cNvPr>
          <p:cNvSpPr/>
          <p:nvPr/>
        </p:nvSpPr>
        <p:spPr>
          <a:xfrm>
            <a:off x="9236440" y="3188783"/>
            <a:ext cx="1574461" cy="1450259"/>
          </a:xfrm>
          <a:prstGeom prst="ellipse">
            <a:avLst/>
          </a:prstGeom>
          <a:solidFill>
            <a:srgbClr val="FFC000"/>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245975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9FDE699-925D-814D-B8E8-C2534F90573A}"/>
              </a:ext>
            </a:extLst>
          </p:cNvPr>
          <p:cNvSpPr>
            <a:spLocks noGrp="1"/>
          </p:cNvSpPr>
          <p:nvPr>
            <p:ph type="title"/>
          </p:nvPr>
        </p:nvSpPr>
        <p:spPr>
          <a:xfrm>
            <a:off x="838200" y="267154"/>
            <a:ext cx="10515600" cy="1325563"/>
          </a:xfrm>
        </p:spPr>
        <p:txBody>
          <a:bodyPr>
            <a:normAutofit/>
          </a:bodyPr>
          <a:lstStyle/>
          <a:p>
            <a:r>
              <a:rPr lang="en-US" b="1">
                <a:solidFill>
                  <a:srgbClr val="19AFB3"/>
                </a:solidFill>
                <a:latin typeface="Century Gothic" panose="020B0502020202020204" pitchFamily="34" charset="0"/>
                <a:cs typeface="Aharoni" panose="02010803020104030203" pitchFamily="2" charset="-79"/>
              </a:rPr>
              <a:t>Discussion Board</a:t>
            </a:r>
          </a:p>
        </p:txBody>
      </p:sp>
      <p:sp>
        <p:nvSpPr>
          <p:cNvPr id="2" name="Content Placeholder 1">
            <a:extLst>
              <a:ext uri="{FF2B5EF4-FFF2-40B4-BE49-F238E27FC236}">
                <a16:creationId xmlns:a16="http://schemas.microsoft.com/office/drawing/2014/main" id="{0BC8702E-857C-F04D-A6BF-C6ED0407DCAE}"/>
              </a:ext>
            </a:extLst>
          </p:cNvPr>
          <p:cNvSpPr>
            <a:spLocks noGrp="1"/>
          </p:cNvSpPr>
          <p:nvPr>
            <p:ph idx="1"/>
          </p:nvPr>
        </p:nvSpPr>
        <p:spPr>
          <a:xfrm>
            <a:off x="838200" y="2065110"/>
            <a:ext cx="10515600" cy="3328016"/>
          </a:xfrm>
        </p:spPr>
        <p:txBody>
          <a:bodyPr>
            <a:normAutofit/>
          </a:bodyPr>
          <a:lstStyle/>
          <a:p>
            <a:pPr marL="0" indent="0">
              <a:buNone/>
            </a:pPr>
            <a:r>
              <a:rPr lang="en-US" sz="3200"/>
              <a:t>In your groups, take 7 minutes to find 3 key/noteworthy pieces of information from the chapter and come up with 2 examples of how mindsets relate to college.</a:t>
            </a:r>
          </a:p>
          <a:p>
            <a:pPr marL="0" indent="0">
              <a:buNone/>
            </a:pPr>
            <a:endParaRPr lang="en-US"/>
          </a:p>
        </p:txBody>
      </p:sp>
      <p:cxnSp>
        <p:nvCxnSpPr>
          <p:cNvPr id="4" name="Straight Connector 3">
            <a:extLst>
              <a:ext uri="{FF2B5EF4-FFF2-40B4-BE49-F238E27FC236}">
                <a16:creationId xmlns:a16="http://schemas.microsoft.com/office/drawing/2014/main" id="{22BF12AD-0825-47F2-B280-031BDC0E48D4}"/>
              </a:ext>
            </a:extLst>
          </p:cNvPr>
          <p:cNvCxnSpPr>
            <a:cxnSpLocks/>
          </p:cNvCxnSpPr>
          <p:nvPr/>
        </p:nvCxnSpPr>
        <p:spPr>
          <a:xfrm flipV="1">
            <a:off x="838200" y="1599284"/>
            <a:ext cx="9392272" cy="37214"/>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06689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9FDE699-925D-814D-B8E8-C2534F90573A}"/>
              </a:ext>
            </a:extLst>
          </p:cNvPr>
          <p:cNvSpPr>
            <a:spLocks noGrp="1"/>
          </p:cNvSpPr>
          <p:nvPr>
            <p:ph type="title"/>
          </p:nvPr>
        </p:nvSpPr>
        <p:spPr>
          <a:xfrm>
            <a:off x="838200" y="267154"/>
            <a:ext cx="10515600" cy="1325563"/>
          </a:xfrm>
        </p:spPr>
        <p:txBody>
          <a:bodyPr>
            <a:normAutofit/>
          </a:bodyPr>
          <a:lstStyle/>
          <a:p>
            <a:r>
              <a:rPr lang="en-US" b="1">
                <a:solidFill>
                  <a:srgbClr val="19AFB3"/>
                </a:solidFill>
                <a:latin typeface="Century Gothic" panose="020B0502020202020204" pitchFamily="34" charset="0"/>
                <a:cs typeface="Aharoni" panose="02010803020104030203" pitchFamily="2" charset="-79"/>
              </a:rPr>
              <a:t>Discussion Board</a:t>
            </a:r>
          </a:p>
        </p:txBody>
      </p:sp>
      <p:sp>
        <p:nvSpPr>
          <p:cNvPr id="2" name="Content Placeholder 1">
            <a:extLst>
              <a:ext uri="{FF2B5EF4-FFF2-40B4-BE49-F238E27FC236}">
                <a16:creationId xmlns:a16="http://schemas.microsoft.com/office/drawing/2014/main" id="{0BC8702E-857C-F04D-A6BF-C6ED0407DCAE}"/>
              </a:ext>
            </a:extLst>
          </p:cNvPr>
          <p:cNvSpPr>
            <a:spLocks noGrp="1"/>
          </p:cNvSpPr>
          <p:nvPr>
            <p:ph idx="1"/>
          </p:nvPr>
        </p:nvSpPr>
        <p:spPr>
          <a:xfrm>
            <a:off x="838200" y="2065110"/>
            <a:ext cx="10515600" cy="3328016"/>
          </a:xfrm>
        </p:spPr>
        <p:txBody>
          <a:bodyPr>
            <a:normAutofit/>
          </a:bodyPr>
          <a:lstStyle/>
          <a:p>
            <a:pPr marL="0" indent="0">
              <a:buNone/>
            </a:pPr>
            <a:r>
              <a:rPr lang="en-US"/>
              <a:t>What did you find?</a:t>
            </a:r>
          </a:p>
          <a:p>
            <a:pPr marL="0" indent="0">
              <a:buNone/>
            </a:pPr>
            <a:r>
              <a:rPr lang="en-US"/>
              <a:t>What examples did you come up with?</a:t>
            </a:r>
          </a:p>
        </p:txBody>
      </p:sp>
      <p:cxnSp>
        <p:nvCxnSpPr>
          <p:cNvPr id="4" name="Straight Connector 3">
            <a:extLst>
              <a:ext uri="{FF2B5EF4-FFF2-40B4-BE49-F238E27FC236}">
                <a16:creationId xmlns:a16="http://schemas.microsoft.com/office/drawing/2014/main" id="{22BF12AD-0825-47F2-B280-031BDC0E48D4}"/>
              </a:ext>
            </a:extLst>
          </p:cNvPr>
          <p:cNvCxnSpPr>
            <a:cxnSpLocks/>
          </p:cNvCxnSpPr>
          <p:nvPr/>
        </p:nvCxnSpPr>
        <p:spPr>
          <a:xfrm flipV="1">
            <a:off x="838200" y="1599284"/>
            <a:ext cx="9392272" cy="37214"/>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80925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Content Placeholder 1">
            <a:extLst>
              <a:ext uri="{FF2B5EF4-FFF2-40B4-BE49-F238E27FC236}">
                <a16:creationId xmlns:a16="http://schemas.microsoft.com/office/drawing/2014/main" id="{0BC8702E-857C-F04D-A6BF-C6ED0407DCAE}"/>
              </a:ext>
            </a:extLst>
          </p:cNvPr>
          <p:cNvSpPr>
            <a:spLocks noGrp="1"/>
          </p:cNvSpPr>
          <p:nvPr>
            <p:ph idx="1"/>
          </p:nvPr>
        </p:nvSpPr>
        <p:spPr>
          <a:xfrm>
            <a:off x="81181" y="3015836"/>
            <a:ext cx="5486399" cy="2080039"/>
          </a:xfrm>
        </p:spPr>
        <p:txBody>
          <a:bodyPr>
            <a:normAutofit/>
          </a:bodyPr>
          <a:lstStyle/>
          <a:p>
            <a:pPr marL="0" indent="0">
              <a:buNone/>
            </a:pPr>
            <a:r>
              <a:rPr lang="en-US" sz="2400">
                <a:latin typeface="Century Gothic" panose="020B0502020202020204" pitchFamily="34" charset="0"/>
              </a:rPr>
              <a:t>	</a:t>
            </a:r>
            <a:endParaRPr lang="en-US" sz="2200"/>
          </a:p>
        </p:txBody>
      </p:sp>
      <p:pic>
        <p:nvPicPr>
          <p:cNvPr id="7" name="Online Media 6" descr="Fixed Mindset Vs. Growth Mindset">
            <a:hlinkClick r:id="" action="ppaction://media"/>
            <a:extLst>
              <a:ext uri="{FF2B5EF4-FFF2-40B4-BE49-F238E27FC236}">
                <a16:creationId xmlns:a16="http://schemas.microsoft.com/office/drawing/2014/main" id="{2F6DEB9E-3EC2-C644-8099-06DB16088A8A}"/>
              </a:ext>
            </a:extLst>
          </p:cNvPr>
          <p:cNvPicPr>
            <a:picLocks noRot="1" noChangeAspect="1"/>
          </p:cNvPicPr>
          <p:nvPr>
            <a:videoFile r:link="rId1"/>
          </p:nvPr>
        </p:nvPicPr>
        <p:blipFill>
          <a:blip r:embed="rId4"/>
          <a:stretch>
            <a:fillRect/>
          </a:stretch>
        </p:blipFill>
        <p:spPr>
          <a:xfrm>
            <a:off x="1050248" y="486298"/>
            <a:ext cx="10263028" cy="5798611"/>
          </a:xfrm>
          <a:prstGeom prst="rect">
            <a:avLst/>
          </a:prstGeom>
        </p:spPr>
      </p:pic>
    </p:spTree>
    <p:extLst>
      <p:ext uri="{BB962C8B-B14F-4D97-AF65-F5344CB8AC3E}">
        <p14:creationId xmlns:p14="http://schemas.microsoft.com/office/powerpoint/2010/main" val="1815325667"/>
      </p:ext>
    </p:extLst>
  </p:cSld>
  <p:clrMapOvr>
    <a:masterClrMapping/>
  </p:clrMapOvr>
  <p:timing>
    <p:tnLst>
      <p:par>
        <p:cTn id="1" dur="indefinite" restart="never" nodeType="tmRoot">
          <p:childTnLst>
            <p:video>
              <p:cMediaNode vol="80000">
                <p:cTn id="2" fill="hold" display="0">
                  <p:stCondLst>
                    <p:cond delay="indefinite"/>
                  </p:stCondLst>
                </p:cTn>
                <p:tgtEl>
                  <p:spTgt spid="7"/>
                </p:tgtEl>
              </p:cMediaNode>
            </p:vide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8ED08A1D-4632-47AB-8832-C17BA00869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0E50B26-D6EA-B546-AE85-B4417E7A78D6}"/>
              </a:ext>
            </a:extLst>
          </p:cNvPr>
          <p:cNvSpPr>
            <a:spLocks noGrp="1"/>
          </p:cNvSpPr>
          <p:nvPr>
            <p:ph type="title"/>
          </p:nvPr>
        </p:nvSpPr>
        <p:spPr>
          <a:xfrm>
            <a:off x="1353277" y="1741899"/>
            <a:ext cx="4357499" cy="1494000"/>
          </a:xfrm>
        </p:spPr>
        <p:txBody>
          <a:bodyPr anchor="t">
            <a:normAutofit fontScale="90000"/>
          </a:bodyPr>
          <a:lstStyle/>
          <a:p>
            <a:r>
              <a:rPr lang="en-US" dirty="0">
                <a:solidFill>
                  <a:schemeClr val="tx1">
                    <a:alpha val="60000"/>
                  </a:schemeClr>
                </a:solidFill>
              </a:rPr>
              <a:t>What are some characteristics of a fixed mindset?</a:t>
            </a:r>
            <a:br>
              <a:rPr lang="en-US" dirty="0">
                <a:solidFill>
                  <a:schemeClr val="tx1">
                    <a:alpha val="60000"/>
                  </a:schemeClr>
                </a:solidFill>
              </a:rPr>
            </a:br>
            <a:endParaRPr lang="en-US" dirty="0"/>
          </a:p>
        </p:txBody>
      </p:sp>
      <p:grpSp>
        <p:nvGrpSpPr>
          <p:cNvPr id="19" name="Group 18">
            <a:extLst>
              <a:ext uri="{FF2B5EF4-FFF2-40B4-BE49-F238E27FC236}">
                <a16:creationId xmlns:a16="http://schemas.microsoft.com/office/drawing/2014/main" id="{0075437B-93A1-4A73-812B-C5030CC2FFC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885825" cy="6858000"/>
            <a:chOff x="0" y="0"/>
            <a:chExt cx="885825" cy="6858000"/>
          </a:xfrm>
        </p:grpSpPr>
        <p:sp>
          <p:nvSpPr>
            <p:cNvPr id="20" name="Freeform 6">
              <a:extLst>
                <a:ext uri="{FF2B5EF4-FFF2-40B4-BE49-F238E27FC236}">
                  <a16:creationId xmlns:a16="http://schemas.microsoft.com/office/drawing/2014/main" id="{BB8505BE-2298-4E13-A7FB-2D05006DF6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rgbClr val="FFFFFF"/>
            </a:solidFill>
            <a:ln w="0">
              <a:noFill/>
              <a:prstDash val="solid"/>
              <a:round/>
              <a:headEnd/>
              <a:tailEnd/>
            </a:ln>
          </p:spPr>
        </p:sp>
        <p:sp>
          <p:nvSpPr>
            <p:cNvPr id="21" name="Freeform 6">
              <a:extLst>
                <a:ext uri="{FF2B5EF4-FFF2-40B4-BE49-F238E27FC236}">
                  <a16:creationId xmlns:a16="http://schemas.microsoft.com/office/drawing/2014/main" id="{6751C2C2-B295-4CDA-9112-A35D684DCB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lumMod val="50000"/>
                <a:alpha val="25000"/>
              </a:schemeClr>
            </a:solidFill>
            <a:ln w="0">
              <a:noFill/>
              <a:prstDash val="solid"/>
              <a:round/>
              <a:headEnd/>
              <a:tailEnd/>
            </a:ln>
          </p:spPr>
        </p:sp>
      </p:grpSp>
      <p:pic>
        <p:nvPicPr>
          <p:cNvPr id="7" name="Graphic 6" descr="Head with Gears">
            <a:extLst>
              <a:ext uri="{FF2B5EF4-FFF2-40B4-BE49-F238E27FC236}">
                <a16:creationId xmlns:a16="http://schemas.microsoft.com/office/drawing/2014/main" id="{B63BC79D-A936-4F66-849A-C8C704C8AFA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75779" y="643469"/>
            <a:ext cx="5571062" cy="5571062"/>
          </a:xfrm>
          <a:prstGeom prst="rect">
            <a:avLst/>
          </a:prstGeom>
        </p:spPr>
      </p:pic>
    </p:spTree>
    <p:extLst>
      <p:ext uri="{BB962C8B-B14F-4D97-AF65-F5344CB8AC3E}">
        <p14:creationId xmlns:p14="http://schemas.microsoft.com/office/powerpoint/2010/main" val="25874050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9FDE699-925D-814D-B8E8-C2534F90573A}"/>
              </a:ext>
            </a:extLst>
          </p:cNvPr>
          <p:cNvSpPr>
            <a:spLocks noGrp="1"/>
          </p:cNvSpPr>
          <p:nvPr>
            <p:ph type="title"/>
          </p:nvPr>
        </p:nvSpPr>
        <p:spPr>
          <a:xfrm>
            <a:off x="648929" y="629266"/>
            <a:ext cx="3505495" cy="1622321"/>
          </a:xfrm>
        </p:spPr>
        <p:txBody>
          <a:bodyPr>
            <a:normAutofit/>
          </a:bodyPr>
          <a:lstStyle/>
          <a:p>
            <a:r>
              <a:rPr lang="en-US" b="1">
                <a:solidFill>
                  <a:srgbClr val="19AFB3"/>
                </a:solidFill>
                <a:latin typeface="Century Gothic" panose="020B0502020202020204" pitchFamily="34" charset="0"/>
                <a:cs typeface="Aharoni" panose="02010803020104030203" pitchFamily="2" charset="-79"/>
              </a:rPr>
              <a:t>Fixed Mindset</a:t>
            </a:r>
            <a:endParaRPr lang="en-US" b="1">
              <a:solidFill>
                <a:srgbClr val="22D4C3"/>
              </a:solidFill>
              <a:highlight>
                <a:srgbClr val="FFFF00"/>
              </a:highlight>
              <a:latin typeface="Century Gothic" panose="020B0502020202020204" pitchFamily="34" charset="0"/>
              <a:cs typeface="Aharoni" panose="02010803020104030203" pitchFamily="2" charset="-79"/>
            </a:endParaRPr>
          </a:p>
        </p:txBody>
      </p:sp>
      <p:sp>
        <p:nvSpPr>
          <p:cNvPr id="2" name="Content Placeholder 1">
            <a:extLst>
              <a:ext uri="{FF2B5EF4-FFF2-40B4-BE49-F238E27FC236}">
                <a16:creationId xmlns:a16="http://schemas.microsoft.com/office/drawing/2014/main" id="{0BC8702E-857C-F04D-A6BF-C6ED0407DCAE}"/>
              </a:ext>
            </a:extLst>
          </p:cNvPr>
          <p:cNvSpPr>
            <a:spLocks noGrp="1"/>
          </p:cNvSpPr>
          <p:nvPr>
            <p:ph idx="1"/>
          </p:nvPr>
        </p:nvSpPr>
        <p:spPr>
          <a:xfrm>
            <a:off x="484214" y="2376616"/>
            <a:ext cx="3707532" cy="4024184"/>
          </a:xfrm>
        </p:spPr>
        <p:txBody>
          <a:bodyPr>
            <a:normAutofit/>
          </a:bodyPr>
          <a:lstStyle/>
          <a:p>
            <a:r>
              <a:rPr lang="en-US" sz="2600">
                <a:solidFill>
                  <a:srgbClr val="002952"/>
                </a:solidFill>
                <a:latin typeface="Century Gothic" panose="020B0502020202020204" pitchFamily="34" charset="0"/>
              </a:rPr>
              <a:t>Rigid</a:t>
            </a:r>
          </a:p>
          <a:p>
            <a:r>
              <a:rPr lang="en-US" sz="2600">
                <a:solidFill>
                  <a:srgbClr val="002952"/>
                </a:solidFill>
                <a:latin typeface="Century Gothic" panose="020B0502020202020204" pitchFamily="34" charset="0"/>
              </a:rPr>
              <a:t>Holds firm to beliefs and assumptions</a:t>
            </a:r>
          </a:p>
          <a:p>
            <a:r>
              <a:rPr lang="en-US" sz="2600">
                <a:solidFill>
                  <a:srgbClr val="002952"/>
                </a:solidFill>
                <a:latin typeface="Century Gothic" panose="020B0502020202020204" pitchFamily="34" charset="0"/>
              </a:rPr>
              <a:t>Open-mindedness is seen as a threat</a:t>
            </a:r>
          </a:p>
          <a:p>
            <a:r>
              <a:rPr lang="en-US" sz="2600">
                <a:solidFill>
                  <a:srgbClr val="002952"/>
                </a:solidFill>
                <a:latin typeface="Century Gothic" panose="020B0502020202020204" pitchFamily="34" charset="0"/>
              </a:rPr>
              <a:t>Differences in thought and opinion raise red flags</a:t>
            </a:r>
          </a:p>
          <a:p>
            <a:pPr marL="0" indent="0">
              <a:buNone/>
            </a:pPr>
            <a:endParaRPr lang="en-US" sz="2000"/>
          </a:p>
        </p:txBody>
      </p:sp>
      <p:sp>
        <p:nvSpPr>
          <p:cNvPr id="71" name="Rectangle 70">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6" name="Picture 2">
            <a:extLst>
              <a:ext uri="{FF2B5EF4-FFF2-40B4-BE49-F238E27FC236}">
                <a16:creationId xmlns:a16="http://schemas.microsoft.com/office/drawing/2014/main" id="{F86E336F-412F-C547-8E38-ED9424B97F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5894591" y="1040968"/>
            <a:ext cx="5283099" cy="4019750"/>
          </a:xfrm>
          <a:prstGeom prst="rect">
            <a:avLst/>
          </a:prstGeom>
          <a:noFill/>
          <a:ln w="76200">
            <a:solidFill>
              <a:schemeClr val="bg1"/>
            </a:solidFill>
          </a:ln>
          <a:effectLst/>
          <a:extLst>
            <a:ext uri="{909E8E84-426E-40DD-AFC4-6F175D3DCCD1}">
              <a14:hiddenFill xmlns:a14="http://schemas.microsoft.com/office/drawing/2010/main">
                <a:solidFill>
                  <a:srgbClr val="FFFFFF"/>
                </a:solidFill>
              </a14:hiddenFill>
            </a:ext>
          </a:extLst>
        </p:spPr>
      </p:pic>
      <p:cxnSp>
        <p:nvCxnSpPr>
          <p:cNvPr id="7" name="Straight Connector 6">
            <a:extLst>
              <a:ext uri="{FF2B5EF4-FFF2-40B4-BE49-F238E27FC236}">
                <a16:creationId xmlns:a16="http://schemas.microsoft.com/office/drawing/2014/main" id="{AF7D92BC-9C50-4C04-8058-1BFC63058444}"/>
              </a:ext>
            </a:extLst>
          </p:cNvPr>
          <p:cNvCxnSpPr>
            <a:cxnSpLocks/>
          </p:cNvCxnSpPr>
          <p:nvPr/>
        </p:nvCxnSpPr>
        <p:spPr>
          <a:xfrm>
            <a:off x="185236" y="2116331"/>
            <a:ext cx="4212593"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9A4AB812-5EA6-1A42-9816-1D934FE7AECD}"/>
              </a:ext>
            </a:extLst>
          </p:cNvPr>
          <p:cNvCxnSpPr/>
          <p:nvPr/>
        </p:nvCxnSpPr>
        <p:spPr>
          <a:xfrm>
            <a:off x="5597611" y="4843849"/>
            <a:ext cx="5338853" cy="0"/>
          </a:xfrm>
          <a:prstGeom prst="line">
            <a:avLst/>
          </a:prstGeom>
          <a:ln w="4445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3649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8ED08A1D-4632-47AB-8832-C17BA00869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0E50B26-D6EA-B546-AE85-B4417E7A78D6}"/>
              </a:ext>
            </a:extLst>
          </p:cNvPr>
          <p:cNvSpPr>
            <a:spLocks noGrp="1"/>
          </p:cNvSpPr>
          <p:nvPr>
            <p:ph type="title"/>
          </p:nvPr>
        </p:nvSpPr>
        <p:spPr>
          <a:xfrm>
            <a:off x="1353277" y="1741899"/>
            <a:ext cx="4357499" cy="1494000"/>
          </a:xfrm>
        </p:spPr>
        <p:txBody>
          <a:bodyPr anchor="t">
            <a:normAutofit fontScale="90000"/>
          </a:bodyPr>
          <a:lstStyle/>
          <a:p>
            <a:r>
              <a:rPr lang="en-US" dirty="0">
                <a:solidFill>
                  <a:schemeClr val="tx1">
                    <a:alpha val="60000"/>
                  </a:schemeClr>
                </a:solidFill>
              </a:rPr>
              <a:t>What are some characteristics of a growth mindset?</a:t>
            </a:r>
            <a:br>
              <a:rPr lang="en-US" dirty="0">
                <a:solidFill>
                  <a:schemeClr val="tx1">
                    <a:alpha val="60000"/>
                  </a:schemeClr>
                </a:solidFill>
              </a:rPr>
            </a:br>
            <a:endParaRPr lang="en-US" dirty="0"/>
          </a:p>
        </p:txBody>
      </p:sp>
      <p:grpSp>
        <p:nvGrpSpPr>
          <p:cNvPr id="19" name="Group 18">
            <a:extLst>
              <a:ext uri="{FF2B5EF4-FFF2-40B4-BE49-F238E27FC236}">
                <a16:creationId xmlns:a16="http://schemas.microsoft.com/office/drawing/2014/main" id="{0075437B-93A1-4A73-812B-C5030CC2FFC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885825" cy="6858000"/>
            <a:chOff x="0" y="0"/>
            <a:chExt cx="885825" cy="6858000"/>
          </a:xfrm>
        </p:grpSpPr>
        <p:sp>
          <p:nvSpPr>
            <p:cNvPr id="20" name="Freeform 6">
              <a:extLst>
                <a:ext uri="{FF2B5EF4-FFF2-40B4-BE49-F238E27FC236}">
                  <a16:creationId xmlns:a16="http://schemas.microsoft.com/office/drawing/2014/main" id="{BB8505BE-2298-4E13-A7FB-2D05006DF6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rgbClr val="FFFFFF"/>
            </a:solidFill>
            <a:ln w="0">
              <a:noFill/>
              <a:prstDash val="solid"/>
              <a:round/>
              <a:headEnd/>
              <a:tailEnd/>
            </a:ln>
          </p:spPr>
        </p:sp>
        <p:sp>
          <p:nvSpPr>
            <p:cNvPr id="21" name="Freeform 6">
              <a:extLst>
                <a:ext uri="{FF2B5EF4-FFF2-40B4-BE49-F238E27FC236}">
                  <a16:creationId xmlns:a16="http://schemas.microsoft.com/office/drawing/2014/main" id="{6751C2C2-B295-4CDA-9112-A35D684DCB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lumMod val="50000"/>
                <a:alpha val="25000"/>
              </a:schemeClr>
            </a:solidFill>
            <a:ln w="0">
              <a:noFill/>
              <a:prstDash val="solid"/>
              <a:round/>
              <a:headEnd/>
              <a:tailEnd/>
            </a:ln>
          </p:spPr>
        </p:sp>
      </p:grpSp>
      <p:pic>
        <p:nvPicPr>
          <p:cNvPr id="7" name="Graphic 6" descr="Head with Gears">
            <a:extLst>
              <a:ext uri="{FF2B5EF4-FFF2-40B4-BE49-F238E27FC236}">
                <a16:creationId xmlns:a16="http://schemas.microsoft.com/office/drawing/2014/main" id="{B63BC79D-A936-4F66-849A-C8C704C8AFA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75779" y="643469"/>
            <a:ext cx="5571062" cy="5571062"/>
          </a:xfrm>
          <a:prstGeom prst="rect">
            <a:avLst/>
          </a:prstGeom>
        </p:spPr>
      </p:pic>
    </p:spTree>
    <p:extLst>
      <p:ext uri="{BB962C8B-B14F-4D97-AF65-F5344CB8AC3E}">
        <p14:creationId xmlns:p14="http://schemas.microsoft.com/office/powerpoint/2010/main" val="41204117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9FDE699-925D-814D-B8E8-C2534F90573A}"/>
              </a:ext>
            </a:extLst>
          </p:cNvPr>
          <p:cNvSpPr>
            <a:spLocks noGrp="1"/>
          </p:cNvSpPr>
          <p:nvPr>
            <p:ph type="title"/>
          </p:nvPr>
        </p:nvSpPr>
        <p:spPr>
          <a:xfrm>
            <a:off x="648929" y="629266"/>
            <a:ext cx="3505495" cy="1622321"/>
          </a:xfrm>
        </p:spPr>
        <p:txBody>
          <a:bodyPr>
            <a:normAutofit/>
          </a:bodyPr>
          <a:lstStyle/>
          <a:p>
            <a:r>
              <a:rPr lang="en-US" b="1">
                <a:solidFill>
                  <a:srgbClr val="19AFB3"/>
                </a:solidFill>
                <a:latin typeface="Century Gothic" panose="020B0502020202020204" pitchFamily="34" charset="0"/>
                <a:cs typeface="Aharoni" panose="02010803020104030203" pitchFamily="2" charset="-79"/>
              </a:rPr>
              <a:t>Growth Mindset</a:t>
            </a:r>
            <a:endParaRPr lang="en-US" b="1">
              <a:solidFill>
                <a:srgbClr val="22D4C3"/>
              </a:solidFill>
              <a:highlight>
                <a:srgbClr val="FFFF00"/>
              </a:highlight>
              <a:latin typeface="Century Gothic" panose="020B0502020202020204" pitchFamily="34" charset="0"/>
              <a:cs typeface="Aharoni" panose="02010803020104030203" pitchFamily="2" charset="-79"/>
            </a:endParaRPr>
          </a:p>
        </p:txBody>
      </p:sp>
      <p:sp>
        <p:nvSpPr>
          <p:cNvPr id="2" name="Content Placeholder 1">
            <a:extLst>
              <a:ext uri="{FF2B5EF4-FFF2-40B4-BE49-F238E27FC236}">
                <a16:creationId xmlns:a16="http://schemas.microsoft.com/office/drawing/2014/main" id="{0BC8702E-857C-F04D-A6BF-C6ED0407DCAE}"/>
              </a:ext>
            </a:extLst>
          </p:cNvPr>
          <p:cNvSpPr>
            <a:spLocks noGrp="1"/>
          </p:cNvSpPr>
          <p:nvPr>
            <p:ph idx="1"/>
          </p:nvPr>
        </p:nvSpPr>
        <p:spPr>
          <a:xfrm>
            <a:off x="484214" y="2376616"/>
            <a:ext cx="3707532" cy="4024184"/>
          </a:xfrm>
        </p:spPr>
        <p:txBody>
          <a:bodyPr>
            <a:normAutofit/>
          </a:bodyPr>
          <a:lstStyle/>
          <a:p>
            <a:r>
              <a:rPr lang="en-US">
                <a:solidFill>
                  <a:srgbClr val="002952"/>
                </a:solidFill>
                <a:latin typeface="Century Gothic" panose="020B0502020202020204" pitchFamily="34" charset="0"/>
              </a:rPr>
              <a:t>Flexible</a:t>
            </a:r>
          </a:p>
          <a:p>
            <a:r>
              <a:rPr lang="en-US">
                <a:solidFill>
                  <a:srgbClr val="002952"/>
                </a:solidFill>
                <a:latin typeface="Century Gothic" panose="020B0502020202020204" pitchFamily="34" charset="0"/>
              </a:rPr>
              <a:t>Open to other opinions</a:t>
            </a:r>
          </a:p>
          <a:p>
            <a:r>
              <a:rPr lang="en-US">
                <a:solidFill>
                  <a:srgbClr val="002952"/>
                </a:solidFill>
                <a:latin typeface="Century Gothic" panose="020B0502020202020204" pitchFamily="34" charset="0"/>
              </a:rPr>
              <a:t>Face rather avoid challenges</a:t>
            </a:r>
          </a:p>
          <a:p>
            <a:r>
              <a:rPr lang="en-US">
                <a:solidFill>
                  <a:srgbClr val="002952"/>
                </a:solidFill>
                <a:latin typeface="Century Gothic" panose="020B0502020202020204" pitchFamily="34" charset="0"/>
              </a:rPr>
              <a:t>Always evolving into the best versions of ourselves</a:t>
            </a:r>
          </a:p>
          <a:p>
            <a:pPr marL="0" indent="0">
              <a:buNone/>
            </a:pPr>
            <a:endParaRPr lang="en-US" sz="2000"/>
          </a:p>
        </p:txBody>
      </p:sp>
      <p:sp>
        <p:nvSpPr>
          <p:cNvPr id="71" name="Rectangle 70">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6" name="Picture 2">
            <a:extLst>
              <a:ext uri="{FF2B5EF4-FFF2-40B4-BE49-F238E27FC236}">
                <a16:creationId xmlns:a16="http://schemas.microsoft.com/office/drawing/2014/main" id="{F86E336F-412F-C547-8E38-ED9424B97F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5836508" y="742596"/>
            <a:ext cx="5161006" cy="5161006"/>
          </a:xfrm>
          <a:prstGeom prst="rect">
            <a:avLst/>
          </a:prstGeom>
          <a:noFill/>
          <a:effectLst>
            <a:outerShdw blurRad="382240" dist="90884" dir="5400000" sx="92203" sy="92203" algn="ctr" rotWithShape="0">
              <a:srgbClr val="000000">
                <a:alpha val="71719"/>
              </a:srgbClr>
            </a:outerShdw>
          </a:effectLst>
          <a:extLst>
            <a:ext uri="{909E8E84-426E-40DD-AFC4-6F175D3DCCD1}">
              <a14:hiddenFill xmlns:a14="http://schemas.microsoft.com/office/drawing/2010/main">
                <a:solidFill>
                  <a:srgbClr val="FFFFFF"/>
                </a:solidFill>
              </a14:hiddenFill>
            </a:ext>
          </a:extLst>
        </p:spPr>
      </p:pic>
      <p:cxnSp>
        <p:nvCxnSpPr>
          <p:cNvPr id="7" name="Straight Connector 6">
            <a:extLst>
              <a:ext uri="{FF2B5EF4-FFF2-40B4-BE49-F238E27FC236}">
                <a16:creationId xmlns:a16="http://schemas.microsoft.com/office/drawing/2014/main" id="{AF7D92BC-9C50-4C04-8058-1BFC63058444}"/>
              </a:ext>
            </a:extLst>
          </p:cNvPr>
          <p:cNvCxnSpPr>
            <a:cxnSpLocks/>
          </p:cNvCxnSpPr>
          <p:nvPr/>
        </p:nvCxnSpPr>
        <p:spPr>
          <a:xfrm>
            <a:off x="185236" y="2116331"/>
            <a:ext cx="4212593"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3281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29C2A-B176-F840-BBDC-AB7CB3B70D67}"/>
              </a:ext>
            </a:extLst>
          </p:cNvPr>
          <p:cNvSpPr>
            <a:spLocks noGrp="1"/>
          </p:cNvSpPr>
          <p:nvPr>
            <p:ph type="title"/>
          </p:nvPr>
        </p:nvSpPr>
        <p:spPr/>
        <p:txBody>
          <a:bodyPr>
            <a:normAutofit/>
          </a:bodyPr>
          <a:lstStyle/>
          <a:p>
            <a:r>
              <a:rPr lang="en-US" b="1">
                <a:solidFill>
                  <a:srgbClr val="19AFB3"/>
                </a:solidFill>
                <a:latin typeface="Century Gothic" panose="020B0502020202020204" pitchFamily="34" charset="0"/>
                <a:cs typeface="Aharoni" panose="02010803020104030203" pitchFamily="2" charset="-79"/>
              </a:rPr>
              <a:t>Fixed versus Growth Mindset</a:t>
            </a:r>
          </a:p>
        </p:txBody>
      </p:sp>
      <p:sp>
        <p:nvSpPr>
          <p:cNvPr id="3" name="Text Placeholder 2">
            <a:extLst>
              <a:ext uri="{FF2B5EF4-FFF2-40B4-BE49-F238E27FC236}">
                <a16:creationId xmlns:a16="http://schemas.microsoft.com/office/drawing/2014/main" id="{F3A4D56E-E5E2-A94F-B400-7B54F810501A}"/>
              </a:ext>
            </a:extLst>
          </p:cNvPr>
          <p:cNvSpPr>
            <a:spLocks noGrp="1"/>
          </p:cNvSpPr>
          <p:nvPr>
            <p:ph type="body" idx="1"/>
          </p:nvPr>
        </p:nvSpPr>
        <p:spPr/>
        <p:txBody>
          <a:bodyPr>
            <a:normAutofit/>
          </a:bodyPr>
          <a:lstStyle/>
          <a:p>
            <a:r>
              <a:rPr lang="en-US" sz="3600">
                <a:solidFill>
                  <a:srgbClr val="002952"/>
                </a:solidFill>
                <a:latin typeface="Century Gothic" panose="020B0502020202020204" pitchFamily="34" charset="0"/>
              </a:rPr>
              <a:t>Fixed</a:t>
            </a:r>
          </a:p>
        </p:txBody>
      </p:sp>
      <p:sp>
        <p:nvSpPr>
          <p:cNvPr id="4" name="Content Placeholder 3">
            <a:extLst>
              <a:ext uri="{FF2B5EF4-FFF2-40B4-BE49-F238E27FC236}">
                <a16:creationId xmlns:a16="http://schemas.microsoft.com/office/drawing/2014/main" id="{F09673D8-6DAE-7948-93AC-67A4D5DCA599}"/>
              </a:ext>
            </a:extLst>
          </p:cNvPr>
          <p:cNvSpPr>
            <a:spLocks noGrp="1"/>
          </p:cNvSpPr>
          <p:nvPr>
            <p:ph sz="half" idx="2"/>
          </p:nvPr>
        </p:nvSpPr>
        <p:spPr>
          <a:xfrm>
            <a:off x="762954" y="2584505"/>
            <a:ext cx="4627462" cy="3005179"/>
          </a:xfrm>
        </p:spPr>
        <p:txBody>
          <a:bodyPr/>
          <a:lstStyle/>
          <a:p>
            <a:r>
              <a:rPr lang="en-US" sz="2400">
                <a:latin typeface="Century Gothic" panose="020B0502020202020204" pitchFamily="34" charset="0"/>
              </a:rPr>
              <a:t>Can be more difficult than compassion towards others</a:t>
            </a:r>
          </a:p>
          <a:p>
            <a:r>
              <a:rPr lang="en-US" sz="2400">
                <a:latin typeface="Century Gothic" panose="020B0502020202020204" pitchFamily="34" charset="0"/>
              </a:rPr>
              <a:t>Set healthy boundaries</a:t>
            </a:r>
          </a:p>
          <a:p>
            <a:r>
              <a:rPr lang="en-US" sz="2400">
                <a:latin typeface="Century Gothic" panose="020B0502020202020204" pitchFamily="34" charset="0"/>
              </a:rPr>
              <a:t>Try talking to yourself like you would your friend</a:t>
            </a:r>
          </a:p>
          <a:p>
            <a:r>
              <a:rPr lang="en-US" sz="2400">
                <a:latin typeface="Century Gothic" panose="020B0502020202020204" pitchFamily="34" charset="0"/>
              </a:rPr>
              <a:t>You are always deserving of compassion!</a:t>
            </a:r>
          </a:p>
          <a:p>
            <a:endParaRPr lang="en-US"/>
          </a:p>
        </p:txBody>
      </p:sp>
      <p:sp>
        <p:nvSpPr>
          <p:cNvPr id="5" name="Text Placeholder 4">
            <a:extLst>
              <a:ext uri="{FF2B5EF4-FFF2-40B4-BE49-F238E27FC236}">
                <a16:creationId xmlns:a16="http://schemas.microsoft.com/office/drawing/2014/main" id="{BAAC6CBA-D556-AD48-9789-13E161A73925}"/>
              </a:ext>
            </a:extLst>
          </p:cNvPr>
          <p:cNvSpPr>
            <a:spLocks noGrp="1"/>
          </p:cNvSpPr>
          <p:nvPr>
            <p:ph type="body" sz="quarter" idx="3"/>
          </p:nvPr>
        </p:nvSpPr>
        <p:spPr/>
        <p:txBody>
          <a:bodyPr>
            <a:normAutofit/>
          </a:bodyPr>
          <a:lstStyle/>
          <a:p>
            <a:r>
              <a:rPr lang="en-US" sz="3600">
                <a:solidFill>
                  <a:srgbClr val="002952"/>
                </a:solidFill>
                <a:latin typeface="Century Gothic" panose="020B0502020202020204" pitchFamily="34" charset="0"/>
              </a:rPr>
              <a:t>Growth</a:t>
            </a:r>
          </a:p>
        </p:txBody>
      </p:sp>
      <p:sp>
        <p:nvSpPr>
          <p:cNvPr id="6" name="Content Placeholder 5">
            <a:extLst>
              <a:ext uri="{FF2B5EF4-FFF2-40B4-BE49-F238E27FC236}">
                <a16:creationId xmlns:a16="http://schemas.microsoft.com/office/drawing/2014/main" id="{BF32597E-8506-A14E-A0F0-068C0B129E5B}"/>
              </a:ext>
            </a:extLst>
          </p:cNvPr>
          <p:cNvSpPr>
            <a:spLocks noGrp="1"/>
          </p:cNvSpPr>
          <p:nvPr>
            <p:ph sz="quarter" idx="4"/>
          </p:nvPr>
        </p:nvSpPr>
        <p:spPr>
          <a:xfrm>
            <a:off x="6172200" y="2584505"/>
            <a:ext cx="5183188" cy="2925749"/>
          </a:xfrm>
        </p:spPr>
        <p:txBody>
          <a:bodyPr>
            <a:normAutofit/>
          </a:bodyPr>
          <a:lstStyle/>
          <a:p>
            <a:r>
              <a:rPr lang="en-US" sz="2400">
                <a:latin typeface="Century Gothic" panose="020B0502020202020204" pitchFamily="34" charset="0"/>
              </a:rPr>
              <a:t>Can be more difficult for unfriendly people</a:t>
            </a:r>
          </a:p>
          <a:p>
            <a:r>
              <a:rPr lang="en-US" sz="2400">
                <a:latin typeface="Century Gothic" panose="020B0502020202020204" pitchFamily="34" charset="0"/>
              </a:rPr>
              <a:t>Offer a shoulder to cry on</a:t>
            </a:r>
          </a:p>
          <a:p>
            <a:r>
              <a:rPr lang="en-US" sz="2400">
                <a:latin typeface="Century Gothic" panose="020B0502020202020204" pitchFamily="34" charset="0"/>
              </a:rPr>
              <a:t>Challenge your automatic thoughts about others</a:t>
            </a:r>
          </a:p>
          <a:p>
            <a:r>
              <a:rPr lang="en-US" sz="2400">
                <a:latin typeface="Century Gothic" panose="020B0502020202020204" pitchFamily="34" charset="0"/>
              </a:rPr>
              <a:t>Everyone is deserving of compassion!</a:t>
            </a:r>
          </a:p>
        </p:txBody>
      </p:sp>
      <p:cxnSp>
        <p:nvCxnSpPr>
          <p:cNvPr id="7" name="Straight Connector 6">
            <a:extLst>
              <a:ext uri="{FF2B5EF4-FFF2-40B4-BE49-F238E27FC236}">
                <a16:creationId xmlns:a16="http://schemas.microsoft.com/office/drawing/2014/main" id="{422C671B-394E-4AB7-936B-87DF2A96642D}"/>
              </a:ext>
            </a:extLst>
          </p:cNvPr>
          <p:cNvCxnSpPr>
            <a:cxnSpLocks/>
          </p:cNvCxnSpPr>
          <p:nvPr/>
        </p:nvCxnSpPr>
        <p:spPr>
          <a:xfrm flipH="1">
            <a:off x="5693995" y="1485157"/>
            <a:ext cx="1" cy="4104527"/>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9E0E85D3-D9E4-47BE-A71F-CDA85D3D8A7C}"/>
              </a:ext>
            </a:extLst>
          </p:cNvPr>
          <p:cNvCxnSpPr>
            <a:cxnSpLocks/>
          </p:cNvCxnSpPr>
          <p:nvPr/>
        </p:nvCxnSpPr>
        <p:spPr>
          <a:xfrm flipV="1">
            <a:off x="762953" y="1466550"/>
            <a:ext cx="9392272" cy="37214"/>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642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9FDE699-925D-814D-B8E8-C2534F90573A}"/>
              </a:ext>
            </a:extLst>
          </p:cNvPr>
          <p:cNvSpPr>
            <a:spLocks noGrp="1"/>
          </p:cNvSpPr>
          <p:nvPr>
            <p:ph type="title"/>
          </p:nvPr>
        </p:nvSpPr>
        <p:spPr>
          <a:xfrm>
            <a:off x="647700" y="513098"/>
            <a:ext cx="7474171" cy="1325563"/>
          </a:xfrm>
        </p:spPr>
        <p:txBody>
          <a:bodyPr>
            <a:noAutofit/>
          </a:bodyPr>
          <a:lstStyle/>
          <a:p>
            <a:r>
              <a:rPr lang="en-US" b="1">
                <a:solidFill>
                  <a:srgbClr val="002952"/>
                </a:solidFill>
                <a:latin typeface="Century Gothic" panose="020B0502020202020204" pitchFamily="34" charset="0"/>
                <a:cs typeface="Aharoni" panose="02010803020104030203" pitchFamily="2" charset="-79"/>
              </a:rPr>
              <a:t>Belonging Toolbox: </a:t>
            </a:r>
            <a:br>
              <a:rPr lang="en-US" b="1">
                <a:solidFill>
                  <a:srgbClr val="002952"/>
                </a:solidFill>
                <a:latin typeface="Century Gothic" panose="020B0502020202020204" pitchFamily="34" charset="0"/>
                <a:cs typeface="Aharoni" panose="02010803020104030203" pitchFamily="2" charset="-79"/>
              </a:rPr>
            </a:br>
            <a:r>
              <a:rPr lang="en-US" b="1">
                <a:solidFill>
                  <a:srgbClr val="002952"/>
                </a:solidFill>
                <a:latin typeface="Century Gothic" panose="020B0502020202020204" pitchFamily="34" charset="0"/>
                <a:cs typeface="Aharoni" panose="02010803020104030203" pitchFamily="2" charset="-79"/>
              </a:rPr>
              <a:t>Thought Ranking</a:t>
            </a:r>
          </a:p>
        </p:txBody>
      </p:sp>
      <p:sp>
        <p:nvSpPr>
          <p:cNvPr id="2" name="Content Placeholder 1">
            <a:extLst>
              <a:ext uri="{FF2B5EF4-FFF2-40B4-BE49-F238E27FC236}">
                <a16:creationId xmlns:a16="http://schemas.microsoft.com/office/drawing/2014/main" id="{0BC8702E-857C-F04D-A6BF-C6ED0407DCAE}"/>
              </a:ext>
            </a:extLst>
          </p:cNvPr>
          <p:cNvSpPr>
            <a:spLocks noGrp="1"/>
          </p:cNvSpPr>
          <p:nvPr>
            <p:ph idx="1"/>
          </p:nvPr>
        </p:nvSpPr>
        <p:spPr>
          <a:xfrm>
            <a:off x="647700" y="2185918"/>
            <a:ext cx="8267700" cy="4330700"/>
          </a:xfrm>
        </p:spPr>
        <p:txBody>
          <a:bodyPr anchor="ctr">
            <a:normAutofit/>
          </a:bodyPr>
          <a:lstStyle/>
          <a:p>
            <a:pPr marL="0" indent="0">
              <a:buNone/>
            </a:pPr>
            <a:r>
              <a:rPr lang="en-US" sz="2400">
                <a:latin typeface="Century Gothic" panose="020B0502020202020204" pitchFamily="34" charset="0"/>
              </a:rPr>
              <a:t>The objective of this exercise is to examine the thoughts that make up your mindset and to determine how you’re responding to those beliefs. </a:t>
            </a:r>
          </a:p>
          <a:p>
            <a:pPr marL="0" indent="0">
              <a:buNone/>
            </a:pPr>
            <a:endParaRPr lang="en-US" sz="2400">
              <a:latin typeface="Century Gothic" panose="020B0502020202020204" pitchFamily="34" charset="0"/>
            </a:endParaRPr>
          </a:p>
          <a:p>
            <a:pPr marL="0" indent="0">
              <a:buNone/>
            </a:pPr>
            <a:endParaRPr lang="en-US" sz="2400">
              <a:latin typeface="Century Gothic" panose="020B0502020202020204" pitchFamily="34" charset="0"/>
            </a:endParaRPr>
          </a:p>
          <a:p>
            <a:pPr marL="0" indent="0">
              <a:buNone/>
            </a:pPr>
            <a:endParaRPr lang="en-US" sz="2400">
              <a:latin typeface="Century Gothic" panose="020B0502020202020204" pitchFamily="34" charset="0"/>
            </a:endParaRPr>
          </a:p>
          <a:p>
            <a:pPr marL="0" indent="0">
              <a:buNone/>
            </a:pPr>
            <a:endParaRPr lang="en-US" sz="2400">
              <a:latin typeface="Century Gothic" panose="020B0502020202020204" pitchFamily="34" charset="0"/>
            </a:endParaRPr>
          </a:p>
          <a:p>
            <a:pPr marL="0" indent="0">
              <a:buNone/>
            </a:pPr>
            <a:endParaRPr lang="en-US" sz="2400">
              <a:latin typeface="Abadi" panose="020B0604020104020204" pitchFamily="34" charset="0"/>
            </a:endParaRPr>
          </a:p>
          <a:p>
            <a:pPr marL="0" indent="0">
              <a:buNone/>
            </a:pPr>
            <a:endParaRPr lang="en-US" sz="2400">
              <a:latin typeface="Abadi" panose="020B0604020104020204" pitchFamily="34" charset="0"/>
            </a:endParaRPr>
          </a:p>
          <a:p>
            <a:pPr marL="0" indent="0">
              <a:buNone/>
            </a:pPr>
            <a:endParaRPr lang="en-US" sz="2400"/>
          </a:p>
        </p:txBody>
      </p:sp>
      <p:sp>
        <p:nvSpPr>
          <p:cNvPr id="9" name="Rectangle 8">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63B1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Oval 10">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FFDB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38770DD2-3E0A-4B59-948D-0CAD1B16180F}"/>
              </a:ext>
            </a:extLst>
          </p:cNvPr>
          <p:cNvPicPr>
            <a:picLocks noChangeAspect="1"/>
          </p:cNvPicPr>
          <p:nvPr/>
        </p:nvPicPr>
        <p:blipFill>
          <a:blip r:embed="rId3"/>
          <a:stretch>
            <a:fillRect/>
          </a:stretch>
        </p:blipFill>
        <p:spPr>
          <a:xfrm>
            <a:off x="9269951" y="2857501"/>
            <a:ext cx="1431070" cy="1142998"/>
          </a:xfrm>
          <a:prstGeom prst="rect">
            <a:avLst/>
          </a:prstGeom>
        </p:spPr>
      </p:pic>
      <p:cxnSp>
        <p:nvCxnSpPr>
          <p:cNvPr id="7" name="Straight Connector 6">
            <a:extLst>
              <a:ext uri="{FF2B5EF4-FFF2-40B4-BE49-F238E27FC236}">
                <a16:creationId xmlns:a16="http://schemas.microsoft.com/office/drawing/2014/main" id="{6A81E3B7-3A81-4ED9-9150-1924CC0F501A}"/>
              </a:ext>
            </a:extLst>
          </p:cNvPr>
          <p:cNvCxnSpPr>
            <a:cxnSpLocks/>
          </p:cNvCxnSpPr>
          <p:nvPr/>
        </p:nvCxnSpPr>
        <p:spPr>
          <a:xfrm flipV="1">
            <a:off x="287144" y="2042966"/>
            <a:ext cx="9392272" cy="37214"/>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5" name="Table 5">
            <a:extLst>
              <a:ext uri="{FF2B5EF4-FFF2-40B4-BE49-F238E27FC236}">
                <a16:creationId xmlns:a16="http://schemas.microsoft.com/office/drawing/2014/main" id="{A747F2CB-83E5-AB47-9256-80F7ABB7CED1}"/>
              </a:ext>
            </a:extLst>
          </p:cNvPr>
          <p:cNvGraphicFramePr>
            <a:graphicFrameLocks noGrp="1"/>
          </p:cNvGraphicFramePr>
          <p:nvPr/>
        </p:nvGraphicFramePr>
        <p:xfrm>
          <a:off x="732487" y="3428999"/>
          <a:ext cx="8128000" cy="274320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1337322464"/>
                    </a:ext>
                  </a:extLst>
                </a:gridCol>
                <a:gridCol w="1745729">
                  <a:extLst>
                    <a:ext uri="{9D8B030D-6E8A-4147-A177-3AD203B41FA5}">
                      <a16:colId xmlns:a16="http://schemas.microsoft.com/office/drawing/2014/main" val="679194184"/>
                    </a:ext>
                  </a:extLst>
                </a:gridCol>
                <a:gridCol w="2619633">
                  <a:extLst>
                    <a:ext uri="{9D8B030D-6E8A-4147-A177-3AD203B41FA5}">
                      <a16:colId xmlns:a16="http://schemas.microsoft.com/office/drawing/2014/main" val="462939249"/>
                    </a:ext>
                  </a:extLst>
                </a:gridCol>
                <a:gridCol w="1730638">
                  <a:extLst>
                    <a:ext uri="{9D8B030D-6E8A-4147-A177-3AD203B41FA5}">
                      <a16:colId xmlns:a16="http://schemas.microsoft.com/office/drawing/2014/main" val="1039487801"/>
                    </a:ext>
                  </a:extLst>
                </a:gridCol>
              </a:tblGrid>
              <a:tr h="370840">
                <a:tc>
                  <a:txBody>
                    <a:bodyPr/>
                    <a:lstStyle/>
                    <a:p>
                      <a:pPr algn="ctr"/>
                      <a:r>
                        <a:rPr lang="en-US">
                          <a:latin typeface="Century Gothic" panose="020B0502020202020204" pitchFamily="34" charset="0"/>
                        </a:rPr>
                        <a:t>THOUGHT</a:t>
                      </a:r>
                    </a:p>
                  </a:txBody>
                  <a:tcPr>
                    <a:solidFill>
                      <a:srgbClr val="19AFB3"/>
                    </a:solidFill>
                  </a:tcPr>
                </a:tc>
                <a:tc>
                  <a:txBody>
                    <a:bodyPr/>
                    <a:lstStyle/>
                    <a:p>
                      <a:pPr algn="ctr"/>
                      <a:r>
                        <a:rPr lang="en-US">
                          <a:latin typeface="Century Gothic" panose="020B0502020202020204" pitchFamily="34" charset="0"/>
                        </a:rPr>
                        <a:t>BELIEF</a:t>
                      </a:r>
                    </a:p>
                    <a:p>
                      <a:pPr algn="ctr"/>
                      <a:r>
                        <a:rPr lang="en-US">
                          <a:latin typeface="Century Gothic" panose="020B0502020202020204" pitchFamily="34" charset="0"/>
                        </a:rPr>
                        <a:t>0% to 100%</a:t>
                      </a:r>
                    </a:p>
                  </a:txBody>
                  <a:tcPr>
                    <a:solidFill>
                      <a:srgbClr val="19AFB3"/>
                    </a:solidFill>
                  </a:tcPr>
                </a:tc>
                <a:tc>
                  <a:txBody>
                    <a:bodyPr/>
                    <a:lstStyle/>
                    <a:p>
                      <a:pPr algn="ctr"/>
                      <a:r>
                        <a:rPr lang="en-US">
                          <a:latin typeface="Century Gothic" panose="020B0502020202020204" pitchFamily="34" charset="0"/>
                        </a:rPr>
                        <a:t>IDENTIFIED </a:t>
                      </a:r>
                    </a:p>
                    <a:p>
                      <a:pPr algn="ctr"/>
                      <a:r>
                        <a:rPr lang="en-US">
                          <a:latin typeface="Century Gothic" panose="020B0502020202020204" pitchFamily="34" charset="0"/>
                        </a:rPr>
                        <a:t>EMOTIONS</a:t>
                      </a:r>
                    </a:p>
                  </a:txBody>
                  <a:tcPr>
                    <a:solidFill>
                      <a:srgbClr val="19AFB3"/>
                    </a:solidFill>
                  </a:tcPr>
                </a:tc>
                <a:tc>
                  <a:txBody>
                    <a:bodyPr/>
                    <a:lstStyle/>
                    <a:p>
                      <a:pPr algn="ctr"/>
                      <a:r>
                        <a:rPr lang="en-US">
                          <a:latin typeface="Century Gothic" panose="020B0502020202020204" pitchFamily="34" charset="0"/>
                        </a:rPr>
                        <a:t>EMOTIONAL </a:t>
                      </a:r>
                    </a:p>
                    <a:p>
                      <a:pPr algn="ctr"/>
                      <a:r>
                        <a:rPr lang="en-US">
                          <a:latin typeface="Century Gothic" panose="020B0502020202020204" pitchFamily="34" charset="0"/>
                        </a:rPr>
                        <a:t>INTENSITY,</a:t>
                      </a:r>
                    </a:p>
                    <a:p>
                      <a:pPr algn="ctr"/>
                      <a:r>
                        <a:rPr lang="en-US">
                          <a:latin typeface="Century Gothic" panose="020B0502020202020204" pitchFamily="34" charset="0"/>
                        </a:rPr>
                        <a:t>0% TO 100%</a:t>
                      </a:r>
                    </a:p>
                  </a:txBody>
                  <a:tcPr>
                    <a:solidFill>
                      <a:srgbClr val="19AFB3"/>
                    </a:solidFill>
                  </a:tcPr>
                </a:tc>
                <a:extLst>
                  <a:ext uri="{0D108BD9-81ED-4DB2-BD59-A6C34878D82A}">
                    <a16:rowId xmlns:a16="http://schemas.microsoft.com/office/drawing/2014/main" val="1814210707"/>
                  </a:ext>
                </a:extLst>
              </a:tr>
              <a:tr h="370840">
                <a:tc>
                  <a:txBody>
                    <a:bodyPr/>
                    <a:lstStyle/>
                    <a:p>
                      <a:r>
                        <a:rPr lang="en-US">
                          <a:latin typeface="Century Gothic" panose="020B0502020202020204" pitchFamily="34" charset="0"/>
                        </a:rPr>
                        <a:t>I am not good at my job.</a:t>
                      </a:r>
                    </a:p>
                  </a:txBody>
                  <a:tcPr>
                    <a:solidFill>
                      <a:schemeClr val="accent4">
                        <a:lumMod val="20000"/>
                        <a:lumOff val="80000"/>
                      </a:schemeClr>
                    </a:solidFill>
                  </a:tcPr>
                </a:tc>
                <a:tc>
                  <a:txBody>
                    <a:bodyPr/>
                    <a:lstStyle/>
                    <a:p>
                      <a:pPr algn="ctr"/>
                      <a:r>
                        <a:rPr lang="en-US">
                          <a:latin typeface="Century Gothic" panose="020B0502020202020204" pitchFamily="34" charset="0"/>
                        </a:rPr>
                        <a:t>20%</a:t>
                      </a:r>
                    </a:p>
                  </a:txBody>
                  <a:tcPr>
                    <a:solidFill>
                      <a:schemeClr val="accent4">
                        <a:lumMod val="20000"/>
                        <a:lumOff val="80000"/>
                      </a:schemeClr>
                    </a:solidFill>
                  </a:tcPr>
                </a:tc>
                <a:tc>
                  <a:txBody>
                    <a:bodyPr/>
                    <a:lstStyle/>
                    <a:p>
                      <a:r>
                        <a:rPr lang="en-US">
                          <a:latin typeface="Century Gothic" panose="020B0502020202020204" pitchFamily="34" charset="0"/>
                        </a:rPr>
                        <a:t>Sad, discouraged, hopeless, feeling like a failure</a:t>
                      </a:r>
                    </a:p>
                  </a:txBody>
                  <a:tcPr>
                    <a:solidFill>
                      <a:schemeClr val="accent4">
                        <a:lumMod val="20000"/>
                        <a:lumOff val="80000"/>
                      </a:schemeClr>
                    </a:solidFill>
                  </a:tcPr>
                </a:tc>
                <a:tc>
                  <a:txBody>
                    <a:bodyPr/>
                    <a:lstStyle/>
                    <a:p>
                      <a:pPr algn="ctr"/>
                      <a:r>
                        <a:rPr lang="en-US">
                          <a:latin typeface="Century Gothic" panose="020B0502020202020204" pitchFamily="34" charset="0"/>
                        </a:rPr>
                        <a:t>45%</a:t>
                      </a:r>
                    </a:p>
                  </a:txBody>
                  <a:tcPr>
                    <a:solidFill>
                      <a:schemeClr val="accent4">
                        <a:lumMod val="20000"/>
                        <a:lumOff val="80000"/>
                      </a:schemeClr>
                    </a:solidFill>
                  </a:tcPr>
                </a:tc>
                <a:extLst>
                  <a:ext uri="{0D108BD9-81ED-4DB2-BD59-A6C34878D82A}">
                    <a16:rowId xmlns:a16="http://schemas.microsoft.com/office/drawing/2014/main" val="2407845282"/>
                  </a:ext>
                </a:extLst>
              </a:tr>
              <a:tr h="370840">
                <a:tc>
                  <a:txBody>
                    <a:bodyPr/>
                    <a:lstStyle/>
                    <a:p>
                      <a:r>
                        <a:rPr lang="en-US">
                          <a:latin typeface="Century Gothic" panose="020B0502020202020204" pitchFamily="34" charset="0"/>
                        </a:rPr>
                        <a:t>My friends are just pretending to like me.</a:t>
                      </a:r>
                    </a:p>
                  </a:txBody>
                  <a:tcPr>
                    <a:solidFill>
                      <a:schemeClr val="accent4">
                        <a:lumMod val="40000"/>
                        <a:lumOff val="60000"/>
                      </a:schemeClr>
                    </a:solidFill>
                  </a:tcPr>
                </a:tc>
                <a:tc>
                  <a:txBody>
                    <a:bodyPr/>
                    <a:lstStyle/>
                    <a:p>
                      <a:pPr algn="ctr"/>
                      <a:r>
                        <a:rPr lang="en-US">
                          <a:latin typeface="Century Gothic" panose="020B0502020202020204" pitchFamily="34" charset="0"/>
                        </a:rPr>
                        <a:t>10%</a:t>
                      </a:r>
                    </a:p>
                  </a:txBody>
                  <a:tcPr>
                    <a:solidFill>
                      <a:schemeClr val="accent4">
                        <a:lumMod val="40000"/>
                        <a:lumOff val="60000"/>
                      </a:schemeClr>
                    </a:solidFill>
                  </a:tcPr>
                </a:tc>
                <a:tc>
                  <a:txBody>
                    <a:bodyPr/>
                    <a:lstStyle/>
                    <a:p>
                      <a:r>
                        <a:rPr lang="en-US">
                          <a:latin typeface="Century Gothic" panose="020B0502020202020204" pitchFamily="34" charset="0"/>
                        </a:rPr>
                        <a:t>Lonely, worthless, insecure</a:t>
                      </a:r>
                    </a:p>
                  </a:txBody>
                  <a:tcPr>
                    <a:solidFill>
                      <a:schemeClr val="accent4">
                        <a:lumMod val="40000"/>
                        <a:lumOff val="60000"/>
                      </a:schemeClr>
                    </a:solidFill>
                  </a:tcPr>
                </a:tc>
                <a:tc>
                  <a:txBody>
                    <a:bodyPr/>
                    <a:lstStyle/>
                    <a:p>
                      <a:pPr algn="ctr"/>
                      <a:r>
                        <a:rPr lang="en-US">
                          <a:latin typeface="Century Gothic" panose="020B0502020202020204" pitchFamily="34" charset="0"/>
                        </a:rPr>
                        <a:t>35%</a:t>
                      </a:r>
                    </a:p>
                  </a:txBody>
                  <a:tcPr>
                    <a:solidFill>
                      <a:schemeClr val="accent4">
                        <a:lumMod val="40000"/>
                        <a:lumOff val="60000"/>
                      </a:schemeClr>
                    </a:solidFill>
                  </a:tcPr>
                </a:tc>
                <a:extLst>
                  <a:ext uri="{0D108BD9-81ED-4DB2-BD59-A6C34878D82A}">
                    <a16:rowId xmlns:a16="http://schemas.microsoft.com/office/drawing/2014/main" val="447959195"/>
                  </a:ext>
                </a:extLst>
              </a:tr>
            </a:tbl>
          </a:graphicData>
        </a:graphic>
      </p:graphicFrame>
    </p:spTree>
    <p:extLst>
      <p:ext uri="{BB962C8B-B14F-4D97-AF65-F5344CB8AC3E}">
        <p14:creationId xmlns:p14="http://schemas.microsoft.com/office/powerpoint/2010/main" val="3862260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2745247-3E81-4B81-A4ED-01DEF12204B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026876" y="3356316"/>
            <a:ext cx="4631293" cy="3227432"/>
          </a:xfrm>
          <a:prstGeom prst="rect">
            <a:avLst/>
          </a:prstGeom>
          <a:no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a:outerShdw sx="1000" sy="1000" algn="ctr" rotWithShape="0">
              <a:srgbClr val="22D4C3"/>
            </a:outerShdw>
          </a:effectLst>
        </p:spPr>
      </p:pic>
      <p:sp>
        <p:nvSpPr>
          <p:cNvPr id="8" name="Content Placeholder 7">
            <a:extLst>
              <a:ext uri="{FF2B5EF4-FFF2-40B4-BE49-F238E27FC236}">
                <a16:creationId xmlns:a16="http://schemas.microsoft.com/office/drawing/2014/main" id="{AC128135-2502-4144-9871-CF2CF26F1B56}"/>
              </a:ext>
            </a:extLst>
          </p:cNvPr>
          <p:cNvSpPr>
            <a:spLocks noGrp="1"/>
          </p:cNvSpPr>
          <p:nvPr>
            <p:ph idx="1"/>
          </p:nvPr>
        </p:nvSpPr>
        <p:spPr>
          <a:xfrm>
            <a:off x="533831" y="1961549"/>
            <a:ext cx="11410121" cy="4351338"/>
          </a:xfrm>
        </p:spPr>
        <p:txBody>
          <a:bodyPr>
            <a:normAutofit/>
          </a:bodyPr>
          <a:lstStyle/>
          <a:p>
            <a:pPr>
              <a:lnSpc>
                <a:spcPct val="100000"/>
              </a:lnSpc>
            </a:pPr>
            <a:r>
              <a:rPr lang="en-US" sz="2600">
                <a:solidFill>
                  <a:srgbClr val="002952"/>
                </a:solidFill>
                <a:latin typeface="Century Gothic" panose="020B0502020202020204" pitchFamily="34" charset="0"/>
              </a:rPr>
              <a:t>When it comes to belonging, having a fixed mindset is not to our benefit.</a:t>
            </a:r>
          </a:p>
          <a:p>
            <a:pPr>
              <a:lnSpc>
                <a:spcPct val="100000"/>
              </a:lnSpc>
            </a:pPr>
            <a:r>
              <a:rPr lang="en-US" sz="2600">
                <a:solidFill>
                  <a:srgbClr val="002952"/>
                </a:solidFill>
                <a:latin typeface="Century Gothic" panose="020B0502020202020204" pitchFamily="34" charset="0"/>
              </a:rPr>
              <a:t>To get the most out of our relationships and to find true belonging, we must allow ourselves to grow, to challenge </a:t>
            </a:r>
            <a:br>
              <a:rPr lang="en-US" sz="2600">
                <a:solidFill>
                  <a:srgbClr val="002952"/>
                </a:solidFill>
                <a:latin typeface="Century Gothic" panose="020B0502020202020204" pitchFamily="34" charset="0"/>
              </a:rPr>
            </a:br>
            <a:r>
              <a:rPr lang="en-US" sz="2600">
                <a:solidFill>
                  <a:srgbClr val="002952"/>
                </a:solidFill>
                <a:latin typeface="Century Gothic" panose="020B0502020202020204" pitchFamily="34" charset="0"/>
              </a:rPr>
              <a:t>those tired beliefs that keep us comfy, </a:t>
            </a:r>
            <a:br>
              <a:rPr lang="en-US" sz="2600">
                <a:solidFill>
                  <a:srgbClr val="002952"/>
                </a:solidFill>
                <a:latin typeface="Century Gothic" panose="020B0502020202020204" pitchFamily="34" charset="0"/>
              </a:rPr>
            </a:br>
            <a:r>
              <a:rPr lang="en-US" sz="2600">
                <a:solidFill>
                  <a:srgbClr val="002952"/>
                </a:solidFill>
                <a:latin typeface="Century Gothic" panose="020B0502020202020204" pitchFamily="34" charset="0"/>
              </a:rPr>
              <a:t>and to expand our mindsets beyond </a:t>
            </a:r>
            <a:br>
              <a:rPr lang="en-US" sz="2600">
                <a:solidFill>
                  <a:srgbClr val="002952"/>
                </a:solidFill>
                <a:latin typeface="Century Gothic" panose="020B0502020202020204" pitchFamily="34" charset="0"/>
              </a:rPr>
            </a:br>
            <a:r>
              <a:rPr lang="en-US" sz="2600">
                <a:solidFill>
                  <a:srgbClr val="002952"/>
                </a:solidFill>
                <a:latin typeface="Century Gothic" panose="020B0502020202020204" pitchFamily="34" charset="0"/>
              </a:rPr>
              <a:t>what is immediately in front of us. </a:t>
            </a:r>
          </a:p>
        </p:txBody>
      </p:sp>
      <p:cxnSp>
        <p:nvCxnSpPr>
          <p:cNvPr id="4" name="Straight Connector 3">
            <a:extLst>
              <a:ext uri="{FF2B5EF4-FFF2-40B4-BE49-F238E27FC236}">
                <a16:creationId xmlns:a16="http://schemas.microsoft.com/office/drawing/2014/main" id="{B20776E9-0F7C-44F9-93E5-E1A863D812EA}"/>
              </a:ext>
            </a:extLst>
          </p:cNvPr>
          <p:cNvCxnSpPr>
            <a:cxnSpLocks/>
          </p:cNvCxnSpPr>
          <p:nvPr/>
        </p:nvCxnSpPr>
        <p:spPr>
          <a:xfrm flipV="1">
            <a:off x="838200" y="1720942"/>
            <a:ext cx="9392272" cy="37214"/>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 name="Title 6">
            <a:extLst>
              <a:ext uri="{FF2B5EF4-FFF2-40B4-BE49-F238E27FC236}">
                <a16:creationId xmlns:a16="http://schemas.microsoft.com/office/drawing/2014/main" id="{0337BCCD-A6CD-0244-8263-9317C4E8103E}"/>
              </a:ext>
            </a:extLst>
          </p:cNvPr>
          <p:cNvSpPr>
            <a:spLocks noGrp="1"/>
          </p:cNvSpPr>
          <p:nvPr>
            <p:ph type="title"/>
          </p:nvPr>
        </p:nvSpPr>
        <p:spPr/>
        <p:txBody>
          <a:bodyPr>
            <a:normAutofit/>
          </a:bodyPr>
          <a:lstStyle/>
          <a:p>
            <a:r>
              <a:rPr lang="en-US" b="1">
                <a:solidFill>
                  <a:srgbClr val="19AFB3"/>
                </a:solidFill>
                <a:latin typeface="Century Gothic" panose="020B0502020202020204" pitchFamily="34" charset="0"/>
                <a:cs typeface="Aharoni" panose="02010803020104030203" pitchFamily="2" charset="-79"/>
              </a:rPr>
              <a:t>How Growth Mindset Increases Belonging</a:t>
            </a:r>
            <a:endParaRPr lang="en-US" b="1">
              <a:solidFill>
                <a:srgbClr val="19AFB3"/>
              </a:solidFill>
              <a:highlight>
                <a:srgbClr val="FFFF00"/>
              </a:highlight>
              <a:latin typeface="Century Gothic" panose="020B0502020202020204" pitchFamily="34" charset="0"/>
              <a:cs typeface="Aharoni" panose="02010803020104030203" pitchFamily="2" charset="-79"/>
            </a:endParaRPr>
          </a:p>
        </p:txBody>
      </p:sp>
    </p:spTree>
    <p:extLst>
      <p:ext uri="{BB962C8B-B14F-4D97-AF65-F5344CB8AC3E}">
        <p14:creationId xmlns:p14="http://schemas.microsoft.com/office/powerpoint/2010/main" val="2532153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0D218-2358-4401-971D-FAC295D5B999}"/>
              </a:ext>
            </a:extLst>
          </p:cNvPr>
          <p:cNvSpPr>
            <a:spLocks noGrp="1"/>
          </p:cNvSpPr>
          <p:nvPr>
            <p:ph type="title"/>
          </p:nvPr>
        </p:nvSpPr>
        <p:spPr>
          <a:xfrm>
            <a:off x="838200" y="556995"/>
            <a:ext cx="10515600" cy="1133693"/>
          </a:xfrm>
        </p:spPr>
        <p:txBody>
          <a:bodyPr>
            <a:noAutofit/>
          </a:bodyPr>
          <a:lstStyle/>
          <a:p>
            <a:r>
              <a:rPr lang="en-US" b="1" dirty="0">
                <a:solidFill>
                  <a:srgbClr val="19AFB3"/>
                </a:solidFill>
                <a:latin typeface="Century Gothic" panose="020B0502020202020204" pitchFamily="34" charset="0"/>
                <a:cs typeface="Aharoni" panose="02010803020104030203" pitchFamily="2" charset="-79"/>
              </a:rPr>
              <a:t>Announcements</a:t>
            </a:r>
            <a:endParaRPr lang="en-GB" b="1" dirty="0">
              <a:solidFill>
                <a:srgbClr val="19AFB3"/>
              </a:solidFill>
              <a:latin typeface="Century Gothic" panose="020B0502020202020204" pitchFamily="34" charset="0"/>
              <a:cs typeface="Aharoni" panose="02010803020104030203" pitchFamily="2" charset="-79"/>
            </a:endParaRPr>
          </a:p>
        </p:txBody>
      </p:sp>
      <p:sp>
        <p:nvSpPr>
          <p:cNvPr id="4" name="TextBox 3">
            <a:extLst>
              <a:ext uri="{FF2B5EF4-FFF2-40B4-BE49-F238E27FC236}">
                <a16:creationId xmlns:a16="http://schemas.microsoft.com/office/drawing/2014/main" id="{FE8CDEDD-4CAF-1540-8089-C6A6F3256716}"/>
              </a:ext>
            </a:extLst>
          </p:cNvPr>
          <p:cNvSpPr txBox="1"/>
          <p:nvPr/>
        </p:nvSpPr>
        <p:spPr>
          <a:xfrm>
            <a:off x="8872538" y="1071563"/>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CEDE8C14-A78B-4E3A-8599-79BB6F29D0E3}"/>
              </a:ext>
            </a:extLst>
          </p:cNvPr>
          <p:cNvSpPr txBox="1"/>
          <p:nvPr/>
        </p:nvSpPr>
        <p:spPr>
          <a:xfrm flipH="1">
            <a:off x="838197" y="2133599"/>
            <a:ext cx="10989041" cy="4034694"/>
          </a:xfrm>
          <a:prstGeom prst="rect">
            <a:avLst/>
          </a:prstGeom>
          <a:noFill/>
        </p:spPr>
        <p:txBody>
          <a:bodyPr wrap="square" rtlCol="0">
            <a:spAutoFit/>
          </a:bodyPr>
          <a:lstStyle/>
          <a:p>
            <a:pPr marL="0" marR="0" lvl="0" indent="0" algn="l" defTabSz="914400" rtl="0" eaLnBrk="1" fontAlgn="auto" latinLnBrk="0" hangingPunct="1">
              <a:lnSpc>
                <a:spcPct val="135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3469"/>
                </a:solidFill>
                <a:effectLst/>
                <a:uLnTx/>
                <a:uFillTx/>
                <a:latin typeface="Century Gothic" panose="020B0502020202020204" pitchFamily="34" charset="0"/>
                <a:ea typeface="Calibri" panose="020F0502020204030204" pitchFamily="34" charset="0"/>
                <a:cs typeface="Arial" panose="020B0604020202020204" pitchFamily="34" charset="0"/>
              </a:rPr>
              <a:t>Exam 2…</a:t>
            </a:r>
          </a:p>
          <a:p>
            <a:pPr marL="285750" marR="0" lvl="0" indent="-285750" algn="l" defTabSz="914400" rtl="0" eaLnBrk="1" fontAlgn="auto" latinLnBrk="0" hangingPunct="1">
              <a:lnSpc>
                <a:spcPct val="135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3469"/>
                </a:solidFill>
                <a:effectLst/>
                <a:uLnTx/>
                <a:uFillTx/>
                <a:latin typeface="Century Gothic" panose="020B0502020202020204" pitchFamily="34" charset="0"/>
                <a:ea typeface="Calibri" panose="020F0502020204030204" pitchFamily="34" charset="0"/>
                <a:cs typeface="Arial" panose="020B0604020202020204" pitchFamily="34" charset="0"/>
              </a:rPr>
              <a:t>is online, open book/notes, taken outside of class meetings.</a:t>
            </a:r>
          </a:p>
          <a:p>
            <a:pPr marL="285750" marR="0" lvl="0" indent="-285750" algn="l" defTabSz="914400" rtl="0" eaLnBrk="1" fontAlgn="auto" latinLnBrk="0" hangingPunct="1">
              <a:lnSpc>
                <a:spcPct val="135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3469"/>
                </a:solidFill>
                <a:effectLst/>
                <a:uLnTx/>
                <a:uFillTx/>
                <a:latin typeface="Century Gothic" panose="020B0502020202020204" pitchFamily="34" charset="0"/>
                <a:ea typeface="Calibri" panose="020F0502020204030204" pitchFamily="34" charset="0"/>
                <a:cs typeface="Arial" panose="020B0604020202020204" pitchFamily="34" charset="0"/>
              </a:rPr>
              <a:t>will be posted on the Canvas course website, in the Assignment section, on Wed. to Thurs. of Week 13, see the instructor for details.</a:t>
            </a:r>
          </a:p>
          <a:p>
            <a:pPr marL="285750" marR="0" lvl="0" indent="-285750" algn="l" defTabSz="914400" rtl="0" eaLnBrk="1" fontAlgn="auto" latinLnBrk="0" hangingPunct="1">
              <a:lnSpc>
                <a:spcPct val="135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3469"/>
                </a:solidFill>
                <a:effectLst/>
                <a:uLnTx/>
                <a:uFillTx/>
                <a:latin typeface="Century Gothic" panose="020B0502020202020204" pitchFamily="34" charset="0"/>
                <a:ea typeface="Times New Roman" panose="02020603050405020304" pitchFamily="18" charset="0"/>
                <a:cs typeface="Arial" panose="020B0604020202020204" pitchFamily="34" charset="0"/>
              </a:rPr>
              <a:t>Will be taken</a:t>
            </a:r>
            <a:r>
              <a:rPr kumimoji="0" lang="en-US" sz="2400" b="0" i="0" u="none" strike="noStrike" kern="1200" cap="none" spc="0" normalizeH="0" baseline="0" noProof="0" dirty="0">
                <a:ln>
                  <a:noFill/>
                </a:ln>
                <a:solidFill>
                  <a:srgbClr val="003469"/>
                </a:solidFill>
                <a:effectLst/>
                <a:uLnTx/>
                <a:uFillTx/>
                <a:latin typeface="Century Gothic" panose="020B0502020202020204" pitchFamily="34" charset="0"/>
                <a:ea typeface="Times New Roman" panose="02020603050405020304" pitchFamily="18" charset="0"/>
                <a:cs typeface="+mn-cs"/>
              </a:rPr>
              <a:t> during the time window of 12:01am CT on Wednesday (11/17/2021) until 11:59pm CT on Thursday (11/18/2021). </a:t>
            </a:r>
            <a:endParaRPr kumimoji="0" lang="en-US" sz="2400" b="0" i="0" u="none" strike="noStrike" kern="1200" cap="none" spc="0" normalizeH="0" baseline="0" noProof="0" dirty="0">
              <a:ln>
                <a:noFill/>
              </a:ln>
              <a:solidFill>
                <a:srgbClr val="003469"/>
              </a:solidFill>
              <a:effectLst/>
              <a:uLnTx/>
              <a:uFillTx/>
              <a:latin typeface="Century Gothic" panose="020B0502020202020204" pitchFamily="34" charset="0"/>
              <a:ea typeface="Calibri" panose="020F0502020204030204" pitchFamily="34" charset="0"/>
              <a:cs typeface="Arial" panose="020B0604020202020204" pitchFamily="34" charset="0"/>
            </a:endParaRPr>
          </a:p>
          <a:p>
            <a:pPr marL="285750" marR="0" lvl="0" indent="-285750" algn="l" defTabSz="914400" rtl="0" eaLnBrk="1" fontAlgn="auto" latinLnBrk="0" hangingPunct="1">
              <a:lnSpc>
                <a:spcPct val="135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3469"/>
                </a:solidFill>
                <a:effectLst/>
                <a:uLnTx/>
                <a:uFillTx/>
                <a:latin typeface="Century Gothic" panose="020B0502020202020204" pitchFamily="34" charset="0"/>
                <a:ea typeface="Calibri" panose="020F0502020204030204" pitchFamily="34" charset="0"/>
                <a:cs typeface="Arial" panose="020B0604020202020204" pitchFamily="34" charset="0"/>
              </a:rPr>
              <a:t>covers Modules 9, 11, &amp; 12 from </a:t>
            </a:r>
            <a:r>
              <a:rPr kumimoji="0" lang="en-US" sz="2400" b="0" i="0" u="none" strike="noStrike" kern="1200" cap="none" spc="0" normalizeH="0" baseline="0" noProof="0" dirty="0">
                <a:ln>
                  <a:noFill/>
                </a:ln>
                <a:solidFill>
                  <a:srgbClr val="003469"/>
                </a:solidFill>
                <a:effectLst/>
                <a:uLnTx/>
                <a:uFillTx/>
                <a:latin typeface="Century Gothic" panose="020B0502020202020204" pitchFamily="34" charset="0"/>
                <a:ea typeface="Times New Roman" panose="02020603050405020304" pitchFamily="18" charset="0"/>
                <a:cs typeface="+mn-cs"/>
              </a:rPr>
              <a:t>the Heinzen &amp; </a:t>
            </a:r>
            <a:r>
              <a:rPr kumimoji="0" lang="en-US" sz="2400" b="0" i="0" u="none" strike="noStrike" kern="1200" cap="none" spc="0" normalizeH="0" baseline="0" noProof="0" dirty="0" err="1">
                <a:ln>
                  <a:noFill/>
                </a:ln>
                <a:solidFill>
                  <a:srgbClr val="003469"/>
                </a:solidFill>
                <a:effectLst/>
                <a:uLnTx/>
                <a:uFillTx/>
                <a:latin typeface="Century Gothic" panose="020B0502020202020204" pitchFamily="34" charset="0"/>
                <a:ea typeface="Times New Roman" panose="02020603050405020304" pitchFamily="18" charset="0"/>
                <a:cs typeface="+mn-cs"/>
              </a:rPr>
              <a:t>Goodfriend</a:t>
            </a:r>
            <a:r>
              <a:rPr kumimoji="0" lang="en-US" sz="2400" b="0" i="0" u="none" strike="noStrike" kern="1200" cap="none" spc="0" normalizeH="0" baseline="0" noProof="0">
                <a:ln>
                  <a:noFill/>
                </a:ln>
                <a:solidFill>
                  <a:srgbClr val="003469"/>
                </a:solidFill>
                <a:effectLst/>
                <a:uLnTx/>
                <a:uFillTx/>
                <a:latin typeface="Century Gothic" panose="020B0502020202020204" pitchFamily="34" charset="0"/>
                <a:ea typeface="Times New Roman" panose="02020603050405020304" pitchFamily="18" charset="0"/>
                <a:cs typeface="+mn-cs"/>
              </a:rPr>
              <a:t> text</a:t>
            </a:r>
            <a:r>
              <a:rPr kumimoji="0" lang="en-US" sz="2400" b="0" i="0" u="none" strike="noStrike" kern="1200" cap="none" spc="0" normalizeH="0" baseline="0" noProof="0">
                <a:ln>
                  <a:noFill/>
                </a:ln>
                <a:solidFill>
                  <a:srgbClr val="003469"/>
                </a:solidFill>
                <a:effectLst/>
                <a:uLnTx/>
                <a:uFillTx/>
                <a:latin typeface="Century Gothic" panose="020B0502020202020204" pitchFamily="34" charset="0"/>
                <a:ea typeface="Calibri" panose="020F0502020204030204" pitchFamily="34" charset="0"/>
                <a:cs typeface="Arial" panose="020B0604020202020204" pitchFamily="34" charset="0"/>
              </a:rPr>
              <a:t>.</a:t>
            </a:r>
          </a:p>
          <a:p>
            <a:pPr marL="285750" marR="0" lvl="0" indent="-285750" algn="l" defTabSz="914400" rtl="0" eaLnBrk="1" fontAlgn="auto" latinLnBrk="0" hangingPunct="1">
              <a:lnSpc>
                <a:spcPct val="135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003469"/>
                </a:solidFill>
                <a:effectLst/>
                <a:uLnTx/>
                <a:uFillTx/>
                <a:latin typeface="Century Gothic" panose="020B0502020202020204" pitchFamily="34" charset="0"/>
                <a:ea typeface="Calibri" panose="020F0502020204030204" pitchFamily="34" charset="0"/>
                <a:cs typeface="Arial" panose="020B0604020202020204" pitchFamily="34" charset="0"/>
              </a:rPr>
              <a:t>is worth up to 75 points</a:t>
            </a:r>
            <a:r>
              <a:rPr kumimoji="0" lang="en-US" sz="2400" b="1" i="0" u="none" strike="noStrike" kern="1200" cap="none" spc="0" normalizeH="0" baseline="0" noProof="0">
                <a:ln>
                  <a:noFill/>
                </a:ln>
                <a:solidFill>
                  <a:srgbClr val="003469"/>
                </a:solidFill>
                <a:effectLst/>
                <a:uLnTx/>
                <a:uFillTx/>
                <a:latin typeface="Century Gothic" panose="020B0502020202020204" pitchFamily="34" charset="0"/>
                <a:ea typeface="Calibri" panose="020F0502020204030204" pitchFamily="34" charset="0"/>
                <a:cs typeface="Arial" panose="020B0604020202020204" pitchFamily="34" charset="0"/>
              </a:rPr>
              <a:t>.</a:t>
            </a:r>
            <a:endParaRPr kumimoji="0" lang="en-US"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6" name="Straight Connector 5">
            <a:extLst>
              <a:ext uri="{FF2B5EF4-FFF2-40B4-BE49-F238E27FC236}">
                <a16:creationId xmlns:a16="http://schemas.microsoft.com/office/drawing/2014/main" id="{C124390D-FA14-497C-8D1A-D2ED74A02555}"/>
              </a:ext>
            </a:extLst>
          </p:cNvPr>
          <p:cNvCxnSpPr>
            <a:cxnSpLocks/>
          </p:cNvCxnSpPr>
          <p:nvPr/>
        </p:nvCxnSpPr>
        <p:spPr>
          <a:xfrm flipV="1">
            <a:off x="1001409" y="1874929"/>
            <a:ext cx="9392272" cy="37214"/>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FC0B0CF7-3D53-4B69-BF6F-51B447960E65}"/>
              </a:ext>
            </a:extLst>
          </p:cNvPr>
          <p:cNvSpPr/>
          <p:nvPr/>
        </p:nvSpPr>
        <p:spPr>
          <a:xfrm>
            <a:off x="9214577" y="122536"/>
            <a:ext cx="1179104" cy="1133693"/>
          </a:xfrm>
          <a:prstGeom prst="ellipse">
            <a:avLst/>
          </a:prstGeom>
          <a:solidFill>
            <a:srgbClr val="FFC000"/>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Oval 18">
            <a:extLst>
              <a:ext uri="{FF2B5EF4-FFF2-40B4-BE49-F238E27FC236}">
                <a16:creationId xmlns:a16="http://schemas.microsoft.com/office/drawing/2014/main" id="{4C16E9B4-29BA-4CD3-8DEB-E542E4D3068F}"/>
              </a:ext>
            </a:extLst>
          </p:cNvPr>
          <p:cNvSpPr/>
          <p:nvPr/>
        </p:nvSpPr>
        <p:spPr>
          <a:xfrm>
            <a:off x="9804129" y="818192"/>
            <a:ext cx="776355" cy="775373"/>
          </a:xfrm>
          <a:prstGeom prst="ellipse">
            <a:avLst/>
          </a:prstGeom>
          <a:solidFill>
            <a:srgbClr val="77E3AD"/>
          </a:solidFill>
          <a:ln>
            <a:solidFill>
              <a:srgbClr val="7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25943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337BCCD-A6CD-0244-8263-9317C4E8103E}"/>
              </a:ext>
            </a:extLst>
          </p:cNvPr>
          <p:cNvSpPr>
            <a:spLocks noGrp="1"/>
          </p:cNvSpPr>
          <p:nvPr>
            <p:ph type="title"/>
          </p:nvPr>
        </p:nvSpPr>
        <p:spPr>
          <a:xfrm>
            <a:off x="838200" y="267153"/>
            <a:ext cx="10515600" cy="1325563"/>
          </a:xfrm>
        </p:spPr>
        <p:txBody>
          <a:bodyPr>
            <a:normAutofit/>
          </a:bodyPr>
          <a:lstStyle/>
          <a:p>
            <a:r>
              <a:rPr lang="en-US" b="1">
                <a:solidFill>
                  <a:srgbClr val="19AFB3"/>
                </a:solidFill>
                <a:latin typeface="Century Gothic" panose="020B0502020202020204" pitchFamily="34" charset="0"/>
                <a:cs typeface="Aharoni" panose="02010803020104030203" pitchFamily="2" charset="-79"/>
              </a:rPr>
              <a:t>Dealing with a Fixed Mindset</a:t>
            </a:r>
          </a:p>
        </p:txBody>
      </p:sp>
      <p:sp>
        <p:nvSpPr>
          <p:cNvPr id="8" name="Content Placeholder 7">
            <a:extLst>
              <a:ext uri="{FF2B5EF4-FFF2-40B4-BE49-F238E27FC236}">
                <a16:creationId xmlns:a16="http://schemas.microsoft.com/office/drawing/2014/main" id="{AC128135-2502-4144-9871-CF2CF26F1B56}"/>
              </a:ext>
            </a:extLst>
          </p:cNvPr>
          <p:cNvSpPr>
            <a:spLocks noGrp="1"/>
          </p:cNvSpPr>
          <p:nvPr>
            <p:ph idx="1"/>
          </p:nvPr>
        </p:nvSpPr>
        <p:spPr>
          <a:xfrm>
            <a:off x="838200" y="1690688"/>
            <a:ext cx="10515600" cy="2634218"/>
          </a:xfrm>
        </p:spPr>
        <p:txBody>
          <a:bodyPr>
            <a:normAutofit/>
          </a:bodyPr>
          <a:lstStyle/>
          <a:p>
            <a:pPr marL="0" indent="0">
              <a:lnSpc>
                <a:spcPct val="120000"/>
              </a:lnSpc>
              <a:buNone/>
            </a:pPr>
            <a:r>
              <a:rPr lang="en-US" sz="2400">
                <a:solidFill>
                  <a:srgbClr val="002952"/>
                </a:solidFill>
                <a:latin typeface="Century Gothic" panose="020B0502020202020204" pitchFamily="34" charset="0"/>
                <a:cs typeface="Times New Roman" panose="02020603050405020304" pitchFamily="18" charset="0"/>
              </a:rPr>
              <a:t>“To get the most our of our relationships and to find true belonging, we must allow ourselves to grow, to challenge those tired beliefs that keep us comfy, and to expand our mindsets beyond what is immediately in front of us” (p. 85). </a:t>
            </a:r>
          </a:p>
          <a:p>
            <a:pPr>
              <a:lnSpc>
                <a:spcPct val="120000"/>
              </a:lnSpc>
            </a:pPr>
            <a:endParaRPr lang="en-US" sz="2400">
              <a:latin typeface="Century Gothic" panose="020B0502020202020204" pitchFamily="34" charset="0"/>
            </a:endParaRPr>
          </a:p>
        </p:txBody>
      </p:sp>
      <p:sp>
        <p:nvSpPr>
          <p:cNvPr id="3" name="Rectangle 2">
            <a:extLst>
              <a:ext uri="{FF2B5EF4-FFF2-40B4-BE49-F238E27FC236}">
                <a16:creationId xmlns:a16="http://schemas.microsoft.com/office/drawing/2014/main" id="{C45404E7-A090-4EC1-80C1-17CDB0E7BFAE}"/>
              </a:ext>
            </a:extLst>
          </p:cNvPr>
          <p:cNvSpPr/>
          <p:nvPr/>
        </p:nvSpPr>
        <p:spPr>
          <a:xfrm>
            <a:off x="2209800" y="4240768"/>
            <a:ext cx="7251700" cy="1701800"/>
          </a:xfrm>
          <a:prstGeom prst="rect">
            <a:avLst/>
          </a:prstGeom>
          <a:solidFill>
            <a:schemeClr val="bg1"/>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215EAD3E-A742-4122-AE27-B8DD94A33B5D}"/>
              </a:ext>
            </a:extLst>
          </p:cNvPr>
          <p:cNvSpPr txBox="1"/>
          <p:nvPr/>
        </p:nvSpPr>
        <p:spPr>
          <a:xfrm>
            <a:off x="2349500" y="4676169"/>
            <a:ext cx="69723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19AFB3"/>
                </a:solidFill>
                <a:effectLst/>
                <a:uLnTx/>
                <a:uFillTx/>
                <a:latin typeface="Century Gothic" panose="020B0502020202020204" pitchFamily="34" charset="0"/>
                <a:ea typeface="+mn-ea"/>
                <a:cs typeface="Times New Roman" panose="02020603050405020304" pitchFamily="18" charset="0"/>
              </a:rPr>
              <a:t>In your groups, take 5 minutes to discuss some ways that you can challenge </a:t>
            </a:r>
            <a:r>
              <a:rPr lang="en-US" sz="2400" b="1">
                <a:solidFill>
                  <a:srgbClr val="19AFB3"/>
                </a:solidFill>
                <a:latin typeface="Century Gothic" panose="020B0502020202020204" pitchFamily="34" charset="0"/>
                <a:cs typeface="Times New Roman" panose="02020603050405020304" pitchFamily="18" charset="0"/>
              </a:rPr>
              <a:t>a</a:t>
            </a:r>
            <a:r>
              <a:rPr kumimoji="0" lang="en-US" sz="2400" b="1" i="0" u="none" strike="noStrike" kern="1200" cap="none" spc="0" normalizeH="0" baseline="0" noProof="0">
                <a:ln>
                  <a:noFill/>
                </a:ln>
                <a:solidFill>
                  <a:srgbClr val="19AFB3"/>
                </a:solidFill>
                <a:effectLst/>
                <a:uLnTx/>
                <a:uFillTx/>
                <a:latin typeface="Century Gothic" panose="020B0502020202020204" pitchFamily="34" charset="0"/>
                <a:ea typeface="+mn-ea"/>
                <a:cs typeface="Times New Roman" panose="02020603050405020304" pitchFamily="18" charset="0"/>
              </a:rPr>
              <a:t> fixed mindset</a:t>
            </a:r>
            <a:r>
              <a:rPr lang="en-US" sz="2400" b="1">
                <a:solidFill>
                  <a:srgbClr val="19AFB3"/>
                </a:solidFill>
                <a:latin typeface="Century Gothic" panose="020B0502020202020204" pitchFamily="34" charset="0"/>
                <a:cs typeface="Times New Roman" panose="02020603050405020304" pitchFamily="18" charset="0"/>
              </a:rPr>
              <a:t>.</a:t>
            </a:r>
            <a:endParaRPr kumimoji="0" lang="en-US" sz="2400" b="1" i="0" u="none" strike="noStrike" kern="1200" cap="none" spc="0" normalizeH="0" baseline="0" noProof="0">
              <a:ln>
                <a:noFill/>
              </a:ln>
              <a:solidFill>
                <a:srgbClr val="19AFB3"/>
              </a:solidFill>
              <a:effectLst/>
              <a:uLnTx/>
              <a:uFillTx/>
              <a:latin typeface="Century Gothic" panose="020B0502020202020204" pitchFamily="34" charset="0"/>
              <a:ea typeface="+mn-ea"/>
              <a:cs typeface="Times New Roman" panose="02020603050405020304" pitchFamily="18" charset="0"/>
            </a:endParaRPr>
          </a:p>
        </p:txBody>
      </p:sp>
      <p:cxnSp>
        <p:nvCxnSpPr>
          <p:cNvPr id="6" name="Straight Connector 5">
            <a:extLst>
              <a:ext uri="{FF2B5EF4-FFF2-40B4-BE49-F238E27FC236}">
                <a16:creationId xmlns:a16="http://schemas.microsoft.com/office/drawing/2014/main" id="{E88DA78C-E010-4A3E-8088-31CC11029EE2}"/>
              </a:ext>
            </a:extLst>
          </p:cNvPr>
          <p:cNvCxnSpPr>
            <a:cxnSpLocks/>
          </p:cNvCxnSpPr>
          <p:nvPr/>
        </p:nvCxnSpPr>
        <p:spPr>
          <a:xfrm flipV="1">
            <a:off x="838200" y="1534339"/>
            <a:ext cx="9392272" cy="37214"/>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61104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337BCCD-A6CD-0244-8263-9317C4E8103E}"/>
              </a:ext>
            </a:extLst>
          </p:cNvPr>
          <p:cNvSpPr>
            <a:spLocks noGrp="1"/>
          </p:cNvSpPr>
          <p:nvPr>
            <p:ph type="title"/>
          </p:nvPr>
        </p:nvSpPr>
        <p:spPr>
          <a:xfrm>
            <a:off x="838200" y="267153"/>
            <a:ext cx="10515600" cy="1325563"/>
          </a:xfrm>
        </p:spPr>
        <p:txBody>
          <a:bodyPr>
            <a:normAutofit/>
          </a:bodyPr>
          <a:lstStyle/>
          <a:p>
            <a:r>
              <a:rPr lang="en-US" b="1">
                <a:solidFill>
                  <a:srgbClr val="19AFB3"/>
                </a:solidFill>
                <a:latin typeface="Century Gothic" panose="020B0502020202020204" pitchFamily="34" charset="0"/>
                <a:cs typeface="Aharoni" panose="02010803020104030203" pitchFamily="2" charset="-79"/>
              </a:rPr>
              <a:t>Dealing with a Fixed Mindset</a:t>
            </a:r>
          </a:p>
        </p:txBody>
      </p:sp>
      <p:pic>
        <p:nvPicPr>
          <p:cNvPr id="4" name="Online Media 3" descr="11 Growth Mindset Strategies: Overcome Your Fix Mindset to Grow as a Person">
            <a:hlinkClick r:id="" action="ppaction://media"/>
            <a:extLst>
              <a:ext uri="{FF2B5EF4-FFF2-40B4-BE49-F238E27FC236}">
                <a16:creationId xmlns:a16="http://schemas.microsoft.com/office/drawing/2014/main" id="{430CF3A7-7730-6644-A405-566097E7DE66}"/>
              </a:ext>
            </a:extLst>
          </p:cNvPr>
          <p:cNvPicPr>
            <a:picLocks noGrp="1" noRot="1" noChangeAspect="1"/>
          </p:cNvPicPr>
          <p:nvPr>
            <p:ph idx="1"/>
            <a:videoFile r:link="rId1"/>
          </p:nvPr>
        </p:nvPicPr>
        <p:blipFill>
          <a:blip r:embed="rId4"/>
          <a:stretch>
            <a:fillRect/>
          </a:stretch>
        </p:blipFill>
        <p:spPr>
          <a:xfrm>
            <a:off x="3765550" y="1690688"/>
            <a:ext cx="4660900" cy="2633662"/>
          </a:xfrm>
          <a:prstGeom prst="rect">
            <a:avLst/>
          </a:prstGeom>
        </p:spPr>
      </p:pic>
      <p:cxnSp>
        <p:nvCxnSpPr>
          <p:cNvPr id="6" name="Straight Connector 5">
            <a:extLst>
              <a:ext uri="{FF2B5EF4-FFF2-40B4-BE49-F238E27FC236}">
                <a16:creationId xmlns:a16="http://schemas.microsoft.com/office/drawing/2014/main" id="{E88DA78C-E010-4A3E-8088-31CC11029EE2}"/>
              </a:ext>
            </a:extLst>
          </p:cNvPr>
          <p:cNvCxnSpPr>
            <a:cxnSpLocks/>
          </p:cNvCxnSpPr>
          <p:nvPr/>
        </p:nvCxnSpPr>
        <p:spPr>
          <a:xfrm flipV="1">
            <a:off x="838200" y="1534339"/>
            <a:ext cx="9392272" cy="37214"/>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7613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B035556-8A69-C343-BA16-283C2AA22CC9}"/>
              </a:ext>
            </a:extLst>
          </p:cNvPr>
          <p:cNvSpPr/>
          <p:nvPr/>
        </p:nvSpPr>
        <p:spPr>
          <a:xfrm>
            <a:off x="691763" y="3719384"/>
            <a:ext cx="8118605" cy="2718486"/>
          </a:xfrm>
          <a:prstGeom prst="rect">
            <a:avLst/>
          </a:prstGeom>
          <a:solidFill>
            <a:schemeClr val="accent4">
              <a:lumMod val="20000"/>
              <a:lumOff val="80000"/>
              <a:alpha val="34059"/>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B9FDE699-925D-814D-B8E8-C2534F90573A}"/>
              </a:ext>
            </a:extLst>
          </p:cNvPr>
          <p:cNvSpPr>
            <a:spLocks noGrp="1"/>
          </p:cNvSpPr>
          <p:nvPr>
            <p:ph type="title"/>
          </p:nvPr>
        </p:nvSpPr>
        <p:spPr>
          <a:xfrm>
            <a:off x="691763" y="635515"/>
            <a:ext cx="8414137" cy="1325563"/>
          </a:xfrm>
        </p:spPr>
        <p:txBody>
          <a:bodyPr>
            <a:noAutofit/>
          </a:bodyPr>
          <a:lstStyle/>
          <a:p>
            <a:r>
              <a:rPr lang="en-US" b="1" dirty="0">
                <a:solidFill>
                  <a:srgbClr val="002952"/>
                </a:solidFill>
                <a:latin typeface="Century Gothic" panose="020B0502020202020204" pitchFamily="34" charset="0"/>
                <a:cs typeface="Aharoni" panose="02010803020104030203" pitchFamily="2" charset="-79"/>
              </a:rPr>
              <a:t>Belonging Toolbox: </a:t>
            </a:r>
            <a:br>
              <a:rPr lang="en-US" b="1" dirty="0">
                <a:solidFill>
                  <a:srgbClr val="002952"/>
                </a:solidFill>
                <a:latin typeface="Century Gothic" panose="020B0502020202020204" pitchFamily="34" charset="0"/>
                <a:cs typeface="Aharoni" panose="02010803020104030203" pitchFamily="2" charset="-79"/>
              </a:rPr>
            </a:br>
            <a:r>
              <a:rPr lang="en-US" b="1" dirty="0">
                <a:solidFill>
                  <a:srgbClr val="002952"/>
                </a:solidFill>
                <a:latin typeface="Century Gothic" panose="020B0502020202020204" pitchFamily="34" charset="0"/>
                <a:cs typeface="Aharoni" panose="02010803020104030203" pitchFamily="2" charset="-79"/>
              </a:rPr>
              <a:t>Challenging Our Inner Critic</a:t>
            </a:r>
          </a:p>
        </p:txBody>
      </p:sp>
      <p:sp>
        <p:nvSpPr>
          <p:cNvPr id="2" name="Content Placeholder 1">
            <a:extLst>
              <a:ext uri="{FF2B5EF4-FFF2-40B4-BE49-F238E27FC236}">
                <a16:creationId xmlns:a16="http://schemas.microsoft.com/office/drawing/2014/main" id="{0BC8702E-857C-F04D-A6BF-C6ED0407DCAE}"/>
              </a:ext>
            </a:extLst>
          </p:cNvPr>
          <p:cNvSpPr>
            <a:spLocks noGrp="1"/>
          </p:cNvSpPr>
          <p:nvPr>
            <p:ph idx="1"/>
          </p:nvPr>
        </p:nvSpPr>
        <p:spPr>
          <a:xfrm>
            <a:off x="691763" y="1961078"/>
            <a:ext cx="8223637" cy="5288686"/>
          </a:xfrm>
        </p:spPr>
        <p:txBody>
          <a:bodyPr anchor="ctr">
            <a:normAutofit fontScale="92500" lnSpcReduction="10000"/>
          </a:bodyPr>
          <a:lstStyle/>
          <a:p>
            <a:pPr marL="0" indent="0">
              <a:buNone/>
            </a:pPr>
            <a:endParaRPr lang="en-US" sz="2400" dirty="0">
              <a:latin typeface="Abadi" panose="020B0604020104020204" pitchFamily="34" charset="0"/>
            </a:endParaRPr>
          </a:p>
          <a:p>
            <a:pPr marL="0" indent="0">
              <a:buNone/>
            </a:pPr>
            <a:endParaRPr lang="en-US" sz="2400" dirty="0">
              <a:latin typeface="Century Gothic" panose="020B0502020202020204" pitchFamily="34" charset="0"/>
            </a:endParaRPr>
          </a:p>
          <a:p>
            <a:pPr marL="0" indent="0">
              <a:buNone/>
            </a:pPr>
            <a:r>
              <a:rPr lang="en-US" sz="2600" dirty="0">
                <a:latin typeface="Century Gothic" panose="020B0502020202020204" pitchFamily="34" charset="0"/>
              </a:rPr>
              <a:t>The Socratic method is a way of politely arguing or challenging someone by asking questions. It is meant to challenge belief systems and to encourage critical thinking. </a:t>
            </a:r>
          </a:p>
          <a:p>
            <a:pPr marL="0" indent="0">
              <a:buNone/>
            </a:pPr>
            <a:endParaRPr lang="en-US" sz="2600" dirty="0">
              <a:latin typeface="Century Gothic" panose="020B0502020202020204" pitchFamily="34" charset="0"/>
            </a:endParaRPr>
          </a:p>
          <a:p>
            <a:pPr marL="0" indent="0">
              <a:buNone/>
            </a:pPr>
            <a:r>
              <a:rPr lang="en-US" sz="2400" b="1" dirty="0">
                <a:solidFill>
                  <a:srgbClr val="002952"/>
                </a:solidFill>
                <a:latin typeface="Century Gothic" panose="020B0502020202020204" pitchFamily="34" charset="0"/>
              </a:rPr>
              <a:t>Step 1:</a:t>
            </a:r>
            <a:r>
              <a:rPr lang="en-US" sz="2400" dirty="0">
                <a:solidFill>
                  <a:srgbClr val="002952"/>
                </a:solidFill>
                <a:latin typeface="Century Gothic" panose="020B0502020202020204" pitchFamily="34" charset="0"/>
              </a:rPr>
              <a:t> Draw your Brain Gremlin – the little voice inside our minds that whispers all kinds of self-defeating nothings in our ears.</a:t>
            </a:r>
          </a:p>
          <a:p>
            <a:pPr marL="0" indent="0">
              <a:buNone/>
            </a:pPr>
            <a:endParaRPr lang="en-US" sz="2400" dirty="0">
              <a:solidFill>
                <a:srgbClr val="002952"/>
              </a:solidFill>
              <a:latin typeface="Century Gothic" panose="020B0502020202020204" pitchFamily="34" charset="0"/>
            </a:endParaRPr>
          </a:p>
          <a:p>
            <a:r>
              <a:rPr lang="en-US" sz="2400" dirty="0">
                <a:solidFill>
                  <a:srgbClr val="002952"/>
                </a:solidFill>
                <a:latin typeface="Century Gothic" panose="020B0502020202020204" pitchFamily="34" charset="0"/>
              </a:rPr>
              <a:t>Name _______________________</a:t>
            </a:r>
          </a:p>
          <a:p>
            <a:r>
              <a:rPr lang="en-US" sz="2400" dirty="0">
                <a:solidFill>
                  <a:srgbClr val="002952"/>
                </a:solidFill>
                <a:latin typeface="Century Gothic" panose="020B0502020202020204" pitchFamily="34" charset="0"/>
              </a:rPr>
              <a:t>Favorite saying _______________</a:t>
            </a:r>
          </a:p>
          <a:p>
            <a:r>
              <a:rPr lang="en-US" sz="2400" dirty="0">
                <a:solidFill>
                  <a:srgbClr val="002952"/>
                </a:solidFill>
                <a:latin typeface="Century Gothic" panose="020B0502020202020204" pitchFamily="34" charset="0"/>
              </a:rPr>
              <a:t>Greatest fear  ________________</a:t>
            </a:r>
          </a:p>
          <a:p>
            <a:pPr marL="0" indent="0">
              <a:buNone/>
            </a:pPr>
            <a:endParaRPr lang="en-US" sz="2400" dirty="0">
              <a:latin typeface="Abadi" panose="020B0604020104020204" pitchFamily="34" charset="0"/>
            </a:endParaRPr>
          </a:p>
          <a:p>
            <a:pPr marL="0" indent="0">
              <a:buNone/>
            </a:pPr>
            <a:endParaRPr lang="en-US" sz="2400" dirty="0">
              <a:latin typeface="Abadi" panose="020B0604020104020204" pitchFamily="34" charset="0"/>
            </a:endParaRPr>
          </a:p>
          <a:p>
            <a:pPr marL="0" indent="0">
              <a:buNone/>
            </a:pPr>
            <a:endParaRPr lang="en-US" sz="2400" dirty="0">
              <a:latin typeface="Abadi" panose="020B0604020104020204" pitchFamily="34" charset="0"/>
            </a:endParaRPr>
          </a:p>
          <a:p>
            <a:pPr marL="0" indent="0">
              <a:buNone/>
            </a:pPr>
            <a:endParaRPr lang="en-US" sz="2400" dirty="0"/>
          </a:p>
        </p:txBody>
      </p:sp>
      <p:sp>
        <p:nvSpPr>
          <p:cNvPr id="9" name="Rectangle 8">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63B1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Oval 10">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FFDB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38770DD2-3E0A-4B59-948D-0CAD1B16180F}"/>
              </a:ext>
            </a:extLst>
          </p:cNvPr>
          <p:cNvPicPr>
            <a:picLocks noChangeAspect="1"/>
          </p:cNvPicPr>
          <p:nvPr/>
        </p:nvPicPr>
        <p:blipFill>
          <a:blip r:embed="rId3"/>
          <a:stretch>
            <a:fillRect/>
          </a:stretch>
        </p:blipFill>
        <p:spPr>
          <a:xfrm>
            <a:off x="9269951" y="2857501"/>
            <a:ext cx="1431070" cy="1142998"/>
          </a:xfrm>
          <a:prstGeom prst="rect">
            <a:avLst/>
          </a:prstGeom>
        </p:spPr>
      </p:pic>
      <p:cxnSp>
        <p:nvCxnSpPr>
          <p:cNvPr id="7" name="Straight Connector 6">
            <a:extLst>
              <a:ext uri="{FF2B5EF4-FFF2-40B4-BE49-F238E27FC236}">
                <a16:creationId xmlns:a16="http://schemas.microsoft.com/office/drawing/2014/main" id="{F268FFBF-6B83-4B58-95B8-99E6C30C0870}"/>
              </a:ext>
            </a:extLst>
          </p:cNvPr>
          <p:cNvCxnSpPr>
            <a:cxnSpLocks/>
          </p:cNvCxnSpPr>
          <p:nvPr/>
        </p:nvCxnSpPr>
        <p:spPr>
          <a:xfrm>
            <a:off x="696608" y="2021713"/>
            <a:ext cx="895902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68174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B035556-8A69-C343-BA16-283C2AA22CC9}"/>
              </a:ext>
            </a:extLst>
          </p:cNvPr>
          <p:cNvSpPr/>
          <p:nvPr/>
        </p:nvSpPr>
        <p:spPr>
          <a:xfrm>
            <a:off x="691763" y="3429000"/>
            <a:ext cx="7957967" cy="3008870"/>
          </a:xfrm>
          <a:prstGeom prst="rect">
            <a:avLst/>
          </a:prstGeom>
          <a:solidFill>
            <a:schemeClr val="accent4">
              <a:lumMod val="20000"/>
              <a:lumOff val="80000"/>
              <a:alpha val="34059"/>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B9FDE699-925D-814D-B8E8-C2534F90573A}"/>
              </a:ext>
            </a:extLst>
          </p:cNvPr>
          <p:cNvSpPr>
            <a:spLocks noGrp="1"/>
          </p:cNvSpPr>
          <p:nvPr>
            <p:ph type="title"/>
          </p:nvPr>
        </p:nvSpPr>
        <p:spPr>
          <a:xfrm>
            <a:off x="691763" y="635515"/>
            <a:ext cx="8414137" cy="1325563"/>
          </a:xfrm>
        </p:spPr>
        <p:txBody>
          <a:bodyPr>
            <a:noAutofit/>
          </a:bodyPr>
          <a:lstStyle/>
          <a:p>
            <a:r>
              <a:rPr lang="en-US" b="1" dirty="0">
                <a:solidFill>
                  <a:srgbClr val="002952"/>
                </a:solidFill>
                <a:latin typeface="Century Gothic" panose="020B0502020202020204" pitchFamily="34" charset="0"/>
                <a:cs typeface="Aharoni" panose="02010803020104030203" pitchFamily="2" charset="-79"/>
              </a:rPr>
              <a:t>Belonging Toolbox: </a:t>
            </a:r>
            <a:br>
              <a:rPr lang="en-US" b="1" dirty="0">
                <a:solidFill>
                  <a:srgbClr val="002952"/>
                </a:solidFill>
                <a:latin typeface="Century Gothic" panose="020B0502020202020204" pitchFamily="34" charset="0"/>
                <a:cs typeface="Aharoni" panose="02010803020104030203" pitchFamily="2" charset="-79"/>
              </a:rPr>
            </a:br>
            <a:r>
              <a:rPr lang="en-US" b="1" dirty="0">
                <a:solidFill>
                  <a:srgbClr val="002952"/>
                </a:solidFill>
                <a:latin typeface="Century Gothic" panose="020B0502020202020204" pitchFamily="34" charset="0"/>
                <a:cs typeface="Aharoni" panose="02010803020104030203" pitchFamily="2" charset="-79"/>
              </a:rPr>
              <a:t>Challenging Our Inner Critic</a:t>
            </a:r>
          </a:p>
        </p:txBody>
      </p:sp>
      <p:sp>
        <p:nvSpPr>
          <p:cNvPr id="2" name="Content Placeholder 1">
            <a:extLst>
              <a:ext uri="{FF2B5EF4-FFF2-40B4-BE49-F238E27FC236}">
                <a16:creationId xmlns:a16="http://schemas.microsoft.com/office/drawing/2014/main" id="{0BC8702E-857C-F04D-A6BF-C6ED0407DCAE}"/>
              </a:ext>
            </a:extLst>
          </p:cNvPr>
          <p:cNvSpPr>
            <a:spLocks noGrp="1"/>
          </p:cNvSpPr>
          <p:nvPr>
            <p:ph idx="1"/>
          </p:nvPr>
        </p:nvSpPr>
        <p:spPr>
          <a:xfrm>
            <a:off x="691763" y="1961077"/>
            <a:ext cx="8144937" cy="5415901"/>
          </a:xfrm>
        </p:spPr>
        <p:txBody>
          <a:bodyPr anchor="ctr">
            <a:normAutofit fontScale="85000" lnSpcReduction="20000"/>
          </a:bodyPr>
          <a:lstStyle/>
          <a:p>
            <a:pPr marL="0" indent="0">
              <a:buNone/>
            </a:pPr>
            <a:endParaRPr lang="en-US" sz="2400" dirty="0">
              <a:latin typeface="Abadi" panose="020B0604020104020204" pitchFamily="34" charset="0"/>
            </a:endParaRPr>
          </a:p>
          <a:p>
            <a:pPr marL="0" indent="0">
              <a:buNone/>
            </a:pPr>
            <a:endParaRPr lang="en-US" sz="2400" dirty="0">
              <a:latin typeface="Century Gothic" panose="020B0502020202020204" pitchFamily="34" charset="0"/>
            </a:endParaRPr>
          </a:p>
          <a:p>
            <a:pPr marL="0" indent="0">
              <a:buNone/>
            </a:pPr>
            <a:r>
              <a:rPr lang="en-US" sz="2600" dirty="0">
                <a:latin typeface="Century Gothic" panose="020B0502020202020204" pitchFamily="34" charset="0"/>
              </a:rPr>
              <a:t>The second step is understanding that thoughts do not equal facts. Thoughts are simply words in our heads, and when we put stock in them and allow them to structure out mindset, they become beliefs. </a:t>
            </a:r>
          </a:p>
          <a:p>
            <a:pPr marL="0" indent="0">
              <a:buNone/>
            </a:pPr>
            <a:endParaRPr lang="en-US" sz="2600" dirty="0">
              <a:latin typeface="Century Gothic" panose="020B0502020202020204" pitchFamily="34" charset="0"/>
            </a:endParaRPr>
          </a:p>
          <a:p>
            <a:pPr marL="0" indent="0">
              <a:buNone/>
            </a:pPr>
            <a:r>
              <a:rPr lang="en-US" sz="2400" b="1" dirty="0">
                <a:solidFill>
                  <a:srgbClr val="002952"/>
                </a:solidFill>
                <a:latin typeface="Century Gothic" panose="020B0502020202020204" pitchFamily="34" charset="0"/>
              </a:rPr>
              <a:t>Step 2:</a:t>
            </a:r>
            <a:r>
              <a:rPr lang="en-US" sz="2400" dirty="0">
                <a:solidFill>
                  <a:srgbClr val="002952"/>
                </a:solidFill>
                <a:latin typeface="Century Gothic" panose="020B0502020202020204" pitchFamily="34" charset="0"/>
              </a:rPr>
              <a:t> Using the Socratic method, write down some phrases that can challenge your Brain Gremlin. Some examples:</a:t>
            </a:r>
          </a:p>
          <a:p>
            <a:pPr marL="0" indent="0">
              <a:buNone/>
            </a:pPr>
            <a:endParaRPr lang="en-US" sz="2400" dirty="0">
              <a:solidFill>
                <a:srgbClr val="002952"/>
              </a:solidFill>
              <a:latin typeface="Century Gothic" panose="020B0502020202020204" pitchFamily="34" charset="0"/>
            </a:endParaRPr>
          </a:p>
          <a:p>
            <a:pPr marL="0" indent="0">
              <a:buNone/>
            </a:pPr>
            <a:endParaRPr lang="en-US" sz="2400" dirty="0">
              <a:solidFill>
                <a:srgbClr val="002952"/>
              </a:solidFill>
              <a:latin typeface="Century Gothic" panose="020B0502020202020204" pitchFamily="34" charset="0"/>
            </a:endParaRPr>
          </a:p>
          <a:p>
            <a:r>
              <a:rPr lang="en-US" sz="2400" dirty="0">
                <a:solidFill>
                  <a:srgbClr val="002952"/>
                </a:solidFill>
                <a:latin typeface="Century Gothic" panose="020B0502020202020204" pitchFamily="34" charset="0"/>
              </a:rPr>
              <a:t>Would I say this to someone I care about?</a:t>
            </a:r>
          </a:p>
          <a:p>
            <a:r>
              <a:rPr lang="en-US" sz="2400" dirty="0">
                <a:solidFill>
                  <a:srgbClr val="002952"/>
                </a:solidFill>
                <a:latin typeface="Century Gothic" panose="020B0502020202020204" pitchFamily="34" charset="0"/>
              </a:rPr>
              <a:t>Where is the evidence that this thought is true?</a:t>
            </a:r>
          </a:p>
          <a:p>
            <a:r>
              <a:rPr lang="en-US" sz="2400" dirty="0">
                <a:solidFill>
                  <a:srgbClr val="002952"/>
                </a:solidFill>
                <a:latin typeface="Century Gothic" panose="020B0502020202020204" pitchFamily="34" charset="0"/>
              </a:rPr>
              <a:t>Is my evidence biased or reliable?</a:t>
            </a:r>
          </a:p>
          <a:p>
            <a:r>
              <a:rPr lang="en-US" sz="2400" dirty="0">
                <a:solidFill>
                  <a:srgbClr val="002952"/>
                </a:solidFill>
                <a:latin typeface="Century Gothic" panose="020B0502020202020204" pitchFamily="34" charset="0"/>
              </a:rPr>
              <a:t>How would I feel if someone said this to me in person?</a:t>
            </a:r>
          </a:p>
          <a:p>
            <a:r>
              <a:rPr lang="en-US" sz="2400" dirty="0">
                <a:solidFill>
                  <a:srgbClr val="002952"/>
                </a:solidFill>
                <a:latin typeface="Century Gothic" panose="020B0502020202020204" pitchFamily="34" charset="0"/>
              </a:rPr>
              <a:t>Whare are some alternative ways I could think about this?</a:t>
            </a:r>
          </a:p>
          <a:p>
            <a:pPr marL="0" indent="0">
              <a:buNone/>
            </a:pPr>
            <a:endParaRPr lang="en-US" sz="2400" dirty="0">
              <a:latin typeface="Abadi" panose="020B0604020104020204" pitchFamily="34" charset="0"/>
            </a:endParaRPr>
          </a:p>
          <a:p>
            <a:pPr marL="0" indent="0">
              <a:buNone/>
            </a:pPr>
            <a:endParaRPr lang="en-US" sz="2400" dirty="0">
              <a:latin typeface="Abadi" panose="020B0604020104020204" pitchFamily="34" charset="0"/>
            </a:endParaRPr>
          </a:p>
          <a:p>
            <a:pPr marL="0" indent="0">
              <a:buNone/>
            </a:pPr>
            <a:endParaRPr lang="en-US" sz="2400" dirty="0">
              <a:latin typeface="Abadi" panose="020B0604020104020204" pitchFamily="34" charset="0"/>
            </a:endParaRPr>
          </a:p>
          <a:p>
            <a:pPr marL="0" indent="0">
              <a:buNone/>
            </a:pPr>
            <a:endParaRPr lang="en-US" sz="2400" dirty="0"/>
          </a:p>
        </p:txBody>
      </p:sp>
      <p:sp>
        <p:nvSpPr>
          <p:cNvPr id="9" name="Rectangle 8">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63B1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Oval 10">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FFDB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38770DD2-3E0A-4B59-948D-0CAD1B16180F}"/>
              </a:ext>
            </a:extLst>
          </p:cNvPr>
          <p:cNvPicPr>
            <a:picLocks noChangeAspect="1"/>
          </p:cNvPicPr>
          <p:nvPr/>
        </p:nvPicPr>
        <p:blipFill>
          <a:blip r:embed="rId3"/>
          <a:stretch>
            <a:fillRect/>
          </a:stretch>
        </p:blipFill>
        <p:spPr>
          <a:xfrm>
            <a:off x="9269951" y="2857501"/>
            <a:ext cx="1431070" cy="1142998"/>
          </a:xfrm>
          <a:prstGeom prst="rect">
            <a:avLst/>
          </a:prstGeom>
        </p:spPr>
      </p:pic>
      <p:cxnSp>
        <p:nvCxnSpPr>
          <p:cNvPr id="7" name="Straight Connector 6">
            <a:extLst>
              <a:ext uri="{FF2B5EF4-FFF2-40B4-BE49-F238E27FC236}">
                <a16:creationId xmlns:a16="http://schemas.microsoft.com/office/drawing/2014/main" id="{F268FFBF-6B83-4B58-95B8-99E6C30C0870}"/>
              </a:ext>
            </a:extLst>
          </p:cNvPr>
          <p:cNvCxnSpPr>
            <a:cxnSpLocks/>
          </p:cNvCxnSpPr>
          <p:nvPr/>
        </p:nvCxnSpPr>
        <p:spPr>
          <a:xfrm>
            <a:off x="696608" y="2021713"/>
            <a:ext cx="895902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0097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6CCA5F87-1D1E-45CB-8D83-FC7EEFAD99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026" name="Picture 2" descr="Image preview">
            <a:extLst>
              <a:ext uri="{FF2B5EF4-FFF2-40B4-BE49-F238E27FC236}">
                <a16:creationId xmlns:a16="http://schemas.microsoft.com/office/drawing/2014/main" id="{43F4FC36-0B6F-4530-A395-E4C98D3A0E4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806" r="20492" b="9091"/>
          <a:stretch/>
        </p:blipFill>
        <p:spPr bwMode="auto">
          <a:xfrm>
            <a:off x="0" y="10"/>
            <a:ext cx="8668492" cy="6857990"/>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7CCFC2C6-6238-4A2F-93DE-2ADF74AF63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711652" y="0"/>
            <a:ext cx="8480347"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067C18CD-3DFF-A149-91E4-E83CF7349662}"/>
              </a:ext>
            </a:extLst>
          </p:cNvPr>
          <p:cNvSpPr>
            <a:spLocks noGrp="1"/>
          </p:cNvSpPr>
          <p:nvPr>
            <p:ph type="title"/>
          </p:nvPr>
        </p:nvSpPr>
        <p:spPr>
          <a:xfrm>
            <a:off x="7850124" y="1361074"/>
            <a:ext cx="4023360" cy="3204134"/>
          </a:xfrm>
        </p:spPr>
        <p:txBody>
          <a:bodyPr vert="horz" lIns="91440" tIns="45720" rIns="91440" bIns="45720" rtlCol="0" anchor="b">
            <a:normAutofit fontScale="90000"/>
          </a:bodyPr>
          <a:lstStyle/>
          <a:p>
            <a:r>
              <a:rPr lang="en-US" sz="2600" dirty="0">
                <a:solidFill>
                  <a:srgbClr val="002952"/>
                </a:solidFill>
                <a:latin typeface="Century Gothic" panose="020B0502020202020204" pitchFamily="34" charset="0"/>
              </a:rPr>
              <a:t>How can </a:t>
            </a:r>
            <a:r>
              <a:rPr lang="en-US" sz="2600" b="1" dirty="0">
                <a:solidFill>
                  <a:srgbClr val="002952"/>
                </a:solidFill>
                <a:latin typeface="Century Gothic" panose="020B0502020202020204" pitchFamily="34" charset="0"/>
              </a:rPr>
              <a:t>curiosity </a:t>
            </a:r>
            <a:r>
              <a:rPr lang="en-US" sz="2600" dirty="0">
                <a:solidFill>
                  <a:srgbClr val="002952"/>
                </a:solidFill>
                <a:latin typeface="Century Gothic" panose="020B0502020202020204" pitchFamily="34" charset="0"/>
              </a:rPr>
              <a:t>help you practice a growth mindset at OU? </a:t>
            </a:r>
            <a:br>
              <a:rPr lang="en-US" sz="2600" dirty="0">
                <a:solidFill>
                  <a:srgbClr val="002952"/>
                </a:solidFill>
                <a:latin typeface="Century Gothic" panose="020B0502020202020204" pitchFamily="34" charset="0"/>
              </a:rPr>
            </a:br>
            <a:br>
              <a:rPr lang="en-US" sz="2600" dirty="0">
                <a:solidFill>
                  <a:srgbClr val="002952"/>
                </a:solidFill>
                <a:latin typeface="Century Gothic" panose="020B0502020202020204" pitchFamily="34" charset="0"/>
              </a:rPr>
            </a:br>
            <a:r>
              <a:rPr lang="en-US" sz="2600" dirty="0">
                <a:solidFill>
                  <a:srgbClr val="002952"/>
                </a:solidFill>
                <a:latin typeface="Century Gothic" panose="020B0502020202020204" pitchFamily="34" charset="0"/>
              </a:rPr>
              <a:t>What words can you begin to eliminate from your vocabulary to foster a growth mindset?</a:t>
            </a:r>
            <a:br>
              <a:rPr lang="en-US" sz="2600" dirty="0">
                <a:solidFill>
                  <a:srgbClr val="002952"/>
                </a:solidFill>
                <a:latin typeface="Century Gothic" panose="020B0502020202020204" pitchFamily="34" charset="0"/>
              </a:rPr>
            </a:br>
            <a:br>
              <a:rPr lang="en-US" sz="2600" dirty="0">
                <a:latin typeface="Century Gothic" panose="020B0502020202020204" pitchFamily="34" charset="0"/>
              </a:rPr>
            </a:br>
            <a:endParaRPr lang="en-US" sz="2600" dirty="0">
              <a:latin typeface="Century Gothic" panose="020B0502020202020204" pitchFamily="34" charset="0"/>
            </a:endParaRPr>
          </a:p>
        </p:txBody>
      </p:sp>
      <p:sp>
        <p:nvSpPr>
          <p:cNvPr id="75" name="Rectangle 7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1305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7" name="Rectangle 7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1648"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49253DB4-DA91-4617-A193-8EF660741F79}"/>
              </a:ext>
            </a:extLst>
          </p:cNvPr>
          <p:cNvSpPr/>
          <p:nvPr/>
        </p:nvSpPr>
        <p:spPr>
          <a:xfrm>
            <a:off x="7850124" y="554696"/>
            <a:ext cx="707136" cy="4345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Title 2">
            <a:extLst>
              <a:ext uri="{FF2B5EF4-FFF2-40B4-BE49-F238E27FC236}">
                <a16:creationId xmlns:a16="http://schemas.microsoft.com/office/drawing/2014/main" id="{2D9D1B73-96B5-4F53-AD17-2A33906F5DC5}"/>
              </a:ext>
            </a:extLst>
          </p:cNvPr>
          <p:cNvSpPr txBox="1">
            <a:spLocks/>
          </p:cNvSpPr>
          <p:nvPr/>
        </p:nvSpPr>
        <p:spPr>
          <a:xfrm>
            <a:off x="1100593" y="395670"/>
            <a:ext cx="10515600" cy="88007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4400" b="1" i="0" u="none" strike="noStrike" kern="1200" cap="none" spc="0" normalizeH="0" baseline="0" noProof="0" dirty="0">
                <a:ln>
                  <a:noFill/>
                </a:ln>
                <a:solidFill>
                  <a:srgbClr val="19AFB3"/>
                </a:solidFill>
                <a:effectLst/>
                <a:uLnTx/>
                <a:uFillTx/>
                <a:latin typeface="Century Gothic" panose="020B0502020202020204" pitchFamily="34" charset="0"/>
                <a:ea typeface="+mj-ea"/>
                <a:cs typeface="Aharoni" panose="02010803020104030203" pitchFamily="2" charset="-79"/>
              </a:rPr>
              <a:t>Practicing Growth Mindset at OU</a:t>
            </a:r>
            <a:endParaRPr kumimoji="0" lang="en-US" sz="4400" b="1" i="0" u="none" strike="noStrike" kern="1200" cap="none" spc="0" normalizeH="0" baseline="0" noProof="0" dirty="0">
              <a:ln>
                <a:noFill/>
              </a:ln>
              <a:solidFill>
                <a:srgbClr val="19AFB3"/>
              </a:solidFill>
              <a:effectLst/>
              <a:highlight>
                <a:srgbClr val="FFFF00"/>
              </a:highlight>
              <a:uLnTx/>
              <a:uFillTx/>
              <a:latin typeface="Century Gothic" panose="020B0502020202020204" pitchFamily="34" charset="0"/>
              <a:ea typeface="+mj-ea"/>
              <a:cs typeface="Aharoni" panose="02010803020104030203" pitchFamily="2" charset="-79"/>
            </a:endParaRPr>
          </a:p>
        </p:txBody>
      </p:sp>
    </p:spTree>
    <p:extLst>
      <p:ext uri="{BB962C8B-B14F-4D97-AF65-F5344CB8AC3E}">
        <p14:creationId xmlns:p14="http://schemas.microsoft.com/office/powerpoint/2010/main" val="2893998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9253DB4-DA91-4617-A193-8EF660741F79}"/>
              </a:ext>
            </a:extLst>
          </p:cNvPr>
          <p:cNvSpPr/>
          <p:nvPr/>
        </p:nvSpPr>
        <p:spPr>
          <a:xfrm>
            <a:off x="7850124" y="554696"/>
            <a:ext cx="707136" cy="4345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067C18CD-3DFF-A149-91E4-E83CF7349662}"/>
              </a:ext>
            </a:extLst>
          </p:cNvPr>
          <p:cNvSpPr>
            <a:spLocks noGrp="1"/>
          </p:cNvSpPr>
          <p:nvPr>
            <p:ph type="title"/>
          </p:nvPr>
        </p:nvSpPr>
        <p:spPr>
          <a:xfrm>
            <a:off x="250190" y="2215691"/>
            <a:ext cx="11103610" cy="4357816"/>
          </a:xfrm>
        </p:spPr>
        <p:txBody>
          <a:bodyPr vert="horz" lIns="91440" tIns="45720" rIns="91440" bIns="45720" rtlCol="0" anchor="b">
            <a:normAutofit fontScale="90000"/>
          </a:bodyPr>
          <a:lstStyle/>
          <a:p>
            <a:r>
              <a:rPr lang="en-US" sz="2700" dirty="0">
                <a:solidFill>
                  <a:srgbClr val="002952"/>
                </a:solidFill>
                <a:latin typeface="Century Gothic" panose="020B0502020202020204" pitchFamily="34" charset="0"/>
              </a:rPr>
              <a:t>There are many ways to practice growth mindset on campus. </a:t>
            </a:r>
            <a:br>
              <a:rPr lang="en-US" sz="2700" dirty="0">
                <a:solidFill>
                  <a:srgbClr val="002952"/>
                </a:solidFill>
                <a:latin typeface="Century Gothic" panose="020B0502020202020204" pitchFamily="34" charset="0"/>
              </a:rPr>
            </a:br>
            <a:br>
              <a:rPr lang="en-US" sz="2700" dirty="0">
                <a:solidFill>
                  <a:srgbClr val="002952"/>
                </a:solidFill>
                <a:latin typeface="Century Gothic" panose="020B0502020202020204" pitchFamily="34" charset="0"/>
              </a:rPr>
            </a:br>
            <a:r>
              <a:rPr lang="en-US" sz="2700" dirty="0">
                <a:solidFill>
                  <a:srgbClr val="002952"/>
                </a:solidFill>
                <a:latin typeface="Century Gothic" panose="020B0502020202020204" pitchFamily="34" charset="0"/>
              </a:rPr>
              <a:t>Some examples include:</a:t>
            </a:r>
            <a:br>
              <a:rPr lang="en-US" sz="2700" dirty="0">
                <a:solidFill>
                  <a:srgbClr val="002952"/>
                </a:solidFill>
                <a:latin typeface="Century Gothic" panose="020B0502020202020204" pitchFamily="34" charset="0"/>
              </a:rPr>
            </a:br>
            <a:br>
              <a:rPr lang="en-US" sz="2700" dirty="0">
                <a:solidFill>
                  <a:srgbClr val="002952"/>
                </a:solidFill>
                <a:latin typeface="Century Gothic" panose="020B0502020202020204" pitchFamily="34" charset="0"/>
              </a:rPr>
            </a:br>
            <a:r>
              <a:rPr lang="en-US" sz="2700" dirty="0">
                <a:solidFill>
                  <a:srgbClr val="002952"/>
                </a:solidFill>
                <a:latin typeface="Century Gothic" panose="020B0502020202020204" pitchFamily="34" charset="0"/>
              </a:rPr>
              <a:t>     Attend a meeting for a new organization </a:t>
            </a:r>
            <a:br>
              <a:rPr lang="en-US" sz="2700" dirty="0">
                <a:solidFill>
                  <a:srgbClr val="002952"/>
                </a:solidFill>
                <a:latin typeface="Century Gothic" panose="020B0502020202020204" pitchFamily="34" charset="0"/>
              </a:rPr>
            </a:br>
            <a:br>
              <a:rPr lang="en-US" sz="2700" dirty="0">
                <a:solidFill>
                  <a:srgbClr val="002952"/>
                </a:solidFill>
                <a:latin typeface="Century Gothic" panose="020B0502020202020204" pitchFamily="34" charset="0"/>
              </a:rPr>
            </a:br>
            <a:r>
              <a:rPr lang="en-US" sz="2700" dirty="0">
                <a:solidFill>
                  <a:srgbClr val="002952"/>
                </a:solidFill>
                <a:latin typeface="Century Gothic" panose="020B0502020202020204" pitchFamily="34" charset="0"/>
              </a:rPr>
              <a:t>     Attend a “new to you” event - play/ballet or sporting event – BONUS: 	Invite a new friend to attend</a:t>
            </a:r>
            <a:br>
              <a:rPr lang="en-US" sz="2700" dirty="0">
                <a:solidFill>
                  <a:srgbClr val="002952"/>
                </a:solidFill>
                <a:latin typeface="Century Gothic" panose="020B0502020202020204" pitchFamily="34" charset="0"/>
              </a:rPr>
            </a:br>
            <a:br>
              <a:rPr lang="en-US" sz="2700" dirty="0">
                <a:solidFill>
                  <a:srgbClr val="002952"/>
                </a:solidFill>
                <a:latin typeface="Century Gothic" panose="020B0502020202020204" pitchFamily="34" charset="0"/>
              </a:rPr>
            </a:br>
            <a:r>
              <a:rPr lang="en-US" sz="2700" dirty="0">
                <a:solidFill>
                  <a:srgbClr val="002952"/>
                </a:solidFill>
                <a:latin typeface="Century Gothic" panose="020B0502020202020204" pitchFamily="34" charset="0"/>
              </a:rPr>
              <a:t>     For one day, avoid using words like: “can’t” and “should” </a:t>
            </a:r>
            <a:br>
              <a:rPr lang="en-US" sz="2700" dirty="0">
                <a:solidFill>
                  <a:srgbClr val="002952"/>
                </a:solidFill>
                <a:latin typeface="Century Gothic" panose="020B0502020202020204" pitchFamily="34" charset="0"/>
              </a:rPr>
            </a:br>
            <a:r>
              <a:rPr lang="en-US" sz="2700" dirty="0">
                <a:solidFill>
                  <a:srgbClr val="002952"/>
                </a:solidFill>
                <a:latin typeface="Century Gothic" panose="020B0502020202020204" pitchFamily="34" charset="0"/>
              </a:rPr>
              <a:t>	especially when learning new concepts in your classes</a:t>
            </a:r>
            <a:br>
              <a:rPr lang="en-US" sz="2700" dirty="0">
                <a:solidFill>
                  <a:srgbClr val="002952"/>
                </a:solidFill>
                <a:latin typeface="Century Gothic" panose="020B0502020202020204" pitchFamily="34" charset="0"/>
              </a:rPr>
            </a:br>
            <a:br>
              <a:rPr lang="en-US" sz="2600" dirty="0">
                <a:latin typeface="Abadi" panose="020B0604020104020204" pitchFamily="34" charset="0"/>
              </a:rPr>
            </a:br>
            <a:endParaRPr lang="en-US" sz="2600" dirty="0">
              <a:latin typeface="Abadi" panose="020B0604020104020204" pitchFamily="34" charset="0"/>
            </a:endParaRPr>
          </a:p>
        </p:txBody>
      </p:sp>
      <p:cxnSp>
        <p:nvCxnSpPr>
          <p:cNvPr id="7" name="Straight Connector 6">
            <a:extLst>
              <a:ext uri="{FF2B5EF4-FFF2-40B4-BE49-F238E27FC236}">
                <a16:creationId xmlns:a16="http://schemas.microsoft.com/office/drawing/2014/main" id="{DB9C0A70-F34C-4433-A4B0-3F23B0D2D163}"/>
              </a:ext>
            </a:extLst>
          </p:cNvPr>
          <p:cNvCxnSpPr>
            <a:cxnSpLocks/>
          </p:cNvCxnSpPr>
          <p:nvPr/>
        </p:nvCxnSpPr>
        <p:spPr>
          <a:xfrm flipV="1">
            <a:off x="500666" y="1930360"/>
            <a:ext cx="9392272" cy="37214"/>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6" name="Graphic 5">
            <a:extLst>
              <a:ext uri="{FF2B5EF4-FFF2-40B4-BE49-F238E27FC236}">
                <a16:creationId xmlns:a16="http://schemas.microsoft.com/office/drawing/2014/main" id="{47616F33-5E3E-495C-B2AE-90A25AF932F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850124" y="421256"/>
            <a:ext cx="2539727" cy="1382383"/>
          </a:xfrm>
          <a:prstGeom prst="rect">
            <a:avLst/>
          </a:prstGeom>
          <a:effectLst>
            <a:outerShdw blurRad="50800" dist="50800" dir="5400000" algn="ctr" rotWithShape="0">
              <a:srgbClr val="19AFB3"/>
            </a:outerShdw>
          </a:effectLst>
        </p:spPr>
      </p:pic>
      <p:sp>
        <p:nvSpPr>
          <p:cNvPr id="5" name="Title 2">
            <a:extLst>
              <a:ext uri="{FF2B5EF4-FFF2-40B4-BE49-F238E27FC236}">
                <a16:creationId xmlns:a16="http://schemas.microsoft.com/office/drawing/2014/main" id="{2D9D1B73-96B5-4F53-AD17-2A33906F5DC5}"/>
              </a:ext>
            </a:extLst>
          </p:cNvPr>
          <p:cNvSpPr txBox="1">
            <a:spLocks/>
          </p:cNvSpPr>
          <p:nvPr/>
        </p:nvSpPr>
        <p:spPr>
          <a:xfrm>
            <a:off x="383540" y="489478"/>
            <a:ext cx="10970260" cy="1325563"/>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4400" b="1" i="0" u="none" strike="noStrike" kern="1200" cap="none" spc="0" normalizeH="0" baseline="0" noProof="0" dirty="0">
                <a:ln>
                  <a:noFill/>
                </a:ln>
                <a:solidFill>
                  <a:srgbClr val="19AFB3"/>
                </a:solidFill>
                <a:effectLst/>
                <a:uLnTx/>
                <a:uFillTx/>
                <a:latin typeface="Century Gothic" panose="020B0502020202020204" pitchFamily="34" charset="0"/>
                <a:ea typeface="+mj-ea"/>
                <a:cs typeface="Aharoni" panose="02010803020104030203" pitchFamily="2" charset="-79"/>
              </a:rPr>
              <a:t>Opportunities to Practice </a:t>
            </a:r>
          </a:p>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4400" b="1" i="0" u="none" strike="noStrike" kern="1200" cap="none" spc="0" normalizeH="0" baseline="0" noProof="0" dirty="0">
                <a:ln>
                  <a:noFill/>
                </a:ln>
                <a:solidFill>
                  <a:srgbClr val="19AFB3"/>
                </a:solidFill>
                <a:effectLst/>
                <a:uLnTx/>
                <a:uFillTx/>
                <a:latin typeface="Century Gothic" panose="020B0502020202020204" pitchFamily="34" charset="0"/>
                <a:ea typeface="+mj-ea"/>
                <a:cs typeface="Aharoni" panose="02010803020104030203" pitchFamily="2" charset="-79"/>
              </a:rPr>
              <a:t>Growth Mindset at OU </a:t>
            </a:r>
            <a:endParaRPr kumimoji="0" lang="en-US" sz="4400" b="1" i="0" u="none" strike="noStrike" kern="1200" cap="none" spc="0" normalizeH="0" baseline="0" noProof="0" dirty="0">
              <a:ln>
                <a:noFill/>
              </a:ln>
              <a:solidFill>
                <a:srgbClr val="19AFB3"/>
              </a:solidFill>
              <a:effectLst/>
              <a:highlight>
                <a:srgbClr val="FFFF00"/>
              </a:highlight>
              <a:uLnTx/>
              <a:uFillTx/>
              <a:latin typeface="Century Gothic" panose="020B0502020202020204" pitchFamily="34" charset="0"/>
              <a:ea typeface="+mj-ea"/>
              <a:cs typeface="Aharoni" panose="02010803020104030203" pitchFamily="2" charset="-79"/>
            </a:endParaRPr>
          </a:p>
        </p:txBody>
      </p:sp>
    </p:spTree>
    <p:extLst>
      <p:ext uri="{BB962C8B-B14F-4D97-AF65-F5344CB8AC3E}">
        <p14:creationId xmlns:p14="http://schemas.microsoft.com/office/powerpoint/2010/main" val="4667170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9FDE699-925D-814D-B8E8-C2534F90573A}"/>
              </a:ext>
            </a:extLst>
          </p:cNvPr>
          <p:cNvSpPr>
            <a:spLocks noGrp="1"/>
          </p:cNvSpPr>
          <p:nvPr>
            <p:ph type="title"/>
          </p:nvPr>
        </p:nvSpPr>
        <p:spPr>
          <a:xfrm>
            <a:off x="838200" y="267154"/>
            <a:ext cx="10515600" cy="1325563"/>
          </a:xfrm>
        </p:spPr>
        <p:txBody>
          <a:bodyPr>
            <a:normAutofit/>
          </a:bodyPr>
          <a:lstStyle/>
          <a:p>
            <a:r>
              <a:rPr lang="en-US" b="1" dirty="0">
                <a:solidFill>
                  <a:srgbClr val="19AFB3"/>
                </a:solidFill>
                <a:latin typeface="Century Gothic" panose="020B0502020202020204" pitchFamily="34" charset="0"/>
                <a:cs typeface="Aharoni" panose="02010803020104030203" pitchFamily="2" charset="-79"/>
              </a:rPr>
              <a:t>Key Takeaways</a:t>
            </a:r>
          </a:p>
        </p:txBody>
      </p:sp>
      <p:sp>
        <p:nvSpPr>
          <p:cNvPr id="2" name="Content Placeholder 1">
            <a:extLst>
              <a:ext uri="{FF2B5EF4-FFF2-40B4-BE49-F238E27FC236}">
                <a16:creationId xmlns:a16="http://schemas.microsoft.com/office/drawing/2014/main" id="{0BC8702E-857C-F04D-A6BF-C6ED0407DCAE}"/>
              </a:ext>
            </a:extLst>
          </p:cNvPr>
          <p:cNvSpPr>
            <a:spLocks noGrp="1"/>
          </p:cNvSpPr>
          <p:nvPr>
            <p:ph idx="1"/>
          </p:nvPr>
        </p:nvSpPr>
        <p:spPr>
          <a:xfrm>
            <a:off x="838200" y="1691737"/>
            <a:ext cx="10854128" cy="4525736"/>
          </a:xfrm>
        </p:spPr>
        <p:txBody>
          <a:bodyPr>
            <a:normAutofit fontScale="85000" lnSpcReduction="10000"/>
          </a:bodyPr>
          <a:lstStyle/>
          <a:p>
            <a:pPr>
              <a:lnSpc>
                <a:spcPct val="160000"/>
              </a:lnSpc>
              <a:spcBef>
                <a:spcPts val="0"/>
              </a:spcBef>
            </a:pPr>
            <a:r>
              <a:rPr lang="en-US" dirty="0">
                <a:solidFill>
                  <a:srgbClr val="002952"/>
                </a:solidFill>
                <a:latin typeface="Century Gothic" panose="020B0502020202020204" pitchFamily="34" charset="0"/>
              </a:rPr>
              <a:t>A growth mindset is one in which we are flexible and open to embracing challenges that bring change. </a:t>
            </a:r>
          </a:p>
          <a:p>
            <a:pPr>
              <a:lnSpc>
                <a:spcPct val="160000"/>
              </a:lnSpc>
              <a:spcBef>
                <a:spcPts val="0"/>
              </a:spcBef>
            </a:pPr>
            <a:r>
              <a:rPr lang="en-US" dirty="0">
                <a:solidFill>
                  <a:srgbClr val="002952"/>
                </a:solidFill>
                <a:latin typeface="Century Gothic" panose="020B0502020202020204" pitchFamily="34" charset="0"/>
              </a:rPr>
              <a:t>A fixed mindset is a rigid way of thinking that keeps us stagnant and does not foster growth. </a:t>
            </a:r>
          </a:p>
          <a:p>
            <a:pPr>
              <a:lnSpc>
                <a:spcPct val="160000"/>
              </a:lnSpc>
              <a:spcBef>
                <a:spcPts val="0"/>
              </a:spcBef>
            </a:pPr>
            <a:r>
              <a:rPr lang="en-US" dirty="0">
                <a:solidFill>
                  <a:srgbClr val="002952"/>
                </a:solidFill>
                <a:latin typeface="Century Gothic" panose="020B0502020202020204" pitchFamily="34" charset="0"/>
              </a:rPr>
              <a:t>We can develop a growth mindset by challenging unhealthy beliefs or thought patterns and by using growth-centric language.</a:t>
            </a:r>
          </a:p>
          <a:p>
            <a:pPr>
              <a:lnSpc>
                <a:spcPct val="160000"/>
              </a:lnSpc>
              <a:spcBef>
                <a:spcPts val="0"/>
              </a:spcBef>
            </a:pPr>
            <a:r>
              <a:rPr lang="en-US" dirty="0">
                <a:solidFill>
                  <a:srgbClr val="002952"/>
                </a:solidFill>
                <a:latin typeface="Century Gothic" panose="020B0502020202020204" pitchFamily="34" charset="0"/>
              </a:rPr>
              <a:t>A growth mindset can help us genuinely connect better with others and accept ourselves more fully. </a:t>
            </a:r>
          </a:p>
        </p:txBody>
      </p:sp>
      <p:cxnSp>
        <p:nvCxnSpPr>
          <p:cNvPr id="4" name="Straight Connector 3">
            <a:extLst>
              <a:ext uri="{FF2B5EF4-FFF2-40B4-BE49-F238E27FC236}">
                <a16:creationId xmlns:a16="http://schemas.microsoft.com/office/drawing/2014/main" id="{22BF12AD-0825-47F2-B280-031BDC0E48D4}"/>
              </a:ext>
            </a:extLst>
          </p:cNvPr>
          <p:cNvCxnSpPr>
            <a:cxnSpLocks/>
          </p:cNvCxnSpPr>
          <p:nvPr/>
        </p:nvCxnSpPr>
        <p:spPr>
          <a:xfrm flipV="1">
            <a:off x="838200" y="1599284"/>
            <a:ext cx="9392272" cy="37214"/>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6236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0D01200-0224-43C5-AB38-FB4D16B73F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06AD469-2BB1-9946-B63E-E9CFAE8CF188}"/>
              </a:ext>
            </a:extLst>
          </p:cNvPr>
          <p:cNvSpPr>
            <a:spLocks noGrp="1"/>
          </p:cNvSpPr>
          <p:nvPr>
            <p:ph type="title"/>
          </p:nvPr>
        </p:nvSpPr>
        <p:spPr>
          <a:xfrm>
            <a:off x="612648" y="1078992"/>
            <a:ext cx="6537660" cy="1536192"/>
          </a:xfrm>
        </p:spPr>
        <p:txBody>
          <a:bodyPr anchor="b">
            <a:normAutofit/>
          </a:bodyPr>
          <a:lstStyle/>
          <a:p>
            <a:pPr>
              <a:spcBef>
                <a:spcPts val="0"/>
              </a:spcBef>
            </a:pPr>
            <a:r>
              <a:rPr lang="en-US" sz="5200" b="1" dirty="0">
                <a:solidFill>
                  <a:srgbClr val="002952"/>
                </a:solidFill>
                <a:latin typeface="Century Gothic" panose="020B0502020202020204" pitchFamily="34" charset="0"/>
                <a:cs typeface="Aharoni" panose="02010803020104030203" pitchFamily="2" charset="-79"/>
              </a:rPr>
              <a:t>Chapter Wrap-up…</a:t>
            </a:r>
          </a:p>
        </p:txBody>
      </p:sp>
      <p:sp>
        <p:nvSpPr>
          <p:cNvPr id="12" name="Rectangle 11">
            <a:extLst>
              <a:ext uri="{FF2B5EF4-FFF2-40B4-BE49-F238E27FC236}">
                <a16:creationId xmlns:a16="http://schemas.microsoft.com/office/drawing/2014/main" id="{728A44A4-A002-4A88-9FC9-1D0566C97A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3202" y="36338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14" name="Rectangle 13">
            <a:extLst>
              <a:ext uri="{FF2B5EF4-FFF2-40B4-BE49-F238E27FC236}">
                <a16:creationId xmlns:a16="http://schemas.microsoft.com/office/drawing/2014/main" id="{3E7D5C7B-DD16-401B-85CE-4AAA2A4F51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506" y="2935541"/>
            <a:ext cx="62179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D384EF38-7A96-4A19-8500-4CD06D137A12}"/>
              </a:ext>
            </a:extLst>
          </p:cNvPr>
          <p:cNvSpPr>
            <a:spLocks noGrp="1"/>
          </p:cNvSpPr>
          <p:nvPr>
            <p:ph idx="1"/>
          </p:nvPr>
        </p:nvSpPr>
        <p:spPr>
          <a:xfrm>
            <a:off x="1225295" y="3327846"/>
            <a:ext cx="5503495" cy="1244154"/>
          </a:xfrm>
        </p:spPr>
        <p:txBody>
          <a:bodyPr>
            <a:normAutofit fontScale="70000" lnSpcReduction="20000"/>
          </a:bodyPr>
          <a:lstStyle/>
          <a:p>
            <a:pPr marL="0" marR="182880" indent="0">
              <a:spcBef>
                <a:spcPts val="0"/>
              </a:spcBef>
              <a:spcAft>
                <a:spcPts val="0"/>
              </a:spcAft>
              <a:buNone/>
            </a:pPr>
            <a:endParaRPr lang="en-US" sz="4800" dirty="0">
              <a:effectLst/>
              <a:latin typeface="Century Gothic" panose="020B0502020202020204" pitchFamily="34" charset="0"/>
              <a:ea typeface="Calibri" panose="020F0502020204030204" pitchFamily="34" charset="0"/>
              <a:cs typeface="Times New Roman" panose="02020603050405020304" pitchFamily="18" charset="0"/>
            </a:endParaRPr>
          </a:p>
          <a:p>
            <a:pPr marL="0" marR="182880" indent="0">
              <a:spcBef>
                <a:spcPts val="0"/>
              </a:spcBef>
              <a:spcAft>
                <a:spcPts val="0"/>
              </a:spcAft>
              <a:buNone/>
            </a:pPr>
            <a:r>
              <a:rPr lang="en-US" sz="4800" dirty="0">
                <a:effectLst/>
                <a:latin typeface="Century Gothic" panose="020B0502020202020204" pitchFamily="34" charset="0"/>
                <a:ea typeface="Calibri" panose="020F0502020204030204" pitchFamily="34" charset="0"/>
                <a:cs typeface="Times New Roman" panose="02020603050405020304" pitchFamily="18" charset="0"/>
              </a:rPr>
              <a:t>Questions and Answers </a:t>
            </a:r>
          </a:p>
          <a:p>
            <a:endParaRPr lang="en-US" sz="2200" dirty="0">
              <a:latin typeface="Garamond" panose="02020404030301010803" pitchFamily="18" charset="0"/>
            </a:endParaRPr>
          </a:p>
        </p:txBody>
      </p:sp>
      <p:pic>
        <p:nvPicPr>
          <p:cNvPr id="5" name="Graphic 4" descr="Questions outline">
            <a:extLst>
              <a:ext uri="{FF2B5EF4-FFF2-40B4-BE49-F238E27FC236}">
                <a16:creationId xmlns:a16="http://schemas.microsoft.com/office/drawing/2014/main" id="{2CD32548-C636-464B-A6CF-01941D53E20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7494066" y="1272395"/>
            <a:ext cx="4237686" cy="4237686"/>
          </a:xfrm>
          <a:prstGeom prst="rect">
            <a:avLst/>
          </a:prstGeom>
        </p:spPr>
      </p:pic>
      <p:sp>
        <p:nvSpPr>
          <p:cNvPr id="6" name="Rectangle 5">
            <a:extLst>
              <a:ext uri="{FF2B5EF4-FFF2-40B4-BE49-F238E27FC236}">
                <a16:creationId xmlns:a16="http://schemas.microsoft.com/office/drawing/2014/main" id="{923F78C0-E5CB-4E26-A855-9F9395770ED5}"/>
              </a:ext>
            </a:extLst>
          </p:cNvPr>
          <p:cNvSpPr/>
          <p:nvPr/>
        </p:nvSpPr>
        <p:spPr>
          <a:xfrm>
            <a:off x="457200" y="431800"/>
            <a:ext cx="1193800" cy="431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111838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3B467-088C-4F3D-A9A7-105C4E1E20CD}"/>
              </a:ext>
            </a:extLst>
          </p:cNvPr>
          <p:cNvSpPr>
            <a:spLocks noGrp="1"/>
          </p:cNvSpPr>
          <p:nvPr>
            <p:ph type="ctrTitle"/>
          </p:nvPr>
        </p:nvSpPr>
        <p:spPr>
          <a:xfrm>
            <a:off x="590760" y="695779"/>
            <a:ext cx="11034695" cy="3230562"/>
          </a:xfrm>
          <a:noFill/>
          <a:ln w="28575">
            <a:noFill/>
          </a:ln>
        </p:spPr>
        <p:txBody>
          <a:bodyPr>
            <a:normAutofit/>
          </a:bodyPr>
          <a:lstStyle/>
          <a:p>
            <a:pPr algn="l"/>
            <a:r>
              <a:rPr lang="en-US" sz="4400" b="1" dirty="0">
                <a:solidFill>
                  <a:srgbClr val="002952"/>
                </a:solidFill>
                <a:latin typeface="Century Gothic" panose="020B0502020202020204" pitchFamily="34" charset="0"/>
                <a:cs typeface="Aharoni" panose="02010803020104030203" pitchFamily="2" charset="-79"/>
              </a:rPr>
              <a:t>UCOL 1523:</a:t>
            </a:r>
            <a:br>
              <a:rPr lang="en-US" sz="7400" b="1" dirty="0">
                <a:solidFill>
                  <a:srgbClr val="002952"/>
                </a:solidFill>
                <a:latin typeface="Century Gothic" panose="020B0502020202020204" pitchFamily="34" charset="0"/>
                <a:cs typeface="Aharoni" panose="02010803020104030203" pitchFamily="2" charset="-79"/>
              </a:rPr>
            </a:br>
            <a:r>
              <a:rPr lang="en-US" altLang="en-US" sz="7000" b="1" dirty="0">
                <a:solidFill>
                  <a:srgbClr val="002952"/>
                </a:solidFill>
                <a:effectLst>
                  <a:outerShdw blurRad="38100" dist="38100" dir="2700000" algn="tl">
                    <a:srgbClr val="000000">
                      <a:alpha val="43137"/>
                    </a:srgbClr>
                  </a:outerShdw>
                </a:effectLst>
                <a:latin typeface="Century Gothic" panose="020B0502020202020204" pitchFamily="34" charset="0"/>
                <a:cs typeface="Aharoni" panose="02010803020104030203" pitchFamily="2" charset="-79"/>
              </a:rPr>
              <a:t>GATEWAY TO </a:t>
            </a:r>
            <a:br>
              <a:rPr lang="en-US" altLang="en-US" sz="7000" b="1" dirty="0">
                <a:solidFill>
                  <a:srgbClr val="002952"/>
                </a:solidFill>
                <a:effectLst>
                  <a:outerShdw blurRad="38100" dist="38100" dir="2700000" algn="tl">
                    <a:srgbClr val="000000">
                      <a:alpha val="43137"/>
                    </a:srgbClr>
                  </a:outerShdw>
                </a:effectLst>
                <a:latin typeface="Century Gothic" panose="020B0502020202020204" pitchFamily="34" charset="0"/>
                <a:cs typeface="Aharoni" panose="02010803020104030203" pitchFamily="2" charset="-79"/>
              </a:rPr>
            </a:br>
            <a:r>
              <a:rPr lang="en-US" altLang="en-US" sz="7000" b="1" dirty="0">
                <a:solidFill>
                  <a:srgbClr val="002952"/>
                </a:solidFill>
                <a:effectLst>
                  <a:outerShdw blurRad="38100" dist="38100" dir="2700000" algn="tl">
                    <a:srgbClr val="000000">
                      <a:alpha val="43137"/>
                    </a:srgbClr>
                  </a:outerShdw>
                </a:effectLst>
                <a:latin typeface="Century Gothic" panose="020B0502020202020204" pitchFamily="34" charset="0"/>
                <a:cs typeface="Aharoni" panose="02010803020104030203" pitchFamily="2" charset="-79"/>
              </a:rPr>
              <a:t>BELONGING</a:t>
            </a:r>
            <a:endParaRPr lang="en-US" sz="7000" dirty="0">
              <a:solidFill>
                <a:srgbClr val="002952"/>
              </a:solidFill>
              <a:effectLst>
                <a:outerShdw blurRad="38100" dist="38100" dir="2700000" algn="tl">
                  <a:srgbClr val="000000">
                    <a:alpha val="43137"/>
                  </a:srgbClr>
                </a:outerShdw>
              </a:effectLst>
              <a:latin typeface="Century Gothic" panose="020B0502020202020204" pitchFamily="34" charset="0"/>
              <a:cs typeface="Aharoni" panose="02010803020104030203" pitchFamily="2" charset="-79"/>
            </a:endParaRPr>
          </a:p>
        </p:txBody>
      </p:sp>
      <p:sp>
        <p:nvSpPr>
          <p:cNvPr id="3" name="Subtitle 2">
            <a:extLst>
              <a:ext uri="{FF2B5EF4-FFF2-40B4-BE49-F238E27FC236}">
                <a16:creationId xmlns:a16="http://schemas.microsoft.com/office/drawing/2014/main" id="{C8722DDC-8EEE-4A06-8DFE-B44871EAA2CF}"/>
              </a:ext>
            </a:extLst>
          </p:cNvPr>
          <p:cNvSpPr>
            <a:spLocks noGrp="1"/>
          </p:cNvSpPr>
          <p:nvPr>
            <p:ph type="subTitle" idx="1"/>
          </p:nvPr>
        </p:nvSpPr>
        <p:spPr>
          <a:xfrm>
            <a:off x="578651" y="4499057"/>
            <a:ext cx="11034695" cy="1691881"/>
          </a:xfrm>
          <a:noFill/>
        </p:spPr>
        <p:txBody>
          <a:bodyPr>
            <a:normAutofit/>
          </a:bodyPr>
          <a:lstStyle/>
          <a:p>
            <a:pPr algn="l">
              <a:spcAft>
                <a:spcPts val="600"/>
              </a:spcAft>
            </a:pPr>
            <a:r>
              <a:rPr lang="en-US" sz="2200" b="1" dirty="0">
                <a:latin typeface="Century Gothic" panose="020B0502020202020204" pitchFamily="34" charset="0"/>
              </a:rPr>
              <a:t>Week 13 – November 15-19, 2021</a:t>
            </a:r>
          </a:p>
          <a:p>
            <a:pPr algn="l">
              <a:spcAft>
                <a:spcPts val="600"/>
              </a:spcAft>
            </a:pPr>
            <a:r>
              <a:rPr lang="en-US" sz="3300" b="1" dirty="0">
                <a:solidFill>
                  <a:srgbClr val="002952"/>
                </a:solidFill>
                <a:latin typeface="Century Gothic" panose="020B0502020202020204" pitchFamily="34" charset="0"/>
                <a:cs typeface="Aharoni" panose="02010803020104030203" pitchFamily="2" charset="-79"/>
              </a:rPr>
              <a:t>CHAPTER 6 - WORK ON SELF-CARE</a:t>
            </a:r>
          </a:p>
        </p:txBody>
      </p:sp>
      <p:sp>
        <p:nvSpPr>
          <p:cNvPr id="4" name="Oval 3">
            <a:extLst>
              <a:ext uri="{FF2B5EF4-FFF2-40B4-BE49-F238E27FC236}">
                <a16:creationId xmlns:a16="http://schemas.microsoft.com/office/drawing/2014/main" id="{53F9A82F-1DC0-41CB-A5E1-007AF2D0BF41}"/>
              </a:ext>
            </a:extLst>
          </p:cNvPr>
          <p:cNvSpPr/>
          <p:nvPr/>
        </p:nvSpPr>
        <p:spPr>
          <a:xfrm>
            <a:off x="7909780" y="695779"/>
            <a:ext cx="1920240" cy="1798641"/>
          </a:xfrm>
          <a:prstGeom prst="ellipse">
            <a:avLst/>
          </a:prstGeom>
          <a:solidFill>
            <a:srgbClr val="19AFB3"/>
          </a:solidFill>
          <a:ln>
            <a:solidFill>
              <a:srgbClr val="19AF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Oval 23">
            <a:extLst>
              <a:ext uri="{FF2B5EF4-FFF2-40B4-BE49-F238E27FC236}">
                <a16:creationId xmlns:a16="http://schemas.microsoft.com/office/drawing/2014/main" id="{722FECCE-5685-44CF-8E0E-137858D99451}"/>
              </a:ext>
            </a:extLst>
          </p:cNvPr>
          <p:cNvSpPr/>
          <p:nvPr/>
        </p:nvSpPr>
        <p:spPr>
          <a:xfrm>
            <a:off x="9601200" y="1576863"/>
            <a:ext cx="1209701" cy="1089623"/>
          </a:xfrm>
          <a:prstGeom prst="ellipse">
            <a:avLst/>
          </a:prstGeom>
          <a:solidFill>
            <a:srgbClr val="77E3AD"/>
          </a:solidFill>
          <a:ln>
            <a:solidFill>
              <a:srgbClr val="7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0A3DADA6-A2A8-432C-B285-05E90B97F975}"/>
              </a:ext>
            </a:extLst>
          </p:cNvPr>
          <p:cNvSpPr/>
          <p:nvPr/>
        </p:nvSpPr>
        <p:spPr>
          <a:xfrm>
            <a:off x="350874" y="446567"/>
            <a:ext cx="1350335" cy="4716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10" name="Straight Connector 9">
            <a:extLst>
              <a:ext uri="{FF2B5EF4-FFF2-40B4-BE49-F238E27FC236}">
                <a16:creationId xmlns:a16="http://schemas.microsoft.com/office/drawing/2014/main" id="{5C0D95E8-ADC9-433A-8A78-F1C8BFB23F69}"/>
              </a:ext>
            </a:extLst>
          </p:cNvPr>
          <p:cNvCxnSpPr>
            <a:cxnSpLocks/>
          </p:cNvCxnSpPr>
          <p:nvPr/>
        </p:nvCxnSpPr>
        <p:spPr>
          <a:xfrm flipV="1">
            <a:off x="578651" y="3975160"/>
            <a:ext cx="9392272" cy="37214"/>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3" name="Oval 22">
            <a:extLst>
              <a:ext uri="{FF2B5EF4-FFF2-40B4-BE49-F238E27FC236}">
                <a16:creationId xmlns:a16="http://schemas.microsoft.com/office/drawing/2014/main" id="{0B351D1D-B5F2-426A-8949-28B215FE6D47}"/>
              </a:ext>
            </a:extLst>
          </p:cNvPr>
          <p:cNvSpPr/>
          <p:nvPr/>
        </p:nvSpPr>
        <p:spPr>
          <a:xfrm>
            <a:off x="9236440" y="3188783"/>
            <a:ext cx="1574461" cy="1450259"/>
          </a:xfrm>
          <a:prstGeom prst="ellipse">
            <a:avLst/>
          </a:prstGeom>
          <a:solidFill>
            <a:srgbClr val="FFC000"/>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96925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C4ED33-688F-A849-B814-0EFB6B8876C9}"/>
              </a:ext>
            </a:extLst>
          </p:cNvPr>
          <p:cNvSpPr>
            <a:spLocks noGrp="1"/>
          </p:cNvSpPr>
          <p:nvPr>
            <p:ph type="title"/>
          </p:nvPr>
        </p:nvSpPr>
        <p:spPr>
          <a:xfrm>
            <a:off x="4965430" y="629268"/>
            <a:ext cx="6586491" cy="1286160"/>
          </a:xfrm>
        </p:spPr>
        <p:txBody>
          <a:bodyPr anchor="b">
            <a:normAutofit/>
          </a:bodyPr>
          <a:lstStyle/>
          <a:p>
            <a:r>
              <a:rPr lang="en-US" b="1" dirty="0">
                <a:solidFill>
                  <a:srgbClr val="19AFB3"/>
                </a:solidFill>
                <a:latin typeface="Century Gothic" panose="020B0502020202020204" pitchFamily="34" charset="0"/>
                <a:cs typeface="Aharoni" panose="02010803020104030203" pitchFamily="2" charset="-79"/>
              </a:rPr>
              <a:t>Review</a:t>
            </a:r>
            <a:r>
              <a:rPr lang="en-US" dirty="0"/>
              <a:t> </a:t>
            </a:r>
            <a:r>
              <a:rPr lang="en-US" b="1" dirty="0">
                <a:solidFill>
                  <a:srgbClr val="19AFB3"/>
                </a:solidFill>
                <a:latin typeface="Century Gothic" panose="020B0502020202020204" pitchFamily="34" charset="0"/>
                <a:cs typeface="Aharoni" panose="02010803020104030203" pitchFamily="2" charset="-79"/>
              </a:rPr>
              <a:t>(3-5 mins)</a:t>
            </a:r>
          </a:p>
        </p:txBody>
      </p:sp>
      <p:sp>
        <p:nvSpPr>
          <p:cNvPr id="3" name="Content Placeholder 2">
            <a:extLst>
              <a:ext uri="{FF2B5EF4-FFF2-40B4-BE49-F238E27FC236}">
                <a16:creationId xmlns:a16="http://schemas.microsoft.com/office/drawing/2014/main" id="{4C530EE3-E423-6D46-9555-91D88D21566A}"/>
              </a:ext>
            </a:extLst>
          </p:cNvPr>
          <p:cNvSpPr>
            <a:spLocks noGrp="1"/>
          </p:cNvSpPr>
          <p:nvPr>
            <p:ph idx="1"/>
          </p:nvPr>
        </p:nvSpPr>
        <p:spPr>
          <a:xfrm>
            <a:off x="4965431" y="2438400"/>
            <a:ext cx="6586489" cy="3785419"/>
          </a:xfrm>
        </p:spPr>
        <p:txBody>
          <a:bodyPr>
            <a:normAutofit/>
          </a:bodyPr>
          <a:lstStyle/>
          <a:p>
            <a:r>
              <a:rPr lang="en-US" sz="2000" dirty="0"/>
              <a:t>What is a mindset?</a:t>
            </a:r>
          </a:p>
          <a:p>
            <a:r>
              <a:rPr lang="en-US" sz="2000" dirty="0"/>
              <a:t>What are two types of mindsets?</a:t>
            </a:r>
          </a:p>
          <a:p>
            <a:r>
              <a:rPr lang="en-US" sz="2000" dirty="0"/>
              <a:t>What are some characteristics of the two?</a:t>
            </a:r>
          </a:p>
          <a:p>
            <a:r>
              <a:rPr lang="en-US" sz="2000" dirty="0"/>
              <a:t>How can overcoming a fixed mindset help you in college?</a:t>
            </a:r>
          </a:p>
        </p:txBody>
      </p:sp>
      <p:pic>
        <p:nvPicPr>
          <p:cNvPr id="5" name="Picture 4" descr="Books stacked on a wooden table">
            <a:extLst>
              <a:ext uri="{FF2B5EF4-FFF2-40B4-BE49-F238E27FC236}">
                <a16:creationId xmlns:a16="http://schemas.microsoft.com/office/drawing/2014/main" id="{CC153BBF-77BD-476F-9880-167BB482C5E5}"/>
              </a:ext>
            </a:extLst>
          </p:cNvPr>
          <p:cNvPicPr>
            <a:picLocks noChangeAspect="1"/>
          </p:cNvPicPr>
          <p:nvPr/>
        </p:nvPicPr>
        <p:blipFill rotWithShape="1">
          <a:blip r:embed="rId2"/>
          <a:srcRect l="49958" r="4922" b="-1"/>
          <a:stretch/>
        </p:blipFill>
        <p:spPr>
          <a:xfrm>
            <a:off x="20" y="10"/>
            <a:ext cx="4635571" cy="6857990"/>
          </a:xfrm>
          <a:prstGeom prst="rect">
            <a:avLst/>
          </a:prstGeom>
          <a:effectLst/>
        </p:spPr>
      </p:pic>
      <p:cxnSp>
        <p:nvCxnSpPr>
          <p:cNvPr id="14" name="Straight Connector 13">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D5958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88801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0D218-2358-4401-971D-FAC295D5B999}"/>
              </a:ext>
            </a:extLst>
          </p:cNvPr>
          <p:cNvSpPr>
            <a:spLocks noGrp="1"/>
          </p:cNvSpPr>
          <p:nvPr>
            <p:ph type="title"/>
          </p:nvPr>
        </p:nvSpPr>
        <p:spPr>
          <a:xfrm>
            <a:off x="838200" y="556995"/>
            <a:ext cx="10515600" cy="1133693"/>
          </a:xfrm>
        </p:spPr>
        <p:txBody>
          <a:bodyPr>
            <a:noAutofit/>
          </a:bodyPr>
          <a:lstStyle/>
          <a:p>
            <a:r>
              <a:rPr lang="en-US" b="1">
                <a:solidFill>
                  <a:srgbClr val="19AFB3"/>
                </a:solidFill>
                <a:latin typeface="Century Gothic" panose="020B0502020202020204" pitchFamily="34" charset="0"/>
                <a:cs typeface="Aharoni" panose="02010803020104030203" pitchFamily="2" charset="-79"/>
              </a:rPr>
              <a:t>Announcements</a:t>
            </a:r>
            <a:endParaRPr lang="en-GB" b="1">
              <a:solidFill>
                <a:srgbClr val="19AFB3"/>
              </a:solidFill>
              <a:latin typeface="Century Gothic" panose="020B0502020202020204" pitchFamily="34" charset="0"/>
              <a:cs typeface="Aharoni" panose="02010803020104030203" pitchFamily="2" charset="-79"/>
            </a:endParaRPr>
          </a:p>
        </p:txBody>
      </p:sp>
      <p:sp>
        <p:nvSpPr>
          <p:cNvPr id="4" name="TextBox 3">
            <a:extLst>
              <a:ext uri="{FF2B5EF4-FFF2-40B4-BE49-F238E27FC236}">
                <a16:creationId xmlns:a16="http://schemas.microsoft.com/office/drawing/2014/main" id="{FE8CDEDD-4CAF-1540-8089-C6A6F3256716}"/>
              </a:ext>
            </a:extLst>
          </p:cNvPr>
          <p:cNvSpPr txBox="1"/>
          <p:nvPr/>
        </p:nvSpPr>
        <p:spPr>
          <a:xfrm>
            <a:off x="8872538" y="1071563"/>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CEDE8C14-A78B-4E3A-8599-79BB6F29D0E3}"/>
              </a:ext>
            </a:extLst>
          </p:cNvPr>
          <p:cNvSpPr txBox="1"/>
          <p:nvPr/>
        </p:nvSpPr>
        <p:spPr>
          <a:xfrm flipH="1">
            <a:off x="838200" y="2009638"/>
            <a:ext cx="10674246" cy="4265527"/>
          </a:xfrm>
          <a:prstGeom prst="rect">
            <a:avLst/>
          </a:prstGeom>
          <a:noFill/>
        </p:spPr>
        <p:txBody>
          <a:bodyPr wrap="square" rtlCol="0">
            <a:spAutoFit/>
          </a:bodyPr>
          <a:lstStyle/>
          <a:p>
            <a:pPr marL="0" marR="0" lvl="0" indent="0" algn="l" defTabSz="914400" rtl="0" eaLnBrk="1" fontAlgn="auto" latinLnBrk="0" hangingPunct="1">
              <a:lnSpc>
                <a:spcPct val="114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3469"/>
                </a:solidFill>
                <a:effectLst/>
                <a:uLnTx/>
                <a:uFillTx/>
                <a:latin typeface="Century Gothic" panose="020B0502020202020204" pitchFamily="34" charset="0"/>
                <a:ea typeface="Calibri" panose="020F0502020204030204" pitchFamily="34" charset="0"/>
                <a:cs typeface="Arial" panose="020B0604020202020204" pitchFamily="34" charset="0"/>
              </a:rPr>
              <a:t>For Exam 2, students…</a:t>
            </a:r>
          </a:p>
          <a:p>
            <a:pPr marL="284163" marR="0" lvl="0" indent="-284163"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003469"/>
                </a:solidFill>
                <a:effectLst/>
                <a:uLnTx/>
                <a:uFillTx/>
                <a:latin typeface="Century Gothic" panose="020B0502020202020204" pitchFamily="34" charset="0"/>
                <a:ea typeface="Times New Roman" panose="02020603050405020304" pitchFamily="18" charset="0"/>
                <a:cs typeface="+mn-cs"/>
              </a:rPr>
              <a:t>will select and answer only 3 questions (worth 25 point each) from the list of 5 questions provided.</a:t>
            </a:r>
          </a:p>
          <a:p>
            <a:pPr marL="285750" marR="0" lvl="0" indent="-2857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003469"/>
                </a:solidFill>
                <a:effectLst/>
                <a:uLnTx/>
                <a:uFillTx/>
                <a:latin typeface="Century Gothic" panose="020B0502020202020204" pitchFamily="34" charset="0"/>
                <a:ea typeface="Calibri" panose="020F0502020204030204" pitchFamily="34" charset="0"/>
                <a:cs typeface="+mn-cs"/>
              </a:rPr>
              <a:t>should </a:t>
            </a:r>
            <a:r>
              <a:rPr kumimoji="0" lang="en-US" sz="2400" b="0" i="0" u="none" strike="noStrike" kern="1200" cap="none" spc="0" normalizeH="0" baseline="0" noProof="0">
                <a:ln>
                  <a:noFill/>
                </a:ln>
                <a:solidFill>
                  <a:srgbClr val="003469"/>
                </a:solidFill>
                <a:effectLst/>
                <a:uLnTx/>
                <a:uFillTx/>
                <a:latin typeface="Century Gothic" panose="020B0502020202020204" pitchFamily="34" charset="0"/>
                <a:ea typeface="Times New Roman" panose="02020603050405020304" pitchFamily="18" charset="0"/>
                <a:cs typeface="+mn-cs"/>
              </a:rPr>
              <a:t>answer each question in approximately 250 words.</a:t>
            </a:r>
          </a:p>
          <a:p>
            <a:pPr marL="285750" marR="0" lvl="0" indent="-2857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003469"/>
                </a:solidFill>
                <a:effectLst/>
                <a:uLnTx/>
                <a:uFillTx/>
                <a:latin typeface="Century Gothic" panose="020B0502020202020204" pitchFamily="34" charset="0"/>
                <a:ea typeface="Calibri" panose="020F0502020204030204" pitchFamily="34" charset="0"/>
                <a:cs typeface="+mn-cs"/>
              </a:rPr>
              <a:t>should identify which question goes with which of their answers being provided, plus complete the cover sheet for the final document.</a:t>
            </a:r>
          </a:p>
          <a:p>
            <a:pPr marL="285750" marR="0" lvl="0" indent="-2857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003469"/>
                </a:solidFill>
                <a:effectLst/>
                <a:uLnTx/>
                <a:uFillTx/>
                <a:latin typeface="Century Gothic" panose="020B0502020202020204" pitchFamily="34" charset="0"/>
                <a:ea typeface="Calibri" panose="020F0502020204030204" pitchFamily="34" charset="0"/>
                <a:cs typeface="+mn-cs"/>
              </a:rPr>
              <a:t>should save the final document as a WORD or PDF only, no other formats will be accepted.</a:t>
            </a:r>
          </a:p>
          <a:p>
            <a:pPr marL="285750" marR="0" lvl="0" indent="-285750" algn="l" defTabSz="914400" rtl="0" eaLnBrk="1" fontAlgn="auto" latinLnBrk="0" hangingPunct="1">
              <a:lnSpc>
                <a:spcPct val="114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003469"/>
                </a:solidFill>
                <a:effectLst/>
                <a:uLnTx/>
                <a:uFillTx/>
                <a:latin typeface="Century Gothic" panose="020B0502020202020204" pitchFamily="34" charset="0"/>
                <a:ea typeface="Calibri" panose="020F0502020204030204" pitchFamily="34" charset="0"/>
                <a:cs typeface="+mn-cs"/>
              </a:rPr>
              <a:t>upload and submit the final document as directed and before the deadline.</a:t>
            </a:r>
          </a:p>
        </p:txBody>
      </p:sp>
      <p:cxnSp>
        <p:nvCxnSpPr>
          <p:cNvPr id="6" name="Straight Connector 5">
            <a:extLst>
              <a:ext uri="{FF2B5EF4-FFF2-40B4-BE49-F238E27FC236}">
                <a16:creationId xmlns:a16="http://schemas.microsoft.com/office/drawing/2014/main" id="{C124390D-FA14-497C-8D1A-D2ED74A02555}"/>
              </a:ext>
            </a:extLst>
          </p:cNvPr>
          <p:cNvCxnSpPr>
            <a:cxnSpLocks/>
          </p:cNvCxnSpPr>
          <p:nvPr/>
        </p:nvCxnSpPr>
        <p:spPr>
          <a:xfrm flipV="1">
            <a:off x="1001409" y="1874929"/>
            <a:ext cx="9392272" cy="37214"/>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FC0B0CF7-3D53-4B69-BF6F-51B447960E65}"/>
              </a:ext>
            </a:extLst>
          </p:cNvPr>
          <p:cNvSpPr/>
          <p:nvPr/>
        </p:nvSpPr>
        <p:spPr>
          <a:xfrm>
            <a:off x="9214577" y="122536"/>
            <a:ext cx="1179104" cy="1133693"/>
          </a:xfrm>
          <a:prstGeom prst="ellipse">
            <a:avLst/>
          </a:prstGeom>
          <a:solidFill>
            <a:srgbClr val="FFC000"/>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Oval 18">
            <a:extLst>
              <a:ext uri="{FF2B5EF4-FFF2-40B4-BE49-F238E27FC236}">
                <a16:creationId xmlns:a16="http://schemas.microsoft.com/office/drawing/2014/main" id="{4C16E9B4-29BA-4CD3-8DEB-E542E4D3068F}"/>
              </a:ext>
            </a:extLst>
          </p:cNvPr>
          <p:cNvSpPr/>
          <p:nvPr/>
        </p:nvSpPr>
        <p:spPr>
          <a:xfrm>
            <a:off x="9804129" y="818192"/>
            <a:ext cx="776355" cy="775373"/>
          </a:xfrm>
          <a:prstGeom prst="ellipse">
            <a:avLst/>
          </a:prstGeom>
          <a:solidFill>
            <a:srgbClr val="77E3AD"/>
          </a:solidFill>
          <a:ln>
            <a:solidFill>
              <a:srgbClr val="7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04232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0D218-2358-4401-971D-FAC295D5B999}"/>
              </a:ext>
            </a:extLst>
          </p:cNvPr>
          <p:cNvSpPr>
            <a:spLocks noGrp="1"/>
          </p:cNvSpPr>
          <p:nvPr>
            <p:ph type="title"/>
          </p:nvPr>
        </p:nvSpPr>
        <p:spPr>
          <a:xfrm>
            <a:off x="838200" y="556995"/>
            <a:ext cx="10515600" cy="1133693"/>
          </a:xfrm>
        </p:spPr>
        <p:txBody>
          <a:bodyPr>
            <a:noAutofit/>
          </a:bodyPr>
          <a:lstStyle/>
          <a:p>
            <a:r>
              <a:rPr lang="en-US" b="1">
                <a:solidFill>
                  <a:srgbClr val="19AFB3"/>
                </a:solidFill>
                <a:latin typeface="Century Gothic" panose="020B0502020202020204" pitchFamily="34" charset="0"/>
                <a:cs typeface="Aharoni" panose="02010803020104030203" pitchFamily="2" charset="-79"/>
              </a:rPr>
              <a:t>Chapter 6 (AW)  </a:t>
            </a:r>
            <a:br>
              <a:rPr lang="en-US" b="1">
                <a:solidFill>
                  <a:srgbClr val="19AFB3"/>
                </a:solidFill>
                <a:latin typeface="Century Gothic" panose="020B0502020202020204" pitchFamily="34" charset="0"/>
                <a:cs typeface="Aharoni" panose="02010803020104030203" pitchFamily="2" charset="-79"/>
              </a:rPr>
            </a:br>
            <a:r>
              <a:rPr lang="en-US" b="1">
                <a:solidFill>
                  <a:srgbClr val="19AFB3"/>
                </a:solidFill>
                <a:latin typeface="Century Gothic" panose="020B0502020202020204" pitchFamily="34" charset="0"/>
                <a:cs typeface="Aharoni" panose="02010803020104030203" pitchFamily="2" charset="-79"/>
              </a:rPr>
              <a:t>Learning Objectives</a:t>
            </a:r>
            <a:endParaRPr lang="en-GB" b="1">
              <a:solidFill>
                <a:srgbClr val="19AFB3"/>
              </a:solidFill>
              <a:latin typeface="Century Gothic" panose="020B0502020202020204" pitchFamily="34" charset="0"/>
              <a:cs typeface="Aharoni" panose="02010803020104030203" pitchFamily="2" charset="-79"/>
            </a:endParaRPr>
          </a:p>
        </p:txBody>
      </p:sp>
      <p:sp>
        <p:nvSpPr>
          <p:cNvPr id="4" name="TextBox 3">
            <a:extLst>
              <a:ext uri="{FF2B5EF4-FFF2-40B4-BE49-F238E27FC236}">
                <a16:creationId xmlns:a16="http://schemas.microsoft.com/office/drawing/2014/main" id="{FE8CDEDD-4CAF-1540-8089-C6A6F3256716}"/>
              </a:ext>
            </a:extLst>
          </p:cNvPr>
          <p:cNvSpPr txBox="1"/>
          <p:nvPr/>
        </p:nvSpPr>
        <p:spPr>
          <a:xfrm>
            <a:off x="8872538" y="1071563"/>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CEDE8C14-A78B-4E3A-8599-79BB6F29D0E3}"/>
              </a:ext>
            </a:extLst>
          </p:cNvPr>
          <p:cNvSpPr txBox="1"/>
          <p:nvPr/>
        </p:nvSpPr>
        <p:spPr>
          <a:xfrm flipH="1">
            <a:off x="838200" y="2133599"/>
            <a:ext cx="9555481" cy="3508653"/>
          </a:xfrm>
          <a:prstGeom prst="rect">
            <a:avLst/>
          </a:prstGeom>
          <a:noFill/>
        </p:spPr>
        <p:txBody>
          <a:bodyPr wrap="square" rtlCol="0">
            <a:spAutoFit/>
          </a:bodyPr>
          <a:lstStyle/>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srgbClr val="003469"/>
                </a:solidFill>
                <a:effectLst/>
                <a:uLnTx/>
                <a:uFillTx/>
                <a:latin typeface="Century Gothic" panose="020B0502020202020204" pitchFamily="34" charset="0"/>
                <a:ea typeface="+mn-ea"/>
                <a:cs typeface="+mn-cs"/>
              </a:rPr>
              <a:t>Learn what self-care is and why it’s important.</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003469"/>
              </a:solidFill>
              <a:effectLst/>
              <a:uLnTx/>
              <a:uFillTx/>
              <a:latin typeface="Century Gothic" panose="020B0502020202020204" pitchFamily="34" charset="0"/>
              <a:ea typeface="+mn-ea"/>
              <a:cs typeface="+mn-cs"/>
            </a:endParaRP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srgbClr val="003469"/>
                </a:solidFill>
                <a:effectLst/>
                <a:uLnTx/>
                <a:uFillTx/>
                <a:latin typeface="Century Gothic" panose="020B0502020202020204" pitchFamily="34" charset="0"/>
                <a:ea typeface="+mn-ea"/>
                <a:cs typeface="+mn-cs"/>
              </a:rPr>
              <a:t>Examine how to build a self-care routine.</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003469"/>
              </a:solidFill>
              <a:effectLst/>
              <a:uLnTx/>
              <a:uFillTx/>
              <a:latin typeface="Century Gothic" panose="020B0502020202020204" pitchFamily="34" charset="0"/>
              <a:ea typeface="+mn-ea"/>
              <a:cs typeface="+mn-cs"/>
            </a:endParaRP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srgbClr val="003469"/>
                </a:solidFill>
                <a:effectLst/>
                <a:uLnTx/>
                <a:uFillTx/>
                <a:latin typeface="Century Gothic" panose="020B0502020202020204" pitchFamily="34" charset="0"/>
                <a:ea typeface="+mn-ea"/>
                <a:cs typeface="+mn-cs"/>
              </a:rPr>
              <a:t>Learn how self-care helps us build better connections with others.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2952"/>
              </a:solidFill>
              <a:effectLst/>
              <a:uLnTx/>
              <a:uFillTx/>
              <a:latin typeface="Abadi" panose="020B0604020104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2952"/>
              </a:solidFill>
              <a:effectLst/>
              <a:uLnTx/>
              <a:uFillTx/>
              <a:latin typeface="Abadi" panose="020B0604020104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6" name="Straight Connector 5">
            <a:extLst>
              <a:ext uri="{FF2B5EF4-FFF2-40B4-BE49-F238E27FC236}">
                <a16:creationId xmlns:a16="http://schemas.microsoft.com/office/drawing/2014/main" id="{C124390D-FA14-497C-8D1A-D2ED74A02555}"/>
              </a:ext>
            </a:extLst>
          </p:cNvPr>
          <p:cNvCxnSpPr>
            <a:cxnSpLocks/>
          </p:cNvCxnSpPr>
          <p:nvPr/>
        </p:nvCxnSpPr>
        <p:spPr>
          <a:xfrm flipV="1">
            <a:off x="1001409" y="1874929"/>
            <a:ext cx="9392272" cy="37214"/>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FC0B0CF7-3D53-4B69-BF6F-51B447960E65}"/>
              </a:ext>
            </a:extLst>
          </p:cNvPr>
          <p:cNvSpPr/>
          <p:nvPr/>
        </p:nvSpPr>
        <p:spPr>
          <a:xfrm>
            <a:off x="9214577" y="122536"/>
            <a:ext cx="1179104" cy="1133693"/>
          </a:xfrm>
          <a:prstGeom prst="ellipse">
            <a:avLst/>
          </a:prstGeom>
          <a:solidFill>
            <a:srgbClr val="FFC000"/>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Oval 18">
            <a:extLst>
              <a:ext uri="{FF2B5EF4-FFF2-40B4-BE49-F238E27FC236}">
                <a16:creationId xmlns:a16="http://schemas.microsoft.com/office/drawing/2014/main" id="{4C16E9B4-29BA-4CD3-8DEB-E542E4D3068F}"/>
              </a:ext>
            </a:extLst>
          </p:cNvPr>
          <p:cNvSpPr/>
          <p:nvPr/>
        </p:nvSpPr>
        <p:spPr>
          <a:xfrm>
            <a:off x="9804129" y="818192"/>
            <a:ext cx="776355" cy="775373"/>
          </a:xfrm>
          <a:prstGeom prst="ellipse">
            <a:avLst/>
          </a:prstGeom>
          <a:solidFill>
            <a:srgbClr val="77E3AD"/>
          </a:solidFill>
          <a:ln>
            <a:solidFill>
              <a:srgbClr val="7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23637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9FDE699-925D-814D-B8E8-C2534F90573A}"/>
              </a:ext>
            </a:extLst>
          </p:cNvPr>
          <p:cNvSpPr>
            <a:spLocks noGrp="1"/>
          </p:cNvSpPr>
          <p:nvPr>
            <p:ph type="title"/>
          </p:nvPr>
        </p:nvSpPr>
        <p:spPr>
          <a:xfrm>
            <a:off x="838200" y="267154"/>
            <a:ext cx="10515600" cy="1325563"/>
          </a:xfrm>
        </p:spPr>
        <p:txBody>
          <a:bodyPr>
            <a:normAutofit/>
          </a:bodyPr>
          <a:lstStyle/>
          <a:p>
            <a:r>
              <a:rPr lang="en-US" b="1" dirty="0">
                <a:solidFill>
                  <a:srgbClr val="19AFB3"/>
                </a:solidFill>
                <a:latin typeface="Century Gothic" panose="020B0502020202020204" pitchFamily="34" charset="0"/>
                <a:cs typeface="Aharoni" panose="02010803020104030203" pitchFamily="2" charset="-79"/>
              </a:rPr>
              <a:t>Think-Pair-Share (10 mins)</a:t>
            </a:r>
          </a:p>
        </p:txBody>
      </p:sp>
      <p:sp>
        <p:nvSpPr>
          <p:cNvPr id="2" name="Content Placeholder 1">
            <a:extLst>
              <a:ext uri="{FF2B5EF4-FFF2-40B4-BE49-F238E27FC236}">
                <a16:creationId xmlns:a16="http://schemas.microsoft.com/office/drawing/2014/main" id="{0BC8702E-857C-F04D-A6BF-C6ED0407DCAE}"/>
              </a:ext>
            </a:extLst>
          </p:cNvPr>
          <p:cNvSpPr>
            <a:spLocks noGrp="1"/>
          </p:cNvSpPr>
          <p:nvPr>
            <p:ph idx="1"/>
          </p:nvPr>
        </p:nvSpPr>
        <p:spPr>
          <a:xfrm>
            <a:off x="838200" y="2065110"/>
            <a:ext cx="10515600" cy="4146076"/>
          </a:xfrm>
        </p:spPr>
        <p:txBody>
          <a:bodyPr>
            <a:normAutofit/>
          </a:bodyPr>
          <a:lstStyle/>
          <a:p>
            <a:pPr marL="0" indent="0">
              <a:buNone/>
            </a:pPr>
            <a:r>
              <a:rPr lang="en-US" dirty="0"/>
              <a:t>Take 2 minutes to think (write) about self-care. What is it? What does it look like? Why does it matter? How can being good at it help you at OU?</a:t>
            </a:r>
          </a:p>
          <a:p>
            <a:pPr marL="0" indent="0">
              <a:buNone/>
            </a:pPr>
            <a:endParaRPr lang="en-US" dirty="0"/>
          </a:p>
          <a:p>
            <a:pPr marL="0" indent="0">
              <a:buNone/>
            </a:pPr>
            <a:r>
              <a:rPr lang="en-US" dirty="0"/>
              <a:t>Next, get into groups of 3/4 and take 3 minutes to discuss what you’ve thought.</a:t>
            </a:r>
          </a:p>
          <a:p>
            <a:pPr marL="0" indent="0">
              <a:buNone/>
            </a:pPr>
            <a:endParaRPr lang="en-US" dirty="0"/>
          </a:p>
          <a:p>
            <a:pPr marL="0" indent="0">
              <a:buNone/>
            </a:pPr>
            <a:r>
              <a:rPr lang="en-US" dirty="0"/>
              <a:t>Finally, share what’ve you’ve discussed with the class (5 mins).</a:t>
            </a:r>
          </a:p>
          <a:p>
            <a:pPr marL="0" indent="0">
              <a:buNone/>
            </a:pPr>
            <a:endParaRPr lang="en-US" dirty="0"/>
          </a:p>
        </p:txBody>
      </p:sp>
      <p:cxnSp>
        <p:nvCxnSpPr>
          <p:cNvPr id="4" name="Straight Connector 3">
            <a:extLst>
              <a:ext uri="{FF2B5EF4-FFF2-40B4-BE49-F238E27FC236}">
                <a16:creationId xmlns:a16="http://schemas.microsoft.com/office/drawing/2014/main" id="{22BF12AD-0825-47F2-B280-031BDC0E48D4}"/>
              </a:ext>
            </a:extLst>
          </p:cNvPr>
          <p:cNvCxnSpPr>
            <a:cxnSpLocks/>
          </p:cNvCxnSpPr>
          <p:nvPr/>
        </p:nvCxnSpPr>
        <p:spPr>
          <a:xfrm flipV="1">
            <a:off x="838200" y="1599284"/>
            <a:ext cx="9392272" cy="37214"/>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50017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9FDE699-925D-814D-B8E8-C2534F90573A}"/>
              </a:ext>
            </a:extLst>
          </p:cNvPr>
          <p:cNvSpPr>
            <a:spLocks noGrp="1"/>
          </p:cNvSpPr>
          <p:nvPr>
            <p:ph type="title"/>
          </p:nvPr>
        </p:nvSpPr>
        <p:spPr>
          <a:xfrm>
            <a:off x="838200" y="267154"/>
            <a:ext cx="10515600" cy="1325563"/>
          </a:xfrm>
        </p:spPr>
        <p:txBody>
          <a:bodyPr>
            <a:normAutofit/>
          </a:bodyPr>
          <a:lstStyle/>
          <a:p>
            <a:br>
              <a:rPr lang="en-US" b="1">
                <a:solidFill>
                  <a:srgbClr val="19AFB3"/>
                </a:solidFill>
                <a:latin typeface="Century Gothic" panose="020B0502020202020204" pitchFamily="34" charset="0"/>
                <a:cs typeface="Aharoni" panose="02010803020104030203" pitchFamily="2" charset="-79"/>
              </a:rPr>
            </a:br>
            <a:r>
              <a:rPr lang="en-US" b="1">
                <a:solidFill>
                  <a:srgbClr val="19AFB3"/>
                </a:solidFill>
                <a:latin typeface="Century Gothic" panose="020B0502020202020204" pitchFamily="34" charset="0"/>
                <a:cs typeface="Aharoni" panose="02010803020104030203" pitchFamily="2" charset="-79"/>
              </a:rPr>
              <a:t>What is Self-Care?</a:t>
            </a:r>
          </a:p>
        </p:txBody>
      </p:sp>
      <p:sp>
        <p:nvSpPr>
          <p:cNvPr id="2" name="Content Placeholder 1">
            <a:extLst>
              <a:ext uri="{FF2B5EF4-FFF2-40B4-BE49-F238E27FC236}">
                <a16:creationId xmlns:a16="http://schemas.microsoft.com/office/drawing/2014/main" id="{0BC8702E-857C-F04D-A6BF-C6ED0407DCAE}"/>
              </a:ext>
            </a:extLst>
          </p:cNvPr>
          <p:cNvSpPr>
            <a:spLocks noGrp="1"/>
          </p:cNvSpPr>
          <p:nvPr>
            <p:ph idx="1"/>
          </p:nvPr>
        </p:nvSpPr>
        <p:spPr>
          <a:xfrm>
            <a:off x="838200" y="2065110"/>
            <a:ext cx="10515600" cy="3328016"/>
          </a:xfrm>
        </p:spPr>
        <p:txBody>
          <a:bodyPr>
            <a:normAutofit fontScale="92500" lnSpcReduction="10000"/>
          </a:bodyPr>
          <a:lstStyle/>
          <a:p>
            <a:r>
              <a:rPr lang="en-US" sz="3600">
                <a:solidFill>
                  <a:srgbClr val="003469"/>
                </a:solidFill>
                <a:latin typeface="Century Gothic" panose="020B0502020202020204" pitchFamily="34" charset="0"/>
              </a:rPr>
              <a:t>Self-care is anything that recharges our emotional battery. </a:t>
            </a:r>
          </a:p>
          <a:p>
            <a:r>
              <a:rPr lang="en-US" sz="3600">
                <a:solidFill>
                  <a:srgbClr val="003469"/>
                </a:solidFill>
                <a:latin typeface="Century Gothic" panose="020B0502020202020204" pitchFamily="34" charset="0"/>
              </a:rPr>
              <a:t>Life can be draining, so the purpose of self-care is to regain the the energy we lose as we go about our daily life.</a:t>
            </a:r>
          </a:p>
          <a:p>
            <a:r>
              <a:rPr lang="en-US" sz="3600">
                <a:solidFill>
                  <a:srgbClr val="003469"/>
                </a:solidFill>
                <a:latin typeface="Century Gothic" panose="020B0502020202020204" pitchFamily="34" charset="0"/>
              </a:rPr>
              <a:t>Can be physical, intellectual, emotional, and spiritual. </a:t>
            </a:r>
          </a:p>
          <a:p>
            <a:pPr marL="0" indent="0">
              <a:buNone/>
            </a:pPr>
            <a:endParaRPr lang="en-US">
              <a:solidFill>
                <a:srgbClr val="002952"/>
              </a:solidFill>
            </a:endParaRPr>
          </a:p>
          <a:p>
            <a:pPr marL="0" indent="0">
              <a:buNone/>
            </a:pPr>
            <a:endParaRPr lang="en-US"/>
          </a:p>
        </p:txBody>
      </p:sp>
      <p:cxnSp>
        <p:nvCxnSpPr>
          <p:cNvPr id="4" name="Straight Connector 3">
            <a:extLst>
              <a:ext uri="{FF2B5EF4-FFF2-40B4-BE49-F238E27FC236}">
                <a16:creationId xmlns:a16="http://schemas.microsoft.com/office/drawing/2014/main" id="{22BF12AD-0825-47F2-B280-031BDC0E48D4}"/>
              </a:ext>
            </a:extLst>
          </p:cNvPr>
          <p:cNvCxnSpPr>
            <a:cxnSpLocks/>
          </p:cNvCxnSpPr>
          <p:nvPr/>
        </p:nvCxnSpPr>
        <p:spPr>
          <a:xfrm flipV="1">
            <a:off x="838200" y="1599284"/>
            <a:ext cx="9392272" cy="37214"/>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8067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9FDE699-925D-814D-B8E8-C2534F90573A}"/>
              </a:ext>
            </a:extLst>
          </p:cNvPr>
          <p:cNvSpPr>
            <a:spLocks noGrp="1"/>
          </p:cNvSpPr>
          <p:nvPr>
            <p:ph type="title"/>
          </p:nvPr>
        </p:nvSpPr>
        <p:spPr>
          <a:xfrm>
            <a:off x="640080" y="325369"/>
            <a:ext cx="4556388" cy="1956841"/>
          </a:xfrm>
        </p:spPr>
        <p:txBody>
          <a:bodyPr anchor="b">
            <a:normAutofit/>
          </a:bodyPr>
          <a:lstStyle/>
          <a:p>
            <a:r>
              <a:rPr lang="en-US" b="1">
                <a:solidFill>
                  <a:srgbClr val="19AFB3"/>
                </a:solidFill>
                <a:latin typeface="Century Gothic" panose="020B0502020202020204" pitchFamily="34" charset="0"/>
                <a:cs typeface="Aharoni" panose="02010803020104030203" pitchFamily="2" charset="-79"/>
              </a:rPr>
              <a:t>Self-Care…</a:t>
            </a:r>
            <a:br>
              <a:rPr lang="en-US" b="1">
                <a:solidFill>
                  <a:srgbClr val="19AFB3"/>
                </a:solidFill>
                <a:latin typeface="Century Gothic" panose="020B0502020202020204" pitchFamily="34" charset="0"/>
                <a:cs typeface="Aharoni" panose="02010803020104030203" pitchFamily="2" charset="-79"/>
              </a:rPr>
            </a:br>
            <a:r>
              <a:rPr lang="en-US" b="1">
                <a:solidFill>
                  <a:srgbClr val="19AFB3"/>
                </a:solidFill>
                <a:latin typeface="Century Gothic" panose="020B0502020202020204" pitchFamily="34" charset="0"/>
                <a:cs typeface="Aharoni" panose="02010803020104030203" pitchFamily="2" charset="-79"/>
              </a:rPr>
              <a:t>Beyond the Bubble Bath</a:t>
            </a:r>
          </a:p>
        </p:txBody>
      </p:sp>
      <p:sp>
        <p:nvSpPr>
          <p:cNvPr id="2" name="Content Placeholder 1">
            <a:extLst>
              <a:ext uri="{FF2B5EF4-FFF2-40B4-BE49-F238E27FC236}">
                <a16:creationId xmlns:a16="http://schemas.microsoft.com/office/drawing/2014/main" id="{0BC8702E-857C-F04D-A6BF-C6ED0407DCAE}"/>
              </a:ext>
            </a:extLst>
          </p:cNvPr>
          <p:cNvSpPr>
            <a:spLocks noGrp="1"/>
          </p:cNvSpPr>
          <p:nvPr>
            <p:ph idx="1"/>
          </p:nvPr>
        </p:nvSpPr>
        <p:spPr>
          <a:xfrm>
            <a:off x="365771" y="3015836"/>
            <a:ext cx="4917219" cy="2080039"/>
          </a:xfrm>
        </p:spPr>
        <p:txBody>
          <a:bodyPr>
            <a:normAutofit/>
          </a:bodyPr>
          <a:lstStyle/>
          <a:p>
            <a:pPr marL="0" indent="0" algn="ctr">
              <a:buNone/>
            </a:pPr>
            <a:r>
              <a:rPr lang="en-US" sz="3200" b="1">
                <a:solidFill>
                  <a:srgbClr val="003469"/>
                </a:solidFill>
                <a:latin typeface="Century Gothic" panose="020B0502020202020204" pitchFamily="34" charset="0"/>
              </a:rPr>
              <a:t>What are some ways that you care for yourself?</a:t>
            </a:r>
          </a:p>
          <a:p>
            <a:pPr marL="0" indent="0">
              <a:buNone/>
            </a:pPr>
            <a:endParaRPr lang="en-US" sz="2200"/>
          </a:p>
        </p:txBody>
      </p:sp>
      <p:pic>
        <p:nvPicPr>
          <p:cNvPr id="1026" name="Picture 2">
            <a:extLst>
              <a:ext uri="{FF2B5EF4-FFF2-40B4-BE49-F238E27FC236}">
                <a16:creationId xmlns:a16="http://schemas.microsoft.com/office/drawing/2014/main" id="{02707C3B-6C34-4274-B0C4-AA3D0C803AE3}"/>
              </a:ext>
            </a:extLst>
          </p:cNvPr>
          <p:cNvPicPr preferRelativeResize="0">
            <a:picLocks noChangeArrowheads="1"/>
          </p:cNvPicPr>
          <p:nvPr/>
        </p:nvPicPr>
        <p:blipFill>
          <a:blip r:embed="rId2">
            <a:extLst>
              <a:ext uri="{28A0092B-C50C-407E-A947-70E740481C1C}">
                <a14:useLocalDpi xmlns:a14="http://schemas.microsoft.com/office/drawing/2010/main" val="0"/>
              </a:ext>
            </a:extLst>
          </a:blip>
          <a:srcRect l="23670" r="23670"/>
          <a:stretch/>
        </p:blipFill>
        <p:spPr bwMode="auto">
          <a:xfrm>
            <a:off x="5485748" y="10"/>
            <a:ext cx="6704729"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258F2634-FB60-446E-84D3-C65B3BC7E833}"/>
              </a:ext>
            </a:extLst>
          </p:cNvPr>
          <p:cNvSpPr/>
          <p:nvPr/>
        </p:nvSpPr>
        <p:spPr>
          <a:xfrm>
            <a:off x="437322" y="2417196"/>
            <a:ext cx="3880236" cy="4636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8" name="Straight Connector 7">
            <a:extLst>
              <a:ext uri="{FF2B5EF4-FFF2-40B4-BE49-F238E27FC236}">
                <a16:creationId xmlns:a16="http://schemas.microsoft.com/office/drawing/2014/main" id="{05BD02D8-ECBB-45F4-AF4D-20350A6FC9BA}"/>
              </a:ext>
            </a:extLst>
          </p:cNvPr>
          <p:cNvCxnSpPr>
            <a:cxnSpLocks/>
          </p:cNvCxnSpPr>
          <p:nvPr/>
        </p:nvCxnSpPr>
        <p:spPr>
          <a:xfrm flipV="1">
            <a:off x="312546" y="2470615"/>
            <a:ext cx="5643411" cy="1"/>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00090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10;&#10;Description automatically generated">
            <a:extLst>
              <a:ext uri="{FF2B5EF4-FFF2-40B4-BE49-F238E27FC236}">
                <a16:creationId xmlns:a16="http://schemas.microsoft.com/office/drawing/2014/main" id="{84D8CD22-BC5B-0547-B0AE-BE9CC0A199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4561" y="1729814"/>
            <a:ext cx="4520171" cy="2079279"/>
          </a:xfrm>
          <a:prstGeom prst="rect">
            <a:avLst/>
          </a:prstGeom>
        </p:spPr>
      </p:pic>
      <p:sp>
        <p:nvSpPr>
          <p:cNvPr id="5" name="TextBox 4">
            <a:extLst>
              <a:ext uri="{FF2B5EF4-FFF2-40B4-BE49-F238E27FC236}">
                <a16:creationId xmlns:a16="http://schemas.microsoft.com/office/drawing/2014/main" id="{5B3CD6D5-3A4C-154A-9509-8A1B06365AE4}"/>
              </a:ext>
            </a:extLst>
          </p:cNvPr>
          <p:cNvSpPr txBox="1"/>
          <p:nvPr/>
        </p:nvSpPr>
        <p:spPr>
          <a:xfrm>
            <a:off x="1282013" y="5609968"/>
            <a:ext cx="962797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19AFB3"/>
                </a:solidFill>
                <a:effectLst/>
                <a:uLnTx/>
                <a:uFillTx/>
                <a:latin typeface="Century Gothic" panose="020B0502020202020204" pitchFamily="34" charset="0"/>
                <a:ea typeface="+mn-ea"/>
                <a:cs typeface="+mn-cs"/>
              </a:rPr>
              <a:t>What’s one physical self-care action that could benefit you?</a:t>
            </a:r>
          </a:p>
        </p:txBody>
      </p:sp>
      <p:cxnSp>
        <p:nvCxnSpPr>
          <p:cNvPr id="4" name="Straight Connector 3">
            <a:extLst>
              <a:ext uri="{FF2B5EF4-FFF2-40B4-BE49-F238E27FC236}">
                <a16:creationId xmlns:a16="http://schemas.microsoft.com/office/drawing/2014/main" id="{22BF12AD-0825-47F2-B280-031BDC0E48D4}"/>
              </a:ext>
            </a:extLst>
          </p:cNvPr>
          <p:cNvCxnSpPr>
            <a:cxnSpLocks/>
          </p:cNvCxnSpPr>
          <p:nvPr/>
        </p:nvCxnSpPr>
        <p:spPr>
          <a:xfrm flipV="1">
            <a:off x="838200" y="1599284"/>
            <a:ext cx="9392272" cy="37214"/>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a:extLst>
              <a:ext uri="{FF2B5EF4-FFF2-40B4-BE49-F238E27FC236}">
                <a16:creationId xmlns:a16="http://schemas.microsoft.com/office/drawing/2014/main" id="{0BC8702E-857C-F04D-A6BF-C6ED0407DCAE}"/>
              </a:ext>
            </a:extLst>
          </p:cNvPr>
          <p:cNvSpPr>
            <a:spLocks noGrp="1"/>
          </p:cNvSpPr>
          <p:nvPr>
            <p:ph idx="1"/>
          </p:nvPr>
        </p:nvSpPr>
        <p:spPr>
          <a:xfrm>
            <a:off x="838200" y="1804231"/>
            <a:ext cx="6316361" cy="3724742"/>
          </a:xfrm>
        </p:spPr>
        <p:txBody>
          <a:bodyPr>
            <a:normAutofit fontScale="92500" lnSpcReduction="10000"/>
          </a:bodyPr>
          <a:lstStyle/>
          <a:p>
            <a:pPr marL="0" indent="0">
              <a:buNone/>
            </a:pPr>
            <a:r>
              <a:rPr lang="en-US">
                <a:solidFill>
                  <a:srgbClr val="003469"/>
                </a:solidFill>
                <a:latin typeface="Century Gothic" panose="020B0502020202020204" pitchFamily="34" charset="0"/>
              </a:rPr>
              <a:t>Anything that exists in the </a:t>
            </a:r>
            <a:r>
              <a:rPr lang="en-US" b="1">
                <a:solidFill>
                  <a:srgbClr val="003469"/>
                </a:solidFill>
                <a:latin typeface="Century Gothic" panose="020B0502020202020204" pitchFamily="34" charset="0"/>
              </a:rPr>
              <a:t>physical</a:t>
            </a:r>
            <a:r>
              <a:rPr lang="en-US">
                <a:solidFill>
                  <a:srgbClr val="003469"/>
                </a:solidFill>
                <a:latin typeface="Century Gothic" panose="020B0502020202020204" pitchFamily="34" charset="0"/>
              </a:rPr>
              <a:t> realm of our being. </a:t>
            </a:r>
          </a:p>
          <a:p>
            <a:pPr marL="0" indent="0">
              <a:buNone/>
            </a:pPr>
            <a:endParaRPr lang="en-US">
              <a:solidFill>
                <a:srgbClr val="003469"/>
              </a:solidFill>
              <a:latin typeface="Century Gothic" panose="020B0502020202020204" pitchFamily="34" charset="0"/>
            </a:endParaRPr>
          </a:p>
          <a:p>
            <a:r>
              <a:rPr lang="en-US">
                <a:solidFill>
                  <a:srgbClr val="003469"/>
                </a:solidFill>
                <a:latin typeface="Century Gothic" panose="020B0502020202020204" pitchFamily="34" charset="0"/>
              </a:rPr>
              <a:t>This could look like:</a:t>
            </a:r>
          </a:p>
          <a:p>
            <a:pPr lvl="1"/>
            <a:r>
              <a:rPr lang="en-US">
                <a:solidFill>
                  <a:srgbClr val="003469"/>
                </a:solidFill>
                <a:latin typeface="Century Gothic" panose="020B0502020202020204" pitchFamily="34" charset="0"/>
              </a:rPr>
              <a:t>physical movement</a:t>
            </a:r>
          </a:p>
          <a:p>
            <a:pPr lvl="1"/>
            <a:r>
              <a:rPr lang="en-US">
                <a:solidFill>
                  <a:srgbClr val="003469"/>
                </a:solidFill>
                <a:latin typeface="Century Gothic" panose="020B0502020202020204" pitchFamily="34" charset="0"/>
              </a:rPr>
              <a:t>quality sleep</a:t>
            </a:r>
          </a:p>
          <a:p>
            <a:pPr lvl="1"/>
            <a:r>
              <a:rPr lang="en-US">
                <a:solidFill>
                  <a:srgbClr val="003469"/>
                </a:solidFill>
                <a:latin typeface="Century Gothic" panose="020B0502020202020204" pitchFamily="34" charset="0"/>
              </a:rPr>
              <a:t>tending to our finances</a:t>
            </a:r>
          </a:p>
          <a:p>
            <a:pPr lvl="1"/>
            <a:r>
              <a:rPr lang="en-US">
                <a:solidFill>
                  <a:srgbClr val="003469"/>
                </a:solidFill>
                <a:latin typeface="Century Gothic" panose="020B0502020202020204" pitchFamily="34" charset="0"/>
              </a:rPr>
              <a:t>getting a haircut</a:t>
            </a:r>
          </a:p>
          <a:p>
            <a:pPr lvl="1"/>
            <a:r>
              <a:rPr lang="en-US">
                <a:solidFill>
                  <a:srgbClr val="003469"/>
                </a:solidFill>
                <a:latin typeface="Century Gothic" panose="020B0502020202020204" pitchFamily="34" charset="0"/>
              </a:rPr>
              <a:t>healthy relationship with food</a:t>
            </a:r>
          </a:p>
          <a:p>
            <a:pPr lvl="1"/>
            <a:r>
              <a:rPr lang="en-US">
                <a:solidFill>
                  <a:srgbClr val="003469"/>
                </a:solidFill>
                <a:latin typeface="Century Gothic" panose="020B0502020202020204" pitchFamily="34" charset="0"/>
              </a:rPr>
              <a:t>keeping a clean living environment</a:t>
            </a:r>
          </a:p>
        </p:txBody>
      </p:sp>
      <p:sp>
        <p:nvSpPr>
          <p:cNvPr id="3" name="Title 2">
            <a:extLst>
              <a:ext uri="{FF2B5EF4-FFF2-40B4-BE49-F238E27FC236}">
                <a16:creationId xmlns:a16="http://schemas.microsoft.com/office/drawing/2014/main" id="{B9FDE699-925D-814D-B8E8-C2534F90573A}"/>
              </a:ext>
            </a:extLst>
          </p:cNvPr>
          <p:cNvSpPr>
            <a:spLocks noGrp="1"/>
          </p:cNvSpPr>
          <p:nvPr>
            <p:ph type="title"/>
          </p:nvPr>
        </p:nvSpPr>
        <p:spPr>
          <a:xfrm>
            <a:off x="838200" y="267154"/>
            <a:ext cx="10515600" cy="1325563"/>
          </a:xfrm>
        </p:spPr>
        <p:txBody>
          <a:bodyPr>
            <a:normAutofit/>
          </a:bodyPr>
          <a:lstStyle/>
          <a:p>
            <a:r>
              <a:rPr lang="en-US" b="1">
                <a:solidFill>
                  <a:srgbClr val="19AFB3"/>
                </a:solidFill>
                <a:latin typeface="Century Gothic" panose="020B0502020202020204" pitchFamily="34" charset="0"/>
                <a:cs typeface="Aharoni" panose="02010803020104030203" pitchFamily="2" charset="-79"/>
              </a:rPr>
              <a:t>Physical Self-Care</a:t>
            </a:r>
          </a:p>
        </p:txBody>
      </p:sp>
    </p:spTree>
    <p:extLst>
      <p:ext uri="{BB962C8B-B14F-4D97-AF65-F5344CB8AC3E}">
        <p14:creationId xmlns:p14="http://schemas.microsoft.com/office/powerpoint/2010/main" val="559813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B3CD6D5-3A4C-154A-9509-8A1B06365AE4}"/>
              </a:ext>
            </a:extLst>
          </p:cNvPr>
          <p:cNvSpPr txBox="1"/>
          <p:nvPr/>
        </p:nvSpPr>
        <p:spPr>
          <a:xfrm>
            <a:off x="593125" y="5319568"/>
            <a:ext cx="1130643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19AFB3"/>
                </a:solidFill>
                <a:effectLst/>
                <a:uLnTx/>
                <a:uFillTx/>
                <a:latin typeface="Century Gothic" panose="020B0502020202020204" pitchFamily="34" charset="0"/>
                <a:ea typeface="+mn-ea"/>
                <a:cs typeface="+mn-cs"/>
              </a:rPr>
              <a:t>What are some challenges of intellectual self-care for college students?</a:t>
            </a:r>
          </a:p>
        </p:txBody>
      </p:sp>
      <p:sp>
        <p:nvSpPr>
          <p:cNvPr id="2" name="Content Placeholder 1">
            <a:extLst>
              <a:ext uri="{FF2B5EF4-FFF2-40B4-BE49-F238E27FC236}">
                <a16:creationId xmlns:a16="http://schemas.microsoft.com/office/drawing/2014/main" id="{0BC8702E-857C-F04D-A6BF-C6ED0407DCAE}"/>
              </a:ext>
            </a:extLst>
          </p:cNvPr>
          <p:cNvSpPr>
            <a:spLocks noGrp="1"/>
          </p:cNvSpPr>
          <p:nvPr>
            <p:ph idx="1"/>
          </p:nvPr>
        </p:nvSpPr>
        <p:spPr>
          <a:xfrm>
            <a:off x="838200" y="1804231"/>
            <a:ext cx="10515600" cy="3260303"/>
          </a:xfrm>
        </p:spPr>
        <p:txBody>
          <a:bodyPr>
            <a:normAutofit/>
          </a:bodyPr>
          <a:lstStyle/>
          <a:p>
            <a:pPr marL="0" indent="0">
              <a:buNone/>
            </a:pPr>
            <a:r>
              <a:rPr lang="en-US">
                <a:solidFill>
                  <a:srgbClr val="002952"/>
                </a:solidFill>
                <a:latin typeface="Century Gothic" panose="020B0502020202020204" pitchFamily="34" charset="0"/>
              </a:rPr>
              <a:t>Anything that stimulates our mind. </a:t>
            </a:r>
          </a:p>
          <a:p>
            <a:r>
              <a:rPr lang="en-US">
                <a:solidFill>
                  <a:srgbClr val="002952"/>
                </a:solidFill>
                <a:latin typeface="Century Gothic" panose="020B0502020202020204" pitchFamily="34" charset="0"/>
              </a:rPr>
              <a:t>This could look like:</a:t>
            </a:r>
          </a:p>
          <a:p>
            <a:pPr lvl="1"/>
            <a:r>
              <a:rPr lang="en-US">
                <a:solidFill>
                  <a:srgbClr val="002952"/>
                </a:solidFill>
                <a:latin typeface="Century Gothic" panose="020B0502020202020204" pitchFamily="34" charset="0"/>
              </a:rPr>
              <a:t>reading a good book</a:t>
            </a:r>
          </a:p>
          <a:p>
            <a:pPr lvl="1"/>
            <a:r>
              <a:rPr lang="en-US">
                <a:solidFill>
                  <a:srgbClr val="002952"/>
                </a:solidFill>
                <a:latin typeface="Century Gothic" panose="020B0502020202020204" pitchFamily="34" charset="0"/>
              </a:rPr>
              <a:t>watching a documentary</a:t>
            </a:r>
          </a:p>
          <a:p>
            <a:pPr lvl="1"/>
            <a:r>
              <a:rPr lang="en-US">
                <a:solidFill>
                  <a:srgbClr val="002952"/>
                </a:solidFill>
                <a:latin typeface="Century Gothic" panose="020B0502020202020204" pitchFamily="34" charset="0"/>
              </a:rPr>
              <a:t>being creative</a:t>
            </a:r>
          </a:p>
        </p:txBody>
      </p:sp>
      <p:cxnSp>
        <p:nvCxnSpPr>
          <p:cNvPr id="4" name="Straight Connector 3">
            <a:extLst>
              <a:ext uri="{FF2B5EF4-FFF2-40B4-BE49-F238E27FC236}">
                <a16:creationId xmlns:a16="http://schemas.microsoft.com/office/drawing/2014/main" id="{22BF12AD-0825-47F2-B280-031BDC0E48D4}"/>
              </a:ext>
            </a:extLst>
          </p:cNvPr>
          <p:cNvCxnSpPr>
            <a:cxnSpLocks/>
          </p:cNvCxnSpPr>
          <p:nvPr/>
        </p:nvCxnSpPr>
        <p:spPr>
          <a:xfrm flipV="1">
            <a:off x="838200" y="1599284"/>
            <a:ext cx="9392272" cy="37214"/>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B9FDE699-925D-814D-B8E8-C2534F90573A}"/>
              </a:ext>
            </a:extLst>
          </p:cNvPr>
          <p:cNvSpPr>
            <a:spLocks noGrp="1"/>
          </p:cNvSpPr>
          <p:nvPr>
            <p:ph type="title"/>
          </p:nvPr>
        </p:nvSpPr>
        <p:spPr>
          <a:xfrm>
            <a:off x="838200" y="267154"/>
            <a:ext cx="10515600" cy="1325563"/>
          </a:xfrm>
        </p:spPr>
        <p:txBody>
          <a:bodyPr>
            <a:normAutofit/>
          </a:bodyPr>
          <a:lstStyle/>
          <a:p>
            <a:r>
              <a:rPr lang="en-US" b="1">
                <a:solidFill>
                  <a:srgbClr val="19AFB3"/>
                </a:solidFill>
                <a:latin typeface="Century Gothic" panose="020B0502020202020204" pitchFamily="34" charset="0"/>
                <a:cs typeface="Aharoni" panose="02010803020104030203" pitchFamily="2" charset="-79"/>
              </a:rPr>
              <a:t>Intellectual Self-Care</a:t>
            </a:r>
          </a:p>
        </p:txBody>
      </p:sp>
      <p:pic>
        <p:nvPicPr>
          <p:cNvPr id="9" name="Picture 8" descr="A picture containing text, vector graphics&#10;&#10;Description automatically generated">
            <a:extLst>
              <a:ext uri="{FF2B5EF4-FFF2-40B4-BE49-F238E27FC236}">
                <a16:creationId xmlns:a16="http://schemas.microsoft.com/office/drawing/2014/main" id="{B5EEC504-47CD-9346-A382-66BFBF4B72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38713" y="1681824"/>
            <a:ext cx="3470011" cy="3470011"/>
          </a:xfrm>
          <a:prstGeom prst="rect">
            <a:avLst/>
          </a:prstGeom>
        </p:spPr>
      </p:pic>
    </p:spTree>
    <p:extLst>
      <p:ext uri="{BB962C8B-B14F-4D97-AF65-F5344CB8AC3E}">
        <p14:creationId xmlns:p14="http://schemas.microsoft.com/office/powerpoint/2010/main" val="1094145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Logo, company name&#10;&#10;Description automatically generated">
            <a:extLst>
              <a:ext uri="{FF2B5EF4-FFF2-40B4-BE49-F238E27FC236}">
                <a16:creationId xmlns:a16="http://schemas.microsoft.com/office/drawing/2014/main" id="{BA047767-FCAD-E54D-B3D5-260C8C6BB4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7467" y="1759689"/>
            <a:ext cx="6716804" cy="3232296"/>
          </a:xfrm>
          <a:prstGeom prst="rect">
            <a:avLst/>
          </a:prstGeom>
        </p:spPr>
      </p:pic>
      <p:sp>
        <p:nvSpPr>
          <p:cNvPr id="5" name="TextBox 4">
            <a:extLst>
              <a:ext uri="{FF2B5EF4-FFF2-40B4-BE49-F238E27FC236}">
                <a16:creationId xmlns:a16="http://schemas.microsoft.com/office/drawing/2014/main" id="{5B3CD6D5-3A4C-154A-9509-8A1B06365AE4}"/>
              </a:ext>
            </a:extLst>
          </p:cNvPr>
          <p:cNvSpPr txBox="1"/>
          <p:nvPr/>
        </p:nvSpPr>
        <p:spPr>
          <a:xfrm>
            <a:off x="838200" y="5665172"/>
            <a:ext cx="1130643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19AFB3"/>
                </a:solidFill>
                <a:effectLst/>
                <a:uLnTx/>
                <a:uFillTx/>
                <a:latin typeface="Century Gothic" panose="020B0502020202020204" pitchFamily="34" charset="0"/>
                <a:ea typeface="+mn-ea"/>
                <a:cs typeface="+mn-cs"/>
              </a:rPr>
              <a:t>What are ways you could engage in emotional self-care?</a:t>
            </a:r>
          </a:p>
        </p:txBody>
      </p:sp>
      <p:sp>
        <p:nvSpPr>
          <p:cNvPr id="2" name="Content Placeholder 1">
            <a:extLst>
              <a:ext uri="{FF2B5EF4-FFF2-40B4-BE49-F238E27FC236}">
                <a16:creationId xmlns:a16="http://schemas.microsoft.com/office/drawing/2014/main" id="{0BC8702E-857C-F04D-A6BF-C6ED0407DCAE}"/>
              </a:ext>
            </a:extLst>
          </p:cNvPr>
          <p:cNvSpPr>
            <a:spLocks noGrp="1"/>
          </p:cNvSpPr>
          <p:nvPr>
            <p:ph idx="1"/>
          </p:nvPr>
        </p:nvSpPr>
        <p:spPr>
          <a:xfrm>
            <a:off x="838200" y="1804231"/>
            <a:ext cx="4351638" cy="3454485"/>
          </a:xfrm>
        </p:spPr>
        <p:txBody>
          <a:bodyPr>
            <a:normAutofit lnSpcReduction="10000"/>
          </a:bodyPr>
          <a:lstStyle/>
          <a:p>
            <a:pPr marL="0" indent="0">
              <a:buNone/>
            </a:pPr>
            <a:r>
              <a:rPr lang="en-US">
                <a:solidFill>
                  <a:srgbClr val="002952"/>
                </a:solidFill>
                <a:latin typeface="Century Gothic" panose="020B0502020202020204" pitchFamily="34" charset="0"/>
              </a:rPr>
              <a:t>This is the broadest category and can overlap with other areas. </a:t>
            </a:r>
          </a:p>
          <a:p>
            <a:r>
              <a:rPr lang="en-US">
                <a:solidFill>
                  <a:srgbClr val="002952"/>
                </a:solidFill>
                <a:latin typeface="Century Gothic" panose="020B0502020202020204" pitchFamily="34" charset="0"/>
              </a:rPr>
              <a:t>This could look like:</a:t>
            </a:r>
          </a:p>
          <a:p>
            <a:pPr lvl="1"/>
            <a:r>
              <a:rPr lang="en-US">
                <a:solidFill>
                  <a:srgbClr val="002952"/>
                </a:solidFill>
                <a:latin typeface="Century Gothic" panose="020B0502020202020204" pitchFamily="34" charset="0"/>
              </a:rPr>
              <a:t>going to therapy</a:t>
            </a:r>
          </a:p>
          <a:p>
            <a:pPr lvl="1"/>
            <a:r>
              <a:rPr lang="en-US">
                <a:solidFill>
                  <a:srgbClr val="002952"/>
                </a:solidFill>
                <a:latin typeface="Century Gothic" panose="020B0502020202020204" pitchFamily="34" charset="0"/>
              </a:rPr>
              <a:t>taking a bubble bath</a:t>
            </a:r>
          </a:p>
          <a:p>
            <a:pPr lvl="1"/>
            <a:r>
              <a:rPr lang="en-US">
                <a:solidFill>
                  <a:srgbClr val="002952"/>
                </a:solidFill>
                <a:latin typeface="Century Gothic" panose="020B0502020202020204" pitchFamily="34" charset="0"/>
              </a:rPr>
              <a:t>spending time with friends</a:t>
            </a:r>
          </a:p>
        </p:txBody>
      </p:sp>
      <p:cxnSp>
        <p:nvCxnSpPr>
          <p:cNvPr id="4" name="Straight Connector 3">
            <a:extLst>
              <a:ext uri="{FF2B5EF4-FFF2-40B4-BE49-F238E27FC236}">
                <a16:creationId xmlns:a16="http://schemas.microsoft.com/office/drawing/2014/main" id="{22BF12AD-0825-47F2-B280-031BDC0E48D4}"/>
              </a:ext>
            </a:extLst>
          </p:cNvPr>
          <p:cNvCxnSpPr>
            <a:cxnSpLocks/>
          </p:cNvCxnSpPr>
          <p:nvPr/>
        </p:nvCxnSpPr>
        <p:spPr>
          <a:xfrm flipV="1">
            <a:off x="838200" y="1599284"/>
            <a:ext cx="9392272" cy="37214"/>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B9FDE699-925D-814D-B8E8-C2534F90573A}"/>
              </a:ext>
            </a:extLst>
          </p:cNvPr>
          <p:cNvSpPr>
            <a:spLocks noGrp="1"/>
          </p:cNvSpPr>
          <p:nvPr>
            <p:ph type="title"/>
          </p:nvPr>
        </p:nvSpPr>
        <p:spPr>
          <a:xfrm>
            <a:off x="838200" y="267154"/>
            <a:ext cx="10515600" cy="1325563"/>
          </a:xfrm>
        </p:spPr>
        <p:txBody>
          <a:bodyPr>
            <a:normAutofit/>
          </a:bodyPr>
          <a:lstStyle/>
          <a:p>
            <a:r>
              <a:rPr lang="en-US" b="1">
                <a:solidFill>
                  <a:srgbClr val="19AFB3"/>
                </a:solidFill>
                <a:latin typeface="Century Gothic" panose="020B0502020202020204" pitchFamily="34" charset="0"/>
                <a:cs typeface="Aharoni" panose="02010803020104030203" pitchFamily="2" charset="-79"/>
              </a:rPr>
              <a:t>Emotional Self-Care</a:t>
            </a:r>
          </a:p>
        </p:txBody>
      </p:sp>
    </p:spTree>
    <p:extLst>
      <p:ext uri="{BB962C8B-B14F-4D97-AF65-F5344CB8AC3E}">
        <p14:creationId xmlns:p14="http://schemas.microsoft.com/office/powerpoint/2010/main" val="2405998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9FDE699-925D-814D-B8E8-C2534F90573A}"/>
              </a:ext>
            </a:extLst>
          </p:cNvPr>
          <p:cNvSpPr>
            <a:spLocks noGrp="1"/>
          </p:cNvSpPr>
          <p:nvPr>
            <p:ph type="title"/>
          </p:nvPr>
        </p:nvSpPr>
        <p:spPr>
          <a:xfrm>
            <a:off x="838200" y="267154"/>
            <a:ext cx="10515600" cy="1325563"/>
          </a:xfrm>
        </p:spPr>
        <p:txBody>
          <a:bodyPr>
            <a:normAutofit/>
          </a:bodyPr>
          <a:lstStyle/>
          <a:p>
            <a:r>
              <a:rPr lang="en-US" b="1">
                <a:solidFill>
                  <a:srgbClr val="19AFB3"/>
                </a:solidFill>
                <a:latin typeface="Century Gothic" panose="020B0502020202020204" pitchFamily="34" charset="0"/>
                <a:cs typeface="Aharoni" panose="02010803020104030203" pitchFamily="2" charset="-79"/>
              </a:rPr>
              <a:t>Spiritual Self-Care</a:t>
            </a:r>
          </a:p>
        </p:txBody>
      </p:sp>
      <p:sp>
        <p:nvSpPr>
          <p:cNvPr id="2" name="Content Placeholder 1">
            <a:extLst>
              <a:ext uri="{FF2B5EF4-FFF2-40B4-BE49-F238E27FC236}">
                <a16:creationId xmlns:a16="http://schemas.microsoft.com/office/drawing/2014/main" id="{0BC8702E-857C-F04D-A6BF-C6ED0407DCAE}"/>
              </a:ext>
            </a:extLst>
          </p:cNvPr>
          <p:cNvSpPr>
            <a:spLocks noGrp="1"/>
          </p:cNvSpPr>
          <p:nvPr>
            <p:ph idx="1"/>
          </p:nvPr>
        </p:nvSpPr>
        <p:spPr>
          <a:xfrm>
            <a:off x="838200" y="1804231"/>
            <a:ext cx="10515600" cy="3454485"/>
          </a:xfrm>
        </p:spPr>
        <p:txBody>
          <a:bodyPr>
            <a:normAutofit lnSpcReduction="10000"/>
          </a:bodyPr>
          <a:lstStyle/>
          <a:p>
            <a:pPr marL="0" indent="0">
              <a:buNone/>
            </a:pPr>
            <a:r>
              <a:rPr lang="en-US">
                <a:solidFill>
                  <a:srgbClr val="002952"/>
                </a:solidFill>
                <a:latin typeface="Century Gothic" panose="020B0502020202020204" pitchFamily="34" charset="0"/>
              </a:rPr>
              <a:t>Often, the most neglected form of self-care. Focuses on on those things that are bigger than what is in our line of visions; transcends our mind and body and focuses on our spirit. </a:t>
            </a:r>
          </a:p>
          <a:p>
            <a:r>
              <a:rPr lang="en-US">
                <a:solidFill>
                  <a:srgbClr val="002952"/>
                </a:solidFill>
                <a:latin typeface="Century Gothic" panose="020B0502020202020204" pitchFamily="34" charset="0"/>
              </a:rPr>
              <a:t>This could look like:</a:t>
            </a:r>
          </a:p>
          <a:p>
            <a:pPr lvl="1"/>
            <a:r>
              <a:rPr lang="en-US">
                <a:solidFill>
                  <a:srgbClr val="002952"/>
                </a:solidFill>
                <a:latin typeface="Century Gothic" panose="020B0502020202020204" pitchFamily="34" charset="0"/>
              </a:rPr>
              <a:t>attending services at a place of worship</a:t>
            </a:r>
          </a:p>
          <a:p>
            <a:pPr lvl="1"/>
            <a:r>
              <a:rPr lang="en-US">
                <a:solidFill>
                  <a:srgbClr val="002952"/>
                </a:solidFill>
                <a:latin typeface="Century Gothic" panose="020B0502020202020204" pitchFamily="34" charset="0"/>
              </a:rPr>
              <a:t>yoga, meditation, mindfulness</a:t>
            </a:r>
          </a:p>
          <a:p>
            <a:pPr lvl="1"/>
            <a:r>
              <a:rPr lang="en-US">
                <a:solidFill>
                  <a:srgbClr val="002952"/>
                </a:solidFill>
                <a:latin typeface="Century Gothic" panose="020B0502020202020204" pitchFamily="34" charset="0"/>
              </a:rPr>
              <a:t>connect with nature</a:t>
            </a:r>
          </a:p>
          <a:p>
            <a:pPr lvl="1"/>
            <a:r>
              <a:rPr lang="en-US">
                <a:solidFill>
                  <a:srgbClr val="002952"/>
                </a:solidFill>
                <a:latin typeface="Century Gothic" panose="020B0502020202020204" pitchFamily="34" charset="0"/>
              </a:rPr>
              <a:t>volunteering/connecting with people</a:t>
            </a:r>
          </a:p>
        </p:txBody>
      </p:sp>
      <p:cxnSp>
        <p:nvCxnSpPr>
          <p:cNvPr id="4" name="Straight Connector 3">
            <a:extLst>
              <a:ext uri="{FF2B5EF4-FFF2-40B4-BE49-F238E27FC236}">
                <a16:creationId xmlns:a16="http://schemas.microsoft.com/office/drawing/2014/main" id="{22BF12AD-0825-47F2-B280-031BDC0E48D4}"/>
              </a:ext>
            </a:extLst>
          </p:cNvPr>
          <p:cNvCxnSpPr>
            <a:cxnSpLocks/>
          </p:cNvCxnSpPr>
          <p:nvPr/>
        </p:nvCxnSpPr>
        <p:spPr>
          <a:xfrm flipV="1">
            <a:off x="838200" y="1599284"/>
            <a:ext cx="9392272" cy="37214"/>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5B3CD6D5-3A4C-154A-9509-8A1B06365AE4}"/>
              </a:ext>
            </a:extLst>
          </p:cNvPr>
          <p:cNvSpPr txBox="1"/>
          <p:nvPr/>
        </p:nvSpPr>
        <p:spPr>
          <a:xfrm>
            <a:off x="617839" y="5195616"/>
            <a:ext cx="1130643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19AFB3"/>
                </a:solidFill>
                <a:effectLst/>
                <a:uLnTx/>
                <a:uFillTx/>
                <a:latin typeface="Century Gothic" panose="020B0502020202020204" pitchFamily="34" charset="0"/>
                <a:ea typeface="+mn-ea"/>
                <a:cs typeface="+mn-cs"/>
              </a:rPr>
              <a:t>How are you incorporating spiritual self-care into your life?</a:t>
            </a:r>
          </a:p>
        </p:txBody>
      </p:sp>
    </p:spTree>
    <p:extLst>
      <p:ext uri="{BB962C8B-B14F-4D97-AF65-F5344CB8AC3E}">
        <p14:creationId xmlns:p14="http://schemas.microsoft.com/office/powerpoint/2010/main" val="1099151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9FDE699-925D-814D-B8E8-C2534F90573A}"/>
              </a:ext>
            </a:extLst>
          </p:cNvPr>
          <p:cNvSpPr>
            <a:spLocks noGrp="1"/>
          </p:cNvSpPr>
          <p:nvPr>
            <p:ph type="title"/>
          </p:nvPr>
        </p:nvSpPr>
        <p:spPr>
          <a:xfrm>
            <a:off x="648929" y="629266"/>
            <a:ext cx="3505495" cy="1622321"/>
          </a:xfrm>
        </p:spPr>
        <p:txBody>
          <a:bodyPr>
            <a:normAutofit fontScale="90000"/>
          </a:bodyPr>
          <a:lstStyle/>
          <a:p>
            <a:r>
              <a:rPr lang="en-US" b="1">
                <a:solidFill>
                  <a:srgbClr val="19AFB3"/>
                </a:solidFill>
                <a:latin typeface="Century Gothic" panose="020B0502020202020204" pitchFamily="34" charset="0"/>
                <a:cs typeface="Aharoni" panose="02010803020104030203" pitchFamily="2" charset="-79"/>
              </a:rPr>
              <a:t>Why Self-Care Matters </a:t>
            </a:r>
            <a:br>
              <a:rPr lang="en-US" b="1">
                <a:solidFill>
                  <a:srgbClr val="19AFB3"/>
                </a:solidFill>
                <a:highlight>
                  <a:srgbClr val="FFFF00"/>
                </a:highlight>
                <a:latin typeface="Century Gothic" panose="020B0502020202020204" pitchFamily="34" charset="0"/>
                <a:cs typeface="Aharoni" panose="02010803020104030203" pitchFamily="2" charset="-79"/>
              </a:rPr>
            </a:br>
            <a:endParaRPr lang="en-US" b="1">
              <a:solidFill>
                <a:srgbClr val="22D4C3"/>
              </a:solidFill>
              <a:highlight>
                <a:srgbClr val="FFFF00"/>
              </a:highlight>
              <a:latin typeface="Century Gothic" panose="020B0502020202020204" pitchFamily="34" charset="0"/>
              <a:cs typeface="Aharoni" panose="02010803020104030203" pitchFamily="2" charset="-79"/>
            </a:endParaRPr>
          </a:p>
        </p:txBody>
      </p:sp>
      <p:sp>
        <p:nvSpPr>
          <p:cNvPr id="2" name="Content Placeholder 1">
            <a:extLst>
              <a:ext uri="{FF2B5EF4-FFF2-40B4-BE49-F238E27FC236}">
                <a16:creationId xmlns:a16="http://schemas.microsoft.com/office/drawing/2014/main" id="{0BC8702E-857C-F04D-A6BF-C6ED0407DCAE}"/>
              </a:ext>
            </a:extLst>
          </p:cNvPr>
          <p:cNvSpPr>
            <a:spLocks noGrp="1"/>
          </p:cNvSpPr>
          <p:nvPr>
            <p:ph idx="1"/>
          </p:nvPr>
        </p:nvSpPr>
        <p:spPr>
          <a:xfrm>
            <a:off x="484214" y="2376616"/>
            <a:ext cx="3707532" cy="4024184"/>
          </a:xfrm>
        </p:spPr>
        <p:txBody>
          <a:bodyPr>
            <a:normAutofit fontScale="92500" lnSpcReduction="10000"/>
          </a:bodyPr>
          <a:lstStyle/>
          <a:p>
            <a:r>
              <a:rPr lang="en-US">
                <a:latin typeface="Century Gothic" panose="020B0502020202020204" pitchFamily="34" charset="0"/>
              </a:rPr>
              <a:t>more than giving ourselves a break</a:t>
            </a:r>
          </a:p>
          <a:p>
            <a:r>
              <a:rPr lang="en-US">
                <a:latin typeface="Century Gothic" panose="020B0502020202020204" pitchFamily="34" charset="0"/>
              </a:rPr>
              <a:t>care for ourselves the way we care for others</a:t>
            </a:r>
          </a:p>
          <a:p>
            <a:r>
              <a:rPr lang="en-US">
                <a:latin typeface="Century Gothic" panose="020B0502020202020204" pitchFamily="34" charset="0"/>
              </a:rPr>
              <a:t>value our own unique needs</a:t>
            </a:r>
          </a:p>
          <a:p>
            <a:r>
              <a:rPr lang="en-US">
                <a:latin typeface="Century Gothic" panose="020B0502020202020204" pitchFamily="34" charset="0"/>
              </a:rPr>
              <a:t>avoid meltdowns</a:t>
            </a:r>
          </a:p>
          <a:p>
            <a:r>
              <a:rPr lang="en-US">
                <a:latin typeface="Century Gothic" panose="020B0502020202020204" pitchFamily="34" charset="0"/>
              </a:rPr>
              <a:t>we take better care of those around us</a:t>
            </a:r>
          </a:p>
          <a:p>
            <a:pPr marL="0" indent="0">
              <a:buNone/>
            </a:pPr>
            <a:endParaRPr lang="en-US" sz="2000"/>
          </a:p>
        </p:txBody>
      </p:sp>
      <p:pic>
        <p:nvPicPr>
          <p:cNvPr id="1026" name="Picture 2">
            <a:extLst>
              <a:ext uri="{FF2B5EF4-FFF2-40B4-BE49-F238E27FC236}">
                <a16:creationId xmlns:a16="http://schemas.microsoft.com/office/drawing/2014/main" id="{F86E336F-412F-C547-8E38-ED9424B97F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6416502" y="1448253"/>
            <a:ext cx="4011737" cy="3958248"/>
          </a:xfrm>
          <a:prstGeom prst="rect">
            <a:avLst/>
          </a:prstGeom>
          <a:noFill/>
          <a:ln w="76200">
            <a:solidFill>
              <a:schemeClr val="bg1"/>
            </a:solidFill>
          </a:ln>
          <a:effectLst/>
          <a:extLst>
            <a:ext uri="{909E8E84-426E-40DD-AFC4-6F175D3DCCD1}">
              <a14:hiddenFill xmlns:a14="http://schemas.microsoft.com/office/drawing/2010/main">
                <a:solidFill>
                  <a:srgbClr val="FFFFFF"/>
                </a:solidFill>
              </a14:hiddenFill>
            </a:ext>
          </a:extLst>
        </p:spPr>
      </p:pic>
      <p:cxnSp>
        <p:nvCxnSpPr>
          <p:cNvPr id="7" name="Straight Connector 6">
            <a:extLst>
              <a:ext uri="{FF2B5EF4-FFF2-40B4-BE49-F238E27FC236}">
                <a16:creationId xmlns:a16="http://schemas.microsoft.com/office/drawing/2014/main" id="{AF7D92BC-9C50-4C04-8058-1BFC63058444}"/>
              </a:ext>
            </a:extLst>
          </p:cNvPr>
          <p:cNvCxnSpPr>
            <a:cxnSpLocks/>
          </p:cNvCxnSpPr>
          <p:nvPr/>
        </p:nvCxnSpPr>
        <p:spPr>
          <a:xfrm>
            <a:off x="185236" y="2116331"/>
            <a:ext cx="4212593"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75012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9FDE699-925D-814D-B8E8-C2534F90573A}"/>
              </a:ext>
            </a:extLst>
          </p:cNvPr>
          <p:cNvSpPr>
            <a:spLocks noGrp="1"/>
          </p:cNvSpPr>
          <p:nvPr>
            <p:ph type="title"/>
          </p:nvPr>
        </p:nvSpPr>
        <p:spPr>
          <a:xfrm>
            <a:off x="838200" y="267154"/>
            <a:ext cx="10515600" cy="1325563"/>
          </a:xfrm>
        </p:spPr>
        <p:txBody>
          <a:bodyPr>
            <a:normAutofit/>
          </a:bodyPr>
          <a:lstStyle/>
          <a:p>
            <a:r>
              <a:rPr lang="en-US" b="1">
                <a:solidFill>
                  <a:srgbClr val="19AFB3"/>
                </a:solidFill>
                <a:latin typeface="Century Gothic" panose="020B0502020202020204" pitchFamily="34" charset="0"/>
                <a:cs typeface="Aharoni" panose="02010803020104030203" pitchFamily="2" charset="-79"/>
              </a:rPr>
              <a:t>Build Inner Resiliency</a:t>
            </a:r>
          </a:p>
        </p:txBody>
      </p:sp>
      <p:sp>
        <p:nvSpPr>
          <p:cNvPr id="2" name="Content Placeholder 1">
            <a:extLst>
              <a:ext uri="{FF2B5EF4-FFF2-40B4-BE49-F238E27FC236}">
                <a16:creationId xmlns:a16="http://schemas.microsoft.com/office/drawing/2014/main" id="{0BC8702E-857C-F04D-A6BF-C6ED0407DCAE}"/>
              </a:ext>
            </a:extLst>
          </p:cNvPr>
          <p:cNvSpPr>
            <a:spLocks noGrp="1"/>
          </p:cNvSpPr>
          <p:nvPr>
            <p:ph idx="1"/>
          </p:nvPr>
        </p:nvSpPr>
        <p:spPr>
          <a:xfrm>
            <a:off x="838200" y="1804231"/>
            <a:ext cx="10515600" cy="3454485"/>
          </a:xfrm>
        </p:spPr>
        <p:txBody>
          <a:bodyPr>
            <a:normAutofit/>
          </a:bodyPr>
          <a:lstStyle/>
          <a:p>
            <a:pPr marL="0" indent="0">
              <a:buNone/>
            </a:pPr>
            <a:r>
              <a:rPr lang="en-US" b="1">
                <a:solidFill>
                  <a:srgbClr val="002952"/>
                </a:solidFill>
                <a:latin typeface="Century Gothic" panose="020B0502020202020204" pitchFamily="34" charset="0"/>
              </a:rPr>
              <a:t>Resiliency </a:t>
            </a:r>
            <a:r>
              <a:rPr lang="en-US">
                <a:solidFill>
                  <a:srgbClr val="002952"/>
                </a:solidFill>
                <a:latin typeface="Century Gothic" panose="020B0502020202020204" pitchFamily="34" charset="0"/>
              </a:rPr>
              <a:t>is our ability to bounce back from negative circumstances or events. </a:t>
            </a:r>
            <a:endParaRPr lang="en-US" b="1">
              <a:solidFill>
                <a:srgbClr val="002952"/>
              </a:solidFill>
              <a:latin typeface="Century Gothic" panose="020B0502020202020204" pitchFamily="34" charset="0"/>
            </a:endParaRPr>
          </a:p>
          <a:p>
            <a:r>
              <a:rPr lang="en-US">
                <a:solidFill>
                  <a:srgbClr val="002952"/>
                </a:solidFill>
                <a:latin typeface="Century Gothic" panose="020B0502020202020204" pitchFamily="34" charset="0"/>
              </a:rPr>
              <a:t>Maslow’s hierarchy of needs can help us understand how self-care can help build resiliency.</a:t>
            </a:r>
          </a:p>
          <a:p>
            <a:r>
              <a:rPr lang="en-US">
                <a:solidFill>
                  <a:srgbClr val="002952"/>
                </a:solidFill>
                <a:latin typeface="Century Gothic" panose="020B0502020202020204" pitchFamily="34" charset="0"/>
              </a:rPr>
              <a:t>Focus on what we can control.</a:t>
            </a:r>
          </a:p>
          <a:p>
            <a:r>
              <a:rPr lang="en-US">
                <a:solidFill>
                  <a:srgbClr val="002952"/>
                </a:solidFill>
                <a:latin typeface="Century Gothic" panose="020B0502020202020204" pitchFamily="34" charset="0"/>
              </a:rPr>
              <a:t>Set appropriate and healthy boundaries on “energy withdrawals.” </a:t>
            </a:r>
          </a:p>
        </p:txBody>
      </p:sp>
      <p:cxnSp>
        <p:nvCxnSpPr>
          <p:cNvPr id="4" name="Straight Connector 3">
            <a:extLst>
              <a:ext uri="{FF2B5EF4-FFF2-40B4-BE49-F238E27FC236}">
                <a16:creationId xmlns:a16="http://schemas.microsoft.com/office/drawing/2014/main" id="{22BF12AD-0825-47F2-B280-031BDC0E48D4}"/>
              </a:ext>
            </a:extLst>
          </p:cNvPr>
          <p:cNvCxnSpPr>
            <a:cxnSpLocks/>
          </p:cNvCxnSpPr>
          <p:nvPr/>
        </p:nvCxnSpPr>
        <p:spPr>
          <a:xfrm flipV="1">
            <a:off x="838200" y="1599284"/>
            <a:ext cx="9392272" cy="37214"/>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5B3CD6D5-3A4C-154A-9509-8A1B06365AE4}"/>
              </a:ext>
            </a:extLst>
          </p:cNvPr>
          <p:cNvSpPr txBox="1"/>
          <p:nvPr/>
        </p:nvSpPr>
        <p:spPr>
          <a:xfrm>
            <a:off x="617839" y="5195616"/>
            <a:ext cx="1130643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19AFB3"/>
                </a:solidFill>
                <a:effectLst/>
                <a:uLnTx/>
                <a:uFillTx/>
                <a:latin typeface="Century Gothic" panose="020B0502020202020204" pitchFamily="34" charset="0"/>
                <a:ea typeface="+mn-ea"/>
                <a:cs typeface="+mn-cs"/>
              </a:rPr>
              <a:t>How would you rate your inner resiliency?</a:t>
            </a:r>
          </a:p>
        </p:txBody>
      </p:sp>
    </p:spTree>
    <p:extLst>
      <p:ext uri="{BB962C8B-B14F-4D97-AF65-F5344CB8AC3E}">
        <p14:creationId xmlns:p14="http://schemas.microsoft.com/office/powerpoint/2010/main" val="3375819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0D218-2358-4401-971D-FAC295D5B999}"/>
              </a:ext>
            </a:extLst>
          </p:cNvPr>
          <p:cNvSpPr>
            <a:spLocks noGrp="1"/>
          </p:cNvSpPr>
          <p:nvPr>
            <p:ph type="title"/>
          </p:nvPr>
        </p:nvSpPr>
        <p:spPr>
          <a:xfrm>
            <a:off x="838200" y="556995"/>
            <a:ext cx="10515600" cy="1133693"/>
          </a:xfrm>
        </p:spPr>
        <p:txBody>
          <a:bodyPr>
            <a:noAutofit/>
          </a:bodyPr>
          <a:lstStyle/>
          <a:p>
            <a:r>
              <a:rPr lang="en-US" b="1">
                <a:solidFill>
                  <a:srgbClr val="19AFB3"/>
                </a:solidFill>
                <a:latin typeface="Century Gothic" panose="020B0502020202020204" pitchFamily="34" charset="0"/>
                <a:cs typeface="Aharoni" panose="02010803020104030203" pitchFamily="2" charset="-79"/>
              </a:rPr>
              <a:t>Announcements</a:t>
            </a:r>
            <a:endParaRPr lang="en-GB" b="1">
              <a:solidFill>
                <a:srgbClr val="19AFB3"/>
              </a:solidFill>
              <a:latin typeface="Century Gothic" panose="020B0502020202020204" pitchFamily="34" charset="0"/>
              <a:cs typeface="Aharoni" panose="02010803020104030203" pitchFamily="2" charset="-79"/>
            </a:endParaRPr>
          </a:p>
        </p:txBody>
      </p:sp>
      <p:sp>
        <p:nvSpPr>
          <p:cNvPr id="4" name="TextBox 3">
            <a:extLst>
              <a:ext uri="{FF2B5EF4-FFF2-40B4-BE49-F238E27FC236}">
                <a16:creationId xmlns:a16="http://schemas.microsoft.com/office/drawing/2014/main" id="{FE8CDEDD-4CAF-1540-8089-C6A6F3256716}"/>
              </a:ext>
            </a:extLst>
          </p:cNvPr>
          <p:cNvSpPr txBox="1"/>
          <p:nvPr/>
        </p:nvSpPr>
        <p:spPr>
          <a:xfrm>
            <a:off x="8872538" y="1071563"/>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CEDE8C14-A78B-4E3A-8599-79BB6F29D0E3}"/>
              </a:ext>
            </a:extLst>
          </p:cNvPr>
          <p:cNvSpPr txBox="1"/>
          <p:nvPr/>
        </p:nvSpPr>
        <p:spPr>
          <a:xfrm flipH="1">
            <a:off x="149901" y="1991809"/>
            <a:ext cx="11857220" cy="4385752"/>
          </a:xfrm>
          <a:prstGeom prst="rect">
            <a:avLst/>
          </a:prstGeom>
          <a:noFill/>
        </p:spPr>
        <p:txBody>
          <a:bodyPr wrap="square" rtlCol="0">
            <a:spAutoFit/>
          </a:bodyPr>
          <a:lstStyle/>
          <a:p>
            <a:pPr>
              <a:lnSpc>
                <a:spcPct val="114000"/>
              </a:lnSpc>
              <a:defRPr/>
            </a:pPr>
            <a:r>
              <a:rPr kumimoji="0" lang="en-US" sz="2000" b="0" i="0" u="none" strike="noStrike" kern="1200" cap="none" spc="0" normalizeH="0" baseline="0" noProof="0">
                <a:ln>
                  <a:noFill/>
                </a:ln>
                <a:solidFill>
                  <a:srgbClr val="002952"/>
                </a:solidFill>
                <a:effectLst/>
                <a:uLnTx/>
                <a:uFillTx/>
                <a:latin typeface="Century Gothic" panose="020B0502020202020204" pitchFamily="34" charset="0"/>
                <a:ea typeface="Calibri" panose="020F0502020204030204" pitchFamily="34" charset="0"/>
                <a:cs typeface="Arial" panose="020B0604020202020204" pitchFamily="34" charset="0"/>
              </a:rPr>
              <a:t>UCOL 1523 Student Experience Midterm Survey…Thanks for your participation!</a:t>
            </a:r>
          </a:p>
          <a:p>
            <a:pPr marL="342900" marR="0" indent="-342900">
              <a:lnSpc>
                <a:spcPct val="150000"/>
              </a:lnSpc>
              <a:spcBef>
                <a:spcPts val="1200"/>
              </a:spcBef>
              <a:spcAft>
                <a:spcPts val="1200"/>
              </a:spcAft>
              <a:buFont typeface="Arial" panose="020B0604020202020204" pitchFamily="34" charset="0"/>
              <a:buChar char="•"/>
            </a:pPr>
            <a:r>
              <a:rPr lang="en-US" sz="2000">
                <a:solidFill>
                  <a:srgbClr val="002952"/>
                </a:solidFill>
                <a:effectLst/>
                <a:latin typeface="Century Gothic" panose="020B0502020202020204" pitchFamily="34" charset="0"/>
                <a:ea typeface="Times New Roman" panose="02020603050405020304" pitchFamily="18" charset="0"/>
                <a:cs typeface="Calibri" panose="020F0502020204030204" pitchFamily="34" charset="0"/>
              </a:rPr>
              <a:t>The student experience survey plays an important role in helping our faculty and staff evaluate and improve this course. </a:t>
            </a:r>
          </a:p>
          <a:p>
            <a:pPr marL="342900" marR="0" indent="-342900">
              <a:lnSpc>
                <a:spcPct val="150000"/>
              </a:lnSpc>
              <a:spcBef>
                <a:spcPts val="1200"/>
              </a:spcBef>
              <a:spcAft>
                <a:spcPts val="1200"/>
              </a:spcAft>
              <a:buFont typeface="Arial" panose="020B0604020202020204" pitchFamily="34" charset="0"/>
              <a:buChar char="•"/>
            </a:pPr>
            <a:r>
              <a:rPr lang="en-US" sz="2000">
                <a:solidFill>
                  <a:srgbClr val="002952"/>
                </a:solidFill>
                <a:effectLst/>
                <a:latin typeface="Century Gothic" panose="020B0502020202020204" pitchFamily="34" charset="0"/>
                <a:ea typeface="Times New Roman" panose="02020603050405020304" pitchFamily="18" charset="0"/>
                <a:cs typeface="Calibri" panose="020F0502020204030204" pitchFamily="34" charset="0"/>
              </a:rPr>
              <a:t>This is a new course and we want to know how it’s going for you. Your responses on the short, online survey will provide valuable input into how this course evolves for the remainder of this semester and for future semesters. </a:t>
            </a:r>
          </a:p>
          <a:p>
            <a:pPr marL="342900" indent="-342900">
              <a:lnSpc>
                <a:spcPct val="150000"/>
              </a:lnSpc>
              <a:spcBef>
                <a:spcPts val="1200"/>
              </a:spcBef>
              <a:spcAft>
                <a:spcPts val="1200"/>
              </a:spcAft>
              <a:buFont typeface="Arial" panose="020B0604020202020204" pitchFamily="34" charset="0"/>
              <a:buChar char="•"/>
            </a:pPr>
            <a:r>
              <a:rPr lang="en-US" sz="2000" i="1">
                <a:solidFill>
                  <a:srgbClr val="002952"/>
                </a:solidFill>
                <a:effectLst/>
                <a:latin typeface="Century Gothic" panose="020B0502020202020204" pitchFamily="34" charset="0"/>
                <a:ea typeface="Calibri" panose="020F0502020204030204" pitchFamily="34" charset="0"/>
              </a:rPr>
              <a:t>Please note: Your evaluations and comments are NOT connected to your login information. The ANONYMOUS evaluation data will not be distributed at the section levels.</a:t>
            </a:r>
            <a:endParaRPr lang="en-US" sz="2000">
              <a:solidFill>
                <a:srgbClr val="002952"/>
              </a:solidFill>
              <a:latin typeface="Century Gothic" panose="020B0502020202020204" pitchFamily="34" charset="0"/>
              <a:ea typeface="Times New Roman" panose="02020603050405020304" pitchFamily="18" charset="0"/>
              <a:cs typeface="Calibri" panose="020F0502020204030204" pitchFamily="34" charset="0"/>
            </a:endParaRPr>
          </a:p>
        </p:txBody>
      </p:sp>
      <p:cxnSp>
        <p:nvCxnSpPr>
          <p:cNvPr id="6" name="Straight Connector 5">
            <a:extLst>
              <a:ext uri="{FF2B5EF4-FFF2-40B4-BE49-F238E27FC236}">
                <a16:creationId xmlns:a16="http://schemas.microsoft.com/office/drawing/2014/main" id="{C124390D-FA14-497C-8D1A-D2ED74A02555}"/>
              </a:ext>
            </a:extLst>
          </p:cNvPr>
          <p:cNvCxnSpPr>
            <a:cxnSpLocks/>
          </p:cNvCxnSpPr>
          <p:nvPr/>
        </p:nvCxnSpPr>
        <p:spPr>
          <a:xfrm flipV="1">
            <a:off x="1001409" y="1874929"/>
            <a:ext cx="9392272" cy="37214"/>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FC0B0CF7-3D53-4B69-BF6F-51B447960E65}"/>
              </a:ext>
            </a:extLst>
          </p:cNvPr>
          <p:cNvSpPr/>
          <p:nvPr/>
        </p:nvSpPr>
        <p:spPr>
          <a:xfrm>
            <a:off x="9214577" y="122536"/>
            <a:ext cx="1179104" cy="1133693"/>
          </a:xfrm>
          <a:prstGeom prst="ellipse">
            <a:avLst/>
          </a:prstGeom>
          <a:solidFill>
            <a:srgbClr val="FFC000"/>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Oval 18">
            <a:extLst>
              <a:ext uri="{FF2B5EF4-FFF2-40B4-BE49-F238E27FC236}">
                <a16:creationId xmlns:a16="http://schemas.microsoft.com/office/drawing/2014/main" id="{4C16E9B4-29BA-4CD3-8DEB-E542E4D3068F}"/>
              </a:ext>
            </a:extLst>
          </p:cNvPr>
          <p:cNvSpPr/>
          <p:nvPr/>
        </p:nvSpPr>
        <p:spPr>
          <a:xfrm>
            <a:off x="9804129" y="818192"/>
            <a:ext cx="776355" cy="775373"/>
          </a:xfrm>
          <a:prstGeom prst="ellipse">
            <a:avLst/>
          </a:prstGeom>
          <a:solidFill>
            <a:srgbClr val="77E3AD"/>
          </a:solidFill>
          <a:ln>
            <a:solidFill>
              <a:srgbClr val="7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27570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9FDE699-925D-814D-B8E8-C2534F90573A}"/>
              </a:ext>
            </a:extLst>
          </p:cNvPr>
          <p:cNvSpPr>
            <a:spLocks noGrp="1"/>
          </p:cNvSpPr>
          <p:nvPr>
            <p:ph type="title"/>
          </p:nvPr>
        </p:nvSpPr>
        <p:spPr>
          <a:xfrm>
            <a:off x="838200" y="267154"/>
            <a:ext cx="10515600" cy="1325563"/>
          </a:xfrm>
        </p:spPr>
        <p:txBody>
          <a:bodyPr>
            <a:normAutofit/>
          </a:bodyPr>
          <a:lstStyle/>
          <a:p>
            <a:r>
              <a:rPr lang="en-US" b="1">
                <a:solidFill>
                  <a:srgbClr val="19AFB3"/>
                </a:solidFill>
                <a:latin typeface="Century Gothic" panose="020B0502020202020204" pitchFamily="34" charset="0"/>
                <a:cs typeface="Aharoni" panose="02010803020104030203" pitchFamily="2" charset="-79"/>
              </a:rPr>
              <a:t>Inner Resiliency and Maslow’s Hierarchy of Needs</a:t>
            </a:r>
          </a:p>
        </p:txBody>
      </p:sp>
      <p:pic>
        <p:nvPicPr>
          <p:cNvPr id="7" name="Content Placeholder 6" descr="Diagram&#10;&#10;Description automatically generated">
            <a:extLst>
              <a:ext uri="{FF2B5EF4-FFF2-40B4-BE49-F238E27FC236}">
                <a16:creationId xmlns:a16="http://schemas.microsoft.com/office/drawing/2014/main" id="{FDFDECBD-529B-9A43-9394-E76434C8AFF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422821" y="1592717"/>
            <a:ext cx="5167529" cy="3844888"/>
          </a:xfrm>
        </p:spPr>
      </p:pic>
      <p:cxnSp>
        <p:nvCxnSpPr>
          <p:cNvPr id="4" name="Straight Connector 3">
            <a:extLst>
              <a:ext uri="{FF2B5EF4-FFF2-40B4-BE49-F238E27FC236}">
                <a16:creationId xmlns:a16="http://schemas.microsoft.com/office/drawing/2014/main" id="{22BF12AD-0825-47F2-B280-031BDC0E48D4}"/>
              </a:ext>
            </a:extLst>
          </p:cNvPr>
          <p:cNvCxnSpPr>
            <a:cxnSpLocks/>
          </p:cNvCxnSpPr>
          <p:nvPr/>
        </p:nvCxnSpPr>
        <p:spPr>
          <a:xfrm flipV="1">
            <a:off x="838200" y="1599284"/>
            <a:ext cx="9392272" cy="37214"/>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5B3CD6D5-3A4C-154A-9509-8A1B06365AE4}"/>
              </a:ext>
            </a:extLst>
          </p:cNvPr>
          <p:cNvSpPr txBox="1"/>
          <p:nvPr/>
        </p:nvSpPr>
        <p:spPr>
          <a:xfrm>
            <a:off x="617839" y="5603389"/>
            <a:ext cx="11306432"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19AFB3"/>
                </a:solidFill>
                <a:effectLst/>
                <a:uLnTx/>
                <a:uFillTx/>
                <a:latin typeface="Century Gothic" panose="020B0502020202020204" pitchFamily="34" charset="0"/>
                <a:ea typeface="+mn-ea"/>
                <a:cs typeface="+mn-cs"/>
              </a:rPr>
              <a:t>We are at our most resilient when our needs are being met.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19AFB3"/>
                </a:solidFill>
                <a:effectLst/>
                <a:uLnTx/>
                <a:uFillTx/>
                <a:latin typeface="Century Gothic" panose="020B0502020202020204" pitchFamily="34" charset="0"/>
                <a:ea typeface="+mn-ea"/>
                <a:cs typeface="+mn-cs"/>
              </a:rPr>
              <a:t>Which areas could use some attention in your life?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19AFB3"/>
                </a:solidFill>
                <a:effectLst/>
                <a:uLnTx/>
                <a:uFillTx/>
                <a:latin typeface="Century Gothic" panose="020B0502020202020204" pitchFamily="34" charset="0"/>
                <a:ea typeface="+mn-ea"/>
                <a:cs typeface="+mn-cs"/>
              </a:rPr>
              <a:t>How might you meet those needs? </a:t>
            </a:r>
          </a:p>
        </p:txBody>
      </p:sp>
    </p:spTree>
    <p:extLst>
      <p:ext uri="{BB962C8B-B14F-4D97-AF65-F5344CB8AC3E}">
        <p14:creationId xmlns:p14="http://schemas.microsoft.com/office/powerpoint/2010/main" val="9082475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9FDE699-925D-814D-B8E8-C2534F90573A}"/>
              </a:ext>
            </a:extLst>
          </p:cNvPr>
          <p:cNvSpPr>
            <a:spLocks noGrp="1"/>
          </p:cNvSpPr>
          <p:nvPr>
            <p:ph type="title"/>
          </p:nvPr>
        </p:nvSpPr>
        <p:spPr>
          <a:xfrm>
            <a:off x="647700" y="513098"/>
            <a:ext cx="9250062" cy="1325563"/>
          </a:xfrm>
        </p:spPr>
        <p:txBody>
          <a:bodyPr>
            <a:noAutofit/>
          </a:bodyPr>
          <a:lstStyle/>
          <a:p>
            <a:r>
              <a:rPr lang="en-US" b="1">
                <a:solidFill>
                  <a:srgbClr val="002952"/>
                </a:solidFill>
                <a:latin typeface="Century Gothic" panose="020B0502020202020204" pitchFamily="34" charset="0"/>
                <a:cs typeface="Aharoni" panose="02010803020104030203" pitchFamily="2" charset="-79"/>
              </a:rPr>
              <a:t>Belonging Toolbox: </a:t>
            </a:r>
            <a:br>
              <a:rPr lang="en-US" b="1">
                <a:solidFill>
                  <a:srgbClr val="002952"/>
                </a:solidFill>
                <a:latin typeface="Century Gothic" panose="020B0502020202020204" pitchFamily="34" charset="0"/>
                <a:cs typeface="Aharoni" panose="02010803020104030203" pitchFamily="2" charset="-79"/>
              </a:rPr>
            </a:br>
            <a:r>
              <a:rPr lang="en-US" b="1">
                <a:solidFill>
                  <a:srgbClr val="002952"/>
                </a:solidFill>
                <a:latin typeface="Century Gothic" panose="020B0502020202020204" pitchFamily="34" charset="0"/>
                <a:cs typeface="Aharoni" panose="02010803020104030203" pitchFamily="2" charset="-79"/>
              </a:rPr>
              <a:t>Emotional Energy Bank Account</a:t>
            </a:r>
          </a:p>
        </p:txBody>
      </p:sp>
      <p:sp>
        <p:nvSpPr>
          <p:cNvPr id="2" name="Content Placeholder 1">
            <a:extLst>
              <a:ext uri="{FF2B5EF4-FFF2-40B4-BE49-F238E27FC236}">
                <a16:creationId xmlns:a16="http://schemas.microsoft.com/office/drawing/2014/main" id="{0BC8702E-857C-F04D-A6BF-C6ED0407DCAE}"/>
              </a:ext>
            </a:extLst>
          </p:cNvPr>
          <p:cNvSpPr>
            <a:spLocks noGrp="1"/>
          </p:cNvSpPr>
          <p:nvPr>
            <p:ph idx="1"/>
          </p:nvPr>
        </p:nvSpPr>
        <p:spPr>
          <a:xfrm>
            <a:off x="647700" y="2185918"/>
            <a:ext cx="8267700" cy="4330700"/>
          </a:xfrm>
        </p:spPr>
        <p:txBody>
          <a:bodyPr anchor="ctr">
            <a:normAutofit/>
          </a:bodyPr>
          <a:lstStyle/>
          <a:p>
            <a:r>
              <a:rPr lang="en-US" sz="2400">
                <a:solidFill>
                  <a:srgbClr val="002952"/>
                </a:solidFill>
                <a:latin typeface="Century Gothic" panose="020B0502020202020204" pitchFamily="34" charset="0"/>
              </a:rPr>
              <a:t>Think about the things in your life that are withdrawals and those that are deposits.</a:t>
            </a:r>
          </a:p>
          <a:p>
            <a:r>
              <a:rPr lang="en-US" sz="2400">
                <a:solidFill>
                  <a:srgbClr val="002952"/>
                </a:solidFill>
                <a:latin typeface="Century Gothic" panose="020B0502020202020204" pitchFamily="34" charset="0"/>
              </a:rPr>
              <a:t>Consider who much each of those withdrawals and deposits are worth.</a:t>
            </a:r>
            <a:endParaRPr lang="en-US" sz="2400">
              <a:latin typeface="Century Gothic" panose="020B0502020202020204" pitchFamily="34" charset="0"/>
            </a:endParaRPr>
          </a:p>
          <a:p>
            <a:pPr marL="0" indent="0">
              <a:buNone/>
            </a:pPr>
            <a:endParaRPr lang="en-US" sz="2400">
              <a:latin typeface="Century Gothic" panose="020B0502020202020204" pitchFamily="34" charset="0"/>
            </a:endParaRPr>
          </a:p>
          <a:p>
            <a:pPr marL="0" indent="0">
              <a:buNone/>
            </a:pPr>
            <a:endParaRPr lang="en-US" sz="2400">
              <a:latin typeface="Century Gothic" panose="020B0502020202020204" pitchFamily="34" charset="0"/>
            </a:endParaRPr>
          </a:p>
          <a:p>
            <a:pPr marL="0" indent="0">
              <a:buNone/>
            </a:pPr>
            <a:endParaRPr lang="en-US" sz="2400">
              <a:latin typeface="Century Gothic" panose="020B0502020202020204" pitchFamily="34" charset="0"/>
            </a:endParaRPr>
          </a:p>
          <a:p>
            <a:pPr marL="0" indent="0">
              <a:buNone/>
            </a:pPr>
            <a:endParaRPr lang="en-US" sz="2400">
              <a:latin typeface="Abadi" panose="020B0604020104020204" pitchFamily="34" charset="0"/>
            </a:endParaRPr>
          </a:p>
          <a:p>
            <a:pPr marL="0" indent="0">
              <a:buNone/>
            </a:pPr>
            <a:endParaRPr lang="en-US" sz="2400">
              <a:latin typeface="Abadi" panose="020B0604020104020204" pitchFamily="34" charset="0"/>
            </a:endParaRPr>
          </a:p>
          <a:p>
            <a:pPr marL="0" indent="0">
              <a:buNone/>
            </a:pPr>
            <a:endParaRPr lang="en-US" sz="2400"/>
          </a:p>
        </p:txBody>
      </p:sp>
      <p:pic>
        <p:nvPicPr>
          <p:cNvPr id="4" name="Picture 3">
            <a:extLst>
              <a:ext uri="{FF2B5EF4-FFF2-40B4-BE49-F238E27FC236}">
                <a16:creationId xmlns:a16="http://schemas.microsoft.com/office/drawing/2014/main" id="{38770DD2-3E0A-4B59-948D-0CAD1B16180F}"/>
              </a:ext>
            </a:extLst>
          </p:cNvPr>
          <p:cNvPicPr>
            <a:picLocks noChangeAspect="1"/>
          </p:cNvPicPr>
          <p:nvPr/>
        </p:nvPicPr>
        <p:blipFill>
          <a:blip r:embed="rId3"/>
          <a:stretch>
            <a:fillRect/>
          </a:stretch>
        </p:blipFill>
        <p:spPr>
          <a:xfrm>
            <a:off x="9269951" y="2857501"/>
            <a:ext cx="1431070" cy="1142998"/>
          </a:xfrm>
          <a:prstGeom prst="rect">
            <a:avLst/>
          </a:prstGeom>
        </p:spPr>
      </p:pic>
      <p:cxnSp>
        <p:nvCxnSpPr>
          <p:cNvPr id="7" name="Straight Connector 6">
            <a:extLst>
              <a:ext uri="{FF2B5EF4-FFF2-40B4-BE49-F238E27FC236}">
                <a16:creationId xmlns:a16="http://schemas.microsoft.com/office/drawing/2014/main" id="{6A81E3B7-3A81-4ED9-9150-1924CC0F501A}"/>
              </a:ext>
            </a:extLst>
          </p:cNvPr>
          <p:cNvCxnSpPr>
            <a:cxnSpLocks/>
          </p:cNvCxnSpPr>
          <p:nvPr/>
        </p:nvCxnSpPr>
        <p:spPr>
          <a:xfrm flipV="1">
            <a:off x="287144" y="2042966"/>
            <a:ext cx="9392272" cy="37214"/>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5" name="Table 5">
            <a:extLst>
              <a:ext uri="{FF2B5EF4-FFF2-40B4-BE49-F238E27FC236}">
                <a16:creationId xmlns:a16="http://schemas.microsoft.com/office/drawing/2014/main" id="{A747F2CB-83E5-AB47-9256-80F7ABB7CED1}"/>
              </a:ext>
            </a:extLst>
          </p:cNvPr>
          <p:cNvGraphicFramePr>
            <a:graphicFrameLocks noGrp="1"/>
          </p:cNvGraphicFramePr>
          <p:nvPr/>
        </p:nvGraphicFramePr>
        <p:xfrm>
          <a:off x="899303" y="4063972"/>
          <a:ext cx="8016097" cy="2205682"/>
        </p:xfrm>
        <a:graphic>
          <a:graphicData uri="http://schemas.openxmlformats.org/drawingml/2006/table">
            <a:tbl>
              <a:tblPr firstRow="1" bandRow="1">
                <a:tableStyleId>{5C22544A-7EE6-4342-B048-85BDC9FD1C3A}</a:tableStyleId>
              </a:tblPr>
              <a:tblGrid>
                <a:gridCol w="3963081">
                  <a:extLst>
                    <a:ext uri="{9D8B030D-6E8A-4147-A177-3AD203B41FA5}">
                      <a16:colId xmlns:a16="http://schemas.microsoft.com/office/drawing/2014/main" val="1337322464"/>
                    </a:ext>
                  </a:extLst>
                </a:gridCol>
                <a:gridCol w="4053016">
                  <a:extLst>
                    <a:ext uri="{9D8B030D-6E8A-4147-A177-3AD203B41FA5}">
                      <a16:colId xmlns:a16="http://schemas.microsoft.com/office/drawing/2014/main" val="679194184"/>
                    </a:ext>
                  </a:extLst>
                </a:gridCol>
              </a:tblGrid>
              <a:tr h="643324">
                <a:tc>
                  <a:txBody>
                    <a:bodyPr/>
                    <a:lstStyle/>
                    <a:p>
                      <a:pPr algn="ctr"/>
                      <a:r>
                        <a:rPr lang="en-US">
                          <a:latin typeface="Century Gothic" panose="020B0502020202020204" pitchFamily="34" charset="0"/>
                        </a:rPr>
                        <a:t>WITHDRAWALS</a:t>
                      </a:r>
                    </a:p>
                  </a:txBody>
                  <a:tcPr>
                    <a:solidFill>
                      <a:srgbClr val="19AFB3"/>
                    </a:solidFill>
                  </a:tcPr>
                </a:tc>
                <a:tc>
                  <a:txBody>
                    <a:bodyPr/>
                    <a:lstStyle/>
                    <a:p>
                      <a:pPr algn="ctr"/>
                      <a:r>
                        <a:rPr lang="en-US">
                          <a:latin typeface="Century Gothic" panose="020B0502020202020204" pitchFamily="34" charset="0"/>
                        </a:rPr>
                        <a:t>DEPOSITS</a:t>
                      </a:r>
                    </a:p>
                  </a:txBody>
                  <a:tcPr>
                    <a:solidFill>
                      <a:srgbClr val="19AFB3"/>
                    </a:solidFill>
                  </a:tcPr>
                </a:tc>
                <a:extLst>
                  <a:ext uri="{0D108BD9-81ED-4DB2-BD59-A6C34878D82A}">
                    <a16:rowId xmlns:a16="http://schemas.microsoft.com/office/drawing/2014/main" val="1814210707"/>
                  </a:ext>
                </a:extLst>
              </a:tr>
              <a:tr h="643324">
                <a:tc>
                  <a:txBody>
                    <a:bodyPr/>
                    <a:lstStyle/>
                    <a:p>
                      <a:r>
                        <a:rPr lang="en-US">
                          <a:latin typeface="Century Gothic" panose="020B0502020202020204" pitchFamily="34" charset="0"/>
                        </a:rPr>
                        <a:t>Example: Having to clean my cat’s litter boxes $5</a:t>
                      </a:r>
                    </a:p>
                  </a:txBody>
                  <a:tcPr>
                    <a:solidFill>
                      <a:schemeClr val="accent4">
                        <a:lumMod val="20000"/>
                        <a:lumOff val="80000"/>
                      </a:schemeClr>
                    </a:solidFill>
                  </a:tcPr>
                </a:tc>
                <a:tc>
                  <a:txBody>
                    <a:bodyPr/>
                    <a:lstStyle/>
                    <a:p>
                      <a:pPr algn="ctr"/>
                      <a:r>
                        <a:rPr lang="en-US">
                          <a:latin typeface="Century Gothic" panose="020B0502020202020204" pitchFamily="34" charset="0"/>
                        </a:rPr>
                        <a:t>Example: Meditating once in the morning and once at night $25</a:t>
                      </a:r>
                    </a:p>
                  </a:txBody>
                  <a:tcPr>
                    <a:solidFill>
                      <a:schemeClr val="accent4">
                        <a:lumMod val="20000"/>
                        <a:lumOff val="80000"/>
                      </a:schemeClr>
                    </a:solidFill>
                  </a:tcPr>
                </a:tc>
                <a:extLst>
                  <a:ext uri="{0D108BD9-81ED-4DB2-BD59-A6C34878D82A}">
                    <a16:rowId xmlns:a16="http://schemas.microsoft.com/office/drawing/2014/main" val="2407845282"/>
                  </a:ext>
                </a:extLst>
              </a:tr>
              <a:tr h="919034">
                <a:tc>
                  <a:txBody>
                    <a:bodyPr/>
                    <a:lstStyle/>
                    <a:p>
                      <a:endParaRPr lang="en-US">
                        <a:latin typeface="Century Gothic" panose="020B0502020202020204" pitchFamily="34" charset="0"/>
                      </a:endParaRPr>
                    </a:p>
                  </a:txBody>
                  <a:tcPr>
                    <a:solidFill>
                      <a:schemeClr val="accent4">
                        <a:lumMod val="40000"/>
                        <a:lumOff val="60000"/>
                      </a:schemeClr>
                    </a:solidFill>
                  </a:tcPr>
                </a:tc>
                <a:tc>
                  <a:txBody>
                    <a:bodyPr/>
                    <a:lstStyle/>
                    <a:p>
                      <a:pPr algn="ctr"/>
                      <a:endParaRPr lang="en-US">
                        <a:latin typeface="Century Gothic" panose="020B0502020202020204" pitchFamily="34" charset="0"/>
                      </a:endParaRPr>
                    </a:p>
                  </a:txBody>
                  <a:tcPr>
                    <a:solidFill>
                      <a:schemeClr val="accent4">
                        <a:lumMod val="40000"/>
                        <a:lumOff val="60000"/>
                      </a:schemeClr>
                    </a:solidFill>
                  </a:tcPr>
                </a:tc>
                <a:extLst>
                  <a:ext uri="{0D108BD9-81ED-4DB2-BD59-A6C34878D82A}">
                    <a16:rowId xmlns:a16="http://schemas.microsoft.com/office/drawing/2014/main" val="447959195"/>
                  </a:ext>
                </a:extLst>
              </a:tr>
            </a:tbl>
          </a:graphicData>
        </a:graphic>
      </p:graphicFrame>
    </p:spTree>
    <p:extLst>
      <p:ext uri="{BB962C8B-B14F-4D97-AF65-F5344CB8AC3E}">
        <p14:creationId xmlns:p14="http://schemas.microsoft.com/office/powerpoint/2010/main" val="42505369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2745247-3E81-4B81-A4ED-01DEF12204B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581100" y="1989586"/>
            <a:ext cx="3298743" cy="2910654"/>
          </a:xfrm>
          <a:prstGeom prst="rect">
            <a:avLst/>
          </a:prstGeom>
          <a:no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a:outerShdw sx="1000" sy="1000" algn="ctr" rotWithShape="0">
              <a:srgbClr val="22D4C3"/>
            </a:outerShdw>
          </a:effectLst>
        </p:spPr>
      </p:pic>
      <p:sp>
        <p:nvSpPr>
          <p:cNvPr id="8" name="Content Placeholder 7">
            <a:extLst>
              <a:ext uri="{FF2B5EF4-FFF2-40B4-BE49-F238E27FC236}">
                <a16:creationId xmlns:a16="http://schemas.microsoft.com/office/drawing/2014/main" id="{AC128135-2502-4144-9871-CF2CF26F1B56}"/>
              </a:ext>
            </a:extLst>
          </p:cNvPr>
          <p:cNvSpPr>
            <a:spLocks noGrp="1"/>
          </p:cNvSpPr>
          <p:nvPr>
            <p:ph idx="1"/>
          </p:nvPr>
        </p:nvSpPr>
        <p:spPr>
          <a:xfrm>
            <a:off x="285081" y="1854156"/>
            <a:ext cx="8573098" cy="4351338"/>
          </a:xfrm>
        </p:spPr>
        <p:txBody>
          <a:bodyPr>
            <a:normAutofit/>
          </a:bodyPr>
          <a:lstStyle/>
          <a:p>
            <a:pPr>
              <a:lnSpc>
                <a:spcPct val="100000"/>
              </a:lnSpc>
            </a:pPr>
            <a:r>
              <a:rPr lang="en-US" sz="2400">
                <a:solidFill>
                  <a:srgbClr val="002952"/>
                </a:solidFill>
                <a:latin typeface="Century Gothic" panose="020B0502020202020204" pitchFamily="34" charset="0"/>
              </a:rPr>
              <a:t>Many people say, “I don’t have time for self-care.”</a:t>
            </a:r>
          </a:p>
          <a:p>
            <a:pPr>
              <a:lnSpc>
                <a:spcPct val="100000"/>
              </a:lnSpc>
            </a:pPr>
            <a:r>
              <a:rPr lang="en-US" sz="2400">
                <a:solidFill>
                  <a:srgbClr val="002952"/>
                </a:solidFill>
                <a:latin typeface="Century Gothic" panose="020B0502020202020204" pitchFamily="34" charset="0"/>
              </a:rPr>
              <a:t>Because of our fast-paced world, we believe that we </a:t>
            </a:r>
            <a:br>
              <a:rPr lang="en-US" sz="2400">
                <a:solidFill>
                  <a:srgbClr val="002952"/>
                </a:solidFill>
                <a:latin typeface="Century Gothic" panose="020B0502020202020204" pitchFamily="34" charset="0"/>
              </a:rPr>
            </a:br>
            <a:r>
              <a:rPr lang="en-US" sz="2400">
                <a:solidFill>
                  <a:srgbClr val="002952"/>
                </a:solidFill>
                <a:latin typeface="Century Gothic" panose="020B0502020202020204" pitchFamily="34" charset="0"/>
              </a:rPr>
              <a:t>must be </a:t>
            </a:r>
            <a:r>
              <a:rPr lang="en-US" sz="2400" i="1">
                <a:solidFill>
                  <a:srgbClr val="002952"/>
                </a:solidFill>
                <a:latin typeface="Century Gothic" panose="020B0502020202020204" pitchFamily="34" charset="0"/>
              </a:rPr>
              <a:t>doing </a:t>
            </a:r>
            <a:r>
              <a:rPr lang="en-US" sz="2400">
                <a:solidFill>
                  <a:srgbClr val="002952"/>
                </a:solidFill>
                <a:latin typeface="Century Gothic" panose="020B0502020202020204" pitchFamily="34" charset="0"/>
              </a:rPr>
              <a:t>and </a:t>
            </a:r>
            <a:r>
              <a:rPr lang="en-US" sz="2400" i="1">
                <a:solidFill>
                  <a:srgbClr val="002952"/>
                </a:solidFill>
                <a:latin typeface="Century Gothic" panose="020B0502020202020204" pitchFamily="34" charset="0"/>
              </a:rPr>
              <a:t>producing </a:t>
            </a:r>
            <a:r>
              <a:rPr lang="en-US" sz="2400" err="1">
                <a:solidFill>
                  <a:srgbClr val="002952"/>
                </a:solidFill>
                <a:latin typeface="Century Gothic" panose="020B0502020202020204" pitchFamily="34" charset="0"/>
              </a:rPr>
              <a:t>all.the.time</a:t>
            </a:r>
            <a:r>
              <a:rPr lang="en-US" sz="2400">
                <a:solidFill>
                  <a:srgbClr val="002952"/>
                </a:solidFill>
                <a:latin typeface="Century Gothic" panose="020B0502020202020204" pitchFamily="34" charset="0"/>
              </a:rPr>
              <a:t>! </a:t>
            </a:r>
          </a:p>
          <a:p>
            <a:pPr>
              <a:lnSpc>
                <a:spcPct val="100000"/>
              </a:lnSpc>
            </a:pPr>
            <a:r>
              <a:rPr lang="en-US" sz="2400">
                <a:solidFill>
                  <a:srgbClr val="002952"/>
                </a:solidFill>
                <a:latin typeface="Century Gothic" panose="020B0502020202020204" pitchFamily="34" charset="0"/>
              </a:rPr>
              <a:t>Change your priorities! </a:t>
            </a:r>
          </a:p>
          <a:p>
            <a:pPr>
              <a:lnSpc>
                <a:spcPct val="100000"/>
              </a:lnSpc>
            </a:pPr>
            <a:r>
              <a:rPr lang="en-US" sz="2400">
                <a:solidFill>
                  <a:srgbClr val="002952"/>
                </a:solidFill>
                <a:latin typeface="Century Gothic" panose="020B0502020202020204" pitchFamily="34" charset="0"/>
              </a:rPr>
              <a:t>Rest and self-care is right.</a:t>
            </a:r>
          </a:p>
          <a:p>
            <a:pPr>
              <a:lnSpc>
                <a:spcPct val="100000"/>
              </a:lnSpc>
            </a:pPr>
            <a:r>
              <a:rPr lang="en-US" sz="2400">
                <a:solidFill>
                  <a:srgbClr val="002952"/>
                </a:solidFill>
                <a:latin typeface="Century Gothic" panose="020B0502020202020204" pitchFamily="34" charset="0"/>
              </a:rPr>
              <a:t>Some things can wait. </a:t>
            </a:r>
          </a:p>
          <a:p>
            <a:pPr>
              <a:lnSpc>
                <a:spcPct val="100000"/>
              </a:lnSpc>
            </a:pPr>
            <a:r>
              <a:rPr lang="en-US" sz="2400">
                <a:solidFill>
                  <a:srgbClr val="002952"/>
                </a:solidFill>
                <a:latin typeface="Century Gothic" panose="020B0502020202020204" pitchFamily="34" charset="0"/>
              </a:rPr>
              <a:t>Nothing is more important than your mental health. </a:t>
            </a:r>
          </a:p>
        </p:txBody>
      </p:sp>
      <p:cxnSp>
        <p:nvCxnSpPr>
          <p:cNvPr id="4" name="Straight Connector 3">
            <a:extLst>
              <a:ext uri="{FF2B5EF4-FFF2-40B4-BE49-F238E27FC236}">
                <a16:creationId xmlns:a16="http://schemas.microsoft.com/office/drawing/2014/main" id="{B20776E9-0F7C-44F9-93E5-E1A863D812EA}"/>
              </a:ext>
            </a:extLst>
          </p:cNvPr>
          <p:cNvCxnSpPr>
            <a:cxnSpLocks/>
          </p:cNvCxnSpPr>
          <p:nvPr/>
        </p:nvCxnSpPr>
        <p:spPr>
          <a:xfrm flipV="1">
            <a:off x="838200" y="1720942"/>
            <a:ext cx="9392272" cy="37214"/>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 name="Title 6">
            <a:extLst>
              <a:ext uri="{FF2B5EF4-FFF2-40B4-BE49-F238E27FC236}">
                <a16:creationId xmlns:a16="http://schemas.microsoft.com/office/drawing/2014/main" id="{0337BCCD-A6CD-0244-8263-9317C4E8103E}"/>
              </a:ext>
            </a:extLst>
          </p:cNvPr>
          <p:cNvSpPr>
            <a:spLocks noGrp="1"/>
          </p:cNvSpPr>
          <p:nvPr>
            <p:ph type="title"/>
          </p:nvPr>
        </p:nvSpPr>
        <p:spPr/>
        <p:txBody>
          <a:bodyPr>
            <a:normAutofit/>
          </a:bodyPr>
          <a:lstStyle/>
          <a:p>
            <a:r>
              <a:rPr lang="en-US" b="1">
                <a:solidFill>
                  <a:srgbClr val="19AFB3"/>
                </a:solidFill>
                <a:latin typeface="Century Gothic" panose="020B0502020202020204" pitchFamily="34" charset="0"/>
                <a:cs typeface="Aharoni" panose="02010803020104030203" pitchFamily="2" charset="-79"/>
              </a:rPr>
              <a:t>Everyday Self-Care</a:t>
            </a:r>
          </a:p>
        </p:txBody>
      </p:sp>
    </p:spTree>
    <p:extLst>
      <p:ext uri="{BB962C8B-B14F-4D97-AF65-F5344CB8AC3E}">
        <p14:creationId xmlns:p14="http://schemas.microsoft.com/office/powerpoint/2010/main" val="1590184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B035556-8A69-C343-BA16-283C2AA22CC9}"/>
              </a:ext>
            </a:extLst>
          </p:cNvPr>
          <p:cNvSpPr/>
          <p:nvPr/>
        </p:nvSpPr>
        <p:spPr>
          <a:xfrm>
            <a:off x="796796" y="4139512"/>
            <a:ext cx="7534102" cy="2298355"/>
          </a:xfrm>
          <a:prstGeom prst="rect">
            <a:avLst/>
          </a:prstGeom>
          <a:solidFill>
            <a:schemeClr val="accent4">
              <a:lumMod val="20000"/>
              <a:lumOff val="80000"/>
              <a:alpha val="34059"/>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B9FDE699-925D-814D-B8E8-C2534F90573A}"/>
              </a:ext>
            </a:extLst>
          </p:cNvPr>
          <p:cNvSpPr>
            <a:spLocks noGrp="1"/>
          </p:cNvSpPr>
          <p:nvPr>
            <p:ph type="title"/>
          </p:nvPr>
        </p:nvSpPr>
        <p:spPr>
          <a:xfrm>
            <a:off x="691763" y="635515"/>
            <a:ext cx="8414137" cy="1325563"/>
          </a:xfrm>
        </p:spPr>
        <p:txBody>
          <a:bodyPr>
            <a:noAutofit/>
          </a:bodyPr>
          <a:lstStyle/>
          <a:p>
            <a:r>
              <a:rPr lang="en-US" b="1">
                <a:solidFill>
                  <a:srgbClr val="002952"/>
                </a:solidFill>
                <a:latin typeface="Century Gothic" panose="020B0502020202020204" pitchFamily="34" charset="0"/>
                <a:cs typeface="Aharoni" panose="02010803020104030203" pitchFamily="2" charset="-79"/>
              </a:rPr>
              <a:t>Belonging Toolbox: </a:t>
            </a:r>
            <a:br>
              <a:rPr lang="en-US" b="1">
                <a:solidFill>
                  <a:srgbClr val="002952"/>
                </a:solidFill>
                <a:latin typeface="Century Gothic" panose="020B0502020202020204" pitchFamily="34" charset="0"/>
                <a:cs typeface="Aharoni" panose="02010803020104030203" pitchFamily="2" charset="-79"/>
              </a:rPr>
            </a:br>
            <a:r>
              <a:rPr lang="en-US" b="1">
                <a:solidFill>
                  <a:srgbClr val="002952"/>
                </a:solidFill>
                <a:latin typeface="Century Gothic" panose="020B0502020202020204" pitchFamily="34" charset="0"/>
                <a:cs typeface="Aharoni" panose="02010803020104030203" pitchFamily="2" charset="-79"/>
              </a:rPr>
              <a:t>Self-Care Assessment</a:t>
            </a:r>
          </a:p>
        </p:txBody>
      </p:sp>
      <p:sp>
        <p:nvSpPr>
          <p:cNvPr id="2" name="Content Placeholder 1">
            <a:extLst>
              <a:ext uri="{FF2B5EF4-FFF2-40B4-BE49-F238E27FC236}">
                <a16:creationId xmlns:a16="http://schemas.microsoft.com/office/drawing/2014/main" id="{0BC8702E-857C-F04D-A6BF-C6ED0407DCAE}"/>
              </a:ext>
            </a:extLst>
          </p:cNvPr>
          <p:cNvSpPr>
            <a:spLocks noGrp="1"/>
          </p:cNvSpPr>
          <p:nvPr>
            <p:ph idx="1"/>
          </p:nvPr>
        </p:nvSpPr>
        <p:spPr>
          <a:xfrm>
            <a:off x="754063" y="1961078"/>
            <a:ext cx="8223637" cy="5288686"/>
          </a:xfrm>
        </p:spPr>
        <p:txBody>
          <a:bodyPr anchor="ctr">
            <a:normAutofit/>
          </a:bodyPr>
          <a:lstStyle/>
          <a:p>
            <a:pPr marL="0" indent="0">
              <a:buNone/>
            </a:pPr>
            <a:endParaRPr lang="en-US" sz="2400">
              <a:latin typeface="Abadi" panose="020B0604020104020204" pitchFamily="34" charset="0"/>
            </a:endParaRPr>
          </a:p>
          <a:p>
            <a:pPr marL="0" indent="0">
              <a:buNone/>
            </a:pPr>
            <a:endParaRPr lang="en-US" sz="2400">
              <a:latin typeface="Century Gothic" panose="020B0502020202020204" pitchFamily="34" charset="0"/>
            </a:endParaRPr>
          </a:p>
          <a:p>
            <a:r>
              <a:rPr lang="en-US" sz="1600">
                <a:solidFill>
                  <a:srgbClr val="002952"/>
                </a:solidFill>
                <a:latin typeface="Century Gothic" panose="020B0502020202020204" pitchFamily="34" charset="0"/>
              </a:rPr>
              <a:t>Think about the self-care practices that you have already established in your life. </a:t>
            </a:r>
            <a:br>
              <a:rPr lang="en-US" sz="1600">
                <a:solidFill>
                  <a:srgbClr val="002952"/>
                </a:solidFill>
                <a:latin typeface="Century Gothic" panose="020B0502020202020204" pitchFamily="34" charset="0"/>
              </a:rPr>
            </a:br>
            <a:endParaRPr lang="en-US" sz="1600">
              <a:solidFill>
                <a:srgbClr val="002952"/>
              </a:solidFill>
              <a:latin typeface="Century Gothic" panose="020B0502020202020204" pitchFamily="34" charset="0"/>
            </a:endParaRPr>
          </a:p>
          <a:p>
            <a:r>
              <a:rPr lang="en-US" sz="1600">
                <a:solidFill>
                  <a:srgbClr val="002952"/>
                </a:solidFill>
                <a:latin typeface="Century Gothic" panose="020B0502020202020204" pitchFamily="34" charset="0"/>
              </a:rPr>
              <a:t>Brainstorm self-care activities you could begin practicing. </a:t>
            </a:r>
          </a:p>
          <a:p>
            <a:r>
              <a:rPr lang="en-US" sz="1600">
                <a:solidFill>
                  <a:srgbClr val="002952"/>
                </a:solidFill>
                <a:latin typeface="Century Gothic" panose="020B0502020202020204" pitchFamily="34" charset="0"/>
              </a:rPr>
              <a:t>Break down into: physical, intellectual, emotional, spiritual. </a:t>
            </a:r>
          </a:p>
          <a:p>
            <a:r>
              <a:rPr lang="en-US" sz="1600">
                <a:solidFill>
                  <a:srgbClr val="002952"/>
                </a:solidFill>
                <a:latin typeface="Century Gothic" panose="020B0502020202020204" pitchFamily="34" charset="0"/>
              </a:rPr>
              <a:t>Write it all down! You never know what forms of self-care will work for you until you try them! </a:t>
            </a:r>
          </a:p>
          <a:p>
            <a:pPr marL="0" indent="0">
              <a:buNone/>
            </a:pPr>
            <a:endParaRPr lang="en-US" sz="2600">
              <a:latin typeface="Century Gothic" panose="020B0502020202020204" pitchFamily="34" charset="0"/>
            </a:endParaRPr>
          </a:p>
          <a:p>
            <a:pPr marL="0" indent="0">
              <a:buNone/>
            </a:pPr>
            <a:endParaRPr lang="en-US" sz="2600">
              <a:latin typeface="Century Gothic" panose="020B0502020202020204" pitchFamily="34" charset="0"/>
            </a:endParaRPr>
          </a:p>
          <a:p>
            <a:pPr marL="0" indent="0">
              <a:buNone/>
            </a:pPr>
            <a:endParaRPr lang="en-US" sz="2600">
              <a:latin typeface="Century Gothic" panose="020B0502020202020204" pitchFamily="34" charset="0"/>
            </a:endParaRPr>
          </a:p>
          <a:p>
            <a:pPr marL="0" indent="0">
              <a:buNone/>
            </a:pPr>
            <a:endParaRPr lang="en-US" sz="2600">
              <a:latin typeface="Century Gothic" panose="020B0502020202020204" pitchFamily="34" charset="0"/>
            </a:endParaRPr>
          </a:p>
          <a:p>
            <a:pPr marL="0" indent="0">
              <a:buNone/>
            </a:pPr>
            <a:endParaRPr lang="en-US" sz="2400">
              <a:latin typeface="Abadi" panose="020B0604020104020204" pitchFamily="34" charset="0"/>
            </a:endParaRPr>
          </a:p>
          <a:p>
            <a:pPr marL="0" indent="0">
              <a:buNone/>
            </a:pPr>
            <a:endParaRPr lang="en-US" sz="2400">
              <a:latin typeface="Abadi" panose="020B0604020104020204" pitchFamily="34" charset="0"/>
            </a:endParaRPr>
          </a:p>
          <a:p>
            <a:pPr marL="0" indent="0">
              <a:buNone/>
            </a:pPr>
            <a:endParaRPr lang="en-US" sz="2400">
              <a:latin typeface="Abadi" panose="020B0604020104020204" pitchFamily="34" charset="0"/>
            </a:endParaRPr>
          </a:p>
          <a:p>
            <a:pPr marL="0" indent="0">
              <a:buNone/>
            </a:pPr>
            <a:endParaRPr lang="en-US" sz="2400"/>
          </a:p>
        </p:txBody>
      </p:sp>
      <p:pic>
        <p:nvPicPr>
          <p:cNvPr id="4" name="Picture 3">
            <a:extLst>
              <a:ext uri="{FF2B5EF4-FFF2-40B4-BE49-F238E27FC236}">
                <a16:creationId xmlns:a16="http://schemas.microsoft.com/office/drawing/2014/main" id="{38770DD2-3E0A-4B59-948D-0CAD1B16180F}"/>
              </a:ext>
            </a:extLst>
          </p:cNvPr>
          <p:cNvPicPr>
            <a:picLocks noChangeAspect="1"/>
          </p:cNvPicPr>
          <p:nvPr/>
        </p:nvPicPr>
        <p:blipFill>
          <a:blip r:embed="rId3"/>
          <a:stretch>
            <a:fillRect/>
          </a:stretch>
        </p:blipFill>
        <p:spPr>
          <a:xfrm>
            <a:off x="9269951" y="2857501"/>
            <a:ext cx="1431070" cy="1142998"/>
          </a:xfrm>
          <a:prstGeom prst="rect">
            <a:avLst/>
          </a:prstGeom>
        </p:spPr>
      </p:pic>
      <p:cxnSp>
        <p:nvCxnSpPr>
          <p:cNvPr id="7" name="Straight Connector 6">
            <a:extLst>
              <a:ext uri="{FF2B5EF4-FFF2-40B4-BE49-F238E27FC236}">
                <a16:creationId xmlns:a16="http://schemas.microsoft.com/office/drawing/2014/main" id="{F268FFBF-6B83-4B58-95B8-99E6C30C0870}"/>
              </a:ext>
            </a:extLst>
          </p:cNvPr>
          <p:cNvCxnSpPr>
            <a:cxnSpLocks/>
          </p:cNvCxnSpPr>
          <p:nvPr/>
        </p:nvCxnSpPr>
        <p:spPr>
          <a:xfrm>
            <a:off x="696608" y="2021713"/>
            <a:ext cx="895902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8" name="Table 9">
            <a:extLst>
              <a:ext uri="{FF2B5EF4-FFF2-40B4-BE49-F238E27FC236}">
                <a16:creationId xmlns:a16="http://schemas.microsoft.com/office/drawing/2014/main" id="{CB705297-5481-2042-BD06-019325FBCE5D}"/>
              </a:ext>
            </a:extLst>
          </p:cNvPr>
          <p:cNvGraphicFramePr>
            <a:graphicFrameLocks noGrp="1"/>
          </p:cNvGraphicFramePr>
          <p:nvPr/>
        </p:nvGraphicFramePr>
        <p:xfrm>
          <a:off x="1199079" y="4465729"/>
          <a:ext cx="6949805" cy="1371600"/>
        </p:xfrm>
        <a:graphic>
          <a:graphicData uri="http://schemas.openxmlformats.org/drawingml/2006/table">
            <a:tbl>
              <a:tblPr firstRow="1" bandRow="1">
                <a:tableStyleId>{5C22544A-7EE6-4342-B048-85BDC9FD1C3A}</a:tableStyleId>
              </a:tblPr>
              <a:tblGrid>
                <a:gridCol w="1161062">
                  <a:extLst>
                    <a:ext uri="{9D8B030D-6E8A-4147-A177-3AD203B41FA5}">
                      <a16:colId xmlns:a16="http://schemas.microsoft.com/office/drawing/2014/main" val="912595406"/>
                    </a:ext>
                  </a:extLst>
                </a:gridCol>
                <a:gridCol w="1173891">
                  <a:extLst>
                    <a:ext uri="{9D8B030D-6E8A-4147-A177-3AD203B41FA5}">
                      <a16:colId xmlns:a16="http://schemas.microsoft.com/office/drawing/2014/main" val="2223080996"/>
                    </a:ext>
                  </a:extLst>
                </a:gridCol>
                <a:gridCol w="1458098">
                  <a:extLst>
                    <a:ext uri="{9D8B030D-6E8A-4147-A177-3AD203B41FA5}">
                      <a16:colId xmlns:a16="http://schemas.microsoft.com/office/drawing/2014/main" val="653783269"/>
                    </a:ext>
                  </a:extLst>
                </a:gridCol>
                <a:gridCol w="1544594">
                  <a:extLst>
                    <a:ext uri="{9D8B030D-6E8A-4147-A177-3AD203B41FA5}">
                      <a16:colId xmlns:a16="http://schemas.microsoft.com/office/drawing/2014/main" val="567328525"/>
                    </a:ext>
                  </a:extLst>
                </a:gridCol>
                <a:gridCol w="1612160">
                  <a:extLst>
                    <a:ext uri="{9D8B030D-6E8A-4147-A177-3AD203B41FA5}">
                      <a16:colId xmlns:a16="http://schemas.microsoft.com/office/drawing/2014/main" val="2416920759"/>
                    </a:ext>
                  </a:extLst>
                </a:gridCol>
              </a:tblGrid>
              <a:tr h="355854">
                <a:tc>
                  <a:txBody>
                    <a:bodyPr/>
                    <a:lstStyle/>
                    <a:p>
                      <a:endParaRPr lang="en-US"/>
                    </a:p>
                  </a:txBody>
                  <a:tcPr>
                    <a:solidFill>
                      <a:srgbClr val="19AFB3"/>
                    </a:solidFill>
                  </a:tcPr>
                </a:tc>
                <a:tc>
                  <a:txBody>
                    <a:bodyPr/>
                    <a:lstStyle/>
                    <a:p>
                      <a:pPr algn="ctr"/>
                      <a:r>
                        <a:rPr lang="en-US">
                          <a:latin typeface="Century Gothic" panose="020B0502020202020204" pitchFamily="34" charset="0"/>
                        </a:rPr>
                        <a:t>Physical</a:t>
                      </a:r>
                    </a:p>
                  </a:txBody>
                  <a:tcPr>
                    <a:solidFill>
                      <a:srgbClr val="19AFB3"/>
                    </a:solidFill>
                  </a:tcPr>
                </a:tc>
                <a:tc>
                  <a:txBody>
                    <a:bodyPr/>
                    <a:lstStyle/>
                    <a:p>
                      <a:pPr algn="ctr"/>
                      <a:r>
                        <a:rPr lang="en-US">
                          <a:latin typeface="Century Gothic" panose="020B0502020202020204" pitchFamily="34" charset="0"/>
                        </a:rPr>
                        <a:t>Intellectual</a:t>
                      </a:r>
                    </a:p>
                  </a:txBody>
                  <a:tcPr>
                    <a:solidFill>
                      <a:srgbClr val="19AFB3"/>
                    </a:solidFill>
                  </a:tcPr>
                </a:tc>
                <a:tc>
                  <a:txBody>
                    <a:bodyPr/>
                    <a:lstStyle/>
                    <a:p>
                      <a:pPr algn="ctr"/>
                      <a:r>
                        <a:rPr lang="en-US">
                          <a:latin typeface="Century Gothic" panose="020B0502020202020204" pitchFamily="34" charset="0"/>
                        </a:rPr>
                        <a:t>Emotional</a:t>
                      </a:r>
                    </a:p>
                  </a:txBody>
                  <a:tcPr>
                    <a:solidFill>
                      <a:srgbClr val="19AFB3"/>
                    </a:solidFill>
                  </a:tcPr>
                </a:tc>
                <a:tc>
                  <a:txBody>
                    <a:bodyPr/>
                    <a:lstStyle/>
                    <a:p>
                      <a:pPr algn="ctr"/>
                      <a:r>
                        <a:rPr lang="en-US">
                          <a:latin typeface="Century Gothic" panose="020B0502020202020204" pitchFamily="34" charset="0"/>
                        </a:rPr>
                        <a:t>Spiritual</a:t>
                      </a:r>
                    </a:p>
                  </a:txBody>
                  <a:tcPr>
                    <a:solidFill>
                      <a:srgbClr val="19AFB3"/>
                    </a:solidFill>
                  </a:tcPr>
                </a:tc>
                <a:extLst>
                  <a:ext uri="{0D108BD9-81ED-4DB2-BD59-A6C34878D82A}">
                    <a16:rowId xmlns:a16="http://schemas.microsoft.com/office/drawing/2014/main" val="4171498940"/>
                  </a:ext>
                </a:extLst>
              </a:tr>
              <a:tr h="355854">
                <a:tc>
                  <a:txBody>
                    <a:bodyPr/>
                    <a:lstStyle/>
                    <a:p>
                      <a:r>
                        <a:rPr lang="en-US">
                          <a:latin typeface="Century Gothic" panose="020B0502020202020204" pitchFamily="34" charset="0"/>
                        </a:rPr>
                        <a:t>Already Doing</a:t>
                      </a:r>
                    </a:p>
                  </a:txBody>
                  <a:tcPr>
                    <a:solidFill>
                      <a:schemeClr val="accent4">
                        <a:lumMod val="20000"/>
                        <a:lumOff val="80000"/>
                      </a:schemeClr>
                    </a:solidFill>
                  </a:tcPr>
                </a:tc>
                <a:tc>
                  <a:txBody>
                    <a:bodyPr/>
                    <a:lstStyle/>
                    <a:p>
                      <a:endParaRPr lang="en-US">
                        <a:latin typeface="Century Gothic" panose="020B0502020202020204" pitchFamily="34" charset="0"/>
                      </a:endParaRPr>
                    </a:p>
                  </a:txBody>
                  <a:tcPr>
                    <a:solidFill>
                      <a:schemeClr val="accent4">
                        <a:lumMod val="20000"/>
                        <a:lumOff val="80000"/>
                      </a:schemeClr>
                    </a:solidFill>
                  </a:tcPr>
                </a:tc>
                <a:tc>
                  <a:txBody>
                    <a:bodyPr/>
                    <a:lstStyle/>
                    <a:p>
                      <a:endParaRPr lang="en-US">
                        <a:latin typeface="Century Gothic" panose="020B0502020202020204" pitchFamily="34" charset="0"/>
                      </a:endParaRPr>
                    </a:p>
                  </a:txBody>
                  <a:tcPr>
                    <a:solidFill>
                      <a:schemeClr val="accent4">
                        <a:lumMod val="20000"/>
                        <a:lumOff val="80000"/>
                      </a:schemeClr>
                    </a:solidFill>
                  </a:tcPr>
                </a:tc>
                <a:tc>
                  <a:txBody>
                    <a:bodyPr/>
                    <a:lstStyle/>
                    <a:p>
                      <a:endParaRPr lang="en-US">
                        <a:latin typeface="Century Gothic" panose="020B0502020202020204" pitchFamily="34" charset="0"/>
                      </a:endParaRPr>
                    </a:p>
                  </a:txBody>
                  <a:tcPr>
                    <a:solidFill>
                      <a:schemeClr val="accent4">
                        <a:lumMod val="20000"/>
                        <a:lumOff val="80000"/>
                      </a:schemeClr>
                    </a:solidFill>
                  </a:tcPr>
                </a:tc>
                <a:tc>
                  <a:txBody>
                    <a:bodyPr/>
                    <a:lstStyle/>
                    <a:p>
                      <a:endParaRPr lang="en-US">
                        <a:latin typeface="Century Gothic" panose="020B0502020202020204" pitchFamily="34" charset="0"/>
                      </a:endParaRPr>
                    </a:p>
                  </a:txBody>
                  <a:tcPr>
                    <a:solidFill>
                      <a:schemeClr val="accent4">
                        <a:lumMod val="20000"/>
                        <a:lumOff val="80000"/>
                      </a:schemeClr>
                    </a:solidFill>
                  </a:tcPr>
                </a:tc>
                <a:extLst>
                  <a:ext uri="{0D108BD9-81ED-4DB2-BD59-A6C34878D82A}">
                    <a16:rowId xmlns:a16="http://schemas.microsoft.com/office/drawing/2014/main" val="3562140008"/>
                  </a:ext>
                </a:extLst>
              </a:tr>
              <a:tr h="355854">
                <a:tc>
                  <a:txBody>
                    <a:bodyPr/>
                    <a:lstStyle/>
                    <a:p>
                      <a:r>
                        <a:rPr lang="en-US">
                          <a:latin typeface="Century Gothic" panose="020B0502020202020204" pitchFamily="34" charset="0"/>
                        </a:rPr>
                        <a:t>Will Try</a:t>
                      </a:r>
                    </a:p>
                  </a:txBody>
                  <a:tcPr>
                    <a:solidFill>
                      <a:schemeClr val="accent4">
                        <a:lumMod val="40000"/>
                        <a:lumOff val="60000"/>
                      </a:schemeClr>
                    </a:solidFill>
                  </a:tcPr>
                </a:tc>
                <a:tc>
                  <a:txBody>
                    <a:bodyPr/>
                    <a:lstStyle/>
                    <a:p>
                      <a:endParaRPr lang="en-US">
                        <a:latin typeface="Century Gothic" panose="020B0502020202020204" pitchFamily="34" charset="0"/>
                      </a:endParaRPr>
                    </a:p>
                  </a:txBody>
                  <a:tcPr>
                    <a:solidFill>
                      <a:schemeClr val="accent4">
                        <a:lumMod val="40000"/>
                        <a:lumOff val="60000"/>
                      </a:schemeClr>
                    </a:solidFill>
                  </a:tcPr>
                </a:tc>
                <a:tc>
                  <a:txBody>
                    <a:bodyPr/>
                    <a:lstStyle/>
                    <a:p>
                      <a:endParaRPr lang="en-US">
                        <a:latin typeface="Century Gothic" panose="020B0502020202020204" pitchFamily="34" charset="0"/>
                      </a:endParaRPr>
                    </a:p>
                  </a:txBody>
                  <a:tcPr>
                    <a:solidFill>
                      <a:schemeClr val="accent4">
                        <a:lumMod val="40000"/>
                        <a:lumOff val="60000"/>
                      </a:schemeClr>
                    </a:solidFill>
                  </a:tcPr>
                </a:tc>
                <a:tc>
                  <a:txBody>
                    <a:bodyPr/>
                    <a:lstStyle/>
                    <a:p>
                      <a:endParaRPr lang="en-US">
                        <a:latin typeface="Century Gothic" panose="020B0502020202020204" pitchFamily="34" charset="0"/>
                      </a:endParaRPr>
                    </a:p>
                  </a:txBody>
                  <a:tcPr>
                    <a:solidFill>
                      <a:schemeClr val="accent4">
                        <a:lumMod val="40000"/>
                        <a:lumOff val="60000"/>
                      </a:schemeClr>
                    </a:solidFill>
                  </a:tcPr>
                </a:tc>
                <a:tc>
                  <a:txBody>
                    <a:bodyPr/>
                    <a:lstStyle/>
                    <a:p>
                      <a:endParaRPr lang="en-US">
                        <a:latin typeface="Century Gothic" panose="020B0502020202020204" pitchFamily="34" charset="0"/>
                      </a:endParaRPr>
                    </a:p>
                  </a:txBody>
                  <a:tcPr>
                    <a:solidFill>
                      <a:schemeClr val="accent4">
                        <a:lumMod val="40000"/>
                        <a:lumOff val="60000"/>
                      </a:schemeClr>
                    </a:solidFill>
                  </a:tcPr>
                </a:tc>
                <a:extLst>
                  <a:ext uri="{0D108BD9-81ED-4DB2-BD59-A6C34878D82A}">
                    <a16:rowId xmlns:a16="http://schemas.microsoft.com/office/drawing/2014/main" val="2020360666"/>
                  </a:ext>
                </a:extLst>
              </a:tr>
            </a:tbl>
          </a:graphicData>
        </a:graphic>
      </p:graphicFrame>
    </p:spTree>
    <p:extLst>
      <p:ext uri="{BB962C8B-B14F-4D97-AF65-F5344CB8AC3E}">
        <p14:creationId xmlns:p14="http://schemas.microsoft.com/office/powerpoint/2010/main" val="2778067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preview">
            <a:extLst>
              <a:ext uri="{FF2B5EF4-FFF2-40B4-BE49-F238E27FC236}">
                <a16:creationId xmlns:a16="http://schemas.microsoft.com/office/drawing/2014/main" id="{43F4FC36-0B6F-4530-A395-E4C98D3A0E4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806" r="20492" b="9091"/>
          <a:stretch/>
        </p:blipFill>
        <p:spPr bwMode="auto">
          <a:xfrm>
            <a:off x="0" y="10"/>
            <a:ext cx="8668492"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49253DB4-DA91-4617-A193-8EF660741F79}"/>
              </a:ext>
            </a:extLst>
          </p:cNvPr>
          <p:cNvSpPr/>
          <p:nvPr/>
        </p:nvSpPr>
        <p:spPr>
          <a:xfrm>
            <a:off x="7850124" y="554696"/>
            <a:ext cx="707136" cy="4345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2">
            <a:extLst>
              <a:ext uri="{FF2B5EF4-FFF2-40B4-BE49-F238E27FC236}">
                <a16:creationId xmlns:a16="http://schemas.microsoft.com/office/drawing/2014/main" id="{2D9D1B73-96B5-4F53-AD17-2A33906F5DC5}"/>
              </a:ext>
            </a:extLst>
          </p:cNvPr>
          <p:cNvSpPr txBox="1">
            <a:spLocks/>
          </p:cNvSpPr>
          <p:nvPr/>
        </p:nvSpPr>
        <p:spPr>
          <a:xfrm>
            <a:off x="1100593" y="395670"/>
            <a:ext cx="10515600" cy="88007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4400" b="1" i="0" u="none" strike="noStrike" kern="1200" cap="none" spc="0" normalizeH="0" baseline="0" noProof="0">
                <a:ln>
                  <a:noFill/>
                </a:ln>
                <a:solidFill>
                  <a:srgbClr val="19AFB3"/>
                </a:solidFill>
                <a:effectLst/>
                <a:uLnTx/>
                <a:uFillTx/>
                <a:latin typeface="Century Gothic" panose="020B0502020202020204" pitchFamily="34" charset="0"/>
                <a:ea typeface="+mj-ea"/>
                <a:cs typeface="Aharoni" panose="02010803020104030203" pitchFamily="2" charset="-79"/>
              </a:rPr>
              <a:t>Practicing Self-Care at OU</a:t>
            </a:r>
          </a:p>
        </p:txBody>
      </p:sp>
      <p:sp>
        <p:nvSpPr>
          <p:cNvPr id="6" name="TextBox 5">
            <a:extLst>
              <a:ext uri="{FF2B5EF4-FFF2-40B4-BE49-F238E27FC236}">
                <a16:creationId xmlns:a16="http://schemas.microsoft.com/office/drawing/2014/main" id="{E4E29CE4-F3B4-B045-BD63-EAD28D0CEE33}"/>
              </a:ext>
            </a:extLst>
          </p:cNvPr>
          <p:cNvSpPr txBox="1"/>
          <p:nvPr/>
        </p:nvSpPr>
        <p:spPr>
          <a:xfrm>
            <a:off x="8758195" y="4766962"/>
            <a:ext cx="3225113"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2952"/>
                </a:solidFill>
                <a:effectLst/>
                <a:uLnTx/>
                <a:uFillTx/>
                <a:latin typeface="Century Gothic" panose="020B0502020202020204" pitchFamily="34" charset="0"/>
                <a:ea typeface="+mn-ea"/>
                <a:cs typeface="+mn-cs"/>
              </a:rPr>
              <a:t>How can you set </a:t>
            </a:r>
            <a:r>
              <a:rPr kumimoji="0" lang="en-US" sz="2400" b="1" i="0" u="none" strike="noStrike" kern="1200" cap="none" spc="0" normalizeH="0" baseline="0" noProof="0" dirty="0">
                <a:ln>
                  <a:noFill/>
                </a:ln>
                <a:solidFill>
                  <a:srgbClr val="002952"/>
                </a:solidFill>
                <a:effectLst/>
                <a:uLnTx/>
                <a:uFillTx/>
                <a:latin typeface="Century Gothic" panose="020B0502020202020204" pitchFamily="34" charset="0"/>
                <a:ea typeface="+mn-ea"/>
                <a:cs typeface="+mn-cs"/>
              </a:rPr>
              <a:t>healthy boundaries </a:t>
            </a:r>
            <a:r>
              <a:rPr kumimoji="0" lang="en-US" sz="2400" b="0" i="0" u="none" strike="noStrike" kern="1200" cap="none" spc="0" normalizeH="0" baseline="0" noProof="0" dirty="0">
                <a:ln>
                  <a:noFill/>
                </a:ln>
                <a:solidFill>
                  <a:srgbClr val="002952"/>
                </a:solidFill>
                <a:effectLst/>
                <a:uLnTx/>
                <a:uFillTx/>
                <a:latin typeface="Century Gothic" panose="020B0502020202020204" pitchFamily="34" charset="0"/>
                <a:ea typeface="+mn-ea"/>
                <a:cs typeface="+mn-cs"/>
              </a:rPr>
              <a:t>with technology?</a:t>
            </a:r>
            <a:br>
              <a:rPr kumimoji="0" lang="en-US" sz="2400" b="0" i="0" u="none" strike="noStrike" kern="1200" cap="none" spc="0" normalizeH="0" baseline="0" noProof="0" dirty="0">
                <a:ln>
                  <a:noFill/>
                </a:ln>
                <a:solidFill>
                  <a:srgbClr val="002952"/>
                </a:solidFill>
                <a:effectLst/>
                <a:uLnTx/>
                <a:uFillTx/>
                <a:latin typeface="Century Gothic" panose="020B0502020202020204" pitchFamily="34" charset="0"/>
                <a:ea typeface="+mn-ea"/>
                <a:cs typeface="+mn-cs"/>
              </a:rPr>
            </a:b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7A4A3892-F762-F744-ACA2-95DBD0AA3BFF}"/>
              </a:ext>
            </a:extLst>
          </p:cNvPr>
          <p:cNvSpPr txBox="1"/>
          <p:nvPr/>
        </p:nvSpPr>
        <p:spPr>
          <a:xfrm>
            <a:off x="8668492" y="1206739"/>
            <a:ext cx="3830759" cy="33239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2952"/>
                </a:solidFill>
                <a:effectLst/>
                <a:uLnTx/>
                <a:uFillTx/>
                <a:latin typeface="Century Gothic" panose="020B0502020202020204" pitchFamily="34" charset="0"/>
                <a:ea typeface="+mn-ea"/>
                <a:cs typeface="+mn-cs"/>
              </a:rPr>
              <a:t>Sometimes practicing self-care is what we “</a:t>
            </a:r>
            <a:r>
              <a:rPr kumimoji="0" lang="en-US" sz="2400" b="1" i="0" u="none" strike="noStrike" kern="1200" cap="none" spc="0" normalizeH="0" baseline="0" noProof="0" dirty="0">
                <a:ln>
                  <a:noFill/>
                </a:ln>
                <a:solidFill>
                  <a:srgbClr val="002952"/>
                </a:solidFill>
                <a:effectLst/>
                <a:uLnTx/>
                <a:uFillTx/>
                <a:latin typeface="Century Gothic" panose="020B0502020202020204" pitchFamily="34" charset="0"/>
                <a:ea typeface="+mn-ea"/>
                <a:cs typeface="+mn-cs"/>
              </a:rPr>
              <a:t>don’t do.”</a:t>
            </a:r>
            <a:br>
              <a:rPr kumimoji="0" lang="en-US" sz="2400" b="1" i="0" u="none" strike="noStrike" kern="1200" cap="none" spc="0" normalizeH="0" baseline="0" noProof="0" dirty="0">
                <a:ln>
                  <a:noFill/>
                </a:ln>
                <a:solidFill>
                  <a:srgbClr val="002952"/>
                </a:solidFill>
                <a:effectLst/>
                <a:uLnTx/>
                <a:uFillTx/>
                <a:latin typeface="Century Gothic" panose="020B0502020202020204" pitchFamily="34" charset="0"/>
                <a:ea typeface="+mn-ea"/>
                <a:cs typeface="+mn-cs"/>
              </a:rPr>
            </a:br>
            <a:br>
              <a:rPr kumimoji="0" lang="en-US" sz="2400" b="1" i="0" u="none" strike="noStrike" kern="1200" cap="none" spc="0" normalizeH="0" baseline="0" noProof="0" dirty="0">
                <a:ln>
                  <a:noFill/>
                </a:ln>
                <a:solidFill>
                  <a:srgbClr val="002952"/>
                </a:solidFill>
                <a:effectLst/>
                <a:uLnTx/>
                <a:uFillTx/>
                <a:latin typeface="Century Gothic" panose="020B0502020202020204" pitchFamily="34" charset="0"/>
                <a:ea typeface="+mn-ea"/>
                <a:cs typeface="+mn-cs"/>
              </a:rPr>
            </a:br>
            <a:r>
              <a:rPr kumimoji="0" lang="en-US" sz="2400" b="0" i="0" u="none" strike="noStrike" kern="1200" cap="none" spc="0" normalizeH="0" baseline="0" noProof="0" dirty="0">
                <a:ln>
                  <a:noFill/>
                </a:ln>
                <a:solidFill>
                  <a:srgbClr val="002952"/>
                </a:solidFill>
                <a:effectLst/>
                <a:uLnTx/>
                <a:uFillTx/>
                <a:latin typeface="Century Gothic" panose="020B0502020202020204" pitchFamily="34" charset="0"/>
                <a:ea typeface="+mn-ea"/>
                <a:cs typeface="+mn-cs"/>
              </a:rPr>
              <a:t>Think about how often you check emails and Canvas, or “doom scroll” on social media</a:t>
            </a:r>
            <a:r>
              <a:rPr kumimoji="0" lang="en-US" sz="1800" b="0" i="0" u="none" strike="noStrike" kern="1200" cap="none" spc="0" normalizeH="0" baseline="0" noProof="0" dirty="0">
                <a:ln>
                  <a:noFill/>
                </a:ln>
                <a:solidFill>
                  <a:srgbClr val="002952"/>
                </a:solidFill>
                <a:effectLst/>
                <a:uLnTx/>
                <a:uFillTx/>
                <a:latin typeface="Century Gothic" panose="020B0502020202020204" pitchFamily="34" charset="0"/>
                <a:ea typeface="+mn-ea"/>
                <a:cs typeface="+mn-cs"/>
              </a:rPr>
              <a:t>.</a:t>
            </a:r>
            <a:br>
              <a:rPr kumimoji="0" lang="en-US" sz="1800" b="0" i="0" u="none" strike="noStrike" kern="1200" cap="none" spc="0" normalizeH="0" baseline="0" noProof="0" dirty="0">
                <a:ln>
                  <a:noFill/>
                </a:ln>
                <a:solidFill>
                  <a:srgbClr val="002952"/>
                </a:solidFill>
                <a:effectLst/>
                <a:uLnTx/>
                <a:uFillTx/>
                <a:latin typeface="Century Gothic" panose="020B0502020202020204" pitchFamily="34" charset="0"/>
                <a:ea typeface="+mn-ea"/>
                <a:cs typeface="+mn-cs"/>
              </a:rPr>
            </a:b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03374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9253DB4-DA91-4617-A193-8EF660741F79}"/>
              </a:ext>
            </a:extLst>
          </p:cNvPr>
          <p:cNvSpPr/>
          <p:nvPr/>
        </p:nvSpPr>
        <p:spPr>
          <a:xfrm>
            <a:off x="7850124" y="554696"/>
            <a:ext cx="707136" cy="4345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067C18CD-3DFF-A149-91E4-E83CF7349662}"/>
              </a:ext>
            </a:extLst>
          </p:cNvPr>
          <p:cNvSpPr>
            <a:spLocks noGrp="1"/>
          </p:cNvSpPr>
          <p:nvPr>
            <p:ph type="title"/>
          </p:nvPr>
        </p:nvSpPr>
        <p:spPr>
          <a:xfrm>
            <a:off x="250190" y="2215691"/>
            <a:ext cx="11103610" cy="4357816"/>
          </a:xfrm>
        </p:spPr>
        <p:txBody>
          <a:bodyPr vert="horz" lIns="91440" tIns="45720" rIns="91440" bIns="45720" rtlCol="0" anchor="b">
            <a:normAutofit fontScale="90000"/>
          </a:bodyPr>
          <a:lstStyle/>
          <a:p>
            <a:br>
              <a:rPr lang="en-US" sz="2700">
                <a:solidFill>
                  <a:srgbClr val="002952"/>
                </a:solidFill>
                <a:latin typeface="Century Gothic" panose="020B0502020202020204" pitchFamily="34" charset="0"/>
              </a:rPr>
            </a:br>
            <a:br>
              <a:rPr lang="en-US" sz="2700">
                <a:solidFill>
                  <a:srgbClr val="002952"/>
                </a:solidFill>
                <a:latin typeface="Century Gothic" panose="020B0502020202020204" pitchFamily="34" charset="0"/>
              </a:rPr>
            </a:br>
            <a:br>
              <a:rPr lang="en-US" sz="2700">
                <a:solidFill>
                  <a:srgbClr val="002952"/>
                </a:solidFill>
                <a:latin typeface="Century Gothic" panose="020B0502020202020204" pitchFamily="34" charset="0"/>
              </a:rPr>
            </a:br>
            <a:br>
              <a:rPr lang="en-US" sz="2700">
                <a:solidFill>
                  <a:srgbClr val="002952"/>
                </a:solidFill>
                <a:latin typeface="Century Gothic" panose="020B0502020202020204" pitchFamily="34" charset="0"/>
              </a:rPr>
            </a:br>
            <a:br>
              <a:rPr lang="en-US" sz="2700">
                <a:solidFill>
                  <a:srgbClr val="002952"/>
                </a:solidFill>
                <a:latin typeface="Century Gothic" panose="020B0502020202020204" pitchFamily="34" charset="0"/>
              </a:rPr>
            </a:br>
            <a:r>
              <a:rPr lang="en-US" sz="2700">
                <a:solidFill>
                  <a:srgbClr val="002952"/>
                </a:solidFill>
                <a:latin typeface="Century Gothic" panose="020B0502020202020204" pitchFamily="34" charset="0"/>
              </a:rPr>
              <a:t>There are many ways to practice self-care on campus. </a:t>
            </a:r>
            <a:br>
              <a:rPr lang="en-US" sz="2700">
                <a:solidFill>
                  <a:srgbClr val="002952"/>
                </a:solidFill>
                <a:latin typeface="Century Gothic" panose="020B0502020202020204" pitchFamily="34" charset="0"/>
              </a:rPr>
            </a:br>
            <a:br>
              <a:rPr lang="en-US" sz="2700">
                <a:solidFill>
                  <a:srgbClr val="002952"/>
                </a:solidFill>
                <a:latin typeface="Century Gothic" panose="020B0502020202020204" pitchFamily="34" charset="0"/>
              </a:rPr>
            </a:br>
            <a:r>
              <a:rPr lang="en-US" sz="2700">
                <a:solidFill>
                  <a:srgbClr val="002952"/>
                </a:solidFill>
                <a:latin typeface="Century Gothic" panose="020B0502020202020204" pitchFamily="34" charset="0"/>
              </a:rPr>
              <a:t>Some examples include:</a:t>
            </a:r>
            <a:br>
              <a:rPr lang="en-US" sz="2700">
                <a:solidFill>
                  <a:srgbClr val="002952"/>
                </a:solidFill>
                <a:latin typeface="Century Gothic" panose="020B0502020202020204" pitchFamily="34" charset="0"/>
              </a:rPr>
            </a:br>
            <a:r>
              <a:rPr lang="en-US" sz="2700">
                <a:solidFill>
                  <a:srgbClr val="002952"/>
                </a:solidFill>
                <a:latin typeface="Century Gothic" panose="020B0502020202020204" pitchFamily="34" charset="0"/>
              </a:rPr>
              <a:t>     Visit Goddard Health Services to take care of any health needs</a:t>
            </a:r>
            <a:br>
              <a:rPr lang="en-US" sz="2700">
                <a:solidFill>
                  <a:srgbClr val="002952"/>
                </a:solidFill>
                <a:latin typeface="Century Gothic" panose="020B0502020202020204" pitchFamily="34" charset="0"/>
              </a:rPr>
            </a:br>
            <a:br>
              <a:rPr lang="en-US" sz="2700">
                <a:solidFill>
                  <a:srgbClr val="002952"/>
                </a:solidFill>
                <a:latin typeface="Century Gothic" panose="020B0502020202020204" pitchFamily="34" charset="0"/>
              </a:rPr>
            </a:br>
            <a:r>
              <a:rPr lang="en-US" sz="2700">
                <a:solidFill>
                  <a:srgbClr val="002952"/>
                </a:solidFill>
                <a:latin typeface="Century Gothic" panose="020B0502020202020204" pitchFamily="34" charset="0"/>
              </a:rPr>
              <a:t>     Visit with a therapist at University Counseling Services or attend a 		Group Counseling Session</a:t>
            </a:r>
            <a:br>
              <a:rPr lang="en-US" sz="2700">
                <a:solidFill>
                  <a:srgbClr val="002952"/>
                </a:solidFill>
                <a:latin typeface="Century Gothic" panose="020B0502020202020204" pitchFamily="34" charset="0"/>
              </a:rPr>
            </a:br>
            <a:br>
              <a:rPr lang="en-US" sz="2700">
                <a:solidFill>
                  <a:srgbClr val="002952"/>
                </a:solidFill>
                <a:latin typeface="Century Gothic" panose="020B0502020202020204" pitchFamily="34" charset="0"/>
              </a:rPr>
            </a:br>
            <a:r>
              <a:rPr lang="en-US" sz="2700">
                <a:solidFill>
                  <a:srgbClr val="002952"/>
                </a:solidFill>
                <a:latin typeface="Century Gothic" panose="020B0502020202020204" pitchFamily="34" charset="0"/>
              </a:rPr>
              <a:t>     Take a walk around campus alone or with a friend</a:t>
            </a:r>
            <a:br>
              <a:rPr lang="en-US" sz="2700">
                <a:solidFill>
                  <a:srgbClr val="002952"/>
                </a:solidFill>
                <a:latin typeface="Century Gothic" panose="020B0502020202020204" pitchFamily="34" charset="0"/>
              </a:rPr>
            </a:br>
            <a:br>
              <a:rPr lang="en-US" sz="2700">
                <a:solidFill>
                  <a:srgbClr val="002952"/>
                </a:solidFill>
                <a:latin typeface="Century Gothic" panose="020B0502020202020204" pitchFamily="34" charset="0"/>
              </a:rPr>
            </a:br>
            <a:r>
              <a:rPr lang="en-US" sz="2700">
                <a:solidFill>
                  <a:srgbClr val="002952"/>
                </a:solidFill>
                <a:latin typeface="Century Gothic" panose="020B0502020202020204" pitchFamily="34" charset="0"/>
              </a:rPr>
              <a:t>     Check out a new book at Bizzell Library</a:t>
            </a:r>
            <a:br>
              <a:rPr lang="en-US" sz="2700">
                <a:solidFill>
                  <a:srgbClr val="002952"/>
                </a:solidFill>
                <a:latin typeface="Century Gothic" panose="020B0502020202020204" pitchFamily="34" charset="0"/>
              </a:rPr>
            </a:br>
            <a:br>
              <a:rPr lang="en-US" sz="2700">
                <a:solidFill>
                  <a:srgbClr val="002952"/>
                </a:solidFill>
                <a:latin typeface="Century Gothic" panose="020B0502020202020204" pitchFamily="34" charset="0"/>
              </a:rPr>
            </a:br>
            <a:r>
              <a:rPr lang="en-US" sz="2700">
                <a:solidFill>
                  <a:srgbClr val="002952"/>
                </a:solidFill>
                <a:latin typeface="Century Gothic" panose="020B0502020202020204" pitchFamily="34" charset="0"/>
              </a:rPr>
              <a:t>     Be crafty! Make something new in the Creativity Lab or 3D printer in 	Bizzell Library, Start Bullet Journaling</a:t>
            </a:r>
            <a:endParaRPr lang="en-US" sz="2600">
              <a:latin typeface="Abadi" panose="020B0604020104020204" pitchFamily="34" charset="0"/>
            </a:endParaRPr>
          </a:p>
        </p:txBody>
      </p:sp>
      <p:cxnSp>
        <p:nvCxnSpPr>
          <p:cNvPr id="7" name="Straight Connector 6">
            <a:extLst>
              <a:ext uri="{FF2B5EF4-FFF2-40B4-BE49-F238E27FC236}">
                <a16:creationId xmlns:a16="http://schemas.microsoft.com/office/drawing/2014/main" id="{DB9C0A70-F34C-4433-A4B0-3F23B0D2D163}"/>
              </a:ext>
            </a:extLst>
          </p:cNvPr>
          <p:cNvCxnSpPr>
            <a:cxnSpLocks/>
          </p:cNvCxnSpPr>
          <p:nvPr/>
        </p:nvCxnSpPr>
        <p:spPr>
          <a:xfrm flipV="1">
            <a:off x="513023" y="1777827"/>
            <a:ext cx="9392272" cy="37214"/>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 name="Title 2">
            <a:extLst>
              <a:ext uri="{FF2B5EF4-FFF2-40B4-BE49-F238E27FC236}">
                <a16:creationId xmlns:a16="http://schemas.microsoft.com/office/drawing/2014/main" id="{2D9D1B73-96B5-4F53-AD17-2A33906F5DC5}"/>
              </a:ext>
            </a:extLst>
          </p:cNvPr>
          <p:cNvSpPr txBox="1">
            <a:spLocks/>
          </p:cNvSpPr>
          <p:nvPr/>
        </p:nvSpPr>
        <p:spPr>
          <a:xfrm>
            <a:off x="383540" y="489478"/>
            <a:ext cx="11808460" cy="1325563"/>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600"/>
              </a:spcAft>
              <a:buClrTx/>
              <a:buSzTx/>
              <a:buFontTx/>
              <a:buNone/>
              <a:tabLst/>
              <a:defRPr/>
            </a:pPr>
            <a:endParaRPr kumimoji="0" lang="en-US" sz="4400" b="1" i="0" u="none" strike="noStrike" kern="1200" cap="none" spc="0" normalizeH="0" baseline="0" noProof="0">
              <a:ln>
                <a:noFill/>
              </a:ln>
              <a:solidFill>
                <a:srgbClr val="19AFB3"/>
              </a:solidFill>
              <a:effectLst/>
              <a:uLnTx/>
              <a:uFillTx/>
              <a:latin typeface="Century Gothic" panose="020B0502020202020204" pitchFamily="34" charset="0"/>
              <a:ea typeface="+mj-ea"/>
              <a:cs typeface="Aharoni" panose="02010803020104030203" pitchFamily="2" charset="-79"/>
            </a:endParaRPr>
          </a:p>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4400" b="1" i="0" u="none" strike="noStrike" kern="1200" cap="none" spc="0" normalizeH="0" baseline="0" noProof="0">
                <a:ln>
                  <a:noFill/>
                </a:ln>
                <a:solidFill>
                  <a:srgbClr val="19AFB3"/>
                </a:solidFill>
                <a:effectLst/>
                <a:uLnTx/>
                <a:uFillTx/>
                <a:latin typeface="Century Gothic" panose="020B0502020202020204" pitchFamily="34" charset="0"/>
                <a:ea typeface="+mj-ea"/>
                <a:cs typeface="Aharoni" panose="02010803020104030203" pitchFamily="2" charset="-79"/>
              </a:rPr>
              <a:t>Opportunities to Practice Self-Care at OU </a:t>
            </a:r>
          </a:p>
        </p:txBody>
      </p:sp>
    </p:spTree>
    <p:extLst>
      <p:ext uri="{BB962C8B-B14F-4D97-AF65-F5344CB8AC3E}">
        <p14:creationId xmlns:p14="http://schemas.microsoft.com/office/powerpoint/2010/main" val="397016761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9FDE699-925D-814D-B8E8-C2534F90573A}"/>
              </a:ext>
            </a:extLst>
          </p:cNvPr>
          <p:cNvSpPr>
            <a:spLocks noGrp="1"/>
          </p:cNvSpPr>
          <p:nvPr>
            <p:ph type="title"/>
          </p:nvPr>
        </p:nvSpPr>
        <p:spPr>
          <a:xfrm>
            <a:off x="838200" y="267154"/>
            <a:ext cx="10515600" cy="1325563"/>
          </a:xfrm>
        </p:spPr>
        <p:txBody>
          <a:bodyPr>
            <a:normAutofit/>
          </a:bodyPr>
          <a:lstStyle/>
          <a:p>
            <a:r>
              <a:rPr lang="en-US" b="1">
                <a:solidFill>
                  <a:srgbClr val="19AFB3"/>
                </a:solidFill>
                <a:latin typeface="Century Gothic" panose="020B0502020202020204" pitchFamily="34" charset="0"/>
                <a:cs typeface="Aharoni" panose="02010803020104030203" pitchFamily="2" charset="-79"/>
              </a:rPr>
              <a:t>Key Takeaways</a:t>
            </a:r>
          </a:p>
        </p:txBody>
      </p:sp>
      <p:sp>
        <p:nvSpPr>
          <p:cNvPr id="2" name="Content Placeholder 1">
            <a:extLst>
              <a:ext uri="{FF2B5EF4-FFF2-40B4-BE49-F238E27FC236}">
                <a16:creationId xmlns:a16="http://schemas.microsoft.com/office/drawing/2014/main" id="{0BC8702E-857C-F04D-A6BF-C6ED0407DCAE}"/>
              </a:ext>
            </a:extLst>
          </p:cNvPr>
          <p:cNvSpPr>
            <a:spLocks noGrp="1"/>
          </p:cNvSpPr>
          <p:nvPr>
            <p:ph idx="1"/>
          </p:nvPr>
        </p:nvSpPr>
        <p:spPr>
          <a:xfrm>
            <a:off x="838200" y="1706727"/>
            <a:ext cx="10914089" cy="4525736"/>
          </a:xfrm>
        </p:spPr>
        <p:txBody>
          <a:bodyPr>
            <a:normAutofit fontScale="85000" lnSpcReduction="10000"/>
          </a:bodyPr>
          <a:lstStyle/>
          <a:p>
            <a:pPr>
              <a:lnSpc>
                <a:spcPct val="160000"/>
              </a:lnSpc>
              <a:spcBef>
                <a:spcPts val="0"/>
              </a:spcBef>
            </a:pPr>
            <a:r>
              <a:rPr lang="en-US">
                <a:solidFill>
                  <a:srgbClr val="002952"/>
                </a:solidFill>
                <a:latin typeface="Century Gothic" panose="020B0502020202020204" pitchFamily="34" charset="0"/>
              </a:rPr>
              <a:t>Self-care is a way to build up emotional energy and resiliency, both of which can help bounce back more quickly and more effectively from adversity. </a:t>
            </a:r>
          </a:p>
          <a:p>
            <a:pPr>
              <a:lnSpc>
                <a:spcPct val="160000"/>
              </a:lnSpc>
              <a:spcBef>
                <a:spcPts val="0"/>
              </a:spcBef>
            </a:pPr>
            <a:r>
              <a:rPr lang="en-US">
                <a:solidFill>
                  <a:srgbClr val="002952"/>
                </a:solidFill>
                <a:latin typeface="Century Gothic" panose="020B0502020202020204" pitchFamily="34" charset="0"/>
              </a:rPr>
              <a:t>Self-care is best when it is consistent and tailored to our unique needs. </a:t>
            </a:r>
          </a:p>
          <a:p>
            <a:pPr>
              <a:lnSpc>
                <a:spcPct val="160000"/>
              </a:lnSpc>
              <a:spcBef>
                <a:spcPts val="0"/>
              </a:spcBef>
            </a:pPr>
            <a:r>
              <a:rPr lang="en-US">
                <a:solidFill>
                  <a:srgbClr val="002952"/>
                </a:solidFill>
                <a:latin typeface="Century Gothic" panose="020B0502020202020204" pitchFamily="34" charset="0"/>
              </a:rPr>
              <a:t>Personal attunement is necessary to help us understand our needs better and engage in more pointed self-care.</a:t>
            </a:r>
          </a:p>
          <a:p>
            <a:pPr>
              <a:lnSpc>
                <a:spcPct val="160000"/>
              </a:lnSpc>
              <a:spcBef>
                <a:spcPts val="0"/>
              </a:spcBef>
            </a:pPr>
            <a:r>
              <a:rPr lang="en-US">
                <a:solidFill>
                  <a:srgbClr val="002952"/>
                </a:solidFill>
                <a:latin typeface="Century Gothic" panose="020B0502020202020204" pitchFamily="34" charset="0"/>
              </a:rPr>
              <a:t>Self-care can help us build better relationships with ourselves and others. </a:t>
            </a:r>
          </a:p>
        </p:txBody>
      </p:sp>
      <p:cxnSp>
        <p:nvCxnSpPr>
          <p:cNvPr id="4" name="Straight Connector 3">
            <a:extLst>
              <a:ext uri="{FF2B5EF4-FFF2-40B4-BE49-F238E27FC236}">
                <a16:creationId xmlns:a16="http://schemas.microsoft.com/office/drawing/2014/main" id="{22BF12AD-0825-47F2-B280-031BDC0E48D4}"/>
              </a:ext>
            </a:extLst>
          </p:cNvPr>
          <p:cNvCxnSpPr>
            <a:cxnSpLocks/>
          </p:cNvCxnSpPr>
          <p:nvPr/>
        </p:nvCxnSpPr>
        <p:spPr>
          <a:xfrm flipV="1">
            <a:off x="838200" y="1599284"/>
            <a:ext cx="9392272" cy="37214"/>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5068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1103698" y="3230562"/>
            <a:ext cx="6487427" cy="1216561"/>
          </a:xfrm>
        </p:spPr>
        <p:txBody>
          <a:bodyPr>
            <a:normAutofit/>
          </a:bodyPr>
          <a:lstStyle/>
          <a:p>
            <a:pPr marL="0" indent="0" algn="ctr">
              <a:buNone/>
            </a:pPr>
            <a:r>
              <a:rPr lang="en-US" sz="4400" b="1">
                <a:solidFill>
                  <a:srgbClr val="B80000"/>
                </a:solidFill>
                <a:latin typeface="Century Gothic" panose="020B0502020202020204" pitchFamily="34" charset="0"/>
              </a:rPr>
              <a:t>Questions and Answers</a:t>
            </a:r>
          </a:p>
        </p:txBody>
      </p:sp>
      <p:sp>
        <p:nvSpPr>
          <p:cNvPr id="8" name="Title 1">
            <a:extLst>
              <a:ext uri="{FF2B5EF4-FFF2-40B4-BE49-F238E27FC236}">
                <a16:creationId xmlns:a16="http://schemas.microsoft.com/office/drawing/2014/main" id="{5E59FC6C-6369-4B8F-AD43-FB691CBDE6B9}"/>
              </a:ext>
            </a:extLst>
          </p:cNvPr>
          <p:cNvSpPr>
            <a:spLocks noGrp="1"/>
          </p:cNvSpPr>
          <p:nvPr>
            <p:ph type="title"/>
          </p:nvPr>
        </p:nvSpPr>
        <p:spPr>
          <a:xfrm>
            <a:off x="311216" y="1055372"/>
            <a:ext cx="7533373" cy="1143000"/>
          </a:xfrm>
        </p:spPr>
        <p:txBody>
          <a:bodyPr vert="horz" lIns="91440" tIns="45720" rIns="91440" bIns="45720" rtlCol="0" anchor="ctr">
            <a:normAutofit/>
          </a:bodyPr>
          <a:lstStyle/>
          <a:p>
            <a:pPr algn="ctr"/>
            <a:r>
              <a:rPr lang="en-US" sz="5400" b="1" spc="-150">
                <a:solidFill>
                  <a:srgbClr val="68777C"/>
                </a:solidFill>
                <a:latin typeface="Century Gothic" panose="020B0502020202020204" pitchFamily="34" charset="0"/>
                <a:cs typeface="Calibri" panose="020F0502020204030204" pitchFamily="34" charset="0"/>
              </a:rPr>
              <a:t>Chapter Wrap Up…</a:t>
            </a:r>
          </a:p>
        </p:txBody>
      </p:sp>
      <p:cxnSp>
        <p:nvCxnSpPr>
          <p:cNvPr id="10" name="Straight Connector 9">
            <a:extLst>
              <a:ext uri="{FF2B5EF4-FFF2-40B4-BE49-F238E27FC236}">
                <a16:creationId xmlns:a16="http://schemas.microsoft.com/office/drawing/2014/main" id="{9DA0857E-C3BE-4092-8602-6B26BEB7A8D8}"/>
              </a:ext>
            </a:extLst>
          </p:cNvPr>
          <p:cNvCxnSpPr>
            <a:cxnSpLocks/>
          </p:cNvCxnSpPr>
          <p:nvPr/>
        </p:nvCxnSpPr>
        <p:spPr>
          <a:xfrm flipH="1">
            <a:off x="1357162" y="2410877"/>
            <a:ext cx="5265019" cy="0"/>
          </a:xfrm>
          <a:prstGeom prst="line">
            <a:avLst/>
          </a:prstGeom>
          <a:ln w="28575">
            <a:solidFill>
              <a:srgbClr val="68777C"/>
            </a:solidFill>
          </a:ln>
        </p:spPr>
        <p:style>
          <a:lnRef idx="1">
            <a:schemeClr val="accent1"/>
          </a:lnRef>
          <a:fillRef idx="0">
            <a:schemeClr val="accent1"/>
          </a:fillRef>
          <a:effectRef idx="0">
            <a:schemeClr val="accent1"/>
          </a:effectRef>
          <a:fontRef idx="minor">
            <a:schemeClr val="tx1"/>
          </a:fontRef>
        </p:style>
      </p:cxnSp>
      <p:pic>
        <p:nvPicPr>
          <p:cNvPr id="7" name="Graphic 6" descr="Questions outline">
            <a:extLst>
              <a:ext uri="{FF2B5EF4-FFF2-40B4-BE49-F238E27FC236}">
                <a16:creationId xmlns:a16="http://schemas.microsoft.com/office/drawing/2014/main" id="{8BC07908-77C6-354C-9E58-F008F406724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7844589" y="1839867"/>
            <a:ext cx="3178265" cy="3178265"/>
          </a:xfrm>
          <a:prstGeom prst="rect">
            <a:avLst/>
          </a:prstGeom>
        </p:spPr>
      </p:pic>
    </p:spTree>
    <p:extLst>
      <p:ext uri="{BB962C8B-B14F-4D97-AF65-F5344CB8AC3E}">
        <p14:creationId xmlns:p14="http://schemas.microsoft.com/office/powerpoint/2010/main" val="190760912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0D218-2358-4401-971D-FAC295D5B999}"/>
              </a:ext>
            </a:extLst>
          </p:cNvPr>
          <p:cNvSpPr>
            <a:spLocks noGrp="1"/>
          </p:cNvSpPr>
          <p:nvPr>
            <p:ph type="title"/>
          </p:nvPr>
        </p:nvSpPr>
        <p:spPr>
          <a:xfrm>
            <a:off x="838200" y="556995"/>
            <a:ext cx="10515600" cy="1133693"/>
          </a:xfrm>
        </p:spPr>
        <p:txBody>
          <a:bodyPr>
            <a:noAutofit/>
          </a:bodyPr>
          <a:lstStyle/>
          <a:p>
            <a:r>
              <a:rPr lang="en-GB" b="1">
                <a:solidFill>
                  <a:srgbClr val="19AFB3"/>
                </a:solidFill>
                <a:latin typeface="Century Gothic" panose="020B0502020202020204" pitchFamily="34" charset="0"/>
                <a:cs typeface="Aharoni" panose="02010803020104030203" pitchFamily="2" charset="-79"/>
              </a:rPr>
              <a:t>That’s all folks…</a:t>
            </a:r>
          </a:p>
        </p:txBody>
      </p:sp>
      <p:sp>
        <p:nvSpPr>
          <p:cNvPr id="4" name="TextBox 3">
            <a:extLst>
              <a:ext uri="{FF2B5EF4-FFF2-40B4-BE49-F238E27FC236}">
                <a16:creationId xmlns:a16="http://schemas.microsoft.com/office/drawing/2014/main" id="{FE8CDEDD-4CAF-1540-8089-C6A6F3256716}"/>
              </a:ext>
            </a:extLst>
          </p:cNvPr>
          <p:cNvSpPr txBox="1"/>
          <p:nvPr/>
        </p:nvSpPr>
        <p:spPr>
          <a:xfrm>
            <a:off x="8872538" y="1071563"/>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CEDE8C14-A78B-4E3A-8599-79BB6F29D0E3}"/>
              </a:ext>
            </a:extLst>
          </p:cNvPr>
          <p:cNvSpPr txBox="1"/>
          <p:nvPr/>
        </p:nvSpPr>
        <p:spPr>
          <a:xfrm flipH="1">
            <a:off x="919804" y="2890391"/>
            <a:ext cx="9555481" cy="1046440"/>
          </a:xfrm>
          <a:prstGeom prst="rect">
            <a:avLst/>
          </a:prstGeom>
          <a:noFill/>
        </p:spPr>
        <p:txBody>
          <a:bodyPr wrap="square" rtlCol="0">
            <a:spAutoFit/>
          </a:bodyPr>
          <a:lstStyle/>
          <a:p>
            <a:pPr marL="457200" marR="0" lvl="1"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Thanks for your attention!</a:t>
            </a:r>
            <a:endParaRPr kumimoji="0" lang="en-US" sz="4400" b="1" i="0" u="none" strike="noStrike" kern="1200" cap="none" spc="0" normalizeH="0" baseline="0" noProof="0">
              <a:ln>
                <a:noFill/>
              </a:ln>
              <a:solidFill>
                <a:srgbClr val="44546A">
                  <a:lumMod val="75000"/>
                </a:srgbClr>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4546A">
                  <a:lumMod val="75000"/>
                </a:srgbClr>
              </a:solidFill>
              <a:effectLst/>
              <a:uLnTx/>
              <a:uFillTx/>
              <a:latin typeface="Abadi" panose="020B0604020104020204" pitchFamily="34" charset="0"/>
              <a:ea typeface="+mn-ea"/>
              <a:cs typeface="+mn-cs"/>
            </a:endParaRPr>
          </a:p>
        </p:txBody>
      </p:sp>
      <p:cxnSp>
        <p:nvCxnSpPr>
          <p:cNvPr id="6" name="Straight Connector 5">
            <a:extLst>
              <a:ext uri="{FF2B5EF4-FFF2-40B4-BE49-F238E27FC236}">
                <a16:creationId xmlns:a16="http://schemas.microsoft.com/office/drawing/2014/main" id="{C124390D-FA14-497C-8D1A-D2ED74A02555}"/>
              </a:ext>
            </a:extLst>
          </p:cNvPr>
          <p:cNvCxnSpPr>
            <a:cxnSpLocks/>
          </p:cNvCxnSpPr>
          <p:nvPr/>
        </p:nvCxnSpPr>
        <p:spPr>
          <a:xfrm flipV="1">
            <a:off x="1001409" y="1874929"/>
            <a:ext cx="9392272" cy="37214"/>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FC0B0CF7-3D53-4B69-BF6F-51B447960E65}"/>
              </a:ext>
            </a:extLst>
          </p:cNvPr>
          <p:cNvSpPr/>
          <p:nvPr/>
        </p:nvSpPr>
        <p:spPr>
          <a:xfrm>
            <a:off x="9214577" y="122536"/>
            <a:ext cx="1179104" cy="1133693"/>
          </a:xfrm>
          <a:prstGeom prst="ellipse">
            <a:avLst/>
          </a:prstGeom>
          <a:solidFill>
            <a:srgbClr val="FFC000"/>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Oval 18">
            <a:extLst>
              <a:ext uri="{FF2B5EF4-FFF2-40B4-BE49-F238E27FC236}">
                <a16:creationId xmlns:a16="http://schemas.microsoft.com/office/drawing/2014/main" id="{4C16E9B4-29BA-4CD3-8DEB-E542E4D3068F}"/>
              </a:ext>
            </a:extLst>
          </p:cNvPr>
          <p:cNvSpPr/>
          <p:nvPr/>
        </p:nvSpPr>
        <p:spPr>
          <a:xfrm>
            <a:off x="9804129" y="818192"/>
            <a:ext cx="776355" cy="775373"/>
          </a:xfrm>
          <a:prstGeom prst="ellipse">
            <a:avLst/>
          </a:prstGeom>
          <a:solidFill>
            <a:srgbClr val="77E3AD"/>
          </a:solidFill>
          <a:ln>
            <a:solidFill>
              <a:srgbClr val="7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Subtitle 2">
            <a:extLst>
              <a:ext uri="{FF2B5EF4-FFF2-40B4-BE49-F238E27FC236}">
                <a16:creationId xmlns:a16="http://schemas.microsoft.com/office/drawing/2014/main" id="{E1A23AB5-998F-4F5C-9A8A-10112722067E}"/>
              </a:ext>
            </a:extLst>
          </p:cNvPr>
          <p:cNvSpPr txBox="1">
            <a:spLocks/>
          </p:cNvSpPr>
          <p:nvPr/>
        </p:nvSpPr>
        <p:spPr>
          <a:xfrm>
            <a:off x="552537" y="4468019"/>
            <a:ext cx="10490200" cy="9556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0" lvl="1"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kumimoji="0" lang="en-US" sz="40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rPr>
              <a:t>Stay Well…</a:t>
            </a:r>
          </a:p>
          <a:p>
            <a:pPr marL="685800" marR="0" lvl="1" indent="-228600"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83424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0D218-2358-4401-971D-FAC295D5B999}"/>
              </a:ext>
            </a:extLst>
          </p:cNvPr>
          <p:cNvSpPr>
            <a:spLocks noGrp="1"/>
          </p:cNvSpPr>
          <p:nvPr>
            <p:ph type="title"/>
          </p:nvPr>
        </p:nvSpPr>
        <p:spPr>
          <a:xfrm>
            <a:off x="838200" y="556995"/>
            <a:ext cx="10515600" cy="1133693"/>
          </a:xfrm>
        </p:spPr>
        <p:txBody>
          <a:bodyPr>
            <a:noAutofit/>
          </a:bodyPr>
          <a:lstStyle/>
          <a:p>
            <a:r>
              <a:rPr lang="en-US" b="1">
                <a:solidFill>
                  <a:srgbClr val="19AFB3"/>
                </a:solidFill>
                <a:latin typeface="Century Gothic" panose="020B0502020202020204" pitchFamily="34" charset="0"/>
                <a:cs typeface="Aharoni" panose="02010803020104030203" pitchFamily="2" charset="-79"/>
              </a:rPr>
              <a:t>Announcements</a:t>
            </a:r>
            <a:endParaRPr lang="en-GB" b="1">
              <a:solidFill>
                <a:srgbClr val="19AFB3"/>
              </a:solidFill>
              <a:latin typeface="Century Gothic" panose="020B0502020202020204" pitchFamily="34" charset="0"/>
              <a:cs typeface="Aharoni" panose="02010803020104030203" pitchFamily="2" charset="-79"/>
            </a:endParaRPr>
          </a:p>
        </p:txBody>
      </p:sp>
      <p:sp>
        <p:nvSpPr>
          <p:cNvPr id="4" name="TextBox 3">
            <a:extLst>
              <a:ext uri="{FF2B5EF4-FFF2-40B4-BE49-F238E27FC236}">
                <a16:creationId xmlns:a16="http://schemas.microsoft.com/office/drawing/2014/main" id="{FE8CDEDD-4CAF-1540-8089-C6A6F3256716}"/>
              </a:ext>
            </a:extLst>
          </p:cNvPr>
          <p:cNvSpPr txBox="1"/>
          <p:nvPr/>
        </p:nvSpPr>
        <p:spPr>
          <a:xfrm>
            <a:off x="8872538" y="1071563"/>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CEDE8C14-A78B-4E3A-8599-79BB6F29D0E3}"/>
              </a:ext>
            </a:extLst>
          </p:cNvPr>
          <p:cNvSpPr txBox="1"/>
          <p:nvPr/>
        </p:nvSpPr>
        <p:spPr>
          <a:xfrm flipH="1">
            <a:off x="869430" y="2096384"/>
            <a:ext cx="10822898" cy="4455900"/>
          </a:xfrm>
          <a:prstGeom prst="rect">
            <a:avLst/>
          </a:prstGeom>
          <a:noFill/>
        </p:spPr>
        <p:txBody>
          <a:bodyPr wrap="square" rtlCol="0">
            <a:spAutoFit/>
          </a:bodyPr>
          <a:lstStyle/>
          <a:p>
            <a:pPr marL="0" marR="0" lvl="0" indent="0" algn="l" defTabSz="914400" rtl="0" eaLnBrk="1" fontAlgn="auto" latinLnBrk="0" hangingPunct="1">
              <a:lnSpc>
                <a:spcPct val="114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2952"/>
                </a:solidFill>
                <a:effectLst/>
                <a:uLnTx/>
                <a:uFillTx/>
                <a:latin typeface="Century Gothic" panose="020B0502020202020204" pitchFamily="34" charset="0"/>
                <a:ea typeface="Calibri" panose="020F0502020204030204" pitchFamily="34" charset="0"/>
                <a:cs typeface="Arial" panose="020B0604020202020204" pitchFamily="34" charset="0"/>
              </a:rPr>
              <a:t>UCOL 1523 Student Experience Midterm Survey…</a:t>
            </a:r>
          </a:p>
          <a:p>
            <a:pPr marL="342900" indent="-342900">
              <a:lnSpc>
                <a:spcPct val="150000"/>
              </a:lnSpc>
              <a:spcBef>
                <a:spcPts val="1200"/>
              </a:spcBef>
              <a:spcAft>
                <a:spcPts val="1200"/>
              </a:spcAft>
              <a:buFont typeface="Arial" panose="020B0604020202020204" pitchFamily="34" charset="0"/>
              <a:buChar char="•"/>
            </a:pPr>
            <a:r>
              <a:rPr lang="en-US" sz="2000">
                <a:solidFill>
                  <a:srgbClr val="002952"/>
                </a:solidFill>
                <a:effectLst/>
                <a:latin typeface="Century Gothic" panose="020B0502020202020204" pitchFamily="34" charset="0"/>
                <a:ea typeface="Times New Roman" panose="02020603050405020304" pitchFamily="18" charset="0"/>
                <a:cs typeface="Calibri" panose="020F0502020204030204" pitchFamily="34" charset="0"/>
              </a:rPr>
              <a:t>We are offering you class time to complete the online survey </a:t>
            </a:r>
            <a:r>
              <a:rPr lang="en-US" sz="2000">
                <a:solidFill>
                  <a:srgbClr val="002952"/>
                </a:solidFill>
                <a:latin typeface="Century Gothic" panose="020B0502020202020204" pitchFamily="34" charset="0"/>
                <a:ea typeface="Times New Roman" panose="02020603050405020304" pitchFamily="18" charset="0"/>
                <a:cs typeface="Calibri" panose="020F0502020204030204" pitchFamily="34" charset="0"/>
              </a:rPr>
              <a:t>on your phone, tablet, or laptop. Your faculty instructor will let you know how best to access the survey. Opportunities to complete the survey end on Tuesday, 11/23/2021.</a:t>
            </a:r>
            <a:endParaRPr lang="en-US" sz="2000">
              <a:solidFill>
                <a:srgbClr val="002952"/>
              </a:solidFill>
              <a:effectLst/>
              <a:latin typeface="Century Gothic" panose="020B0502020202020204" pitchFamily="34" charset="0"/>
              <a:ea typeface="Times New Roman" panose="02020603050405020304" pitchFamily="18" charset="0"/>
              <a:cs typeface="Calibri" panose="020F0502020204030204" pitchFamily="34" charset="0"/>
            </a:endParaRPr>
          </a:p>
          <a:p>
            <a:pPr marL="342900" marR="0" indent="-342900">
              <a:lnSpc>
                <a:spcPct val="150000"/>
              </a:lnSpc>
              <a:spcBef>
                <a:spcPts val="1200"/>
              </a:spcBef>
              <a:spcAft>
                <a:spcPts val="1200"/>
              </a:spcAft>
              <a:buFont typeface="Arial" panose="020B0604020202020204" pitchFamily="34" charset="0"/>
              <a:buChar char="•"/>
            </a:pPr>
            <a:r>
              <a:rPr lang="en-US" sz="2000">
                <a:solidFill>
                  <a:srgbClr val="002952"/>
                </a:solidFill>
                <a:latin typeface="Century Gothic" panose="020B0502020202020204" pitchFamily="34" charset="0"/>
                <a:ea typeface="Times New Roman" panose="02020603050405020304" pitchFamily="18" charset="0"/>
                <a:cs typeface="Calibri" panose="020F0502020204030204" pitchFamily="34" charset="0"/>
              </a:rPr>
              <a:t>In exchange for your time, we are offering extra credit (amount to be determined) if we receive a student response rate of 85%. If we reach our minimum goal, then everyone gets extra points (TBD) added to their final points. </a:t>
            </a:r>
          </a:p>
          <a:p>
            <a:pPr marL="342900" marR="0" indent="-342900">
              <a:lnSpc>
                <a:spcPct val="150000"/>
              </a:lnSpc>
              <a:spcBef>
                <a:spcPts val="1200"/>
              </a:spcBef>
              <a:spcAft>
                <a:spcPts val="1200"/>
              </a:spcAft>
              <a:buFont typeface="Arial" panose="020B0604020202020204" pitchFamily="34" charset="0"/>
              <a:buChar char="•"/>
            </a:pPr>
            <a:r>
              <a:rPr kumimoji="0" lang="en-US" sz="2000" b="0" i="0" u="none" strike="noStrike" kern="1200" cap="none" spc="0" normalizeH="0" baseline="0" noProof="0">
                <a:ln>
                  <a:noFill/>
                </a:ln>
                <a:solidFill>
                  <a:srgbClr val="002952"/>
                </a:solidFill>
                <a:effectLst/>
                <a:uLnTx/>
                <a:uFillTx/>
                <a:latin typeface="Century Gothic" panose="020B0502020202020204" pitchFamily="34" charset="0"/>
                <a:ea typeface="Calibri" panose="020F0502020204030204" pitchFamily="34" charset="0"/>
                <a:cs typeface="Arial" panose="020B0604020202020204" pitchFamily="34" charset="0"/>
              </a:rPr>
              <a:t>Thanks for your comments</a:t>
            </a:r>
            <a:r>
              <a:rPr lang="en-US" sz="2000">
                <a:solidFill>
                  <a:srgbClr val="002952"/>
                </a:solidFill>
                <a:latin typeface="Century Gothic" panose="020B0502020202020204" pitchFamily="34" charset="0"/>
                <a:ea typeface="Calibri" panose="020F0502020204030204" pitchFamily="34" charset="0"/>
                <a:cs typeface="Arial" panose="020B0604020202020204" pitchFamily="34" charset="0"/>
              </a:rPr>
              <a:t>, time, and </a:t>
            </a:r>
            <a:r>
              <a:rPr kumimoji="0" lang="en-US" sz="2000" b="0" i="0" u="none" strike="noStrike" kern="1200" cap="none" spc="0" normalizeH="0" baseline="0" noProof="0">
                <a:ln>
                  <a:noFill/>
                </a:ln>
                <a:solidFill>
                  <a:srgbClr val="002952"/>
                </a:solidFill>
                <a:effectLst/>
                <a:uLnTx/>
                <a:uFillTx/>
                <a:latin typeface="Century Gothic" panose="020B0502020202020204" pitchFamily="34" charset="0"/>
                <a:ea typeface="Calibri" panose="020F0502020204030204" pitchFamily="34" charset="0"/>
                <a:cs typeface="Arial" panose="020B0604020202020204" pitchFamily="34" charset="0"/>
              </a:rPr>
              <a:t>participation!</a:t>
            </a:r>
            <a:endParaRPr lang="en-US" sz="2000">
              <a:solidFill>
                <a:srgbClr val="002952"/>
              </a:solidFill>
              <a:effectLst/>
              <a:latin typeface="Century Gothic" panose="020B0502020202020204" pitchFamily="34" charset="0"/>
              <a:ea typeface="Times New Roman" panose="02020603050405020304" pitchFamily="18" charset="0"/>
              <a:cs typeface="Calibri" panose="020F0502020204030204" pitchFamily="34" charset="0"/>
            </a:endParaRPr>
          </a:p>
        </p:txBody>
      </p:sp>
      <p:cxnSp>
        <p:nvCxnSpPr>
          <p:cNvPr id="6" name="Straight Connector 5">
            <a:extLst>
              <a:ext uri="{FF2B5EF4-FFF2-40B4-BE49-F238E27FC236}">
                <a16:creationId xmlns:a16="http://schemas.microsoft.com/office/drawing/2014/main" id="{C124390D-FA14-497C-8D1A-D2ED74A02555}"/>
              </a:ext>
            </a:extLst>
          </p:cNvPr>
          <p:cNvCxnSpPr>
            <a:cxnSpLocks/>
          </p:cNvCxnSpPr>
          <p:nvPr/>
        </p:nvCxnSpPr>
        <p:spPr>
          <a:xfrm flipV="1">
            <a:off x="1001409" y="1874929"/>
            <a:ext cx="9392272" cy="37214"/>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FC0B0CF7-3D53-4B69-BF6F-51B447960E65}"/>
              </a:ext>
            </a:extLst>
          </p:cNvPr>
          <p:cNvSpPr/>
          <p:nvPr/>
        </p:nvSpPr>
        <p:spPr>
          <a:xfrm>
            <a:off x="9214577" y="122536"/>
            <a:ext cx="1179104" cy="1133693"/>
          </a:xfrm>
          <a:prstGeom prst="ellipse">
            <a:avLst/>
          </a:prstGeom>
          <a:solidFill>
            <a:srgbClr val="FFC000"/>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Oval 18">
            <a:extLst>
              <a:ext uri="{FF2B5EF4-FFF2-40B4-BE49-F238E27FC236}">
                <a16:creationId xmlns:a16="http://schemas.microsoft.com/office/drawing/2014/main" id="{4C16E9B4-29BA-4CD3-8DEB-E542E4D3068F}"/>
              </a:ext>
            </a:extLst>
          </p:cNvPr>
          <p:cNvSpPr/>
          <p:nvPr/>
        </p:nvSpPr>
        <p:spPr>
          <a:xfrm>
            <a:off x="9804129" y="818192"/>
            <a:ext cx="776355" cy="775373"/>
          </a:xfrm>
          <a:prstGeom prst="ellipse">
            <a:avLst/>
          </a:prstGeom>
          <a:solidFill>
            <a:srgbClr val="77E3AD"/>
          </a:solidFill>
          <a:ln>
            <a:solidFill>
              <a:srgbClr val="7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950614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3B467-088C-4F3D-A9A7-105C4E1E20CD}"/>
              </a:ext>
            </a:extLst>
          </p:cNvPr>
          <p:cNvSpPr>
            <a:spLocks noGrp="1"/>
          </p:cNvSpPr>
          <p:nvPr>
            <p:ph type="ctrTitle"/>
          </p:nvPr>
        </p:nvSpPr>
        <p:spPr>
          <a:xfrm>
            <a:off x="590760" y="695779"/>
            <a:ext cx="11034695" cy="3230562"/>
          </a:xfrm>
          <a:noFill/>
          <a:ln w="28575">
            <a:noFill/>
          </a:ln>
        </p:spPr>
        <p:txBody>
          <a:bodyPr>
            <a:normAutofit/>
          </a:bodyPr>
          <a:lstStyle/>
          <a:p>
            <a:pPr algn="l"/>
            <a:r>
              <a:rPr lang="en-US" sz="4400" b="1">
                <a:solidFill>
                  <a:srgbClr val="002952"/>
                </a:solidFill>
                <a:latin typeface="Century Gothic" panose="020B0502020202020204" pitchFamily="34" charset="0"/>
                <a:cs typeface="Aharoni" panose="02010803020104030203" pitchFamily="2" charset="-79"/>
              </a:rPr>
              <a:t>UCOL 1523:</a:t>
            </a:r>
            <a:br>
              <a:rPr lang="en-US" sz="7400" b="1">
                <a:solidFill>
                  <a:srgbClr val="002952"/>
                </a:solidFill>
                <a:latin typeface="Century Gothic" panose="020B0502020202020204" pitchFamily="34" charset="0"/>
                <a:cs typeface="Aharoni" panose="02010803020104030203" pitchFamily="2" charset="-79"/>
              </a:rPr>
            </a:br>
            <a:r>
              <a:rPr lang="en-US" altLang="en-US" sz="7000" b="1">
                <a:solidFill>
                  <a:srgbClr val="002952"/>
                </a:solidFill>
                <a:effectLst>
                  <a:outerShdw blurRad="38100" dist="38100" dir="2700000" algn="tl">
                    <a:srgbClr val="000000">
                      <a:alpha val="43137"/>
                    </a:srgbClr>
                  </a:outerShdw>
                </a:effectLst>
                <a:latin typeface="Century Gothic" panose="020B0502020202020204" pitchFamily="34" charset="0"/>
                <a:cs typeface="Aharoni" panose="02010803020104030203" pitchFamily="2" charset="-79"/>
              </a:rPr>
              <a:t>GATEWAY TO </a:t>
            </a:r>
            <a:br>
              <a:rPr lang="en-US" altLang="en-US" sz="7000" b="1">
                <a:solidFill>
                  <a:srgbClr val="002952"/>
                </a:solidFill>
                <a:effectLst>
                  <a:outerShdw blurRad="38100" dist="38100" dir="2700000" algn="tl">
                    <a:srgbClr val="000000">
                      <a:alpha val="43137"/>
                    </a:srgbClr>
                  </a:outerShdw>
                </a:effectLst>
                <a:latin typeface="Century Gothic" panose="020B0502020202020204" pitchFamily="34" charset="0"/>
                <a:cs typeface="Aharoni" panose="02010803020104030203" pitchFamily="2" charset="-79"/>
              </a:rPr>
            </a:br>
            <a:r>
              <a:rPr lang="en-US" altLang="en-US" sz="7000" b="1">
                <a:solidFill>
                  <a:srgbClr val="002952"/>
                </a:solidFill>
                <a:effectLst>
                  <a:outerShdw blurRad="38100" dist="38100" dir="2700000" algn="tl">
                    <a:srgbClr val="000000">
                      <a:alpha val="43137"/>
                    </a:srgbClr>
                  </a:outerShdw>
                </a:effectLst>
                <a:latin typeface="Century Gothic" panose="020B0502020202020204" pitchFamily="34" charset="0"/>
                <a:cs typeface="Aharoni" panose="02010803020104030203" pitchFamily="2" charset="-79"/>
              </a:rPr>
              <a:t>BELONGING</a:t>
            </a:r>
            <a:endParaRPr lang="en-US" sz="7000">
              <a:solidFill>
                <a:srgbClr val="002952"/>
              </a:solidFill>
              <a:effectLst>
                <a:outerShdw blurRad="38100" dist="38100" dir="2700000" algn="tl">
                  <a:srgbClr val="000000">
                    <a:alpha val="43137"/>
                  </a:srgbClr>
                </a:outerShdw>
              </a:effectLst>
              <a:latin typeface="Century Gothic" panose="020B0502020202020204" pitchFamily="34" charset="0"/>
              <a:cs typeface="Aharoni" panose="02010803020104030203" pitchFamily="2" charset="-79"/>
            </a:endParaRPr>
          </a:p>
        </p:txBody>
      </p:sp>
      <p:sp>
        <p:nvSpPr>
          <p:cNvPr id="3" name="Subtitle 2">
            <a:extLst>
              <a:ext uri="{FF2B5EF4-FFF2-40B4-BE49-F238E27FC236}">
                <a16:creationId xmlns:a16="http://schemas.microsoft.com/office/drawing/2014/main" id="{C8722DDC-8EEE-4A06-8DFE-B44871EAA2CF}"/>
              </a:ext>
            </a:extLst>
          </p:cNvPr>
          <p:cNvSpPr>
            <a:spLocks noGrp="1"/>
          </p:cNvSpPr>
          <p:nvPr>
            <p:ph type="subTitle" idx="1"/>
          </p:nvPr>
        </p:nvSpPr>
        <p:spPr>
          <a:xfrm>
            <a:off x="578651" y="4499057"/>
            <a:ext cx="11034695" cy="1705976"/>
          </a:xfrm>
          <a:noFill/>
        </p:spPr>
        <p:txBody>
          <a:bodyPr>
            <a:normAutofit/>
          </a:bodyPr>
          <a:lstStyle/>
          <a:p>
            <a:pPr algn="l">
              <a:spcAft>
                <a:spcPts val="600"/>
              </a:spcAft>
            </a:pPr>
            <a:r>
              <a:rPr lang="en-US" sz="2200" b="1">
                <a:latin typeface="Century Gothic" panose="020B0502020202020204" pitchFamily="34" charset="0"/>
              </a:rPr>
              <a:t>Week 13 – November 15-19, 2021</a:t>
            </a:r>
          </a:p>
          <a:p>
            <a:pPr algn="l">
              <a:spcAft>
                <a:spcPts val="600"/>
              </a:spcAft>
            </a:pPr>
            <a:r>
              <a:rPr lang="en-US" sz="3300" b="1">
                <a:solidFill>
                  <a:srgbClr val="002952"/>
                </a:solidFill>
                <a:latin typeface="Century Gothic" panose="020B0502020202020204" pitchFamily="34" charset="0"/>
                <a:cs typeface="Aharoni" panose="02010803020104030203" pitchFamily="2" charset="-79"/>
              </a:rPr>
              <a:t>CHAPTER 5 - SHIFT YOUR MINDSET</a:t>
            </a:r>
          </a:p>
        </p:txBody>
      </p:sp>
      <p:sp>
        <p:nvSpPr>
          <p:cNvPr id="4" name="Oval 3">
            <a:extLst>
              <a:ext uri="{FF2B5EF4-FFF2-40B4-BE49-F238E27FC236}">
                <a16:creationId xmlns:a16="http://schemas.microsoft.com/office/drawing/2014/main" id="{53F9A82F-1DC0-41CB-A5E1-007AF2D0BF41}"/>
              </a:ext>
            </a:extLst>
          </p:cNvPr>
          <p:cNvSpPr/>
          <p:nvPr/>
        </p:nvSpPr>
        <p:spPr>
          <a:xfrm>
            <a:off x="7909780" y="695779"/>
            <a:ext cx="1920240" cy="1798641"/>
          </a:xfrm>
          <a:prstGeom prst="ellipse">
            <a:avLst/>
          </a:prstGeom>
          <a:solidFill>
            <a:srgbClr val="19AFB3"/>
          </a:solidFill>
          <a:ln>
            <a:solidFill>
              <a:srgbClr val="19AF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Oval 23">
            <a:extLst>
              <a:ext uri="{FF2B5EF4-FFF2-40B4-BE49-F238E27FC236}">
                <a16:creationId xmlns:a16="http://schemas.microsoft.com/office/drawing/2014/main" id="{722FECCE-5685-44CF-8E0E-137858D99451}"/>
              </a:ext>
            </a:extLst>
          </p:cNvPr>
          <p:cNvSpPr/>
          <p:nvPr/>
        </p:nvSpPr>
        <p:spPr>
          <a:xfrm>
            <a:off x="9601200" y="1576863"/>
            <a:ext cx="1209701" cy="1089623"/>
          </a:xfrm>
          <a:prstGeom prst="ellipse">
            <a:avLst/>
          </a:prstGeom>
          <a:solidFill>
            <a:srgbClr val="77E3AD"/>
          </a:solidFill>
          <a:ln>
            <a:solidFill>
              <a:srgbClr val="7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0A3DADA6-A2A8-432C-B285-05E90B97F975}"/>
              </a:ext>
            </a:extLst>
          </p:cNvPr>
          <p:cNvSpPr/>
          <p:nvPr/>
        </p:nvSpPr>
        <p:spPr>
          <a:xfrm>
            <a:off x="350874" y="446567"/>
            <a:ext cx="1350335" cy="4716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0" name="Straight Connector 9">
            <a:extLst>
              <a:ext uri="{FF2B5EF4-FFF2-40B4-BE49-F238E27FC236}">
                <a16:creationId xmlns:a16="http://schemas.microsoft.com/office/drawing/2014/main" id="{5C0D95E8-ADC9-433A-8A78-F1C8BFB23F69}"/>
              </a:ext>
            </a:extLst>
          </p:cNvPr>
          <p:cNvCxnSpPr>
            <a:cxnSpLocks/>
          </p:cNvCxnSpPr>
          <p:nvPr/>
        </p:nvCxnSpPr>
        <p:spPr>
          <a:xfrm flipV="1">
            <a:off x="578651" y="3975160"/>
            <a:ext cx="9392272" cy="37214"/>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3" name="Oval 22">
            <a:extLst>
              <a:ext uri="{FF2B5EF4-FFF2-40B4-BE49-F238E27FC236}">
                <a16:creationId xmlns:a16="http://schemas.microsoft.com/office/drawing/2014/main" id="{0B351D1D-B5F2-426A-8949-28B215FE6D47}"/>
              </a:ext>
            </a:extLst>
          </p:cNvPr>
          <p:cNvSpPr/>
          <p:nvPr/>
        </p:nvSpPr>
        <p:spPr>
          <a:xfrm>
            <a:off x="9236440" y="3188783"/>
            <a:ext cx="1574461" cy="1450259"/>
          </a:xfrm>
          <a:prstGeom prst="ellipse">
            <a:avLst/>
          </a:prstGeom>
          <a:solidFill>
            <a:srgbClr val="FFC000"/>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24967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0D218-2358-4401-971D-FAC295D5B999}"/>
              </a:ext>
            </a:extLst>
          </p:cNvPr>
          <p:cNvSpPr>
            <a:spLocks noGrp="1"/>
          </p:cNvSpPr>
          <p:nvPr>
            <p:ph type="title"/>
          </p:nvPr>
        </p:nvSpPr>
        <p:spPr>
          <a:xfrm>
            <a:off x="838200" y="556995"/>
            <a:ext cx="10515600" cy="1133693"/>
          </a:xfrm>
        </p:spPr>
        <p:txBody>
          <a:bodyPr>
            <a:noAutofit/>
          </a:bodyPr>
          <a:lstStyle/>
          <a:p>
            <a:r>
              <a:rPr lang="en-US" b="1">
                <a:solidFill>
                  <a:srgbClr val="19AFB3"/>
                </a:solidFill>
                <a:latin typeface="Century Gothic" panose="020B0502020202020204" pitchFamily="34" charset="0"/>
                <a:cs typeface="Aharoni" panose="02010803020104030203" pitchFamily="2" charset="-79"/>
              </a:rPr>
              <a:t>Chapter 5 (AW)  </a:t>
            </a:r>
            <a:br>
              <a:rPr lang="en-US" b="1">
                <a:solidFill>
                  <a:srgbClr val="19AFB3"/>
                </a:solidFill>
                <a:latin typeface="Century Gothic" panose="020B0502020202020204" pitchFamily="34" charset="0"/>
                <a:cs typeface="Aharoni" panose="02010803020104030203" pitchFamily="2" charset="-79"/>
              </a:rPr>
            </a:br>
            <a:r>
              <a:rPr lang="en-US" b="1">
                <a:solidFill>
                  <a:srgbClr val="19AFB3"/>
                </a:solidFill>
                <a:latin typeface="Century Gothic" panose="020B0502020202020204" pitchFamily="34" charset="0"/>
                <a:cs typeface="Aharoni" panose="02010803020104030203" pitchFamily="2" charset="-79"/>
              </a:rPr>
              <a:t>Learning Objectives</a:t>
            </a:r>
            <a:endParaRPr lang="en-GB" b="1">
              <a:solidFill>
                <a:srgbClr val="19AFB3"/>
              </a:solidFill>
              <a:latin typeface="Century Gothic" panose="020B0502020202020204" pitchFamily="34" charset="0"/>
              <a:cs typeface="Aharoni" panose="02010803020104030203" pitchFamily="2" charset="-79"/>
            </a:endParaRPr>
          </a:p>
        </p:txBody>
      </p:sp>
      <p:sp>
        <p:nvSpPr>
          <p:cNvPr id="4" name="TextBox 3">
            <a:extLst>
              <a:ext uri="{FF2B5EF4-FFF2-40B4-BE49-F238E27FC236}">
                <a16:creationId xmlns:a16="http://schemas.microsoft.com/office/drawing/2014/main" id="{FE8CDEDD-4CAF-1540-8089-C6A6F3256716}"/>
              </a:ext>
            </a:extLst>
          </p:cNvPr>
          <p:cNvSpPr txBox="1"/>
          <p:nvPr/>
        </p:nvSpPr>
        <p:spPr>
          <a:xfrm>
            <a:off x="8872538" y="1071563"/>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CEDE8C14-A78B-4E3A-8599-79BB6F29D0E3}"/>
              </a:ext>
            </a:extLst>
          </p:cNvPr>
          <p:cNvSpPr txBox="1"/>
          <p:nvPr/>
        </p:nvSpPr>
        <p:spPr>
          <a:xfrm flipH="1">
            <a:off x="838200" y="2133599"/>
            <a:ext cx="9555481" cy="3939540"/>
          </a:xfrm>
          <a:prstGeom prst="rect">
            <a:avLst/>
          </a:prstGeom>
          <a:noFill/>
        </p:spPr>
        <p:txBody>
          <a:bodyPr wrap="square" rtlCol="0">
            <a:spAutoFit/>
          </a:bodyPr>
          <a:lstStyle/>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srgbClr val="002952"/>
                </a:solidFill>
                <a:effectLst/>
                <a:uLnTx/>
                <a:uFillTx/>
                <a:latin typeface="Century Gothic" panose="020B0502020202020204" pitchFamily="34" charset="0"/>
                <a:ea typeface="+mn-ea"/>
                <a:cs typeface="+mn-cs"/>
              </a:rPr>
              <a:t>Learn how to foster a growth mindset.</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002952"/>
              </a:solidFill>
              <a:effectLst/>
              <a:uLnTx/>
              <a:uFillTx/>
              <a:latin typeface="Century Gothic" panose="020B0502020202020204" pitchFamily="34" charset="0"/>
              <a:ea typeface="+mn-ea"/>
              <a:cs typeface="+mn-cs"/>
            </a:endParaRP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srgbClr val="002952"/>
                </a:solidFill>
                <a:effectLst/>
                <a:uLnTx/>
                <a:uFillTx/>
                <a:latin typeface="Century Gothic" panose="020B0502020202020204" pitchFamily="34" charset="0"/>
                <a:ea typeface="+mn-ea"/>
                <a:cs typeface="+mn-cs"/>
              </a:rPr>
              <a:t>Understand how a growth mindset can help us move forward to be the best version of ourselves.</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002952"/>
              </a:solidFill>
              <a:effectLst/>
              <a:uLnTx/>
              <a:uFillTx/>
              <a:latin typeface="Century Gothic" panose="020B0502020202020204" pitchFamily="34" charset="0"/>
              <a:ea typeface="+mn-ea"/>
              <a:cs typeface="+mn-cs"/>
            </a:endParaRP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srgbClr val="002952"/>
                </a:solidFill>
                <a:effectLst/>
                <a:uLnTx/>
                <a:uFillTx/>
                <a:latin typeface="Century Gothic" panose="020B0502020202020204" pitchFamily="34" charset="0"/>
                <a:ea typeface="+mn-ea"/>
                <a:cs typeface="+mn-cs"/>
              </a:rPr>
              <a:t>Consider how a growth-oriented mindset is linked to belonging.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2952"/>
              </a:solidFill>
              <a:effectLst/>
              <a:uLnTx/>
              <a:uFillTx/>
              <a:latin typeface="Abadi" panose="020B0604020104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2952"/>
              </a:solidFill>
              <a:effectLst/>
              <a:uLnTx/>
              <a:uFillTx/>
              <a:latin typeface="Abadi" panose="020B0604020104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6" name="Straight Connector 5">
            <a:extLst>
              <a:ext uri="{FF2B5EF4-FFF2-40B4-BE49-F238E27FC236}">
                <a16:creationId xmlns:a16="http://schemas.microsoft.com/office/drawing/2014/main" id="{C124390D-FA14-497C-8D1A-D2ED74A02555}"/>
              </a:ext>
            </a:extLst>
          </p:cNvPr>
          <p:cNvCxnSpPr>
            <a:cxnSpLocks/>
          </p:cNvCxnSpPr>
          <p:nvPr/>
        </p:nvCxnSpPr>
        <p:spPr>
          <a:xfrm flipV="1">
            <a:off x="1001409" y="1874929"/>
            <a:ext cx="9392272" cy="37214"/>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FC0B0CF7-3D53-4B69-BF6F-51B447960E65}"/>
              </a:ext>
            </a:extLst>
          </p:cNvPr>
          <p:cNvSpPr/>
          <p:nvPr/>
        </p:nvSpPr>
        <p:spPr>
          <a:xfrm>
            <a:off x="9214577" y="122536"/>
            <a:ext cx="1179104" cy="1133693"/>
          </a:xfrm>
          <a:prstGeom prst="ellipse">
            <a:avLst/>
          </a:prstGeom>
          <a:solidFill>
            <a:srgbClr val="FFC000"/>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Oval 18">
            <a:extLst>
              <a:ext uri="{FF2B5EF4-FFF2-40B4-BE49-F238E27FC236}">
                <a16:creationId xmlns:a16="http://schemas.microsoft.com/office/drawing/2014/main" id="{4C16E9B4-29BA-4CD3-8DEB-E542E4D3068F}"/>
              </a:ext>
            </a:extLst>
          </p:cNvPr>
          <p:cNvSpPr/>
          <p:nvPr/>
        </p:nvSpPr>
        <p:spPr>
          <a:xfrm>
            <a:off x="9804129" y="818192"/>
            <a:ext cx="776355" cy="775373"/>
          </a:xfrm>
          <a:prstGeom prst="ellipse">
            <a:avLst/>
          </a:prstGeom>
          <a:solidFill>
            <a:srgbClr val="77E3AD"/>
          </a:solidFill>
          <a:ln>
            <a:solidFill>
              <a:srgbClr val="7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01845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9FDE699-925D-814D-B8E8-C2534F90573A}"/>
              </a:ext>
            </a:extLst>
          </p:cNvPr>
          <p:cNvSpPr>
            <a:spLocks noGrp="1"/>
          </p:cNvSpPr>
          <p:nvPr>
            <p:ph type="title"/>
          </p:nvPr>
        </p:nvSpPr>
        <p:spPr>
          <a:xfrm>
            <a:off x="838200" y="267154"/>
            <a:ext cx="10515600" cy="1325563"/>
          </a:xfrm>
        </p:spPr>
        <p:txBody>
          <a:bodyPr>
            <a:normAutofit/>
          </a:bodyPr>
          <a:lstStyle/>
          <a:p>
            <a:br>
              <a:rPr lang="en-US" b="1">
                <a:solidFill>
                  <a:srgbClr val="19AFB3"/>
                </a:solidFill>
                <a:latin typeface="Century Gothic" panose="020B0502020202020204" pitchFamily="34" charset="0"/>
                <a:cs typeface="Aharoni" panose="02010803020104030203" pitchFamily="2" charset="-79"/>
              </a:rPr>
            </a:br>
            <a:r>
              <a:rPr lang="en-US" b="1">
                <a:solidFill>
                  <a:srgbClr val="19AFB3"/>
                </a:solidFill>
                <a:latin typeface="Century Gothic" panose="020B0502020202020204" pitchFamily="34" charset="0"/>
                <a:cs typeface="Aharoni" panose="02010803020104030203" pitchFamily="2" charset="-79"/>
              </a:rPr>
              <a:t>What is a Mindset?</a:t>
            </a:r>
          </a:p>
        </p:txBody>
      </p:sp>
      <p:sp>
        <p:nvSpPr>
          <p:cNvPr id="2" name="Content Placeholder 1">
            <a:extLst>
              <a:ext uri="{FF2B5EF4-FFF2-40B4-BE49-F238E27FC236}">
                <a16:creationId xmlns:a16="http://schemas.microsoft.com/office/drawing/2014/main" id="{0BC8702E-857C-F04D-A6BF-C6ED0407DCAE}"/>
              </a:ext>
            </a:extLst>
          </p:cNvPr>
          <p:cNvSpPr>
            <a:spLocks noGrp="1"/>
          </p:cNvSpPr>
          <p:nvPr>
            <p:ph idx="1"/>
          </p:nvPr>
        </p:nvSpPr>
        <p:spPr>
          <a:xfrm>
            <a:off x="838200" y="2065110"/>
            <a:ext cx="10515600" cy="3328016"/>
          </a:xfrm>
        </p:spPr>
        <p:txBody>
          <a:bodyPr>
            <a:normAutofit/>
          </a:bodyPr>
          <a:lstStyle/>
          <a:p>
            <a:pPr marL="0" indent="0">
              <a:buNone/>
            </a:pPr>
            <a:r>
              <a:rPr lang="en-US" sz="3200">
                <a:latin typeface="Century Gothic" panose="020B0502020202020204" pitchFamily="34" charset="0"/>
              </a:rPr>
              <a:t>“A </a:t>
            </a:r>
            <a:r>
              <a:rPr lang="en-US" sz="3200" b="1">
                <a:solidFill>
                  <a:srgbClr val="002060"/>
                </a:solidFill>
                <a:latin typeface="Century Gothic" panose="020B0502020202020204" pitchFamily="34" charset="0"/>
              </a:rPr>
              <a:t>mindset</a:t>
            </a:r>
            <a:r>
              <a:rPr lang="en-US" sz="3200" b="1">
                <a:latin typeface="Century Gothic" panose="020B0502020202020204" pitchFamily="34" charset="0"/>
              </a:rPr>
              <a:t> </a:t>
            </a:r>
            <a:r>
              <a:rPr lang="en-US" sz="3200">
                <a:latin typeface="Century Gothic" panose="020B0502020202020204" pitchFamily="34" charset="0"/>
              </a:rPr>
              <a:t>is a basic structure of beliefs, viewpoints, and assumptions around which we structure out thoughts and behavior” (p. 76).</a:t>
            </a:r>
          </a:p>
          <a:p>
            <a:pPr marL="0" indent="0">
              <a:buNone/>
            </a:pPr>
            <a:endParaRPr lang="en-US" sz="3200">
              <a:latin typeface="Century Gothic" panose="020B0502020202020204" pitchFamily="34" charset="0"/>
            </a:endParaRPr>
          </a:p>
          <a:p>
            <a:pPr marL="0" indent="0">
              <a:buNone/>
            </a:pPr>
            <a:r>
              <a:rPr lang="en-US" sz="3200">
                <a:latin typeface="Century Gothic" panose="020B0502020202020204" pitchFamily="34" charset="0"/>
              </a:rPr>
              <a:t>There are two main types of mindsets: </a:t>
            </a:r>
            <a:r>
              <a:rPr lang="en-US" sz="3200" b="1">
                <a:solidFill>
                  <a:srgbClr val="002060"/>
                </a:solidFill>
                <a:latin typeface="Century Gothic" panose="020B0502020202020204" pitchFamily="34" charset="0"/>
              </a:rPr>
              <a:t>fixed</a:t>
            </a:r>
            <a:r>
              <a:rPr lang="en-US" sz="3200">
                <a:latin typeface="Century Gothic" panose="020B0502020202020204" pitchFamily="34" charset="0"/>
              </a:rPr>
              <a:t> and </a:t>
            </a:r>
            <a:r>
              <a:rPr lang="en-US" sz="3200" b="1">
                <a:solidFill>
                  <a:srgbClr val="002060"/>
                </a:solidFill>
                <a:latin typeface="Century Gothic" panose="020B0502020202020204" pitchFamily="34" charset="0"/>
              </a:rPr>
              <a:t>growth-oriented</a:t>
            </a:r>
            <a:r>
              <a:rPr lang="en-US" sz="3200" b="1">
                <a:solidFill>
                  <a:schemeClr val="accent1">
                    <a:lumMod val="75000"/>
                  </a:schemeClr>
                </a:solidFill>
                <a:latin typeface="Century Gothic" panose="020B0502020202020204" pitchFamily="34" charset="0"/>
              </a:rPr>
              <a:t>.</a:t>
            </a:r>
          </a:p>
          <a:p>
            <a:pPr marL="0" indent="0">
              <a:buNone/>
            </a:pPr>
            <a:endParaRPr lang="en-US" sz="3600">
              <a:latin typeface="Century Gothic" panose="020B0502020202020204" pitchFamily="34" charset="0"/>
            </a:endParaRPr>
          </a:p>
          <a:p>
            <a:pPr marL="0" indent="0">
              <a:buNone/>
            </a:pPr>
            <a:endParaRPr lang="en-US"/>
          </a:p>
        </p:txBody>
      </p:sp>
      <p:cxnSp>
        <p:nvCxnSpPr>
          <p:cNvPr id="4" name="Straight Connector 3">
            <a:extLst>
              <a:ext uri="{FF2B5EF4-FFF2-40B4-BE49-F238E27FC236}">
                <a16:creationId xmlns:a16="http://schemas.microsoft.com/office/drawing/2014/main" id="{22BF12AD-0825-47F2-B280-031BDC0E48D4}"/>
              </a:ext>
            </a:extLst>
          </p:cNvPr>
          <p:cNvCxnSpPr>
            <a:cxnSpLocks/>
          </p:cNvCxnSpPr>
          <p:nvPr/>
        </p:nvCxnSpPr>
        <p:spPr>
          <a:xfrm flipV="1">
            <a:off x="838200" y="1599284"/>
            <a:ext cx="9392272" cy="37214"/>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88533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B9FDE699-925D-814D-B8E8-C2534F90573A}"/>
              </a:ext>
            </a:extLst>
          </p:cNvPr>
          <p:cNvSpPr>
            <a:spLocks noGrp="1"/>
          </p:cNvSpPr>
          <p:nvPr>
            <p:ph type="title"/>
          </p:nvPr>
        </p:nvSpPr>
        <p:spPr>
          <a:xfrm>
            <a:off x="640080" y="325369"/>
            <a:ext cx="4556388" cy="1956841"/>
          </a:xfrm>
        </p:spPr>
        <p:txBody>
          <a:bodyPr anchor="b">
            <a:normAutofit/>
          </a:bodyPr>
          <a:lstStyle/>
          <a:p>
            <a:r>
              <a:rPr lang="en-US" b="1">
                <a:solidFill>
                  <a:srgbClr val="19AFB3"/>
                </a:solidFill>
                <a:latin typeface="Century Gothic" panose="020B0502020202020204" pitchFamily="34" charset="0"/>
                <a:cs typeface="Aharoni" panose="02010803020104030203" pitchFamily="2" charset="-79"/>
              </a:rPr>
              <a:t>Fixed vs. Growth Mindset</a:t>
            </a:r>
            <a:br>
              <a:rPr lang="en-US" b="1">
                <a:solidFill>
                  <a:srgbClr val="19AFB3"/>
                </a:solidFill>
                <a:latin typeface="Century Gothic" panose="020B0502020202020204" pitchFamily="34" charset="0"/>
                <a:cs typeface="Aharoni" panose="02010803020104030203" pitchFamily="2" charset="-79"/>
              </a:rPr>
            </a:br>
            <a:endParaRPr lang="en-US" b="1">
              <a:solidFill>
                <a:srgbClr val="19AFB3"/>
              </a:solidFill>
              <a:latin typeface="Century Gothic" panose="020B0502020202020204" pitchFamily="34" charset="0"/>
              <a:cs typeface="Aharoni" panose="02010803020104030203" pitchFamily="2" charset="-79"/>
            </a:endParaRPr>
          </a:p>
        </p:txBody>
      </p:sp>
      <p:sp>
        <p:nvSpPr>
          <p:cNvPr id="7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Content Placeholder 1">
            <a:extLst>
              <a:ext uri="{FF2B5EF4-FFF2-40B4-BE49-F238E27FC236}">
                <a16:creationId xmlns:a16="http://schemas.microsoft.com/office/drawing/2014/main" id="{0BC8702E-857C-F04D-A6BF-C6ED0407DCAE}"/>
              </a:ext>
            </a:extLst>
          </p:cNvPr>
          <p:cNvSpPr>
            <a:spLocks noGrp="1"/>
          </p:cNvSpPr>
          <p:nvPr>
            <p:ph idx="1"/>
          </p:nvPr>
        </p:nvSpPr>
        <p:spPr>
          <a:xfrm>
            <a:off x="365771" y="3015836"/>
            <a:ext cx="4917219" cy="2080039"/>
          </a:xfrm>
        </p:spPr>
        <p:txBody>
          <a:bodyPr>
            <a:normAutofit fontScale="92500" lnSpcReduction="10000"/>
          </a:bodyPr>
          <a:lstStyle/>
          <a:p>
            <a:pPr marL="0" indent="0">
              <a:buNone/>
            </a:pPr>
            <a:r>
              <a:rPr lang="en-US">
                <a:latin typeface="Century Gothic" panose="020B0502020202020204" pitchFamily="34" charset="0"/>
              </a:rPr>
              <a:t>In groups of 3-4, take 5 minutes to discuss how would you differentiate between </a:t>
            </a:r>
            <a:r>
              <a:rPr lang="en-US" b="1">
                <a:solidFill>
                  <a:srgbClr val="002952"/>
                </a:solidFill>
                <a:latin typeface="Century Gothic" panose="020B0502020202020204" pitchFamily="34" charset="0"/>
              </a:rPr>
              <a:t>fixed</a:t>
            </a:r>
            <a:r>
              <a:rPr lang="en-US">
                <a:latin typeface="Century Gothic" panose="020B0502020202020204" pitchFamily="34" charset="0"/>
              </a:rPr>
              <a:t> and </a:t>
            </a:r>
            <a:r>
              <a:rPr lang="en-US" b="1">
                <a:solidFill>
                  <a:srgbClr val="002952"/>
                </a:solidFill>
                <a:latin typeface="Century Gothic" panose="020B0502020202020204" pitchFamily="34" charset="0"/>
              </a:rPr>
              <a:t>growth</a:t>
            </a:r>
            <a:r>
              <a:rPr lang="en-US">
                <a:latin typeface="Century Gothic" panose="020B0502020202020204" pitchFamily="34" charset="0"/>
              </a:rPr>
              <a:t> mindset. Think of an example for each.</a:t>
            </a:r>
          </a:p>
          <a:p>
            <a:pPr marL="0" indent="0">
              <a:buNone/>
            </a:pPr>
            <a:endParaRPr lang="en-US" sz="2200"/>
          </a:p>
        </p:txBody>
      </p:sp>
      <p:pic>
        <p:nvPicPr>
          <p:cNvPr id="1026" name="Picture 2">
            <a:extLst>
              <a:ext uri="{FF2B5EF4-FFF2-40B4-BE49-F238E27FC236}">
                <a16:creationId xmlns:a16="http://schemas.microsoft.com/office/drawing/2014/main" id="{02707C3B-6C34-4274-B0C4-AA3D0C803A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4708" r="14708"/>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258F2634-FB60-446E-84D3-C65B3BC7E833}"/>
              </a:ext>
            </a:extLst>
          </p:cNvPr>
          <p:cNvSpPr/>
          <p:nvPr/>
        </p:nvSpPr>
        <p:spPr>
          <a:xfrm>
            <a:off x="437322" y="2417196"/>
            <a:ext cx="3880236" cy="4636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8" name="Straight Connector 7">
            <a:extLst>
              <a:ext uri="{FF2B5EF4-FFF2-40B4-BE49-F238E27FC236}">
                <a16:creationId xmlns:a16="http://schemas.microsoft.com/office/drawing/2014/main" id="{05BD02D8-ECBB-45F4-AF4D-20350A6FC9BA}"/>
              </a:ext>
            </a:extLst>
          </p:cNvPr>
          <p:cNvCxnSpPr>
            <a:cxnSpLocks/>
          </p:cNvCxnSpPr>
          <p:nvPr/>
        </p:nvCxnSpPr>
        <p:spPr>
          <a:xfrm flipV="1">
            <a:off x="312546" y="2433401"/>
            <a:ext cx="9392272" cy="37214"/>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30507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32123</TotalTime>
  <Words>2529</Words>
  <Application>Microsoft Macintosh PowerPoint</Application>
  <PresentationFormat>Widescreen</PresentationFormat>
  <Paragraphs>316</Paragraphs>
  <Slides>48</Slides>
  <Notes>21</Notes>
  <HiddenSlides>0</HiddenSlides>
  <MMClips>2</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48</vt:i4>
      </vt:variant>
    </vt:vector>
  </HeadingPairs>
  <TitlesOfParts>
    <vt:vector size="56" baseType="lpstr">
      <vt:lpstr>Abadi</vt:lpstr>
      <vt:lpstr>Arial</vt:lpstr>
      <vt:lpstr>Calibri</vt:lpstr>
      <vt:lpstr>Calibri Light</vt:lpstr>
      <vt:lpstr>Century Gothic</vt:lpstr>
      <vt:lpstr>Garamond</vt:lpstr>
      <vt:lpstr>Helvetica Neue</vt:lpstr>
      <vt:lpstr>Office Theme</vt:lpstr>
      <vt:lpstr>UCOL 1523: GATEWAY TO  BELONGING</vt:lpstr>
      <vt:lpstr>Announcements</vt:lpstr>
      <vt:lpstr>Announcements</vt:lpstr>
      <vt:lpstr>Announcements</vt:lpstr>
      <vt:lpstr>Announcements</vt:lpstr>
      <vt:lpstr>UCOL 1523: GATEWAY TO  BELONGING</vt:lpstr>
      <vt:lpstr>Chapter 5 (AW)   Learning Objectives</vt:lpstr>
      <vt:lpstr> What is a Mindset?</vt:lpstr>
      <vt:lpstr>Fixed vs. Growth Mindset </vt:lpstr>
      <vt:lpstr>Discussion Board</vt:lpstr>
      <vt:lpstr>Discussion Board</vt:lpstr>
      <vt:lpstr>PowerPoint Presentation</vt:lpstr>
      <vt:lpstr>What are some characteristics of a fixed mindset? </vt:lpstr>
      <vt:lpstr>Fixed Mindset</vt:lpstr>
      <vt:lpstr>What are some characteristics of a growth mindset? </vt:lpstr>
      <vt:lpstr>Growth Mindset</vt:lpstr>
      <vt:lpstr>Fixed versus Growth Mindset</vt:lpstr>
      <vt:lpstr>Belonging Toolbox:  Thought Ranking</vt:lpstr>
      <vt:lpstr>How Growth Mindset Increases Belonging</vt:lpstr>
      <vt:lpstr>Dealing with a Fixed Mindset</vt:lpstr>
      <vt:lpstr>Dealing with a Fixed Mindset</vt:lpstr>
      <vt:lpstr>Belonging Toolbox:  Challenging Our Inner Critic</vt:lpstr>
      <vt:lpstr>Belonging Toolbox:  Challenging Our Inner Critic</vt:lpstr>
      <vt:lpstr>How can curiosity help you practice a growth mindset at OU?   What words can you begin to eliminate from your vocabulary to foster a growth mindset?  </vt:lpstr>
      <vt:lpstr>There are many ways to practice growth mindset on campus.   Some examples include:       Attend a meeting for a new organization        Attend a “new to you” event - play/ballet or sporting event – BONUS:  Invite a new friend to attend       For one day, avoid using words like: “can’t” and “should”   especially when learning new concepts in your classes  </vt:lpstr>
      <vt:lpstr>Key Takeaways</vt:lpstr>
      <vt:lpstr>Chapter Wrap-up…</vt:lpstr>
      <vt:lpstr>UCOL 1523: GATEWAY TO  BELONGING</vt:lpstr>
      <vt:lpstr>Review (3-5 mins)</vt:lpstr>
      <vt:lpstr>Chapter 6 (AW)   Learning Objectives</vt:lpstr>
      <vt:lpstr>Think-Pair-Share (10 mins)</vt:lpstr>
      <vt:lpstr> What is Self-Care?</vt:lpstr>
      <vt:lpstr>Self-Care… Beyond the Bubble Bath</vt:lpstr>
      <vt:lpstr>Physical Self-Care</vt:lpstr>
      <vt:lpstr>Intellectual Self-Care</vt:lpstr>
      <vt:lpstr>Emotional Self-Care</vt:lpstr>
      <vt:lpstr>Spiritual Self-Care</vt:lpstr>
      <vt:lpstr>Why Self-Care Matters  </vt:lpstr>
      <vt:lpstr>Build Inner Resiliency</vt:lpstr>
      <vt:lpstr>Inner Resiliency and Maslow’s Hierarchy of Needs</vt:lpstr>
      <vt:lpstr>Belonging Toolbox:  Emotional Energy Bank Account</vt:lpstr>
      <vt:lpstr>Everyday Self-Care</vt:lpstr>
      <vt:lpstr>Belonging Toolbox:  Self-Care Assessment</vt:lpstr>
      <vt:lpstr>PowerPoint Presentation</vt:lpstr>
      <vt:lpstr>     There are many ways to practice self-care on campus.   Some examples include:      Visit Goddard Health Services to take care of any health needs       Visit with a therapist at University Counseling Services or attend a   Group Counseling Session       Take a walk around campus alone or with a friend       Check out a new book at Bizzell Library       Be crafty! Make something new in the Creativity Lab or 3D printer in  Bizzell Library, Start Bullet Journaling</vt:lpstr>
      <vt:lpstr>Key Takeaways</vt:lpstr>
      <vt:lpstr>Chapter Wrap Up…</vt:lpstr>
      <vt:lpstr>That’s all folks…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UCOL 1523: GATEWAY TO  BELONGING</dc:title>
  <dc:creator>LILLIAN MILLER</dc:creator>
  <cp:lastModifiedBy>Trevino, Anna K.</cp:lastModifiedBy>
  <cp:revision>105</cp:revision>
  <dcterms:created xsi:type="dcterms:W3CDTF">2021-09-04T19:28:28Z</dcterms:created>
  <dcterms:modified xsi:type="dcterms:W3CDTF">2021-11-29T17:33:59Z</dcterms:modified>
</cp:coreProperties>
</file>