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45"/>
  </p:handoutMasterIdLst>
  <p:sldIdLst>
    <p:sldId id="257" r:id="rId5"/>
    <p:sldId id="271" r:id="rId6"/>
    <p:sldId id="273" r:id="rId7"/>
    <p:sldId id="272" r:id="rId8"/>
    <p:sldId id="283" r:id="rId9"/>
    <p:sldId id="299" r:id="rId10"/>
    <p:sldId id="263" r:id="rId11"/>
    <p:sldId id="281" r:id="rId12"/>
    <p:sldId id="284" r:id="rId13"/>
    <p:sldId id="285" r:id="rId14"/>
    <p:sldId id="275" r:id="rId15"/>
    <p:sldId id="286" r:id="rId16"/>
    <p:sldId id="276" r:id="rId17"/>
    <p:sldId id="288" r:id="rId18"/>
    <p:sldId id="277" r:id="rId19"/>
    <p:sldId id="290" r:id="rId20"/>
    <p:sldId id="291" r:id="rId21"/>
    <p:sldId id="292" r:id="rId22"/>
    <p:sldId id="293" r:id="rId23"/>
    <p:sldId id="294" r:id="rId24"/>
    <p:sldId id="297" r:id="rId25"/>
    <p:sldId id="295" r:id="rId26"/>
    <p:sldId id="296" r:id="rId27"/>
    <p:sldId id="298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360BE-FF09-48D4-86F3-937EC749C8ED}" v="8227" dt="2019-03-11T15:44:26.989"/>
    <p1510:client id="{E7CA707D-9662-436E-A535-F284D87B6E52}" v="3123" dt="2019-03-11T18:57:41.876"/>
    <p1510:client id="{7303F50B-A529-4AB4-A58D-EDDE147D6940}" v="197" dt="2019-03-11T19:03:13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" y="3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ley, Bret H." userId="947b6165-1909-4ab6-b15e-3987e89b0376" providerId="ADAL" clId="{7303F50B-A529-4AB4-A58D-EDDE147D6940}"/>
    <pc:docChg chg="custSel modSld">
      <pc:chgData name="Bradley, Bret H." userId="947b6165-1909-4ab6-b15e-3987e89b0376" providerId="ADAL" clId="{7303F50B-A529-4AB4-A58D-EDDE147D6940}" dt="2019-03-11T19:03:13.420" v="196" actId="313"/>
      <pc:docMkLst>
        <pc:docMk/>
      </pc:docMkLst>
      <pc:sldChg chg="modSp">
        <pc:chgData name="Bradley, Bret H." userId="947b6165-1909-4ab6-b15e-3987e89b0376" providerId="ADAL" clId="{7303F50B-A529-4AB4-A58D-EDDE147D6940}" dt="2019-03-11T19:01:04.405" v="136" actId="20577"/>
        <pc:sldMkLst>
          <pc:docMk/>
          <pc:sldMk cId="2240989973" sldId="291"/>
        </pc:sldMkLst>
        <pc:spChg chg="mod">
          <ac:chgData name="Bradley, Bret H." userId="947b6165-1909-4ab6-b15e-3987e89b0376" providerId="ADAL" clId="{7303F50B-A529-4AB4-A58D-EDDE147D6940}" dt="2019-03-11T19:01:04.405" v="136" actId="20577"/>
          <ac:spMkLst>
            <pc:docMk/>
            <pc:sldMk cId="2240989973" sldId="291"/>
            <ac:spMk id="3" creationId="{09458C86-51B4-4503-AD0D-C1DD82378051}"/>
          </ac:spMkLst>
        </pc:spChg>
      </pc:sldChg>
      <pc:sldChg chg="modSp">
        <pc:chgData name="Bradley, Bret H." userId="947b6165-1909-4ab6-b15e-3987e89b0376" providerId="ADAL" clId="{7303F50B-A529-4AB4-A58D-EDDE147D6940}" dt="2019-03-11T19:02:42.956" v="189" actId="113"/>
        <pc:sldMkLst>
          <pc:docMk/>
          <pc:sldMk cId="1569909521" sldId="292"/>
        </pc:sldMkLst>
        <pc:spChg chg="mod">
          <ac:chgData name="Bradley, Bret H." userId="947b6165-1909-4ab6-b15e-3987e89b0376" providerId="ADAL" clId="{7303F50B-A529-4AB4-A58D-EDDE147D6940}" dt="2019-03-11T19:02:42.956" v="189" actId="113"/>
          <ac:spMkLst>
            <pc:docMk/>
            <pc:sldMk cId="1569909521" sldId="292"/>
            <ac:spMk id="3" creationId="{418DC914-78E2-411A-86E6-12247630170A}"/>
          </ac:spMkLst>
        </pc:spChg>
      </pc:sldChg>
      <pc:sldChg chg="modSp">
        <pc:chgData name="Bradley, Bret H." userId="947b6165-1909-4ab6-b15e-3987e89b0376" providerId="ADAL" clId="{7303F50B-A529-4AB4-A58D-EDDE147D6940}" dt="2019-03-11T19:03:13.420" v="196" actId="313"/>
        <pc:sldMkLst>
          <pc:docMk/>
          <pc:sldMk cId="2300804276" sldId="293"/>
        </pc:sldMkLst>
        <pc:spChg chg="mod">
          <ac:chgData name="Bradley, Bret H." userId="947b6165-1909-4ab6-b15e-3987e89b0376" providerId="ADAL" clId="{7303F50B-A529-4AB4-A58D-EDDE147D6940}" dt="2019-03-11T19:03:13.420" v="196" actId="313"/>
          <ac:spMkLst>
            <pc:docMk/>
            <pc:sldMk cId="2300804276" sldId="293"/>
            <ac:spMk id="3" creationId="{E8964546-EA2C-4580-ABCC-B7D9D5E4701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5F031-4799-4A55-BF45-5AC79CA0DBB1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9651C-0A87-4BE8-B33F-778CAAED2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70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4B6A-CAEF-4C73-AD70-0A3ED744EB8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6C38-C5CD-4725-ABBA-305371F09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10515600" cy="1470025"/>
          </a:xfrm>
        </p:spPr>
        <p:txBody>
          <a:bodyPr>
            <a:noAutofit/>
          </a:bodyPr>
          <a:lstStyle/>
          <a:p>
            <a:r>
              <a:rPr lang="en-US" sz="5000" b="1" dirty="0"/>
              <a:t>Developing the Leader </a:t>
            </a:r>
            <a:r>
              <a:rPr lang="en-US" sz="5000" b="1" dirty="0" smtClean="0"/>
              <a:t>Within </a:t>
            </a:r>
            <a:r>
              <a:rPr lang="en-US" sz="5000" b="1" dirty="0"/>
              <a:t>You 2.0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 smtClean="0"/>
              <a:t>John Maxwell </a:t>
            </a:r>
          </a:p>
          <a:p>
            <a:r>
              <a:rPr lang="en-US" dirty="0" smtClean="0"/>
              <a:t>2018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760F-B727-4370-B9E3-DE96BA04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2 – Priorities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5612-20D9-485C-9E27-A9A8BF73E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Make room for </a:t>
            </a:r>
            <a:r>
              <a:rPr lang="en-US" b="1" dirty="0"/>
              <a:t>margin</a:t>
            </a:r>
          </a:p>
          <a:p>
            <a:pPr lvl="1"/>
            <a:r>
              <a:rPr lang="en-US" dirty="0"/>
              <a:t>Improves self-awareness</a:t>
            </a:r>
          </a:p>
          <a:p>
            <a:pPr lvl="1"/>
            <a:r>
              <a:rPr lang="en-US" dirty="0"/>
              <a:t>Gives you needed time to think</a:t>
            </a:r>
          </a:p>
          <a:p>
            <a:pPr lvl="1"/>
            <a:r>
              <a:rPr lang="en-US" dirty="0"/>
              <a:t>Provides you with energy renewal</a:t>
            </a:r>
          </a:p>
          <a:p>
            <a:pPr lvl="2"/>
            <a:r>
              <a:rPr lang="en-US" dirty="0"/>
              <a:t>Tony Schwartz “Paradoxically, the best way to get more done may be to spend more time doing less”</a:t>
            </a:r>
          </a:p>
          <a:p>
            <a:pPr lvl="1"/>
            <a:r>
              <a:rPr lang="en-US" b="1" dirty="0"/>
              <a:t>How is recharging going for you?</a:t>
            </a:r>
          </a:p>
          <a:p>
            <a:r>
              <a:rPr lang="en-US" dirty="0"/>
              <a:t>How to create margin</a:t>
            </a:r>
          </a:p>
          <a:p>
            <a:pPr lvl="1"/>
            <a:r>
              <a:rPr lang="en-US" dirty="0"/>
              <a:t>Evaluate and eliminate continually</a:t>
            </a:r>
          </a:p>
          <a:p>
            <a:pPr lvl="2"/>
            <a:r>
              <a:rPr lang="en-US" dirty="0"/>
              <a:t>“Delegate or dump anything that doesn’t fit into the three Rs”</a:t>
            </a:r>
          </a:p>
          <a:p>
            <a:pPr lvl="1"/>
            <a:r>
              <a:rPr lang="en-US" dirty="0"/>
              <a:t>Fight to keep 20% of your calendar as white space</a:t>
            </a:r>
          </a:p>
        </p:txBody>
      </p:sp>
    </p:spTree>
    <p:extLst>
      <p:ext uri="{BB962C8B-B14F-4D97-AF65-F5344CB8AC3E}">
        <p14:creationId xmlns:p14="http://schemas.microsoft.com/office/powerpoint/2010/main" val="222407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3 –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 reality is that leading ourselves is often the most difficult task we face every day”</a:t>
            </a:r>
          </a:p>
          <a:p>
            <a:r>
              <a:rPr lang="en-US" dirty="0"/>
              <a:t>Character value </a:t>
            </a:r>
            <a:r>
              <a:rPr lang="en-US" b="1" dirty="0"/>
              <a:t>statements</a:t>
            </a:r>
          </a:p>
          <a:p>
            <a:pPr lvl="2"/>
            <a:r>
              <a:rPr lang="en-US" dirty="0"/>
              <a:t>“Having good character doesn’t ensure that you will be successful in life or leadership. But you can be sure that having poor character will eventually derail you personally and professionally”</a:t>
            </a:r>
          </a:p>
          <a:p>
            <a:pPr lvl="2"/>
            <a:r>
              <a:rPr lang="en-US" dirty="0"/>
              <a:t>“It doesn’t matter what happened in your past. You can choose a better path moving forward, starting today”</a:t>
            </a:r>
          </a:p>
        </p:txBody>
      </p:sp>
    </p:spTree>
    <p:extLst>
      <p:ext uri="{BB962C8B-B14F-4D97-AF65-F5344CB8AC3E}">
        <p14:creationId xmlns:p14="http://schemas.microsoft.com/office/powerpoint/2010/main" val="3063282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2C91-2503-412B-A14D-0A259E25A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3 – Character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04F3C-AFC6-47F7-9009-F087C6D26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 value statements, cont.</a:t>
            </a:r>
          </a:p>
          <a:p>
            <a:pPr lvl="1"/>
            <a:r>
              <a:rPr lang="en-US" dirty="0"/>
              <a:t>Good character builds strong trust</a:t>
            </a:r>
          </a:p>
          <a:p>
            <a:pPr lvl="2"/>
            <a:r>
              <a:rPr lang="en-US" dirty="0"/>
              <a:t>“in leadership a pint of example is worth a gallon of advice”</a:t>
            </a:r>
          </a:p>
          <a:p>
            <a:pPr lvl="2"/>
            <a:r>
              <a:rPr lang="en-US" dirty="0"/>
              <a:t>“Charisma may get leaders a following early on, but only credibility prompts people to keep following them”</a:t>
            </a:r>
          </a:p>
          <a:p>
            <a:pPr lvl="2"/>
            <a:r>
              <a:rPr lang="en-US" dirty="0"/>
              <a:t>I thought trust was ‘nice to have’</a:t>
            </a:r>
          </a:p>
          <a:p>
            <a:pPr lvl="2"/>
            <a:r>
              <a:rPr lang="en-US" dirty="0"/>
              <a:t>I thought trust was up to others</a:t>
            </a:r>
          </a:p>
          <a:p>
            <a:pPr lvl="2"/>
            <a:r>
              <a:rPr lang="en-US" dirty="0"/>
              <a:t>I thought a single mistake automatically destroyed trust</a:t>
            </a:r>
            <a:endParaRPr lang="en-US" b="1" dirty="0"/>
          </a:p>
          <a:p>
            <a:pPr lvl="1"/>
            <a:r>
              <a:rPr lang="en-US" b="1" dirty="0"/>
              <a:t>How are you doing building trust at work? </a:t>
            </a:r>
          </a:p>
        </p:txBody>
      </p:sp>
    </p:spTree>
    <p:extLst>
      <p:ext uri="{BB962C8B-B14F-4D97-AF65-F5344CB8AC3E}">
        <p14:creationId xmlns:p14="http://schemas.microsoft.com/office/powerpoint/2010/main" val="362991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3 –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Character value statements, cont.</a:t>
            </a:r>
          </a:p>
          <a:p>
            <a:pPr lvl="1"/>
            <a:r>
              <a:rPr lang="en-US" dirty="0"/>
              <a:t>Successful leaders embrace the four dimensions of character</a:t>
            </a:r>
          </a:p>
          <a:p>
            <a:pPr lvl="2"/>
            <a:r>
              <a:rPr lang="en-US" dirty="0"/>
              <a:t>Authenticity – “Wholeness does not mean perfection. It means embracing brokenness as an integral part of our lives”</a:t>
            </a:r>
          </a:p>
          <a:p>
            <a:pPr lvl="2"/>
            <a:r>
              <a:rPr lang="en-US" dirty="0"/>
              <a:t>Self-management – “establish character guardrails” “Where are you susceptible to character pitfalls”</a:t>
            </a:r>
          </a:p>
          <a:p>
            <a:pPr lvl="2"/>
            <a:r>
              <a:rPr lang="en-US" dirty="0"/>
              <a:t> Humility – “For most people, humility has to be earned. It is developed over time as you accept your weaknesses and give grace to others for theirs”</a:t>
            </a:r>
          </a:p>
          <a:p>
            <a:pPr lvl="2"/>
            <a:r>
              <a:rPr lang="en-US" dirty="0"/>
              <a:t>Courage – “Continuing to live a life of characters requires ongoing reflection, brutal honesty, and courage to do the right thing” </a:t>
            </a:r>
            <a:endParaRPr lang="en-US" b="1" dirty="0"/>
          </a:p>
          <a:p>
            <a:pPr lvl="1"/>
            <a:r>
              <a:rPr lang="en-US" b="1" dirty="0"/>
              <a:t>What are your strengths, and what are your weaknesses, on these four?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33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3 –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 value statements, cont.</a:t>
            </a:r>
          </a:p>
          <a:p>
            <a:pPr lvl="1"/>
            <a:r>
              <a:rPr lang="en-US" dirty="0"/>
              <a:t>Character makes you bigger on the inside that on the outside</a:t>
            </a:r>
          </a:p>
          <a:p>
            <a:pPr lvl="2"/>
            <a:r>
              <a:rPr lang="en-US" dirty="0"/>
              <a:t>Plutarch: “What we achieve inwardly will change outer reality”</a:t>
            </a:r>
          </a:p>
          <a:p>
            <a:pPr lvl="2"/>
            <a:r>
              <a:rPr lang="en-US" dirty="0"/>
              <a:t>David Brooks: “Success leads to the greatest failure, which is pride. Failure leads to the greatest success, which is humility and learning”</a:t>
            </a:r>
          </a:p>
          <a:p>
            <a:pPr lvl="2"/>
            <a:r>
              <a:rPr lang="en-US" dirty="0"/>
              <a:t>Cognitive dissonance</a:t>
            </a:r>
          </a:p>
          <a:p>
            <a:pPr lvl="2"/>
            <a:r>
              <a:rPr lang="en-US" dirty="0"/>
              <a:t>Integrity is defined as ‘the quality or the state of being complete; unbroken condition; wholeness; entirety”</a:t>
            </a:r>
          </a:p>
        </p:txBody>
      </p:sp>
    </p:spTree>
    <p:extLst>
      <p:ext uri="{BB962C8B-B14F-4D97-AF65-F5344CB8AC3E}">
        <p14:creationId xmlns:p14="http://schemas.microsoft.com/office/powerpoint/2010/main" val="2971639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4 – Creating Positive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Leading change can be </a:t>
            </a:r>
            <a:r>
              <a:rPr lang="en-US" b="1" dirty="0"/>
              <a:t>difficult</a:t>
            </a:r>
          </a:p>
          <a:p>
            <a:pPr lvl="1"/>
            <a:r>
              <a:rPr lang="en-US" dirty="0"/>
              <a:t>“People do not naturally resist change; they resist being changed”</a:t>
            </a:r>
          </a:p>
          <a:p>
            <a:pPr lvl="1"/>
            <a:r>
              <a:rPr lang="en-US" dirty="0"/>
              <a:t>We want the benefits of positive change without the pain of making any changes ourselves” </a:t>
            </a:r>
          </a:p>
          <a:p>
            <a:pPr lvl="1"/>
            <a:r>
              <a:rPr lang="en-US" b="1" dirty="0"/>
              <a:t>What experiences in your life have you had that illustrate that ‘people resist being changed?’</a:t>
            </a:r>
            <a:endParaRPr lang="en-US" dirty="0"/>
          </a:p>
          <a:p>
            <a:pPr lvl="1"/>
            <a:r>
              <a:rPr lang="en-US" dirty="0"/>
              <a:t>People feel awkward and self-conscious doing something new</a:t>
            </a:r>
          </a:p>
          <a:p>
            <a:pPr lvl="2"/>
            <a:r>
              <a:rPr lang="en-US" dirty="0"/>
              <a:t>“Most people are more comfortable with old problems than new solutions”</a:t>
            </a:r>
          </a:p>
        </p:txBody>
      </p:sp>
    </p:spTree>
    <p:extLst>
      <p:ext uri="{BB962C8B-B14F-4D97-AF65-F5344CB8AC3E}">
        <p14:creationId xmlns:p14="http://schemas.microsoft.com/office/powerpoint/2010/main" val="3813739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7DB09-5DED-4FC4-BEC8-6B0343223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4 – Creating Positive Change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8D2ED-FAE6-4658-BEBC-F8D39AB27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Leading change can be difficult, cont.</a:t>
            </a:r>
          </a:p>
          <a:p>
            <a:pPr lvl="1"/>
            <a:r>
              <a:rPr lang="en-US" dirty="0"/>
              <a:t>People initially focus on what they will have to give up</a:t>
            </a:r>
          </a:p>
          <a:p>
            <a:pPr lvl="2"/>
            <a:r>
              <a:rPr lang="en-US" dirty="0"/>
              <a:t>Harvey and Ventura: “Our brains are like closets, over time they are filled with things we no longer use – things that don’t fit. Every once in a while they need to be cleaned out”</a:t>
            </a:r>
          </a:p>
          <a:p>
            <a:pPr lvl="1"/>
            <a:r>
              <a:rPr lang="en-US" dirty="0"/>
              <a:t>People are afraid of being ridiculed </a:t>
            </a:r>
          </a:p>
          <a:p>
            <a:pPr lvl="1"/>
            <a:r>
              <a:rPr lang="en-US" dirty="0"/>
              <a:t>People personalize change and may feel alone in the process</a:t>
            </a:r>
          </a:p>
          <a:p>
            <a:pPr lvl="2"/>
            <a:r>
              <a:rPr lang="en-US" dirty="0"/>
              <a:t>His admission to not doing great with this early on. He’d say “It’s no big deal. We’re all in this together. Don’t worry about it.” </a:t>
            </a:r>
            <a:endParaRPr lang="en-US" b="1" dirty="0"/>
          </a:p>
          <a:p>
            <a:pPr lvl="1"/>
            <a:r>
              <a:rPr lang="en-US" b="1" dirty="0"/>
              <a:t>How many Professional MBA students does it take to change a light bulb?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96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33A5-AB18-476D-BC5B-56C44007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4 – Creating Positive Change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58C86-51B4-4503-AD0D-C1DD82378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overestimate the event and underestimate the process</a:t>
            </a:r>
          </a:p>
          <a:p>
            <a:pPr lvl="1"/>
            <a:r>
              <a:rPr lang="en-US" b="1" dirty="0"/>
              <a:t>PLAN AHEAD</a:t>
            </a:r>
          </a:p>
          <a:p>
            <a:pPr lvl="2"/>
            <a:r>
              <a:rPr lang="en-US" dirty="0"/>
              <a:t>Predetermine the change that is needed</a:t>
            </a:r>
          </a:p>
          <a:p>
            <a:pPr lvl="2"/>
            <a:r>
              <a:rPr lang="en-US" dirty="0"/>
              <a:t>Lay out your steps</a:t>
            </a:r>
          </a:p>
          <a:p>
            <a:pPr lvl="2"/>
            <a:r>
              <a:rPr lang="en-US" dirty="0"/>
              <a:t>Adjust your priorities</a:t>
            </a:r>
          </a:p>
          <a:p>
            <a:pPr lvl="2"/>
            <a:r>
              <a:rPr lang="en-US" dirty="0"/>
              <a:t>Notify key people</a:t>
            </a:r>
          </a:p>
          <a:p>
            <a:pPr lvl="2"/>
            <a:r>
              <a:rPr lang="en-US" dirty="0"/>
              <a:t>Allow time for acceptance</a:t>
            </a:r>
          </a:p>
          <a:p>
            <a:pPr lvl="2"/>
            <a:r>
              <a:rPr lang="en-US" dirty="0"/>
              <a:t>Head into action</a:t>
            </a:r>
          </a:p>
          <a:p>
            <a:pPr lvl="2"/>
            <a:r>
              <a:rPr lang="en-US" dirty="0"/>
              <a:t>Expect problems</a:t>
            </a:r>
          </a:p>
          <a:p>
            <a:pPr lvl="2"/>
            <a:r>
              <a:rPr lang="en-US" dirty="0"/>
              <a:t>Always point to the successes</a:t>
            </a:r>
          </a:p>
          <a:p>
            <a:pPr lvl="2"/>
            <a:r>
              <a:rPr lang="en-US" dirty="0"/>
              <a:t>Daily review your progress</a:t>
            </a:r>
          </a:p>
          <a:p>
            <a:pPr lvl="1"/>
            <a:r>
              <a:rPr lang="en-US" b="1" dirty="0"/>
              <a:t>When and how have you used these ideas well? And not so well?</a:t>
            </a:r>
          </a:p>
        </p:txBody>
      </p:sp>
    </p:spTree>
    <p:extLst>
      <p:ext uri="{BB962C8B-B14F-4D97-AF65-F5344CB8AC3E}">
        <p14:creationId xmlns:p14="http://schemas.microsoft.com/office/powerpoint/2010/main" val="224098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C4B9-F8A3-4818-A225-FEC61FAE8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4 – Creating Positive Change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C914-78E2-411A-86E6-122476301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AHEAD</a:t>
            </a:r>
          </a:p>
          <a:p>
            <a:pPr lvl="1"/>
            <a:r>
              <a:rPr lang="en-US" dirty="0"/>
              <a:t>P: Rick Warren: </a:t>
            </a:r>
            <a:r>
              <a:rPr lang="en-US" b="1" dirty="0"/>
              <a:t>“The greatest enemy of tomorrow’s success is yesterday’s success” </a:t>
            </a:r>
            <a:r>
              <a:rPr lang="en-US" dirty="0"/>
              <a:t>We all agree, but who acts on the challenge?</a:t>
            </a:r>
          </a:p>
          <a:p>
            <a:pPr lvl="1"/>
            <a:r>
              <a:rPr lang="en-US" dirty="0"/>
              <a:t>L: Ask questions</a:t>
            </a:r>
          </a:p>
          <a:p>
            <a:pPr lvl="1"/>
            <a:r>
              <a:rPr lang="en-US" dirty="0"/>
              <a:t>A: Critical changes cost you something, “If they don’t cost you, you need to question if real change is occurring” </a:t>
            </a:r>
          </a:p>
          <a:p>
            <a:pPr lvl="1"/>
            <a:r>
              <a:rPr lang="en-US" dirty="0"/>
              <a:t>N: “Good leaders…don’t try to make communication ‘fair.’ They make it strategic”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0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2D3CA-6B6E-4173-981A-977FB5A8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4 – Creating Positive Change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64546-EA2C-4580-ABCC-B7D9D5E47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PLAN AHEAD</a:t>
            </a:r>
          </a:p>
          <a:p>
            <a:pPr lvl="1"/>
            <a:r>
              <a:rPr lang="en-US" dirty="0"/>
              <a:t>A: “Most leaders (and nearly all followers) only recognize the need for change after decline has set in”</a:t>
            </a:r>
          </a:p>
          <a:p>
            <a:pPr lvl="2"/>
            <a:r>
              <a:rPr lang="en-US" dirty="0"/>
              <a:t>Slow down, Make your communication clear and simple, Build time for people to process ideas, </a:t>
            </a:r>
          </a:p>
          <a:p>
            <a:pPr lvl="1"/>
            <a:r>
              <a:rPr lang="en-US" dirty="0"/>
              <a:t>H: Robert Kennedy</a:t>
            </a:r>
            <a:r>
              <a:rPr lang="en-US"/>
              <a:t>: “20 </a:t>
            </a:r>
            <a:r>
              <a:rPr lang="en-US" dirty="0"/>
              <a:t>percent of the people are against everything 100 percent of </a:t>
            </a:r>
            <a:r>
              <a:rPr lang="en-US"/>
              <a:t>the time”</a:t>
            </a:r>
            <a:endParaRPr lang="en-US" dirty="0"/>
          </a:p>
          <a:p>
            <a:pPr lvl="1"/>
            <a:r>
              <a:rPr lang="en-US" dirty="0"/>
              <a:t>E: “Anytime anyone initiates any kind of movement, problems arise”</a:t>
            </a:r>
          </a:p>
          <a:p>
            <a:pPr lvl="1"/>
            <a:r>
              <a:rPr lang="en-US" dirty="0"/>
              <a:t>A: “3 keys to inspiring change…reinforce, reinforce, reinforce”</a:t>
            </a:r>
          </a:p>
          <a:p>
            <a:pPr lvl="1"/>
            <a:r>
              <a:rPr lang="en-US" dirty="0"/>
              <a:t>D: Winston Churchill: “To improve is to have changed, so to be perfect is to have changed often”</a:t>
            </a:r>
          </a:p>
        </p:txBody>
      </p:sp>
    </p:spTree>
    <p:extLst>
      <p:ext uri="{BB962C8B-B14F-4D97-AF65-F5344CB8AC3E}">
        <p14:creationId xmlns:p14="http://schemas.microsoft.com/office/powerpoint/2010/main" val="230080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“I thought a lot about the greatest discovery I had made in leading those three organizations: that leadership can be developed”</a:t>
            </a:r>
          </a:p>
          <a:p>
            <a:r>
              <a:rPr lang="en-US" dirty="0"/>
              <a:t>“If you do everything I suggest in the application section at the end of each chapter, you will be amazed at how much your influence, your effectiveness, and your impact will increase in such a short time”</a:t>
            </a:r>
          </a:p>
          <a:p>
            <a:pPr lvl="1"/>
            <a:r>
              <a:rPr lang="en-US" b="1" dirty="0"/>
              <a:t>Are leaders born or made?</a:t>
            </a:r>
          </a:p>
          <a:p>
            <a:pPr lvl="1"/>
            <a:r>
              <a:rPr lang="en-US" b="1" dirty="0"/>
              <a:t>What is the difference between leadership and management?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4904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A042-D225-4FA5-B4E5-125A0690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5 – Problem Solving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15E0-B0EE-4AF5-8765-E5D93EFD8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M. Scott Peck: “Once we truly know that life is difficult – once we truly understand and accept it – then life is no longer difficult”</a:t>
            </a:r>
          </a:p>
          <a:p>
            <a:r>
              <a:rPr lang="en-US" dirty="0"/>
              <a:t>Problems introduce us to </a:t>
            </a:r>
            <a:r>
              <a:rPr lang="en-US" b="1" dirty="0"/>
              <a:t>ourselves</a:t>
            </a:r>
          </a:p>
          <a:p>
            <a:pPr lvl="1"/>
            <a:r>
              <a:rPr lang="en-US" dirty="0"/>
              <a:t>Our decisions are often impacted by our proximity to the problem</a:t>
            </a:r>
          </a:p>
          <a:p>
            <a:pPr lvl="2"/>
            <a:r>
              <a:rPr lang="en-US" dirty="0"/>
              <a:t>“perfection was an impossible goal”</a:t>
            </a:r>
          </a:p>
          <a:p>
            <a:pPr lvl="1"/>
            <a:r>
              <a:rPr lang="en-US" dirty="0"/>
              <a:t>Our plates as leaders will always be filled with problems</a:t>
            </a:r>
          </a:p>
          <a:p>
            <a:pPr lvl="2"/>
            <a:r>
              <a:rPr lang="en-US" dirty="0"/>
              <a:t>“if you can smile whenever anything goes wrong, you are either a nitwit of a repairman”</a:t>
            </a:r>
          </a:p>
          <a:p>
            <a:pPr lvl="1"/>
            <a:r>
              <a:rPr lang="en-US" dirty="0"/>
              <a:t>Pragmatism serves us well as leaders</a:t>
            </a:r>
          </a:p>
          <a:p>
            <a:pPr lvl="2"/>
            <a:r>
              <a:rPr lang="en-US" dirty="0"/>
              <a:t>“lead with a patience-persistence mindset”</a:t>
            </a:r>
          </a:p>
        </p:txBody>
      </p:sp>
    </p:spTree>
    <p:extLst>
      <p:ext uri="{BB962C8B-B14F-4D97-AF65-F5344CB8AC3E}">
        <p14:creationId xmlns:p14="http://schemas.microsoft.com/office/powerpoint/2010/main" val="2527893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19F2-D7EE-4B72-BD95-F3DE3411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5 – Problem Solving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4AE55-EEED-4F18-A28F-352B9C4DB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Problems introduce us to ourselves, cont.</a:t>
            </a:r>
          </a:p>
          <a:p>
            <a:pPr lvl="1"/>
            <a:r>
              <a:rPr lang="en-US" dirty="0"/>
              <a:t>Believing there is always an answer is an asset</a:t>
            </a:r>
          </a:p>
          <a:p>
            <a:pPr lvl="2"/>
            <a:r>
              <a:rPr lang="en-US" dirty="0"/>
              <a:t>Mental agility. Good leaders keep two puzzles in mind: (1) the immediate problem, (2) the big picture of the organization, industry, trends, etc. </a:t>
            </a:r>
          </a:p>
          <a:p>
            <a:pPr lvl="1"/>
            <a:r>
              <a:rPr lang="en-US" dirty="0"/>
              <a:t>Our actions can make our problems increase in number and size</a:t>
            </a:r>
          </a:p>
          <a:p>
            <a:pPr lvl="2"/>
            <a:r>
              <a:rPr lang="en-US" dirty="0"/>
              <a:t>“Through these errors I learned that I needed to </a:t>
            </a:r>
            <a:r>
              <a:rPr lang="en-US" b="1" dirty="0"/>
              <a:t>take responsibility </a:t>
            </a:r>
            <a:r>
              <a:rPr lang="en-US" dirty="0"/>
              <a:t>for addressing the problem, take responsibility for my attitude and emotions, and give my best effort…”</a:t>
            </a:r>
          </a:p>
          <a:p>
            <a:pPr lvl="1"/>
            <a:r>
              <a:rPr lang="en-US" dirty="0"/>
              <a:t>Problems handled well often make us better</a:t>
            </a:r>
          </a:p>
          <a:p>
            <a:pPr lvl="2"/>
            <a:r>
              <a:rPr lang="en-US" dirty="0"/>
              <a:t>“When I was a new leader, I used to think, I wish life were easier.” Now I think “I wish I were better” </a:t>
            </a:r>
          </a:p>
        </p:txBody>
      </p:sp>
    </p:spTree>
    <p:extLst>
      <p:ext uri="{BB962C8B-B14F-4D97-AF65-F5344CB8AC3E}">
        <p14:creationId xmlns:p14="http://schemas.microsoft.com/office/powerpoint/2010/main" val="4042095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A042-D225-4FA5-B4E5-125A0690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5 – Problem Solving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15E0-B0EE-4AF5-8765-E5D93EFD8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Problems introduce us to </a:t>
            </a:r>
            <a:r>
              <a:rPr lang="en-US" b="1" dirty="0"/>
              <a:t>others</a:t>
            </a:r>
          </a:p>
          <a:p>
            <a:pPr lvl="1"/>
            <a:r>
              <a:rPr lang="en-US" dirty="0"/>
              <a:t>People who make problems worse</a:t>
            </a:r>
          </a:p>
          <a:p>
            <a:pPr lvl="2"/>
            <a:r>
              <a:rPr lang="en-US" dirty="0"/>
              <a:t>“Anyone who enjoys throwing gasoline on the fire is a liability”</a:t>
            </a:r>
          </a:p>
          <a:p>
            <a:pPr lvl="1"/>
            <a:r>
              <a:rPr lang="en-US" dirty="0"/>
              <a:t>People who become problem magnets</a:t>
            </a:r>
          </a:p>
          <a:p>
            <a:pPr lvl="2"/>
            <a:r>
              <a:rPr lang="en-US" dirty="0"/>
              <a:t>“The first law of holes says, ‘when you are in one, stop digging.’”</a:t>
            </a:r>
          </a:p>
          <a:p>
            <a:pPr lvl="1"/>
            <a:r>
              <a:rPr lang="en-US" dirty="0"/>
              <a:t>People who give up in the face of problems</a:t>
            </a:r>
          </a:p>
          <a:p>
            <a:pPr lvl="2"/>
            <a:r>
              <a:rPr lang="en-US" dirty="0"/>
              <a:t>“There’s always a way to solve a problem if you don’t give up”</a:t>
            </a:r>
          </a:p>
          <a:p>
            <a:pPr lvl="1"/>
            <a:r>
              <a:rPr lang="en-US" dirty="0"/>
              <a:t>People who use problems as stepping-stones for success</a:t>
            </a:r>
          </a:p>
          <a:p>
            <a:pPr lvl="2"/>
            <a:r>
              <a:rPr lang="en-US" dirty="0"/>
              <a:t>Those that achieve in difficulty “understood that problem solving was a choice, not a function of circumstances” </a:t>
            </a:r>
          </a:p>
        </p:txBody>
      </p:sp>
    </p:spTree>
    <p:extLst>
      <p:ext uri="{BB962C8B-B14F-4D97-AF65-F5344CB8AC3E}">
        <p14:creationId xmlns:p14="http://schemas.microsoft.com/office/powerpoint/2010/main" val="109677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A042-D225-4FA5-B4E5-125A0690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5 – Problem Solving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15E0-B0EE-4AF5-8765-E5D93EFD8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Problems introduce us to </a:t>
            </a:r>
            <a:r>
              <a:rPr lang="en-US" b="1" dirty="0"/>
              <a:t>opportunities</a:t>
            </a:r>
          </a:p>
          <a:p>
            <a:pPr lvl="1"/>
            <a:r>
              <a:rPr lang="en-US" dirty="0"/>
              <a:t>Einstein: “In the middle of difficulty lies opportunity”</a:t>
            </a:r>
          </a:p>
          <a:p>
            <a:pPr lvl="1"/>
            <a:r>
              <a:rPr lang="en-US" dirty="0"/>
              <a:t>Recognize a potential problem before it becomes a real problem</a:t>
            </a:r>
          </a:p>
          <a:p>
            <a:pPr lvl="2"/>
            <a:r>
              <a:rPr lang="en-US" dirty="0"/>
              <a:t>“Great leaders are seldom blindsided”</a:t>
            </a:r>
          </a:p>
          <a:p>
            <a:pPr lvl="1"/>
            <a:r>
              <a:rPr lang="en-US" dirty="0"/>
              <a:t>Get a clear picture of the problem</a:t>
            </a:r>
          </a:p>
          <a:p>
            <a:pPr lvl="2"/>
            <a:r>
              <a:rPr lang="en-US" dirty="0"/>
              <a:t>“Assumption is the mother of mess ups”</a:t>
            </a:r>
          </a:p>
          <a:p>
            <a:pPr lvl="1"/>
            <a:r>
              <a:rPr lang="en-US" dirty="0"/>
              <a:t>Ask questions to help you solve problems</a:t>
            </a:r>
          </a:p>
          <a:p>
            <a:pPr lvl="2"/>
            <a:r>
              <a:rPr lang="en-US" dirty="0"/>
              <a:t>Ben Johnson: “He that is taught only by himself has a fool for a mentor”</a:t>
            </a:r>
          </a:p>
          <a:p>
            <a:pPr lvl="1"/>
            <a:r>
              <a:rPr lang="en-US" dirty="0"/>
              <a:t>Create a framework to examine problems and solutions:</a:t>
            </a:r>
          </a:p>
          <a:p>
            <a:pPr lvl="2"/>
            <a:r>
              <a:rPr lang="en-US" dirty="0"/>
              <a:t>Leadership, Personnel, Timing, Vision, Priorities, Values</a:t>
            </a:r>
          </a:p>
        </p:txBody>
      </p:sp>
    </p:spTree>
    <p:extLst>
      <p:ext uri="{BB962C8B-B14F-4D97-AF65-F5344CB8AC3E}">
        <p14:creationId xmlns:p14="http://schemas.microsoft.com/office/powerpoint/2010/main" val="2580505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A042-D225-4FA5-B4E5-125A0690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5 – Problem Solving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15E0-B0EE-4AF5-8765-E5D93EFD8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Problems introduce us to opportunities, cont. </a:t>
            </a:r>
          </a:p>
          <a:p>
            <a:pPr lvl="1"/>
            <a:r>
              <a:rPr lang="en-US" dirty="0"/>
              <a:t>Value shared problem solving</a:t>
            </a:r>
          </a:p>
          <a:p>
            <a:pPr lvl="2"/>
            <a:r>
              <a:rPr lang="en-US" dirty="0"/>
              <a:t>“The best problem solvers don’t work alone.” His 10/80/10 pattern </a:t>
            </a:r>
          </a:p>
          <a:p>
            <a:pPr lvl="2"/>
            <a:r>
              <a:rPr lang="en-US" dirty="0"/>
              <a:t>“Never promote the belief that you always have the best answers”</a:t>
            </a:r>
          </a:p>
          <a:p>
            <a:pPr lvl="1"/>
            <a:r>
              <a:rPr lang="en-US" dirty="0"/>
              <a:t>Always come up with more than one solution</a:t>
            </a:r>
          </a:p>
          <a:p>
            <a:pPr lvl="2"/>
            <a:r>
              <a:rPr lang="en-US" dirty="0"/>
              <a:t>“big ideas don’t appear – they evolve”</a:t>
            </a:r>
          </a:p>
          <a:p>
            <a:pPr lvl="1"/>
            <a:r>
              <a:rPr lang="en-US" dirty="0"/>
              <a:t>Cultivate a bias for action</a:t>
            </a:r>
          </a:p>
          <a:p>
            <a:pPr lvl="2"/>
            <a:r>
              <a:rPr lang="en-US" dirty="0"/>
              <a:t>“Don’t think can I? Instead think, how can I?”</a:t>
            </a:r>
          </a:p>
          <a:p>
            <a:pPr lvl="1"/>
            <a:r>
              <a:rPr lang="en-US" dirty="0"/>
              <a:t>Actively look for opportunities and lessons in every problem</a:t>
            </a:r>
          </a:p>
          <a:p>
            <a:pPr lvl="2"/>
            <a:r>
              <a:rPr lang="en-US" dirty="0"/>
              <a:t>His first organization suffered after he left: </a:t>
            </a:r>
            <a:r>
              <a:rPr lang="en-US" b="1" dirty="0"/>
              <a:t>“I had trained and equipped no one”</a:t>
            </a:r>
          </a:p>
        </p:txBody>
      </p:sp>
    </p:spTree>
    <p:extLst>
      <p:ext uri="{BB962C8B-B14F-4D97-AF65-F5344CB8AC3E}">
        <p14:creationId xmlns:p14="http://schemas.microsoft.com/office/powerpoint/2010/main" val="1019161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6 – Attitude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Charles </a:t>
            </a:r>
            <a:r>
              <a:rPr lang="en-US" sz="3200" dirty="0" err="1" smtClean="0"/>
              <a:t>Swindoll</a:t>
            </a:r>
            <a:r>
              <a:rPr lang="en-US" sz="3200" dirty="0" smtClean="0"/>
              <a:t>: “Attitude, to me, is more important than facts….Life is 10 percent of what happens to me, and 90 percent how I </a:t>
            </a:r>
            <a:r>
              <a:rPr lang="en-US" sz="3200" b="1" dirty="0" smtClean="0"/>
              <a:t>react</a:t>
            </a:r>
            <a:r>
              <a:rPr lang="en-US" sz="3200" dirty="0" smtClean="0"/>
              <a:t> to it.”</a:t>
            </a:r>
          </a:p>
          <a:p>
            <a:r>
              <a:rPr lang="en-US" sz="3200" dirty="0" smtClean="0"/>
              <a:t>The ‘Whatever-It-Takes’ Attitude</a:t>
            </a:r>
          </a:p>
          <a:p>
            <a:pPr lvl="1"/>
            <a:r>
              <a:rPr lang="en-US" sz="2800" dirty="0" smtClean="0"/>
              <a:t>Resolve, tenacity, focus, determination, and commitment</a:t>
            </a:r>
          </a:p>
          <a:p>
            <a:pPr lvl="1"/>
            <a:r>
              <a:rPr lang="en-US" sz="2800" dirty="0" smtClean="0"/>
              <a:t>Common in all great leaders</a:t>
            </a:r>
          </a:p>
          <a:p>
            <a:pPr lvl="1"/>
            <a:r>
              <a:rPr lang="en-US" sz="2800" dirty="0" smtClean="0"/>
              <a:t>“This kind of attitude isn’t hard to understand, but it can be hard to live”</a:t>
            </a:r>
          </a:p>
        </p:txBody>
      </p:sp>
    </p:spTree>
    <p:extLst>
      <p:ext uri="{BB962C8B-B14F-4D97-AF65-F5344CB8AC3E}">
        <p14:creationId xmlns:p14="http://schemas.microsoft.com/office/powerpoint/2010/main" val="2380731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6 – Attitude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‘Whatever-It-Takes’ Attitude</a:t>
            </a:r>
          </a:p>
          <a:p>
            <a:pPr lvl="1"/>
            <a:r>
              <a:rPr lang="en-US" sz="2800" b="1" dirty="0" smtClean="0"/>
              <a:t>Disown </a:t>
            </a:r>
            <a:r>
              <a:rPr lang="en-US" sz="2800" b="1" dirty="0"/>
              <a:t>Y</a:t>
            </a:r>
            <a:r>
              <a:rPr lang="en-US" sz="2800" b="1" dirty="0" smtClean="0"/>
              <a:t>our </a:t>
            </a:r>
            <a:r>
              <a:rPr lang="en-US" sz="2800" b="1" dirty="0"/>
              <a:t>H</a:t>
            </a:r>
            <a:r>
              <a:rPr lang="en-US" sz="2800" b="1" dirty="0" smtClean="0"/>
              <a:t>elplessness </a:t>
            </a:r>
            <a:r>
              <a:rPr lang="en-US" sz="2800" dirty="0" smtClean="0"/>
              <a:t>– Robert Quinn: “Living with someone who chooses to play the victim is draining”</a:t>
            </a:r>
          </a:p>
          <a:p>
            <a:pPr lvl="1"/>
            <a:r>
              <a:rPr lang="en-US" sz="2800" dirty="0" smtClean="0"/>
              <a:t>Take the Bull by the Horns – “To be successful as a leader, you need to posses initiative” </a:t>
            </a:r>
          </a:p>
          <a:p>
            <a:pPr lvl="1"/>
            <a:r>
              <a:rPr lang="en-US" sz="2800" dirty="0" smtClean="0"/>
              <a:t>Enter the ‘No Whining Zone’ – “Whatever-it-takes people know how to handle their feelings. They put their attitude in charge of their emotions.” Express gratitude</a:t>
            </a:r>
          </a:p>
        </p:txBody>
      </p:sp>
    </p:spTree>
    <p:extLst>
      <p:ext uri="{BB962C8B-B14F-4D97-AF65-F5344CB8AC3E}">
        <p14:creationId xmlns:p14="http://schemas.microsoft.com/office/powerpoint/2010/main" val="3901283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6 –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‘Whatever-It-Takes’ </a:t>
            </a:r>
            <a:r>
              <a:rPr lang="en-US" sz="3200" dirty="0" smtClean="0"/>
              <a:t>Attitude</a:t>
            </a:r>
          </a:p>
          <a:p>
            <a:pPr lvl="1"/>
            <a:r>
              <a:rPr lang="en-US" sz="2800" dirty="0"/>
              <a:t>Put on a New Pair of Shoes – Harry Truman: “When we understand the other fellow’s viewpoint – understand what he is trying to do – nine out of ten times he is trying to do right” </a:t>
            </a:r>
          </a:p>
          <a:p>
            <a:pPr lvl="1"/>
            <a:r>
              <a:rPr lang="en-US" sz="2800" dirty="0"/>
              <a:t>Nurture Your Passion – Ken Hemphill: “</a:t>
            </a:r>
            <a:r>
              <a:rPr lang="en-US" sz="2800" b="1" dirty="0"/>
              <a:t>Vision doesn’t ignite growth, passion does</a:t>
            </a:r>
            <a:r>
              <a:rPr lang="en-US" sz="2800" dirty="0"/>
              <a:t>”</a:t>
            </a:r>
          </a:p>
          <a:p>
            <a:pPr lvl="1"/>
            <a:r>
              <a:rPr lang="en-US" sz="2800" dirty="0"/>
              <a:t>Exceed Expectations – “always under-promise and over-deliver”</a:t>
            </a:r>
          </a:p>
          <a:p>
            <a:pPr lvl="1"/>
            <a:r>
              <a:rPr lang="en-US" sz="2800" dirty="0"/>
              <a:t>Never Be Satisfied – The future belongs to people who are dedicated to making their world, their teams, and themselves better”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71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6 –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0438" cy="4536264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Putting the W.I.T. attitude into Action</a:t>
            </a:r>
          </a:p>
          <a:p>
            <a:pPr lvl="1"/>
            <a:r>
              <a:rPr lang="en-US" sz="2600" dirty="0" smtClean="0"/>
              <a:t>Test – T. Boone Pickens: “Be willing to make decisions. That’s the most important quality in a good leader.”</a:t>
            </a:r>
          </a:p>
          <a:p>
            <a:pPr lvl="1"/>
            <a:r>
              <a:rPr lang="en-US" sz="2600" dirty="0" smtClean="0"/>
              <a:t>Fail – “Failure is an essential step in the cycle of success….</a:t>
            </a:r>
            <a:r>
              <a:rPr lang="en-US" sz="2600" b="1" dirty="0" smtClean="0"/>
              <a:t>The price of success is failure</a:t>
            </a:r>
            <a:r>
              <a:rPr lang="en-US" sz="2600" dirty="0" smtClean="0"/>
              <a:t>.” Avoid ‘failure by erosion’</a:t>
            </a:r>
          </a:p>
          <a:p>
            <a:pPr lvl="1"/>
            <a:r>
              <a:rPr lang="en-US" sz="2600" dirty="0" smtClean="0"/>
              <a:t>Learn – Roland </a:t>
            </a:r>
            <a:r>
              <a:rPr lang="en-US" sz="2600" dirty="0" err="1" smtClean="0"/>
              <a:t>Niednagel</a:t>
            </a:r>
            <a:r>
              <a:rPr lang="en-US" sz="2600" dirty="0" smtClean="0"/>
              <a:t>: “A mistake is only a failure if you don’t learn from it”</a:t>
            </a:r>
          </a:p>
          <a:p>
            <a:pPr lvl="1"/>
            <a:r>
              <a:rPr lang="en-US" sz="2600" dirty="0" smtClean="0"/>
              <a:t>Improve – The ‘Be-Good’ mindset vs. the ‘Get-Better’ mindset</a:t>
            </a:r>
          </a:p>
          <a:p>
            <a:pPr lvl="2"/>
            <a:r>
              <a:rPr lang="en-US" sz="2200" dirty="0" smtClean="0"/>
              <a:t>In science called Prove/Performance Goal Orientation vs. Learning Goal Orientation </a:t>
            </a:r>
          </a:p>
          <a:p>
            <a:pPr lvl="1"/>
            <a:r>
              <a:rPr lang="en-US" dirty="0" smtClean="0"/>
              <a:t>Reenter – W. H. Murray: “Until I am committed there is hesitancy” </a:t>
            </a:r>
          </a:p>
          <a:p>
            <a:r>
              <a:rPr lang="en-US" dirty="0" smtClean="0"/>
              <a:t>“If you were born seeing the glass half empty, you need to improve your attitude if you want to develop the leader within you”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62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7 – Serving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800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Zig </a:t>
            </a:r>
            <a:r>
              <a:rPr lang="en-US" sz="3600" dirty="0" err="1" smtClean="0"/>
              <a:t>Zigler</a:t>
            </a:r>
            <a:r>
              <a:rPr lang="en-US" sz="3600" dirty="0" smtClean="0"/>
              <a:t>: </a:t>
            </a:r>
            <a:r>
              <a:rPr lang="en-US" sz="3200" dirty="0" smtClean="0"/>
              <a:t>“</a:t>
            </a:r>
            <a:r>
              <a:rPr lang="en-US" sz="3200" b="1" dirty="0" smtClean="0"/>
              <a:t>If you help people get what they want, they will help you get what you want</a:t>
            </a:r>
            <a:r>
              <a:rPr lang="en-US" sz="3200" dirty="0" smtClean="0"/>
              <a:t>”</a:t>
            </a:r>
          </a:p>
          <a:p>
            <a:pPr lvl="1"/>
            <a:r>
              <a:rPr lang="en-US" sz="2800" dirty="0" smtClean="0"/>
              <a:t>The power of serving others</a:t>
            </a:r>
          </a:p>
          <a:p>
            <a:pPr lvl="2"/>
            <a:r>
              <a:rPr lang="en-US" sz="2400" dirty="0" smtClean="0"/>
              <a:t>What can I do for people to help them succeed?</a:t>
            </a:r>
          </a:p>
          <a:p>
            <a:pPr lvl="2"/>
            <a:r>
              <a:rPr lang="en-US" sz="2400" dirty="0" smtClean="0"/>
              <a:t>What do people need from me daily that they may not want to ask for?</a:t>
            </a:r>
          </a:p>
          <a:p>
            <a:pPr lvl="2"/>
            <a:r>
              <a:rPr lang="en-US" sz="2400" dirty="0" smtClean="0"/>
              <a:t>What can I work on that will help me serve people better?</a:t>
            </a:r>
          </a:p>
          <a:p>
            <a:pPr lvl="2"/>
            <a:r>
              <a:rPr lang="en-US" sz="2400" dirty="0" smtClean="0"/>
              <a:t>How will I know that I am serving people well?</a:t>
            </a:r>
          </a:p>
          <a:p>
            <a:pPr lvl="2"/>
            <a:r>
              <a:rPr lang="en-US" sz="2400" dirty="0" smtClean="0"/>
              <a:t>What is it like fore people who work with me? ID personal blind spots</a:t>
            </a:r>
          </a:p>
          <a:p>
            <a:pPr lvl="2"/>
            <a:r>
              <a:rPr lang="en-US" sz="2400" dirty="0" smtClean="0"/>
              <a:t>How can I gain value while adding value to others by serving?</a:t>
            </a:r>
          </a:p>
          <a:p>
            <a:pPr lvl="2"/>
            <a:r>
              <a:rPr lang="en-US" sz="2400" dirty="0" smtClean="0"/>
              <a:t>What do I do best that allows me to serve people best?</a:t>
            </a:r>
          </a:p>
          <a:p>
            <a:pPr lvl="2"/>
            <a:r>
              <a:rPr lang="en-US" sz="2400" dirty="0" smtClean="0"/>
              <a:t>How can I serve people in a way that will inspire them to serve others?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18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1 –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Leadership: “Most people desire to cultivate a high capacity for it: few actually do”</a:t>
            </a:r>
          </a:p>
          <a:p>
            <a:pPr lvl="1"/>
            <a:r>
              <a:rPr lang="en-US" dirty="0"/>
              <a:t>I’m not a born leader, so I can’t lead</a:t>
            </a:r>
          </a:p>
          <a:p>
            <a:pPr lvl="1"/>
            <a:r>
              <a:rPr lang="en-US" dirty="0"/>
              <a:t>A title and seniority will automatically make me a born leader</a:t>
            </a:r>
          </a:p>
          <a:p>
            <a:pPr lvl="1"/>
            <a:r>
              <a:rPr lang="en-US" dirty="0"/>
              <a:t>Work experience will automatically make me a leader</a:t>
            </a:r>
          </a:p>
          <a:p>
            <a:pPr lvl="1"/>
            <a:r>
              <a:rPr lang="en-US" dirty="0"/>
              <a:t>I’m waiting until I get a position to start developing as a leader</a:t>
            </a:r>
          </a:p>
          <a:p>
            <a:pPr lvl="1"/>
            <a:r>
              <a:rPr lang="en-US" b="1" dirty="0"/>
              <a:t>What other things might hold us back?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83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8 –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“Clear vision does wonders for a team, but it also does wonders for a leader. Among its greatest benefits are direction and passion.”</a:t>
            </a:r>
          </a:p>
          <a:p>
            <a:pPr lvl="1"/>
            <a:r>
              <a:rPr lang="en-US" sz="2800" dirty="0" smtClean="0"/>
              <a:t>Andy Stanley: “Vision gives significance to the otherwise meaningless details of our lives.”</a:t>
            </a:r>
          </a:p>
          <a:p>
            <a:r>
              <a:rPr lang="en-US" sz="3200" dirty="0" smtClean="0"/>
              <a:t>Vision Statements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b="1" dirty="0" smtClean="0"/>
              <a:t>People do what people see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“Leaders understand that they have to believe it to see it, while most people go through life saying, ‘I have to see it to believe it.’</a:t>
            </a:r>
          </a:p>
        </p:txBody>
      </p:sp>
    </p:spTree>
    <p:extLst>
      <p:ext uri="{BB962C8B-B14F-4D97-AF65-F5344CB8AC3E}">
        <p14:creationId xmlns:p14="http://schemas.microsoft.com/office/powerpoint/2010/main" val="3517742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8 –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701635"/>
          </a:xfrm>
        </p:spPr>
        <p:txBody>
          <a:bodyPr>
            <a:noAutofit/>
          </a:bodyPr>
          <a:lstStyle/>
          <a:p>
            <a:r>
              <a:rPr lang="en-US" sz="3200" dirty="0"/>
              <a:t>Seeing ‘More and Before’</a:t>
            </a:r>
          </a:p>
          <a:p>
            <a:pPr lvl="1"/>
            <a:r>
              <a:rPr lang="en-US" sz="2800" dirty="0"/>
              <a:t>“Leaders can’t take people farther that they can see.”</a:t>
            </a:r>
          </a:p>
          <a:p>
            <a:pPr lvl="1"/>
            <a:r>
              <a:rPr lang="en-US" sz="2800" dirty="0"/>
              <a:t>“In my thirties I gave a lot of direction. Today I ask a lot of questions.”</a:t>
            </a:r>
          </a:p>
          <a:p>
            <a:r>
              <a:rPr lang="en-US" sz="3200" dirty="0" smtClean="0"/>
              <a:t>Personal Ownership of the Vision</a:t>
            </a:r>
          </a:p>
          <a:p>
            <a:pPr lvl="1"/>
            <a:r>
              <a:rPr lang="en-US" sz="2800" dirty="0" smtClean="0"/>
              <a:t>“Until the vision questions is answered, the person will be a leader in name only”</a:t>
            </a:r>
          </a:p>
          <a:p>
            <a:pPr lvl="1"/>
            <a:r>
              <a:rPr lang="en-US" sz="2800" dirty="0" smtClean="0"/>
              <a:t>Winston Churchill: “Before you can inspire with emotion, you must be swamped with it yourself.”</a:t>
            </a:r>
          </a:p>
        </p:txBody>
      </p:sp>
    </p:spTree>
    <p:extLst>
      <p:ext uri="{BB962C8B-B14F-4D97-AF65-F5344CB8AC3E}">
        <p14:creationId xmlns:p14="http://schemas.microsoft.com/office/powerpoint/2010/main" val="6259775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8 –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Personal Ownership of the Vision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dirty="0"/>
              <a:t>You may receive a vision for free, but the journey to fulfill that vision never is”</a:t>
            </a:r>
          </a:p>
          <a:p>
            <a:r>
              <a:rPr lang="en-US" sz="3200" dirty="0" smtClean="0"/>
              <a:t>Paint </a:t>
            </a:r>
            <a:r>
              <a:rPr lang="en-US" sz="3200" dirty="0"/>
              <a:t>a Picture of the Vision for Them</a:t>
            </a:r>
          </a:p>
          <a:p>
            <a:pPr lvl="1"/>
            <a:r>
              <a:rPr lang="en-US" sz="2800" b="1" dirty="0"/>
              <a:t>Images</a:t>
            </a:r>
            <a:r>
              <a:rPr lang="en-US" sz="2800" dirty="0"/>
              <a:t>. Horizon, sun, mountains, birds, flowers, the path, yourself, </a:t>
            </a:r>
            <a:r>
              <a:rPr lang="en-US" sz="2800" dirty="0" smtClean="0"/>
              <a:t>things </a:t>
            </a:r>
            <a:r>
              <a:rPr lang="en-US" sz="2800" dirty="0"/>
              <a:t>the people love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72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9 –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US" sz="3200" dirty="0" smtClean="0"/>
              <a:t>Harry Truman: “In reading the lives of great men, I have found that the first great victory  they won was over themselves”</a:t>
            </a:r>
          </a:p>
          <a:p>
            <a:pPr marL="342900" lvl="1" indent="-342900"/>
            <a:r>
              <a:rPr lang="en-US" sz="3200" dirty="0" smtClean="0"/>
              <a:t>Self-discipline makes leaderships uphill climb possible</a:t>
            </a:r>
            <a:endParaRPr lang="en-US" sz="3200" dirty="0"/>
          </a:p>
          <a:p>
            <a:pPr marL="800100" lvl="2" indent="-342900"/>
            <a:r>
              <a:rPr lang="en-US" sz="2800" dirty="0" smtClean="0"/>
              <a:t>“</a:t>
            </a:r>
            <a:r>
              <a:rPr lang="en-US" sz="2800" b="1" dirty="0" smtClean="0"/>
              <a:t>Everything worthwhile is uphill</a:t>
            </a:r>
            <a:r>
              <a:rPr lang="en-US" sz="2800" dirty="0" smtClean="0"/>
              <a:t>”</a:t>
            </a:r>
          </a:p>
          <a:p>
            <a:pPr marL="1257300" lvl="3" indent="-342900"/>
            <a:r>
              <a:rPr lang="en-US" sz="2600" dirty="0" smtClean="0"/>
              <a:t>Challenging, grueling, exhausting, strenuous, and difficult</a:t>
            </a:r>
          </a:p>
          <a:p>
            <a:pPr marL="1257300" lvl="3" indent="-342900"/>
            <a:r>
              <a:rPr lang="en-US" sz="2600" dirty="0" smtClean="0"/>
              <a:t>“back then I hoped I would come to a place where I didn’t have to keep climbing. But that’s not the way it works. Today I am still climbing.”</a:t>
            </a:r>
          </a:p>
        </p:txBody>
      </p:sp>
    </p:spTree>
    <p:extLst>
      <p:ext uri="{BB962C8B-B14F-4D97-AF65-F5344CB8AC3E}">
        <p14:creationId xmlns:p14="http://schemas.microsoft.com/office/powerpoint/2010/main" val="67867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9 –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SD makes the difference between temporary success and sustained success</a:t>
            </a:r>
          </a:p>
          <a:p>
            <a:pPr lvl="1"/>
            <a:r>
              <a:rPr lang="en-US" sz="2800" dirty="0"/>
              <a:t>Rory </a:t>
            </a:r>
            <a:r>
              <a:rPr lang="en-US" sz="2800" dirty="0" err="1"/>
              <a:t>Vaden</a:t>
            </a:r>
            <a:r>
              <a:rPr lang="en-US" sz="2800" dirty="0"/>
              <a:t>: “The short-term easy leads to the long-term difficult, while the short-term difficult leads to the long-term easy”</a:t>
            </a:r>
          </a:p>
          <a:p>
            <a:r>
              <a:rPr lang="en-US" sz="3200" dirty="0" smtClean="0"/>
              <a:t>SD makes habit your servant instead of your master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b="1" dirty="0" smtClean="0"/>
              <a:t>We all have uphill dreams…and downhill habits</a:t>
            </a:r>
            <a:r>
              <a:rPr lang="en-US" sz="2800" dirty="0" smtClean="0"/>
              <a:t>”</a:t>
            </a:r>
          </a:p>
          <a:p>
            <a:pPr lvl="2"/>
            <a:r>
              <a:rPr lang="en-US" sz="2400" dirty="0" smtClean="0"/>
              <a:t>“How can I turn my downhill habits into uphill habits?”</a:t>
            </a:r>
            <a:endParaRPr lang="en-US" sz="2400" dirty="0"/>
          </a:p>
          <a:p>
            <a:pPr lvl="2"/>
            <a:r>
              <a:rPr lang="en-US" sz="2400" dirty="0" smtClean="0"/>
              <a:t>“How can I help the people I lead to change their downhill habits into uphill ones?”</a:t>
            </a:r>
          </a:p>
        </p:txBody>
      </p:sp>
    </p:spTree>
    <p:extLst>
      <p:ext uri="{BB962C8B-B14F-4D97-AF65-F5344CB8AC3E}">
        <p14:creationId xmlns:p14="http://schemas.microsoft.com/office/powerpoint/2010/main" val="9385533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9 –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SD is developed, not given</a:t>
            </a:r>
          </a:p>
          <a:p>
            <a:pPr lvl="1"/>
            <a:r>
              <a:rPr lang="en-US" sz="2800" dirty="0"/>
              <a:t>Grandpa Bart: “Bobby (Jones) was fourteen when he mastered the game of golf, but he was twenty-one when he mastered himself” </a:t>
            </a:r>
          </a:p>
          <a:p>
            <a:pPr lvl="1"/>
            <a:r>
              <a:rPr lang="en-US" sz="2800" dirty="0"/>
              <a:t>“Knowing when to give 100 percent is essential to self-discipline” </a:t>
            </a:r>
          </a:p>
          <a:p>
            <a:pPr lvl="1"/>
            <a:r>
              <a:rPr lang="en-US" sz="2800" dirty="0"/>
              <a:t>“Everybody pays…If you put off playing, you get to play more later. If you put off paying, you have to </a:t>
            </a:r>
            <a:r>
              <a:rPr lang="en-US" sz="2800" dirty="0" smtClean="0"/>
              <a:t>pay </a:t>
            </a:r>
            <a:r>
              <a:rPr lang="en-US" sz="2800" dirty="0"/>
              <a:t>more later. There is no cheating in life”</a:t>
            </a:r>
          </a:p>
          <a:p>
            <a:r>
              <a:rPr lang="en-US" sz="3200" dirty="0" smtClean="0"/>
              <a:t>SD is most easily developed in areas of strength and passion</a:t>
            </a:r>
          </a:p>
          <a:p>
            <a:pPr lvl="1"/>
            <a:r>
              <a:rPr lang="en-US" sz="2800" dirty="0" smtClean="0"/>
              <a:t>Carl </a:t>
            </a:r>
            <a:r>
              <a:rPr lang="en-US" sz="2800" dirty="0" smtClean="0"/>
              <a:t>Zuckmayer: “One half of life is luck; the other half is discipline, and that’s the important half. For without discipline you wouldn’t know what to do with luck”</a:t>
            </a:r>
          </a:p>
        </p:txBody>
      </p:sp>
    </p:spTree>
    <p:extLst>
      <p:ext uri="{BB962C8B-B14F-4D97-AF65-F5344CB8AC3E}">
        <p14:creationId xmlns:p14="http://schemas.microsoft.com/office/powerpoint/2010/main" val="27234183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9 –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SD and respect are connected</a:t>
            </a:r>
          </a:p>
          <a:p>
            <a:pPr lvl="1"/>
            <a:r>
              <a:rPr lang="en-US" sz="2800" dirty="0"/>
              <a:t>“Few things build self-respect the way self-discipline does” </a:t>
            </a:r>
          </a:p>
          <a:p>
            <a:r>
              <a:rPr lang="en-US" sz="3200" dirty="0"/>
              <a:t>SD makes consistency possibly, and consistency compounds </a:t>
            </a:r>
          </a:p>
          <a:p>
            <a:pPr lvl="1"/>
            <a:r>
              <a:rPr lang="en-US" sz="2800" dirty="0"/>
              <a:t>“Successful people do daily what unsuccessful people do only occasionally” </a:t>
            </a:r>
          </a:p>
          <a:p>
            <a:r>
              <a:rPr lang="en-US" sz="3200" dirty="0"/>
              <a:t>Maxwell</a:t>
            </a:r>
          </a:p>
          <a:p>
            <a:pPr lvl="1"/>
            <a:r>
              <a:rPr lang="en-US" sz="2800" dirty="0"/>
              <a:t>“</a:t>
            </a:r>
            <a:r>
              <a:rPr lang="en-US" sz="2800" b="1" dirty="0"/>
              <a:t>If there’s one thing to fight for as a leader, this is it, because it unlocks the door to so many other abilities: character, priorities, influence, and serving people. If you win the battles within, all the other victories become within reach</a:t>
            </a:r>
            <a:r>
              <a:rPr lang="en-US" sz="2800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850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10 – Personal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Growth Matters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Looking back over the decades, I think I have a better handle of what really matters. I’m certain of fewer things now at seventy that I was at forty, but I’m more certain of those few things than I’ve ever been in my life”</a:t>
            </a:r>
          </a:p>
          <a:p>
            <a:pPr lvl="2"/>
            <a:r>
              <a:rPr lang="en-US" dirty="0" smtClean="0"/>
              <a:t>One of those…is that growth matters”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b="1" dirty="0" smtClean="0"/>
              <a:t>Your capacity to grow will determine your capacity to lead</a:t>
            </a:r>
            <a:r>
              <a:rPr lang="en-US" sz="2800" dirty="0" smtClean="0"/>
              <a:t>”</a:t>
            </a:r>
          </a:p>
          <a:p>
            <a:r>
              <a:rPr lang="en-US" sz="3200" dirty="0" smtClean="0"/>
              <a:t>Growth is the only guarantee that tomorrow will get better</a:t>
            </a:r>
          </a:p>
          <a:p>
            <a:pPr lvl="1"/>
            <a:r>
              <a:rPr lang="en-US" sz="2800" dirty="0" smtClean="0"/>
              <a:t>“Personal growth increases hope” and “Growth over times helps us live out our hope”</a:t>
            </a:r>
          </a:p>
        </p:txBody>
      </p:sp>
    </p:spTree>
    <p:extLst>
      <p:ext uri="{BB962C8B-B14F-4D97-AF65-F5344CB8AC3E}">
        <p14:creationId xmlns:p14="http://schemas.microsoft.com/office/powerpoint/2010/main" val="23664697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10 – Personal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38"/>
            <a:ext cx="10515600" cy="4614086"/>
          </a:xfrm>
        </p:spPr>
        <p:txBody>
          <a:bodyPr>
            <a:noAutofit/>
          </a:bodyPr>
          <a:lstStyle/>
          <a:p>
            <a:r>
              <a:rPr lang="en-US" sz="3200" dirty="0" smtClean="0"/>
              <a:t>Growth means change</a:t>
            </a:r>
          </a:p>
          <a:p>
            <a:pPr lvl="1"/>
            <a:r>
              <a:rPr lang="en-US" sz="2800" dirty="0" smtClean="0"/>
              <a:t>“The </a:t>
            </a:r>
            <a:r>
              <a:rPr lang="en-US" sz="2800" dirty="0"/>
              <a:t>price of change usually comes sooner than you think, it’s higher than you imagined it would be, and it must be paid more often than you expected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Herbert </a:t>
            </a:r>
            <a:r>
              <a:rPr lang="en-US" sz="2800" dirty="0" err="1" smtClean="0"/>
              <a:t>Gerjuoy</a:t>
            </a:r>
            <a:r>
              <a:rPr lang="en-US" sz="2800" dirty="0"/>
              <a:t>: “The illiterate of the future won’t be those who cannot read or write, but those who cannot learn, unlearn, and relearn</a:t>
            </a:r>
            <a:r>
              <a:rPr lang="en-US" sz="2800" dirty="0" smtClean="0"/>
              <a:t>”</a:t>
            </a:r>
          </a:p>
          <a:p>
            <a:r>
              <a:rPr lang="en-US" sz="3200" b="1" dirty="0" smtClean="0"/>
              <a:t>Growth is the great separator between those who succeed and those who don’t</a:t>
            </a:r>
          </a:p>
          <a:p>
            <a:pPr lvl="1"/>
            <a:r>
              <a:rPr lang="en-US" sz="2800" dirty="0" smtClean="0"/>
              <a:t>“Growth’s </a:t>
            </a:r>
            <a:r>
              <a:rPr lang="en-US" sz="2800" dirty="0"/>
              <a:t>highest reward is not what we get from it, but what we become because </a:t>
            </a:r>
            <a:r>
              <a:rPr lang="en-US" sz="2800" dirty="0" smtClean="0"/>
              <a:t>of </a:t>
            </a:r>
            <a:r>
              <a:rPr lang="en-US" sz="2800" dirty="0"/>
              <a:t>it</a:t>
            </a:r>
            <a:r>
              <a:rPr lang="en-US" sz="28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4980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10 – Personal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 growth to be maximized, it must be strategic</a:t>
            </a:r>
          </a:p>
          <a:p>
            <a:pPr lvl="1"/>
            <a:r>
              <a:rPr lang="en-US" sz="2800" dirty="0"/>
              <a:t>“The biggest and most important project you will ever take on is your own life”</a:t>
            </a:r>
          </a:p>
          <a:p>
            <a:pPr lvl="1"/>
            <a:r>
              <a:rPr lang="en-US" sz="2800" dirty="0"/>
              <a:t>“What gets measured gets done”</a:t>
            </a:r>
          </a:p>
          <a:p>
            <a:pPr lvl="1"/>
            <a:r>
              <a:rPr lang="en-US" sz="2800" dirty="0"/>
              <a:t>“</a:t>
            </a:r>
            <a:r>
              <a:rPr lang="en-US" sz="2800" b="1" dirty="0"/>
              <a:t>Knowledge</a:t>
            </a:r>
            <a:r>
              <a:rPr lang="en-US" sz="2800" dirty="0"/>
              <a:t> doesn’t make a person better. </a:t>
            </a:r>
            <a:r>
              <a:rPr lang="en-US" sz="2800" b="1" dirty="0"/>
              <a:t>Application</a:t>
            </a:r>
            <a:r>
              <a:rPr lang="en-US" sz="2800" dirty="0"/>
              <a:t> does.”</a:t>
            </a:r>
          </a:p>
          <a:p>
            <a:r>
              <a:rPr lang="en-US" sz="3200" dirty="0" smtClean="0"/>
              <a:t>Growth is joy</a:t>
            </a:r>
          </a:p>
          <a:p>
            <a:pPr lvl="1"/>
            <a:r>
              <a:rPr lang="en-US" sz="2800" dirty="0" smtClean="0"/>
              <a:t>Paul Harvey: “You can tell you’re on the road to success because it is uphill all the way”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758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1 –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Influence</a:t>
            </a:r>
          </a:p>
          <a:p>
            <a:pPr lvl="1"/>
            <a:r>
              <a:rPr lang="en-US" dirty="0"/>
              <a:t>Everyone influences someone</a:t>
            </a:r>
          </a:p>
          <a:p>
            <a:pPr lvl="2"/>
            <a:r>
              <a:rPr lang="en-US" dirty="0"/>
              <a:t>“In any given situation with any group of people, the dynamic of influence is always at play”</a:t>
            </a:r>
          </a:p>
          <a:p>
            <a:pPr lvl="1"/>
            <a:r>
              <a:rPr lang="en-US" dirty="0"/>
              <a:t>We don’t always know who or how much we influence</a:t>
            </a:r>
          </a:p>
          <a:p>
            <a:pPr lvl="1"/>
            <a:r>
              <a:rPr lang="en-US" dirty="0"/>
              <a:t>The best investment in tomorrow is to develop your influence today</a:t>
            </a:r>
          </a:p>
          <a:p>
            <a:pPr lvl="2"/>
            <a:r>
              <a:rPr lang="en-US" dirty="0"/>
              <a:t>Bennis &amp; </a:t>
            </a:r>
            <a:r>
              <a:rPr lang="en-US" dirty="0" err="1"/>
              <a:t>Nanus</a:t>
            </a:r>
            <a:r>
              <a:rPr lang="en-US" dirty="0"/>
              <a:t> “The truth is that leadership opportunities are plentiful and within reach of most people”</a:t>
            </a:r>
          </a:p>
          <a:p>
            <a:pPr lvl="1"/>
            <a:r>
              <a:rPr lang="en-US" dirty="0"/>
              <a:t>The power triangle: Communication, Recognition, and Influence </a:t>
            </a:r>
          </a:p>
        </p:txBody>
      </p:sp>
    </p:spTree>
    <p:extLst>
      <p:ext uri="{BB962C8B-B14F-4D97-AF65-F5344CB8AC3E}">
        <p14:creationId xmlns:p14="http://schemas.microsoft.com/office/powerpoint/2010/main" val="25034879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What’s Next?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“The process of developing the leader within you is </a:t>
            </a:r>
            <a:r>
              <a:rPr lang="en-US" sz="3200" dirty="0" smtClean="0"/>
              <a:t>a…</a:t>
            </a:r>
          </a:p>
          <a:p>
            <a:pPr lvl="1"/>
            <a:r>
              <a:rPr lang="en-US" b="1" dirty="0" smtClean="0"/>
              <a:t>lifelong </a:t>
            </a:r>
            <a:r>
              <a:rPr lang="en-US" b="1" dirty="0" smtClean="0"/>
              <a:t>journey</a:t>
            </a:r>
            <a:r>
              <a:rPr lang="en-US" dirty="0" smtClean="0"/>
              <a:t>”</a:t>
            </a:r>
          </a:p>
          <a:p>
            <a:r>
              <a:rPr lang="en-US" sz="3200" dirty="0" smtClean="0"/>
              <a:t>I don’t think it’s possible for anyone to ever get to a place where he </a:t>
            </a:r>
            <a:r>
              <a:rPr lang="en-US" sz="3200" dirty="0"/>
              <a:t>o</a:t>
            </a:r>
            <a:r>
              <a:rPr lang="en-US" sz="3200" dirty="0" smtClean="0"/>
              <a:t>r she has </a:t>
            </a:r>
            <a:r>
              <a:rPr lang="en-US" sz="3200" b="1" dirty="0" smtClean="0"/>
              <a:t>learned</a:t>
            </a:r>
            <a:r>
              <a:rPr lang="en-US" sz="3200" dirty="0" smtClean="0"/>
              <a:t> everything there is to know about leadership”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95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3BB0-C02A-4AC8-A77B-1EDCF8B4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1 -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41F07-858E-442F-9C21-32C2FADF9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The Five Levels of Leadership</a:t>
            </a:r>
            <a:r>
              <a:rPr lang="en-US" dirty="0"/>
              <a:t> (p 8)</a:t>
            </a:r>
          </a:p>
          <a:p>
            <a:pPr lvl="1"/>
            <a:r>
              <a:rPr lang="en-US" dirty="0"/>
              <a:t>1 “People will follow a positional leader only as far as they have to”</a:t>
            </a:r>
          </a:p>
          <a:p>
            <a:pPr lvl="1"/>
            <a:r>
              <a:rPr lang="en-US" dirty="0"/>
              <a:t>2 “True influence begins with the heart, not the head”</a:t>
            </a:r>
          </a:p>
          <a:p>
            <a:pPr lvl="2"/>
            <a:r>
              <a:rPr lang="en-US" dirty="0"/>
              <a:t>“People who are unable to build solid, lasting relationships will soon discover that they are unable to sustain lasting, effective leadership.”</a:t>
            </a:r>
          </a:p>
          <a:p>
            <a:pPr lvl="1"/>
            <a:r>
              <a:rPr lang="en-US" dirty="0"/>
              <a:t>3 Production cures many ills</a:t>
            </a:r>
          </a:p>
          <a:p>
            <a:pPr lvl="2"/>
            <a:r>
              <a:rPr lang="en-US" dirty="0"/>
              <a:t>“Productivity goes up. People reach goals. Profit increases. Morale becomes high. Turnover becomes low. Team loyalty increases.”</a:t>
            </a:r>
          </a:p>
          <a:p>
            <a:pPr lvl="1"/>
            <a:r>
              <a:rPr lang="en-US" dirty="0"/>
              <a:t>4 “Leaders become great not because of their power, but because of their ability to empower others.”</a:t>
            </a:r>
          </a:p>
          <a:p>
            <a:pPr lvl="1"/>
            <a:r>
              <a:rPr lang="en-US" dirty="0"/>
              <a:t>5 “Based on reputation…rarified air.” We can’t manufacture respect in others”</a:t>
            </a:r>
          </a:p>
        </p:txBody>
      </p:sp>
    </p:spTree>
    <p:extLst>
      <p:ext uri="{BB962C8B-B14F-4D97-AF65-F5344CB8AC3E}">
        <p14:creationId xmlns:p14="http://schemas.microsoft.com/office/powerpoint/2010/main" val="133280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248400" cy="3992562"/>
          </a:xfrm>
        </p:spPr>
        <p:txBody>
          <a:bodyPr>
            <a:normAutofit/>
          </a:bodyPr>
          <a:lstStyle/>
          <a:p>
            <a:r>
              <a:rPr lang="en-US" dirty="0" smtClean="0"/>
              <a:t>Which level are you on?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do you want to be?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0"/>
            <a:ext cx="5334000" cy="681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3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2 –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“There are two things that are most difficult to get people to do: to think and to do things in order of importance.” </a:t>
            </a:r>
          </a:p>
          <a:p>
            <a:pPr marL="742950" lvl="2" indent="-342900"/>
            <a:r>
              <a:rPr lang="en-US" sz="2800" dirty="0"/>
              <a:t>“When I feel that I don’t have enough time, I need to examine myself”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Priority </a:t>
            </a:r>
            <a:r>
              <a:rPr lang="en-US" sz="3200" b="1" dirty="0"/>
              <a:t>pressures</a:t>
            </a:r>
          </a:p>
          <a:p>
            <a:pPr marL="742950" lvl="2" indent="-342900"/>
            <a:r>
              <a:rPr lang="en-US" sz="2800" dirty="0"/>
              <a:t>William James “The art of being wise is knowing what to overlook”</a:t>
            </a:r>
          </a:p>
          <a:p>
            <a:pPr marL="742950" lvl="2" indent="-342900"/>
            <a:r>
              <a:rPr lang="en-US" sz="2800" dirty="0"/>
              <a:t>Robert </a:t>
            </a:r>
            <a:r>
              <a:rPr lang="en-US" sz="2800" dirty="0" err="1"/>
              <a:t>McKain</a:t>
            </a:r>
            <a:r>
              <a:rPr lang="en-US" sz="2800" dirty="0"/>
              <a:t> “The reason most major goals are not achieved is that we spend our time doing second things first”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2 –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Priority </a:t>
            </a:r>
            <a:r>
              <a:rPr lang="en-US" b="1" dirty="0"/>
              <a:t>principles</a:t>
            </a:r>
          </a:p>
          <a:p>
            <a:pPr lvl="1"/>
            <a:r>
              <a:rPr lang="en-US" dirty="0"/>
              <a:t>Working smarter has a higher return than working harder</a:t>
            </a:r>
          </a:p>
          <a:p>
            <a:pPr lvl="1"/>
            <a:r>
              <a:rPr lang="en-US" dirty="0"/>
              <a:t>You can’t have it all</a:t>
            </a:r>
          </a:p>
          <a:p>
            <a:pPr lvl="2"/>
            <a:r>
              <a:rPr lang="en-US" dirty="0"/>
              <a:t>“95 percent of achieving anything is knowing what you want” </a:t>
            </a:r>
          </a:p>
          <a:p>
            <a:pPr lvl="1"/>
            <a:r>
              <a:rPr lang="en-US" dirty="0"/>
              <a:t>The good is always the enemy of the best</a:t>
            </a:r>
          </a:p>
          <a:p>
            <a:pPr lvl="1"/>
            <a:r>
              <a:rPr lang="en-US" dirty="0"/>
              <a:t>Proactive bests reactive</a:t>
            </a:r>
          </a:p>
          <a:p>
            <a:pPr lvl="2"/>
            <a:r>
              <a:rPr lang="en-US" dirty="0"/>
              <a:t>“Every person is either an initiator or a reactor when it comes to planning”</a:t>
            </a:r>
          </a:p>
          <a:p>
            <a:pPr lvl="1"/>
            <a:r>
              <a:rPr lang="en-US" dirty="0"/>
              <a:t>The important needs to take precedent over the urgent</a:t>
            </a:r>
          </a:p>
          <a:p>
            <a:pPr lvl="2"/>
            <a:r>
              <a:rPr lang="en-US" dirty="0"/>
              <a:t>“The ability to juggle multiple high-priority projects successfully is something every successful leader must learn how to do”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2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756B-2954-4732-9C86-ED1ACA8C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2 – Priorities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CDD39-BF76-4421-B743-6F17B37B6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Pareto Principle</a:t>
            </a:r>
          </a:p>
          <a:p>
            <a:pPr marL="800100" lvl="3" indent="-342900"/>
            <a:r>
              <a:rPr lang="en-US" sz="2800" dirty="0"/>
              <a:t>20% of priorities = 80% of production</a:t>
            </a:r>
          </a:p>
          <a:p>
            <a:pPr marL="800100" lvl="3" indent="-342900"/>
            <a:r>
              <a:rPr lang="en-US" sz="2800" dirty="0"/>
              <a:t>“20 percent of our time produces 80 percent of our results”</a:t>
            </a:r>
          </a:p>
          <a:p>
            <a:pPr marL="800100" lvl="3" indent="-342900"/>
            <a:r>
              <a:rPr lang="en-US" sz="2800" dirty="0"/>
              <a:t>“20 percent of our work gives us 80 percent of the satisfaction”</a:t>
            </a:r>
          </a:p>
          <a:p>
            <a:pPr marL="800100" lvl="3" indent="-342900"/>
            <a:r>
              <a:rPr lang="en-US" sz="2800" dirty="0"/>
              <a:t>“The top 20 percent of your staff give you an 80 percent return”</a:t>
            </a:r>
          </a:p>
          <a:p>
            <a:pPr marL="342900" lvl="2" indent="-342900"/>
            <a:r>
              <a:rPr lang="en-US" sz="3200" dirty="0"/>
              <a:t>The Three Rs</a:t>
            </a:r>
          </a:p>
          <a:p>
            <a:pPr marL="800100" lvl="3" indent="-342900"/>
            <a:r>
              <a:rPr lang="en-US" sz="2800" dirty="0"/>
              <a:t>What is required of me?</a:t>
            </a:r>
          </a:p>
          <a:p>
            <a:pPr marL="800100" lvl="3" indent="-342900"/>
            <a:r>
              <a:rPr lang="en-US" sz="2800" dirty="0"/>
              <a:t>What gives me the greatest return?</a:t>
            </a:r>
          </a:p>
          <a:p>
            <a:pPr marL="800100" lvl="3" indent="-342900"/>
            <a:r>
              <a:rPr lang="en-US" sz="2800" dirty="0"/>
              <a:t>What is most rewarding?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1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F19E987A0D6B4D90AFBEF0B479B421" ma:contentTypeVersion="13" ma:contentTypeDescription="Create a new document." ma:contentTypeScope="" ma:versionID="3c0d8b76772f1765b776ad6de3faf3c4">
  <xsd:schema xmlns:xsd="http://www.w3.org/2001/XMLSchema" xmlns:xs="http://www.w3.org/2001/XMLSchema" xmlns:p="http://schemas.microsoft.com/office/2006/metadata/properties" xmlns:ns3="02f8cf01-be99-47cc-9496-155878ec0a67" xmlns:ns4="010dabc5-bd84-4ffe-8eea-ffd26f105c23" targetNamespace="http://schemas.microsoft.com/office/2006/metadata/properties" ma:root="true" ma:fieldsID="9c6617fa0eb90bd40c01b36d3f2c8498" ns3:_="" ns4:_="">
    <xsd:import namespace="02f8cf01-be99-47cc-9496-155878ec0a67"/>
    <xsd:import namespace="010dabc5-bd84-4ffe-8eea-ffd26f105c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8cf01-be99-47cc-9496-155878ec0a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dabc5-bd84-4ffe-8eea-ffd26f105c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058A0D-6DFE-4E33-8500-06AEE7D16A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f8cf01-be99-47cc-9496-155878ec0a67"/>
    <ds:schemaRef ds:uri="010dabc5-bd84-4ffe-8eea-ffd26f105c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270C25-B27A-46D9-BD5E-3BEDE970D2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5857DA-ED24-4958-AEBB-663A3FB9D9B1}">
  <ds:schemaRefs>
    <ds:schemaRef ds:uri="http://purl.org/dc/terms/"/>
    <ds:schemaRef ds:uri="http://schemas.microsoft.com/office/2006/documentManagement/types"/>
    <ds:schemaRef ds:uri="02f8cf01-be99-47cc-9496-155878ec0a6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10dabc5-bd84-4ffe-8eea-ffd26f105c2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3550</Words>
  <Application>Microsoft Office PowerPoint</Application>
  <PresentationFormat>Widescreen</PresentationFormat>
  <Paragraphs>298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Developing the Leader Within You 2.0</vt:lpstr>
      <vt:lpstr>Preface</vt:lpstr>
      <vt:lpstr>1 – Influence</vt:lpstr>
      <vt:lpstr>1 – Influence</vt:lpstr>
      <vt:lpstr>1 - Influence</vt:lpstr>
      <vt:lpstr>Which level are you on?   Where do you want to be?</vt:lpstr>
      <vt:lpstr>2 – Priorities</vt:lpstr>
      <vt:lpstr>2 – Priorities</vt:lpstr>
      <vt:lpstr>2 – Priorities</vt:lpstr>
      <vt:lpstr>2 – Priorities</vt:lpstr>
      <vt:lpstr>3 – Character</vt:lpstr>
      <vt:lpstr>3 – Character</vt:lpstr>
      <vt:lpstr>3 – Character</vt:lpstr>
      <vt:lpstr>3 – Character</vt:lpstr>
      <vt:lpstr>4 – Creating Positive Change</vt:lpstr>
      <vt:lpstr>4 – Creating Positive Change</vt:lpstr>
      <vt:lpstr>4 – Creating Positive Change</vt:lpstr>
      <vt:lpstr>4 – Creating Positive Change</vt:lpstr>
      <vt:lpstr>4 – Creating Positive Change</vt:lpstr>
      <vt:lpstr>5 – Problem Solving</vt:lpstr>
      <vt:lpstr>5 – Problem Solving</vt:lpstr>
      <vt:lpstr>5 – Problem Solving</vt:lpstr>
      <vt:lpstr>5 – Problem Solving</vt:lpstr>
      <vt:lpstr>5 – Problem Solving</vt:lpstr>
      <vt:lpstr>6 – Attitude</vt:lpstr>
      <vt:lpstr>6 – Attitude</vt:lpstr>
      <vt:lpstr>6 – Attitude</vt:lpstr>
      <vt:lpstr>6 – Attitude</vt:lpstr>
      <vt:lpstr>7 – Serving People</vt:lpstr>
      <vt:lpstr>8 – Vision</vt:lpstr>
      <vt:lpstr>8 – Vision</vt:lpstr>
      <vt:lpstr>8 – Vision</vt:lpstr>
      <vt:lpstr>9 – Self-Discipline</vt:lpstr>
      <vt:lpstr>9 – Self-Discipline</vt:lpstr>
      <vt:lpstr>9 – Self-Discipline</vt:lpstr>
      <vt:lpstr>9 – Self-Discipline</vt:lpstr>
      <vt:lpstr>10 – Personal Growth</vt:lpstr>
      <vt:lpstr>10 – Personal Growth</vt:lpstr>
      <vt:lpstr>10 – Personal Growth</vt:lpstr>
      <vt:lpstr>What’s Next?</vt:lpstr>
    </vt:vector>
  </TitlesOfParts>
  <Company>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Negotiations &amp; Leadership</dc:title>
  <dc:creator>brad8739</dc:creator>
  <cp:lastModifiedBy>Bradley, Bret H.</cp:lastModifiedBy>
  <cp:revision>33</cp:revision>
  <cp:lastPrinted>2015-09-29T15:01:05Z</cp:lastPrinted>
  <dcterms:created xsi:type="dcterms:W3CDTF">2013-09-16T20:58:28Z</dcterms:created>
  <dcterms:modified xsi:type="dcterms:W3CDTF">2020-03-06T18:31:19Z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0x010100E3F19E987A0D6B4D90AFBEF0B479B421</vt:lpwstr>
  </property>
</Properties>
</file>