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83" r:id="rId2"/>
    <p:sldId id="284" r:id="rId3"/>
    <p:sldId id="257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09A786-0CA2-4A07-9F56-5360EEC0B87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203FEF-0A5B-4818-9CAB-6863DF34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47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4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0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1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8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2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7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4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1106-0BAF-4ABF-8DDF-38584D0ED29A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DD61-571A-475A-BD50-A564EE739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5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79" y="1219200"/>
            <a:ext cx="8582461" cy="1447800"/>
          </a:xfrm>
        </p:spPr>
        <p:txBody>
          <a:bodyPr>
            <a:noAutofit/>
          </a:bodyPr>
          <a:lstStyle/>
          <a:p>
            <a:r>
              <a:rPr lang="en-US" sz="4800" u="sng" dirty="0" smtClean="0"/>
              <a:t>The Five Dysfunctions of a Team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3000" dirty="0" smtClean="0"/>
              <a:t>Lencioni</a:t>
            </a:r>
            <a:endParaRPr lang="en-US" sz="3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630905"/>
            <a:ext cx="4506092" cy="348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58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Commitment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“Reasonable human beings do not need to get their way in order to support a decision, but only need to know that </a:t>
            </a:r>
            <a:r>
              <a:rPr lang="en-US" b="1" dirty="0" smtClean="0"/>
              <a:t>their opinions have been heard and considered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Why does psych safety and task conflict lead to the best performance?</a:t>
            </a:r>
          </a:p>
          <a:p>
            <a:pPr lvl="1"/>
            <a:r>
              <a:rPr lang="en-US" dirty="0" smtClean="0"/>
              <a:t>All good ideas come out, are vetted, best chosen</a:t>
            </a:r>
          </a:p>
          <a:p>
            <a:pPr lvl="1"/>
            <a:r>
              <a:rPr lang="en-US" dirty="0" smtClean="0"/>
              <a:t>Clarity and Buy-in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Commitment </a:t>
            </a:r>
          </a:p>
          <a:p>
            <a:pPr lvl="1"/>
            <a:r>
              <a:rPr lang="en-US" dirty="0" smtClean="0"/>
              <a:t>Desire for Consensus &amp; Certainty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smtClean="0"/>
              <a:t>lack of it</a:t>
            </a:r>
          </a:p>
        </p:txBody>
      </p:sp>
    </p:spTree>
    <p:extLst>
      <p:ext uri="{BB962C8B-B14F-4D97-AF65-F5344CB8AC3E}">
        <p14:creationId xmlns:p14="http://schemas.microsoft.com/office/powerpoint/2010/main" val="4021549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Commitment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Great leaders are </a:t>
            </a:r>
            <a:r>
              <a:rPr lang="en-US" b="1" dirty="0" smtClean="0"/>
              <a:t>comfortable</a:t>
            </a:r>
            <a:r>
              <a:rPr lang="en-US" dirty="0" smtClean="0"/>
              <a:t> with the fact that their decisions might turn out to be </a:t>
            </a:r>
            <a:r>
              <a:rPr lang="en-US" b="1" dirty="0" smtClean="0"/>
              <a:t>wrong</a:t>
            </a:r>
          </a:p>
          <a:p>
            <a:r>
              <a:rPr lang="en-US" dirty="0" smtClean="0"/>
              <a:t>Suggestions:</a:t>
            </a:r>
          </a:p>
          <a:p>
            <a:pPr lvl="1"/>
            <a:r>
              <a:rPr lang="en-US" dirty="0" smtClean="0"/>
              <a:t>Cascading messaging</a:t>
            </a:r>
          </a:p>
          <a:p>
            <a:pPr lvl="1"/>
            <a:r>
              <a:rPr lang="en-US" dirty="0" smtClean="0"/>
              <a:t>Deadlines</a:t>
            </a:r>
          </a:p>
          <a:p>
            <a:pPr lvl="1"/>
            <a:r>
              <a:rPr lang="en-US" dirty="0" smtClean="0"/>
              <a:t>Contingency &amp; worst-case scenario analysis</a:t>
            </a:r>
          </a:p>
          <a:p>
            <a:pPr lvl="1"/>
            <a:r>
              <a:rPr lang="en-US" dirty="0" smtClean="0"/>
              <a:t>Low-risk exposure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1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Accountability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willingness of team members to call their peers on performance or behaviors that might hurt the team.”</a:t>
            </a:r>
          </a:p>
          <a:p>
            <a:pPr lvl="1"/>
            <a:r>
              <a:rPr lang="en-US" b="1" dirty="0" smtClean="0"/>
              <a:t>Healthy ‘peer pressure’</a:t>
            </a:r>
          </a:p>
          <a:p>
            <a:r>
              <a:rPr lang="en-US" dirty="0" smtClean="0"/>
              <a:t>Concertive control vs. bureaucratic control </a:t>
            </a:r>
          </a:p>
          <a:p>
            <a:pPr lvl="1"/>
            <a:r>
              <a:rPr lang="en-US" dirty="0" smtClean="0"/>
              <a:t>Barker (1993, </a:t>
            </a:r>
            <a:r>
              <a:rPr lang="en-US" i="1" dirty="0" smtClean="0"/>
              <a:t>Administrative Science Quarterly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Difference between </a:t>
            </a:r>
            <a:r>
              <a:rPr lang="en-US" sz="3200" i="1" dirty="0" smtClean="0"/>
              <a:t>content</a:t>
            </a:r>
            <a:r>
              <a:rPr lang="en-US" sz="3200" dirty="0" smtClean="0"/>
              <a:t> and </a:t>
            </a:r>
            <a:r>
              <a:rPr lang="en-US" sz="3200" i="1" dirty="0" smtClean="0"/>
              <a:t>delivery </a:t>
            </a:r>
          </a:p>
          <a:p>
            <a:pPr lvl="1"/>
            <a:r>
              <a:rPr lang="en-US" dirty="0" smtClean="0"/>
              <a:t>“The Anatomy of Peace” (2008, Arbinger Institute)</a:t>
            </a:r>
          </a:p>
        </p:txBody>
      </p:sp>
    </p:spTree>
    <p:extLst>
      <p:ext uri="{BB962C8B-B14F-4D97-AF65-F5344CB8AC3E}">
        <p14:creationId xmlns:p14="http://schemas.microsoft.com/office/powerpoint/2010/main" val="239295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Accountability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Great leaders encourage </a:t>
            </a:r>
            <a:r>
              <a:rPr lang="en-US" b="1" dirty="0" smtClean="0"/>
              <a:t>the team </a:t>
            </a:r>
            <a:r>
              <a:rPr lang="en-US" dirty="0" smtClean="0"/>
              <a:t>to serve as the primary accountability mechanism</a:t>
            </a:r>
          </a:p>
          <a:p>
            <a:r>
              <a:rPr lang="en-US" dirty="0" smtClean="0"/>
              <a:t>Suggestions:</a:t>
            </a:r>
          </a:p>
          <a:p>
            <a:pPr lvl="1"/>
            <a:r>
              <a:rPr lang="en-US" dirty="0" smtClean="0"/>
              <a:t>Publication of goals and standards </a:t>
            </a:r>
          </a:p>
          <a:p>
            <a:pPr lvl="2"/>
            <a:r>
              <a:rPr lang="en-US" dirty="0" smtClean="0"/>
              <a:t>Specify who, what, when, how</a:t>
            </a:r>
          </a:p>
          <a:p>
            <a:pPr lvl="1"/>
            <a:r>
              <a:rPr lang="en-US" dirty="0" smtClean="0"/>
              <a:t>Simple and regular progress reviews</a:t>
            </a:r>
          </a:p>
          <a:p>
            <a:pPr lvl="1"/>
            <a:r>
              <a:rPr lang="en-US" dirty="0" smtClean="0"/>
              <a:t>Team rewards</a:t>
            </a:r>
          </a:p>
          <a:p>
            <a:pPr lvl="2"/>
            <a:r>
              <a:rPr lang="en-US" dirty="0" smtClean="0"/>
              <a:t>If you fail, I don’t get the reward either</a:t>
            </a:r>
          </a:p>
          <a:p>
            <a:pPr lvl="2"/>
            <a:r>
              <a:rPr lang="en-US" dirty="0" smtClean="0"/>
              <a:t>Motivates accountability!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38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Results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“The ultimate dysfunction of a team is the tendency of members to care about something other than the collective goals of the group.” </a:t>
            </a:r>
          </a:p>
          <a:p>
            <a:pPr lvl="1"/>
            <a:r>
              <a:rPr lang="en-US" dirty="0" smtClean="0"/>
              <a:t>Team status, Individual status, Efficiency, Satisficing</a:t>
            </a:r>
          </a:p>
          <a:p>
            <a:r>
              <a:rPr lang="en-US" dirty="0" smtClean="0"/>
              <a:t>Great leaders </a:t>
            </a:r>
            <a:r>
              <a:rPr lang="en-US" b="1" dirty="0" smtClean="0"/>
              <a:t>set the tone </a:t>
            </a:r>
            <a:r>
              <a:rPr lang="en-US" dirty="0" smtClean="0"/>
              <a:t>for a focus on results</a:t>
            </a:r>
          </a:p>
          <a:p>
            <a:r>
              <a:rPr lang="en-US" dirty="0" smtClean="0"/>
              <a:t>Suggestions:</a:t>
            </a:r>
          </a:p>
          <a:p>
            <a:pPr lvl="1"/>
            <a:r>
              <a:rPr lang="en-US" dirty="0" smtClean="0"/>
              <a:t>Public declarations of results</a:t>
            </a:r>
          </a:p>
          <a:p>
            <a:pPr lvl="1"/>
            <a:r>
              <a:rPr lang="en-US" dirty="0" smtClean="0"/>
              <a:t>Results-based rewards</a:t>
            </a:r>
          </a:p>
        </p:txBody>
      </p:sp>
    </p:spTree>
    <p:extLst>
      <p:ext uri="{BB962C8B-B14F-4D97-AF65-F5344CB8AC3E}">
        <p14:creationId xmlns:p14="http://schemas.microsoft.com/office/powerpoint/2010/main" val="2987896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Results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“Teamwork ultimately comes down to practicing a small set of principles over a long period of time. Success is not a matter of mastering subtle, sophisticated theory, but rather of </a:t>
            </a:r>
            <a:r>
              <a:rPr lang="en-US" b="1" dirty="0" smtClean="0"/>
              <a:t>embracing common sense with uncommon levels of discipline and persistence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83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Persistence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“Noting in the world can take the place of perseverance. Talent will not; nothing is more common than unsuccessful men with talent. Genius will not; unrewarded genius is almost a proverb. Education will not; the world is full of educated derelicts. </a:t>
            </a:r>
            <a:r>
              <a:rPr lang="en-US" b="1" dirty="0" smtClean="0"/>
              <a:t>Persistence and determination alone are omnipotent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Calvin Coolidge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6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Five Dysfunctions of 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</a:t>
            </a:r>
            <a:r>
              <a:rPr lang="en-US" dirty="0" smtClean="0"/>
              <a:t>story:</a:t>
            </a:r>
            <a:endParaRPr lang="en-US" dirty="0" smtClean="0"/>
          </a:p>
          <a:p>
            <a:pPr lvl="1"/>
            <a:r>
              <a:rPr lang="en-US" dirty="0" smtClean="0"/>
              <a:t>Organizational/team context</a:t>
            </a:r>
          </a:p>
          <a:p>
            <a:pPr lvl="1"/>
            <a:r>
              <a:rPr lang="en-US" dirty="0" smtClean="0"/>
              <a:t>Kathryn’s vision</a:t>
            </a:r>
          </a:p>
          <a:p>
            <a:pPr lvl="1"/>
            <a:r>
              <a:rPr lang="en-US" dirty="0" smtClean="0"/>
              <a:t>Personnel challenges </a:t>
            </a:r>
          </a:p>
          <a:p>
            <a:pPr lvl="1"/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7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Five Dysfunctions of a Team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“Not finance. Not strategy. Not technology. It is </a:t>
            </a:r>
            <a:r>
              <a:rPr lang="en-US" b="1" dirty="0" smtClean="0"/>
              <a:t>teamwork</a:t>
            </a:r>
            <a:r>
              <a:rPr lang="en-US" dirty="0" smtClean="0"/>
              <a:t> that remains the ultimate competitive advantage, both because it is so powerful and so rare.”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00" y="3924300"/>
            <a:ext cx="3733800" cy="24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50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Model</a:t>
            </a:r>
            <a:endParaRPr lang="en-US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8547100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5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DecisionTech, Inc.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Kathryn Petersen </a:t>
            </a:r>
            <a:r>
              <a:rPr lang="en-US" dirty="0" smtClean="0"/>
              <a:t>– New CEO</a:t>
            </a:r>
          </a:p>
          <a:p>
            <a:r>
              <a:rPr lang="en-US" b="1" dirty="0" smtClean="0"/>
              <a:t>Jeff Shanley </a:t>
            </a:r>
            <a:r>
              <a:rPr lang="en-US" dirty="0" smtClean="0"/>
              <a:t>– Business Development (past CEO)</a:t>
            </a:r>
          </a:p>
          <a:p>
            <a:r>
              <a:rPr lang="en-US" b="1" dirty="0" smtClean="0"/>
              <a:t>Mikey (Michele) Bebe </a:t>
            </a:r>
            <a:r>
              <a:rPr lang="en-US" dirty="0" smtClean="0"/>
              <a:t>– Marketing</a:t>
            </a:r>
          </a:p>
          <a:p>
            <a:r>
              <a:rPr lang="en-US" b="1" dirty="0" smtClean="0"/>
              <a:t>Martin Gilmore </a:t>
            </a:r>
            <a:r>
              <a:rPr lang="en-US" dirty="0" smtClean="0"/>
              <a:t>– Chief Technologist</a:t>
            </a:r>
          </a:p>
          <a:p>
            <a:r>
              <a:rPr lang="en-US" b="1" dirty="0" smtClean="0"/>
              <a:t>JR Rawlins </a:t>
            </a:r>
            <a:r>
              <a:rPr lang="en-US" dirty="0" smtClean="0"/>
              <a:t>– Sales </a:t>
            </a:r>
          </a:p>
          <a:p>
            <a:r>
              <a:rPr lang="en-US" b="1" dirty="0" smtClean="0"/>
              <a:t>Carlos Amador </a:t>
            </a:r>
            <a:r>
              <a:rPr lang="en-US" dirty="0" smtClean="0"/>
              <a:t>– Customer Support</a:t>
            </a:r>
          </a:p>
          <a:p>
            <a:r>
              <a:rPr lang="en-US" b="1" dirty="0" smtClean="0"/>
              <a:t>Jan Mersino </a:t>
            </a:r>
            <a:r>
              <a:rPr lang="en-US" dirty="0" smtClean="0"/>
              <a:t>– CFO </a:t>
            </a:r>
          </a:p>
          <a:p>
            <a:r>
              <a:rPr lang="en-US" b="1" dirty="0" smtClean="0"/>
              <a:t>Nick Farrell </a:t>
            </a:r>
            <a:r>
              <a:rPr lang="en-US" dirty="0" smtClean="0"/>
              <a:t>– COO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7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Trust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Being </a:t>
            </a:r>
            <a:r>
              <a:rPr lang="en-US" b="1" dirty="0" smtClean="0"/>
              <a:t>vulnerable </a:t>
            </a:r>
            <a:r>
              <a:rPr lang="en-US" dirty="0" smtClean="0"/>
              <a:t>within my team AND knowing I won’t be punished for it</a:t>
            </a:r>
          </a:p>
          <a:p>
            <a:pPr lvl="1"/>
            <a:r>
              <a:rPr lang="en-US" dirty="0" smtClean="0"/>
              <a:t>Beyond predicting another’s behavior </a:t>
            </a:r>
          </a:p>
          <a:p>
            <a:pPr lvl="1"/>
            <a:r>
              <a:rPr lang="en-US" dirty="0" smtClean="0"/>
              <a:t>Develop your ‘at work’ vulnerability</a:t>
            </a:r>
          </a:p>
          <a:p>
            <a:pPr lvl="1"/>
            <a:r>
              <a:rPr lang="en-US" dirty="0" smtClean="0"/>
              <a:t>A healthy separation of work and personal life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In teams, called </a:t>
            </a:r>
            <a:r>
              <a:rPr lang="en-US" sz="3200" b="1" dirty="0" smtClean="0"/>
              <a:t>Psychological Safety</a:t>
            </a:r>
          </a:p>
          <a:p>
            <a:pPr lvl="1"/>
            <a:r>
              <a:rPr lang="en-US" dirty="0" smtClean="0"/>
              <a:t>Difficult to build, not easy to maintain, but HUGE results are possible with it!</a:t>
            </a:r>
          </a:p>
          <a:p>
            <a:pPr lvl="1"/>
            <a:r>
              <a:rPr lang="en-US" dirty="0"/>
              <a:t>Two teams on Everest </a:t>
            </a:r>
            <a:r>
              <a:rPr lang="en-US" dirty="0" smtClean="0"/>
              <a:t>1996 (Scott Fischer, Rob Hall)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9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leaders </a:t>
            </a:r>
            <a:r>
              <a:rPr lang="en-US" b="1" dirty="0" smtClean="0"/>
              <a:t>model</a:t>
            </a:r>
            <a:r>
              <a:rPr lang="en-US" dirty="0" smtClean="0"/>
              <a:t> vulnerability first AND fearlessly </a:t>
            </a:r>
            <a:r>
              <a:rPr lang="en-US" b="1" dirty="0" smtClean="0"/>
              <a:t>support</a:t>
            </a:r>
            <a:r>
              <a:rPr lang="en-US" dirty="0" smtClean="0"/>
              <a:t> it in others</a:t>
            </a:r>
          </a:p>
          <a:p>
            <a:r>
              <a:rPr lang="en-US" dirty="0" smtClean="0"/>
              <a:t>Suggestions:</a:t>
            </a:r>
          </a:p>
          <a:p>
            <a:pPr lvl="1"/>
            <a:r>
              <a:rPr lang="en-US" dirty="0" smtClean="0"/>
              <a:t>Personal histories</a:t>
            </a:r>
          </a:p>
          <a:p>
            <a:pPr lvl="1"/>
            <a:r>
              <a:rPr lang="en-US" dirty="0" smtClean="0"/>
              <a:t>Team effectiveness exercise</a:t>
            </a:r>
          </a:p>
          <a:p>
            <a:pPr lvl="1"/>
            <a:r>
              <a:rPr lang="en-US" dirty="0" smtClean="0"/>
              <a:t>Personality and behavioral preference profiles</a:t>
            </a:r>
          </a:p>
          <a:p>
            <a:pPr lvl="1"/>
            <a:r>
              <a:rPr lang="en-US" dirty="0" smtClean="0"/>
              <a:t>360-Degree feedback</a:t>
            </a:r>
          </a:p>
          <a:p>
            <a:pPr lvl="1"/>
            <a:r>
              <a:rPr lang="en-US" dirty="0" smtClean="0"/>
              <a:t>Experiential team exercises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Trust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388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Conflict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“All great relationships, the ones that last over time, require productive conflict in order to grow.”</a:t>
            </a:r>
          </a:p>
          <a:p>
            <a:pPr lvl="1"/>
            <a:r>
              <a:rPr lang="en-US" b="1" dirty="0" smtClean="0"/>
              <a:t>Task conflict </a:t>
            </a:r>
            <a:r>
              <a:rPr lang="en-US" dirty="0" smtClean="0"/>
              <a:t>vs. </a:t>
            </a:r>
            <a:r>
              <a:rPr lang="en-US" b="1" dirty="0" smtClean="0"/>
              <a:t>relationship conflict</a:t>
            </a:r>
          </a:p>
          <a:p>
            <a:r>
              <a:rPr lang="en-US" dirty="0" smtClean="0"/>
              <a:t>Why is conflict such a taboo?</a:t>
            </a:r>
          </a:p>
          <a:p>
            <a:pPr lvl="1"/>
            <a:r>
              <a:rPr lang="en-US" dirty="0" smtClean="0"/>
              <a:t>Nature and nurture, in the eye of the beholder</a:t>
            </a:r>
          </a:p>
          <a:p>
            <a:pPr lvl="1"/>
            <a:r>
              <a:rPr lang="en-US" dirty="0" smtClean="0"/>
              <a:t>“Healthy conflict is actually a time saver”</a:t>
            </a:r>
          </a:p>
          <a:p>
            <a:r>
              <a:rPr lang="en-US" dirty="0" smtClean="0"/>
              <a:t>Great leaders model it and restrain from stifling it</a:t>
            </a:r>
          </a:p>
          <a:p>
            <a:r>
              <a:rPr lang="en-US" dirty="0" smtClean="0"/>
              <a:t>Suggestions:</a:t>
            </a:r>
          </a:p>
          <a:p>
            <a:pPr lvl="1"/>
            <a:r>
              <a:rPr lang="en-US" dirty="0" smtClean="0"/>
              <a:t>Acknowledge its value, and that most ITOs avoid it</a:t>
            </a:r>
          </a:p>
          <a:p>
            <a:pPr lvl="1"/>
            <a:r>
              <a:rPr lang="en-US" dirty="0" smtClean="0"/>
              <a:t>Mining, Real-time permission, Other tools</a:t>
            </a:r>
          </a:p>
        </p:txBody>
      </p:sp>
    </p:spTree>
    <p:extLst>
      <p:ext uri="{BB962C8B-B14F-4D97-AF65-F5344CB8AC3E}">
        <p14:creationId xmlns:p14="http://schemas.microsoft.com/office/powerpoint/2010/main" val="65604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Team Performance as a Function of </a:t>
            </a:r>
            <a:br>
              <a:rPr lang="en-US" sz="3600" dirty="0" smtClean="0"/>
            </a:br>
            <a:r>
              <a:rPr lang="en-US" sz="3600" u="sng" dirty="0" smtClean="0"/>
              <a:t>Task Conflict and Psych Safety</a:t>
            </a:r>
            <a:endParaRPr lang="en-US" sz="3600" u="sng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t="1431" b="11448"/>
          <a:stretch>
            <a:fillRect/>
          </a:stretch>
        </p:blipFill>
        <p:spPr bwMode="auto">
          <a:xfrm>
            <a:off x="1752600" y="1524000"/>
            <a:ext cx="5562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477000"/>
            <a:ext cx="899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Taken from Bradley, et al (2012) Reaping the benefits of conflict in teams: The critical role of team psychological safety climate. </a:t>
            </a:r>
            <a:r>
              <a:rPr lang="en-US" sz="1000" i="1" dirty="0" smtClean="0"/>
              <a:t>Journal of Applied Psychology</a:t>
            </a:r>
            <a:r>
              <a:rPr lang="en-US" sz="1000" dirty="0" smtClean="0"/>
              <a:t>. 97, 151-158.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62017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692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The Five Dysfunctions of a Team Lencioni</vt:lpstr>
      <vt:lpstr>The Five Dysfunctions of a Team</vt:lpstr>
      <vt:lpstr>The Five Dysfunctions of a Team</vt:lpstr>
      <vt:lpstr>The Model</vt:lpstr>
      <vt:lpstr>DecisionTech, Inc.</vt:lpstr>
      <vt:lpstr>Trust</vt:lpstr>
      <vt:lpstr>Trust</vt:lpstr>
      <vt:lpstr>Conflict</vt:lpstr>
      <vt:lpstr>Team Performance as a Function of  Task Conflict and Psych Safety</vt:lpstr>
      <vt:lpstr>Commitment</vt:lpstr>
      <vt:lpstr>Commitment</vt:lpstr>
      <vt:lpstr>Accountability</vt:lpstr>
      <vt:lpstr>Accountability</vt:lpstr>
      <vt:lpstr>Results</vt:lpstr>
      <vt:lpstr>Results</vt:lpstr>
      <vt:lpstr>Persistence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Dysfunctions of a Team</dc:title>
  <dc:creator>Bradley, Bret H.</dc:creator>
  <cp:lastModifiedBy>Bradley, Bret H.</cp:lastModifiedBy>
  <cp:revision>13</cp:revision>
  <cp:lastPrinted>2014-09-29T21:19:21Z</cp:lastPrinted>
  <dcterms:created xsi:type="dcterms:W3CDTF">2014-09-29T21:04:29Z</dcterms:created>
  <dcterms:modified xsi:type="dcterms:W3CDTF">2018-05-02T16:35:48Z</dcterms:modified>
</cp:coreProperties>
</file>