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7" r:id="rId3"/>
    <p:sldId id="268" r:id="rId4"/>
    <p:sldId id="269" r:id="rId5"/>
    <p:sldId id="270" r:id="rId6"/>
    <p:sldId id="271" r:id="rId7"/>
    <p:sldId id="272" r:id="rId8"/>
    <p:sldId id="273" r:id="rId9"/>
    <p:sldId id="265" r:id="rId10"/>
    <p:sldId id="266" r:id="rId11"/>
    <p:sldId id="274" r:id="rId12"/>
    <p:sldId id="275" r:id="rId13"/>
    <p:sldId id="276" r:id="rId14"/>
    <p:sldId id="277" r:id="rId15"/>
    <p:sldId id="281" r:id="rId16"/>
    <p:sldId id="282" r:id="rId17"/>
    <p:sldId id="283" r:id="rId18"/>
    <p:sldId id="278" r:id="rId19"/>
    <p:sldId id="280" r:id="rId20"/>
    <p:sldId id="279" r:id="rId21"/>
    <p:sldId id="284" r:id="rId22"/>
    <p:sldId id="285" r:id="rId23"/>
    <p:sldId id="286" r:id="rId24"/>
    <p:sldId id="287" r:id="rId25"/>
    <p:sldId id="288"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3365"/>
  </p:normalViewPr>
  <p:slideViewPr>
    <p:cSldViewPr snapToGrid="0" snapToObjects="1">
      <p:cViewPr varScale="1">
        <p:scale>
          <a:sx n="107" d="100"/>
          <a:sy n="107" d="100"/>
        </p:scale>
        <p:origin x="98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8/6/2020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Fixed Rate Mortgages</a:t>
            </a:r>
          </a:p>
        </p:txBody>
      </p:sp>
      <p:sp>
        <p:nvSpPr>
          <p:cNvPr id="3" name="Subtitle 2"/>
          <p:cNvSpPr>
            <a:spLocks noGrp="1"/>
          </p:cNvSpPr>
          <p:nvPr>
            <p:ph type="subTitle" idx="1"/>
          </p:nvPr>
        </p:nvSpPr>
        <p:spPr/>
        <p:txBody>
          <a:bodyPr/>
          <a:lstStyle/>
          <a:p>
            <a:r>
              <a:rPr lang="en-US" dirty="0">
                <a:solidFill>
                  <a:schemeClr val="tx1"/>
                </a:solidFill>
              </a:rPr>
              <a:t>FINC 5970 Real Estate Finance</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4664-3256-4708-B088-E33DBEF36F46}"/>
              </a:ext>
            </a:extLst>
          </p:cNvPr>
          <p:cNvSpPr>
            <a:spLocks noGrp="1"/>
          </p:cNvSpPr>
          <p:nvPr>
            <p:ph type="title"/>
          </p:nvPr>
        </p:nvSpPr>
        <p:spPr/>
        <p:txBody>
          <a:bodyPr>
            <a:normAutofit fontScale="90000"/>
          </a:bodyPr>
          <a:lstStyle/>
          <a:p>
            <a:r>
              <a:rPr lang="en-US" dirty="0"/>
              <a:t>Accrual Rate </a:t>
            </a:r>
          </a:p>
        </p:txBody>
      </p:sp>
      <p:sp>
        <p:nvSpPr>
          <p:cNvPr id="3" name="Content Placeholder 2">
            <a:extLst>
              <a:ext uri="{FF2B5EF4-FFF2-40B4-BE49-F238E27FC236}">
                <a16:creationId xmlns:a16="http://schemas.microsoft.com/office/drawing/2014/main" id="{CE946B75-DFE6-4E17-8095-872F976E2306}"/>
              </a:ext>
            </a:extLst>
          </p:cNvPr>
          <p:cNvSpPr>
            <a:spLocks noGrp="1"/>
          </p:cNvSpPr>
          <p:nvPr>
            <p:ph idx="1"/>
          </p:nvPr>
        </p:nvSpPr>
        <p:spPr/>
        <p:txBody>
          <a:bodyPr/>
          <a:lstStyle/>
          <a:p>
            <a:r>
              <a:rPr lang="en-US" dirty="0"/>
              <a:t>By definition, the payment rate exceeds the accrual rate on a fully amortizing, constant payment fixed rate mortgage.</a:t>
            </a:r>
          </a:p>
          <a:p>
            <a:pPr lvl="1"/>
            <a:r>
              <a:rPr lang="en-US" dirty="0"/>
              <a:t>That is how the principal on the loan is paid down.</a:t>
            </a:r>
          </a:p>
          <a:p>
            <a:pPr lvl="1"/>
            <a:r>
              <a:rPr lang="en-US" dirty="0"/>
              <a:t>Each scheduled payment is large enough to pay all of the accrued interest for that time period, plus some of the principal.</a:t>
            </a:r>
          </a:p>
        </p:txBody>
      </p:sp>
    </p:spTree>
    <p:extLst>
      <p:ext uri="{BB962C8B-B14F-4D97-AF65-F5344CB8AC3E}">
        <p14:creationId xmlns:p14="http://schemas.microsoft.com/office/powerpoint/2010/main" val="83880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D16C-2AED-4357-9E52-0FCE1C57C697}"/>
              </a:ext>
            </a:extLst>
          </p:cNvPr>
          <p:cNvSpPr>
            <a:spLocks noGrp="1"/>
          </p:cNvSpPr>
          <p:nvPr>
            <p:ph type="title"/>
          </p:nvPr>
        </p:nvSpPr>
        <p:spPr/>
        <p:txBody>
          <a:bodyPr>
            <a:normAutofit fontScale="90000"/>
          </a:bodyPr>
          <a:lstStyle/>
          <a:p>
            <a:r>
              <a:rPr lang="en-US" dirty="0"/>
              <a:t>Example of Fully Amortizing Loan</a:t>
            </a:r>
          </a:p>
        </p:txBody>
      </p:sp>
      <p:sp>
        <p:nvSpPr>
          <p:cNvPr id="3" name="Content Placeholder 2">
            <a:extLst>
              <a:ext uri="{FF2B5EF4-FFF2-40B4-BE49-F238E27FC236}">
                <a16:creationId xmlns:a16="http://schemas.microsoft.com/office/drawing/2014/main" id="{79484404-A801-4251-8B26-38AE82FE826A}"/>
              </a:ext>
            </a:extLst>
          </p:cNvPr>
          <p:cNvSpPr>
            <a:spLocks noGrp="1"/>
          </p:cNvSpPr>
          <p:nvPr>
            <p:ph idx="1"/>
          </p:nvPr>
        </p:nvSpPr>
        <p:spPr/>
        <p:txBody>
          <a:bodyPr>
            <a:normAutofit fontScale="77500" lnSpcReduction="20000"/>
          </a:bodyPr>
          <a:lstStyle/>
          <a:p>
            <a:r>
              <a:rPr lang="en-US" dirty="0"/>
              <a:t>Suppose you find a $200,000 home and intend to make a 5% down payment.  You plan to borrow the remaining $190,000 using a 30 year monthly payment loan at a rate of 3.5%.</a:t>
            </a:r>
          </a:p>
          <a:p>
            <a:pPr lvl="1"/>
            <a:r>
              <a:rPr lang="en-US" dirty="0"/>
              <a:t>Hopefully this sounds familiar!</a:t>
            </a:r>
          </a:p>
          <a:p>
            <a:pPr lvl="1"/>
            <a:r>
              <a:rPr lang="en-US" dirty="0"/>
              <a:t>PV=200,000-10,000= 190,000</a:t>
            </a:r>
          </a:p>
          <a:p>
            <a:pPr lvl="1"/>
            <a:r>
              <a:rPr lang="en-US" dirty="0"/>
              <a:t>I/Y= It depends</a:t>
            </a:r>
          </a:p>
          <a:p>
            <a:pPr lvl="2"/>
            <a:r>
              <a:rPr lang="en-US" dirty="0"/>
              <a:t>3.5/12 if you keep p/y (payments per year) set to 1</a:t>
            </a:r>
          </a:p>
          <a:p>
            <a:pPr lvl="2"/>
            <a:r>
              <a:rPr lang="en-US" dirty="0"/>
              <a:t>3.5 if you set p/y=12 for monthly loans</a:t>
            </a:r>
          </a:p>
          <a:p>
            <a:pPr lvl="1"/>
            <a:r>
              <a:rPr lang="en-US" dirty="0"/>
              <a:t>N=30*12= 360</a:t>
            </a:r>
          </a:p>
          <a:p>
            <a:pPr lvl="2"/>
            <a:r>
              <a:rPr lang="en-US" dirty="0"/>
              <a:t>p/y is irrelevant for the number of payments</a:t>
            </a:r>
          </a:p>
          <a:p>
            <a:pPr lvl="1"/>
            <a:r>
              <a:rPr lang="en-US" dirty="0"/>
              <a:t>FV=can be ignored, or you can manually enter 0 to indicate the loan will be fully paid at the end.</a:t>
            </a:r>
          </a:p>
          <a:p>
            <a:pPr lvl="1"/>
            <a:r>
              <a:rPr lang="en-US" dirty="0"/>
              <a:t>CPT PMT=-$853.18</a:t>
            </a:r>
          </a:p>
          <a:p>
            <a:pPr lvl="1"/>
            <a:endParaRPr lang="en-US" dirty="0"/>
          </a:p>
          <a:p>
            <a:pPr lvl="1"/>
            <a:endParaRPr lang="en-US" dirty="0"/>
          </a:p>
        </p:txBody>
      </p:sp>
    </p:spTree>
    <p:extLst>
      <p:ext uri="{BB962C8B-B14F-4D97-AF65-F5344CB8AC3E}">
        <p14:creationId xmlns:p14="http://schemas.microsoft.com/office/powerpoint/2010/main" val="420544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60E3-5228-4481-A0B6-0E9DD0110119}"/>
              </a:ext>
            </a:extLst>
          </p:cNvPr>
          <p:cNvSpPr>
            <a:spLocks noGrp="1"/>
          </p:cNvSpPr>
          <p:nvPr>
            <p:ph type="title"/>
          </p:nvPr>
        </p:nvSpPr>
        <p:spPr/>
        <p:txBody>
          <a:bodyPr>
            <a:normAutofit fontScale="90000"/>
          </a:bodyPr>
          <a:lstStyle/>
          <a:p>
            <a:r>
              <a:rPr lang="en-US" dirty="0"/>
              <a:t>Interest Only Loan</a:t>
            </a:r>
          </a:p>
        </p:txBody>
      </p:sp>
      <p:sp>
        <p:nvSpPr>
          <p:cNvPr id="3" name="Content Placeholder 2">
            <a:extLst>
              <a:ext uri="{FF2B5EF4-FFF2-40B4-BE49-F238E27FC236}">
                <a16:creationId xmlns:a16="http://schemas.microsoft.com/office/drawing/2014/main" id="{CF2EAE80-396A-4CE8-AD71-D6317BA4B066}"/>
              </a:ext>
            </a:extLst>
          </p:cNvPr>
          <p:cNvSpPr>
            <a:spLocks noGrp="1"/>
          </p:cNvSpPr>
          <p:nvPr>
            <p:ph idx="1"/>
          </p:nvPr>
        </p:nvSpPr>
        <p:spPr/>
        <p:txBody>
          <a:bodyPr>
            <a:normAutofit lnSpcReduction="10000"/>
          </a:bodyPr>
          <a:lstStyle/>
          <a:p>
            <a:r>
              <a:rPr lang="en-US" dirty="0"/>
              <a:t>As the name implies, interest only loans only charge interest during the term of the loan, and the principal balance is due in one lump sum at the end of the loan.</a:t>
            </a:r>
          </a:p>
          <a:p>
            <a:pPr lvl="1"/>
            <a:r>
              <a:rPr lang="en-US" dirty="0"/>
              <a:t>The lump sum is often referred to as a balloon payment.</a:t>
            </a:r>
          </a:p>
          <a:p>
            <a:r>
              <a:rPr lang="en-US" dirty="0"/>
              <a:t>This loan is often considered to be riskier than a fully amortizing loan because of the difficulty in making the balloon payment at the end.</a:t>
            </a:r>
          </a:p>
          <a:p>
            <a:pPr lvl="1"/>
            <a:r>
              <a:rPr lang="en-US" dirty="0"/>
              <a:t>If the property has increased in value, it may be sold to make this payment.</a:t>
            </a:r>
          </a:p>
        </p:txBody>
      </p:sp>
    </p:spTree>
    <p:extLst>
      <p:ext uri="{BB962C8B-B14F-4D97-AF65-F5344CB8AC3E}">
        <p14:creationId xmlns:p14="http://schemas.microsoft.com/office/powerpoint/2010/main" val="193440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3E37-C9DD-44F9-81D0-57BA913A1B0B}"/>
              </a:ext>
            </a:extLst>
          </p:cNvPr>
          <p:cNvSpPr>
            <a:spLocks noGrp="1"/>
          </p:cNvSpPr>
          <p:nvPr>
            <p:ph type="title"/>
          </p:nvPr>
        </p:nvSpPr>
        <p:spPr/>
        <p:txBody>
          <a:bodyPr>
            <a:normAutofit fontScale="90000"/>
          </a:bodyPr>
          <a:lstStyle/>
          <a:p>
            <a:r>
              <a:rPr lang="en-US" dirty="0"/>
              <a:t>Interest Only Example</a:t>
            </a:r>
          </a:p>
        </p:txBody>
      </p:sp>
      <p:sp>
        <p:nvSpPr>
          <p:cNvPr id="3" name="Content Placeholder 2">
            <a:extLst>
              <a:ext uri="{FF2B5EF4-FFF2-40B4-BE49-F238E27FC236}">
                <a16:creationId xmlns:a16="http://schemas.microsoft.com/office/drawing/2014/main" id="{15802D65-3F59-4650-A605-1BCC606074F4}"/>
              </a:ext>
            </a:extLst>
          </p:cNvPr>
          <p:cNvSpPr>
            <a:spLocks noGrp="1"/>
          </p:cNvSpPr>
          <p:nvPr>
            <p:ph idx="1"/>
          </p:nvPr>
        </p:nvSpPr>
        <p:spPr/>
        <p:txBody>
          <a:bodyPr/>
          <a:lstStyle/>
          <a:p>
            <a:r>
              <a:rPr lang="en-US" dirty="0"/>
              <a:t>Suppose you will be buying the same $200,000 property as before, but this time you will use a 30 year interest only loan at 3.5%.</a:t>
            </a:r>
          </a:p>
          <a:p>
            <a:pPr lvl="1"/>
            <a:r>
              <a:rPr lang="en-US" dirty="0"/>
              <a:t>This is not very realistic, in reality the lender would almost certainly charge a higher interest rate for the riskier interest only loan.</a:t>
            </a:r>
          </a:p>
          <a:p>
            <a:pPr lvl="1"/>
            <a:r>
              <a:rPr lang="en-US" dirty="0"/>
              <a:t>But leaving the rate alone allows us to directly compare the effect of the two loan types.</a:t>
            </a:r>
          </a:p>
          <a:p>
            <a:endParaRPr lang="en-US" dirty="0"/>
          </a:p>
        </p:txBody>
      </p:sp>
    </p:spTree>
    <p:extLst>
      <p:ext uri="{BB962C8B-B14F-4D97-AF65-F5344CB8AC3E}">
        <p14:creationId xmlns:p14="http://schemas.microsoft.com/office/powerpoint/2010/main" val="343045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CF05-A486-4672-B352-97F2B40AE3C3}"/>
              </a:ext>
            </a:extLst>
          </p:cNvPr>
          <p:cNvSpPr>
            <a:spLocks noGrp="1"/>
          </p:cNvSpPr>
          <p:nvPr>
            <p:ph type="title"/>
          </p:nvPr>
        </p:nvSpPr>
        <p:spPr/>
        <p:txBody>
          <a:bodyPr>
            <a:normAutofit fontScale="90000"/>
          </a:bodyPr>
          <a:lstStyle/>
          <a:p>
            <a:r>
              <a:rPr lang="en-US" dirty="0"/>
              <a:t>Interest Only Loan Payment</a:t>
            </a:r>
          </a:p>
        </p:txBody>
      </p:sp>
      <p:sp>
        <p:nvSpPr>
          <p:cNvPr id="3" name="Content Placeholder 2">
            <a:extLst>
              <a:ext uri="{FF2B5EF4-FFF2-40B4-BE49-F238E27FC236}">
                <a16:creationId xmlns:a16="http://schemas.microsoft.com/office/drawing/2014/main" id="{F5949411-FFD4-4244-9A24-A1B6D96479E9}"/>
              </a:ext>
            </a:extLst>
          </p:cNvPr>
          <p:cNvSpPr>
            <a:spLocks noGrp="1"/>
          </p:cNvSpPr>
          <p:nvPr>
            <p:ph idx="1"/>
          </p:nvPr>
        </p:nvSpPr>
        <p:spPr/>
        <p:txBody>
          <a:bodyPr>
            <a:normAutofit fontScale="77500" lnSpcReduction="20000"/>
          </a:bodyPr>
          <a:lstStyle/>
          <a:p>
            <a:r>
              <a:rPr lang="en-US" dirty="0"/>
              <a:t>There are two ways to calculate the payment.</a:t>
            </a:r>
          </a:p>
          <a:p>
            <a:r>
              <a:rPr lang="en-US" dirty="0"/>
              <a:t>Directly</a:t>
            </a:r>
          </a:p>
          <a:p>
            <a:pPr lvl="1"/>
            <a:r>
              <a:rPr lang="en-US" dirty="0"/>
              <a:t>190000*.035/12=$554.17</a:t>
            </a:r>
          </a:p>
          <a:p>
            <a:pPr lvl="2"/>
            <a:r>
              <a:rPr lang="en-US" dirty="0"/>
              <a:t>You literally pay 1/12 of the 3.5% annual rate each month, so you can just perform that calculation on the initial loan balance.</a:t>
            </a:r>
          </a:p>
          <a:p>
            <a:r>
              <a:rPr lang="en-US" dirty="0"/>
              <a:t>Financial Functions</a:t>
            </a:r>
          </a:p>
          <a:p>
            <a:pPr lvl="1"/>
            <a:r>
              <a:rPr lang="en-US" dirty="0"/>
              <a:t>PV=190,000</a:t>
            </a:r>
          </a:p>
          <a:p>
            <a:pPr lvl="1"/>
            <a:r>
              <a:rPr lang="en-US" dirty="0"/>
              <a:t>I/Y=3.5 or 3.5/12 as before</a:t>
            </a:r>
          </a:p>
          <a:p>
            <a:pPr lvl="1"/>
            <a:r>
              <a:rPr lang="en-US" dirty="0"/>
              <a:t>N=360</a:t>
            </a:r>
          </a:p>
          <a:p>
            <a:pPr lvl="1"/>
            <a:r>
              <a:rPr lang="en-US" dirty="0"/>
              <a:t>FV=-190000</a:t>
            </a:r>
          </a:p>
          <a:p>
            <a:pPr lvl="2"/>
            <a:r>
              <a:rPr lang="en-US" dirty="0"/>
              <a:t>Because the loan is interest only, the balance remaining on the loan at the end of 30 years should be identical to the balance today.  No principal has been paid.</a:t>
            </a:r>
          </a:p>
          <a:p>
            <a:pPr lvl="1"/>
            <a:r>
              <a:rPr lang="en-US" dirty="0"/>
              <a:t>CPT PMT=-$554.17</a:t>
            </a:r>
          </a:p>
        </p:txBody>
      </p:sp>
    </p:spTree>
    <p:extLst>
      <p:ext uri="{BB962C8B-B14F-4D97-AF65-F5344CB8AC3E}">
        <p14:creationId xmlns:p14="http://schemas.microsoft.com/office/powerpoint/2010/main" val="198631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FBFE-6955-44CE-97B9-9E72C3A6FAB3}"/>
              </a:ext>
            </a:extLst>
          </p:cNvPr>
          <p:cNvSpPr>
            <a:spLocks noGrp="1"/>
          </p:cNvSpPr>
          <p:nvPr>
            <p:ph type="title"/>
          </p:nvPr>
        </p:nvSpPr>
        <p:spPr/>
        <p:txBody>
          <a:bodyPr>
            <a:normAutofit fontScale="90000"/>
          </a:bodyPr>
          <a:lstStyle/>
          <a:p>
            <a:r>
              <a:rPr lang="en-US" dirty="0"/>
              <a:t>Payment Comparison</a:t>
            </a:r>
          </a:p>
        </p:txBody>
      </p:sp>
      <p:sp>
        <p:nvSpPr>
          <p:cNvPr id="3" name="Content Placeholder 2">
            <a:extLst>
              <a:ext uri="{FF2B5EF4-FFF2-40B4-BE49-F238E27FC236}">
                <a16:creationId xmlns:a16="http://schemas.microsoft.com/office/drawing/2014/main" id="{51EBC7A7-5538-46AB-A5FD-3CC72A5EC1B1}"/>
              </a:ext>
            </a:extLst>
          </p:cNvPr>
          <p:cNvSpPr>
            <a:spLocks noGrp="1"/>
          </p:cNvSpPr>
          <p:nvPr>
            <p:ph idx="1"/>
          </p:nvPr>
        </p:nvSpPr>
        <p:spPr/>
        <p:txBody>
          <a:bodyPr/>
          <a:lstStyle/>
          <a:p>
            <a:r>
              <a:rPr lang="en-US" dirty="0"/>
              <a:t>The fully amortizing payment is $853.18 and the interest only payment is $554.17.</a:t>
            </a:r>
          </a:p>
          <a:p>
            <a:pPr lvl="1"/>
            <a:r>
              <a:rPr lang="en-US" dirty="0"/>
              <a:t>This lower monthly payment explains the attraction of interest only loans.</a:t>
            </a:r>
          </a:p>
          <a:p>
            <a:pPr lvl="1"/>
            <a:r>
              <a:rPr lang="en-US" dirty="0"/>
              <a:t>Of course, there is still the matter of the $190,000 balloon payment in 30 years which is really scary.</a:t>
            </a:r>
          </a:p>
          <a:p>
            <a:pPr lvl="1"/>
            <a:r>
              <a:rPr lang="en-US" dirty="0"/>
              <a:t>But maybe it shouldn’t be.</a:t>
            </a:r>
          </a:p>
        </p:txBody>
      </p:sp>
    </p:spTree>
    <p:extLst>
      <p:ext uri="{BB962C8B-B14F-4D97-AF65-F5344CB8AC3E}">
        <p14:creationId xmlns:p14="http://schemas.microsoft.com/office/powerpoint/2010/main" val="25725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D14-DD49-4071-9611-D3C7124DE4E1}"/>
              </a:ext>
            </a:extLst>
          </p:cNvPr>
          <p:cNvSpPr>
            <a:spLocks noGrp="1"/>
          </p:cNvSpPr>
          <p:nvPr>
            <p:ph type="title"/>
          </p:nvPr>
        </p:nvSpPr>
        <p:spPr/>
        <p:txBody>
          <a:bodyPr>
            <a:normAutofit fontScale="90000"/>
          </a:bodyPr>
          <a:lstStyle/>
          <a:p>
            <a:r>
              <a:rPr lang="en-US" dirty="0"/>
              <a:t>Alternative Uses of Monthly Cash Flow</a:t>
            </a:r>
          </a:p>
        </p:txBody>
      </p:sp>
      <p:sp>
        <p:nvSpPr>
          <p:cNvPr id="3" name="Content Placeholder 2">
            <a:extLst>
              <a:ext uri="{FF2B5EF4-FFF2-40B4-BE49-F238E27FC236}">
                <a16:creationId xmlns:a16="http://schemas.microsoft.com/office/drawing/2014/main" id="{A570FBD8-0EFE-465F-B8C7-58881B658281}"/>
              </a:ext>
            </a:extLst>
          </p:cNvPr>
          <p:cNvSpPr>
            <a:spLocks noGrp="1"/>
          </p:cNvSpPr>
          <p:nvPr>
            <p:ph idx="1"/>
          </p:nvPr>
        </p:nvSpPr>
        <p:spPr/>
        <p:txBody>
          <a:bodyPr/>
          <a:lstStyle/>
          <a:p>
            <a:r>
              <a:rPr lang="en-US" dirty="0"/>
              <a:t>Suppose the difference in monthly payments is invested at a return of 8%.</a:t>
            </a:r>
          </a:p>
          <a:p>
            <a:pPr lvl="1"/>
            <a:r>
              <a:rPr lang="en-US" dirty="0"/>
              <a:t>This could be an investment back in the property itself to improve it, an investment in other properties, or just investing in other capital markets.</a:t>
            </a:r>
          </a:p>
          <a:p>
            <a:pPr lvl="1"/>
            <a:r>
              <a:rPr lang="en-US" dirty="0"/>
              <a:t>But that 8% better be based on something real.</a:t>
            </a:r>
          </a:p>
          <a:p>
            <a:pPr lvl="2"/>
            <a:r>
              <a:rPr lang="en-US" dirty="0"/>
              <a:t>After all, I could have told you suppose we can invest the difference at 300%.</a:t>
            </a:r>
          </a:p>
          <a:p>
            <a:pPr lvl="2"/>
            <a:r>
              <a:rPr lang="en-US" dirty="0"/>
              <a:t>We can do that math, but it’s pretty meaningless because I seriously doubt you can find an investment that pays that much!</a:t>
            </a:r>
          </a:p>
        </p:txBody>
      </p:sp>
    </p:spTree>
    <p:extLst>
      <p:ext uri="{BB962C8B-B14F-4D97-AF65-F5344CB8AC3E}">
        <p14:creationId xmlns:p14="http://schemas.microsoft.com/office/powerpoint/2010/main" val="1849082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6E4B-88D6-40BB-835F-8F8CCCA287B4}"/>
              </a:ext>
            </a:extLst>
          </p:cNvPr>
          <p:cNvSpPr>
            <a:spLocks noGrp="1"/>
          </p:cNvSpPr>
          <p:nvPr>
            <p:ph type="title"/>
          </p:nvPr>
        </p:nvSpPr>
        <p:spPr/>
        <p:txBody>
          <a:bodyPr>
            <a:normAutofit fontScale="90000"/>
          </a:bodyPr>
          <a:lstStyle/>
          <a:p>
            <a:r>
              <a:rPr lang="en-US" dirty="0"/>
              <a:t>Investment Results</a:t>
            </a:r>
          </a:p>
        </p:txBody>
      </p:sp>
      <p:sp>
        <p:nvSpPr>
          <p:cNvPr id="3" name="Content Placeholder 2">
            <a:extLst>
              <a:ext uri="{FF2B5EF4-FFF2-40B4-BE49-F238E27FC236}">
                <a16:creationId xmlns:a16="http://schemas.microsoft.com/office/drawing/2014/main" id="{0E499860-5CD4-4B4D-81B8-98D633D15B33}"/>
              </a:ext>
            </a:extLst>
          </p:cNvPr>
          <p:cNvSpPr>
            <a:spLocks noGrp="1"/>
          </p:cNvSpPr>
          <p:nvPr>
            <p:ph idx="1"/>
          </p:nvPr>
        </p:nvSpPr>
        <p:spPr/>
        <p:txBody>
          <a:bodyPr>
            <a:normAutofit lnSpcReduction="10000"/>
          </a:bodyPr>
          <a:lstStyle/>
          <a:p>
            <a:r>
              <a:rPr lang="en-US" dirty="0"/>
              <a:t>PMT = -$853.18--$554.17=-$299.01</a:t>
            </a:r>
          </a:p>
          <a:p>
            <a:r>
              <a:rPr lang="en-US" dirty="0"/>
              <a:t>N=360</a:t>
            </a:r>
          </a:p>
          <a:p>
            <a:r>
              <a:rPr lang="en-US" dirty="0"/>
              <a:t>R=8%</a:t>
            </a:r>
          </a:p>
          <a:p>
            <a:r>
              <a:rPr lang="en-US" dirty="0"/>
              <a:t>CPT FV = $445,632.38</a:t>
            </a:r>
          </a:p>
          <a:p>
            <a:r>
              <a:rPr lang="en-US" dirty="0"/>
              <a:t>So, if you really can invest the difference at a return of 8%, and if you actually do that instead of spending the money, you will have enough money at the end of 30 years to pay the balloon payment and have a lot of money left over.</a:t>
            </a:r>
          </a:p>
        </p:txBody>
      </p:sp>
    </p:spTree>
    <p:extLst>
      <p:ext uri="{BB962C8B-B14F-4D97-AF65-F5344CB8AC3E}">
        <p14:creationId xmlns:p14="http://schemas.microsoft.com/office/powerpoint/2010/main" val="30118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9393-B123-4C36-9601-9F4306199C3C}"/>
              </a:ext>
            </a:extLst>
          </p:cNvPr>
          <p:cNvSpPr>
            <a:spLocks noGrp="1"/>
          </p:cNvSpPr>
          <p:nvPr>
            <p:ph type="title"/>
          </p:nvPr>
        </p:nvSpPr>
        <p:spPr/>
        <p:txBody>
          <a:bodyPr>
            <a:normAutofit fontScale="90000"/>
          </a:bodyPr>
          <a:lstStyle/>
          <a:p>
            <a:r>
              <a:rPr lang="en-US" dirty="0"/>
              <a:t>Partially Amortizing Loans</a:t>
            </a:r>
          </a:p>
        </p:txBody>
      </p:sp>
      <p:sp>
        <p:nvSpPr>
          <p:cNvPr id="3" name="Content Placeholder 2">
            <a:extLst>
              <a:ext uri="{FF2B5EF4-FFF2-40B4-BE49-F238E27FC236}">
                <a16:creationId xmlns:a16="http://schemas.microsoft.com/office/drawing/2014/main" id="{CAE3576B-5D68-4E0B-8A95-AA958E17B7F1}"/>
              </a:ext>
            </a:extLst>
          </p:cNvPr>
          <p:cNvSpPr>
            <a:spLocks noGrp="1"/>
          </p:cNvSpPr>
          <p:nvPr>
            <p:ph idx="1"/>
          </p:nvPr>
        </p:nvSpPr>
        <p:spPr/>
        <p:txBody>
          <a:bodyPr/>
          <a:lstStyle/>
          <a:p>
            <a:r>
              <a:rPr lang="en-US" dirty="0"/>
              <a:t>Partially amortizing loans lie somewhere on the spectrum between fully amortizing and interest only (zero amortizing).</a:t>
            </a:r>
          </a:p>
          <a:p>
            <a:pPr lvl="1"/>
            <a:r>
              <a:rPr lang="en-US" dirty="0"/>
              <a:t>Usually, so do their payments, riskiness, and interest rates</a:t>
            </a:r>
          </a:p>
          <a:p>
            <a:pPr lvl="1"/>
            <a:r>
              <a:rPr lang="en-US" dirty="0"/>
              <a:t>Where they lie on the spectrum depends on what is negotiated.</a:t>
            </a:r>
          </a:p>
          <a:p>
            <a:pPr lvl="2"/>
            <a:r>
              <a:rPr lang="en-US" dirty="0"/>
              <a:t>They can be anywhere, from almost fully amortizing to almost interest only.</a:t>
            </a:r>
          </a:p>
          <a:p>
            <a:pPr lvl="2"/>
            <a:r>
              <a:rPr lang="en-US" dirty="0"/>
              <a:t>They can be set by targeting a certain monthly payment.</a:t>
            </a:r>
          </a:p>
          <a:p>
            <a:pPr lvl="2"/>
            <a:r>
              <a:rPr lang="en-US" dirty="0"/>
              <a:t>They can be set by targeting a certain balloon payment.</a:t>
            </a:r>
          </a:p>
        </p:txBody>
      </p:sp>
    </p:spTree>
    <p:extLst>
      <p:ext uri="{BB962C8B-B14F-4D97-AF65-F5344CB8AC3E}">
        <p14:creationId xmlns:p14="http://schemas.microsoft.com/office/powerpoint/2010/main" val="2532727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A67B-DF53-4FA8-B02B-8FE945B1A91F}"/>
              </a:ext>
            </a:extLst>
          </p:cNvPr>
          <p:cNvSpPr>
            <a:spLocks noGrp="1"/>
          </p:cNvSpPr>
          <p:nvPr>
            <p:ph type="title"/>
          </p:nvPr>
        </p:nvSpPr>
        <p:spPr/>
        <p:txBody>
          <a:bodyPr>
            <a:normAutofit fontScale="90000"/>
          </a:bodyPr>
          <a:lstStyle/>
          <a:p>
            <a:r>
              <a:rPr lang="en-US" dirty="0"/>
              <a:t>Partially Amortizing Example</a:t>
            </a:r>
          </a:p>
        </p:txBody>
      </p:sp>
      <p:sp>
        <p:nvSpPr>
          <p:cNvPr id="3" name="Content Placeholder 2">
            <a:extLst>
              <a:ext uri="{FF2B5EF4-FFF2-40B4-BE49-F238E27FC236}">
                <a16:creationId xmlns:a16="http://schemas.microsoft.com/office/drawing/2014/main" id="{E991E946-57DE-4955-9721-BB82969BC2B1}"/>
              </a:ext>
            </a:extLst>
          </p:cNvPr>
          <p:cNvSpPr>
            <a:spLocks noGrp="1"/>
          </p:cNvSpPr>
          <p:nvPr>
            <p:ph idx="1"/>
          </p:nvPr>
        </p:nvSpPr>
        <p:spPr/>
        <p:txBody>
          <a:bodyPr>
            <a:normAutofit fontScale="92500" lnSpcReduction="20000"/>
          </a:bodyPr>
          <a:lstStyle/>
          <a:p>
            <a:r>
              <a:rPr lang="en-US" dirty="0"/>
              <a:t>Suppose the balloon payment on the interest only loan is just too high.  Both you and your lender are more comfortable if you owe only $100,000 at the end of the loan, half of the original purchase price.</a:t>
            </a:r>
          </a:p>
          <a:p>
            <a:r>
              <a:rPr lang="en-US" dirty="0"/>
              <a:t>The payment can be computed as follows.</a:t>
            </a:r>
          </a:p>
          <a:p>
            <a:r>
              <a:rPr lang="en-US" dirty="0"/>
              <a:t>PV=190,000</a:t>
            </a:r>
          </a:p>
          <a:p>
            <a:r>
              <a:rPr lang="en-US" dirty="0"/>
              <a:t>I/Y=3.5</a:t>
            </a:r>
          </a:p>
          <a:p>
            <a:r>
              <a:rPr lang="en-US" dirty="0"/>
              <a:t>N=360</a:t>
            </a:r>
          </a:p>
          <a:p>
            <a:r>
              <a:rPr lang="en-US" dirty="0"/>
              <a:t>FV=-100,000</a:t>
            </a:r>
          </a:p>
          <a:p>
            <a:r>
              <a:rPr lang="en-US" dirty="0"/>
              <a:t>CPT PMT=-$695.81</a:t>
            </a:r>
          </a:p>
        </p:txBody>
      </p:sp>
    </p:spTree>
    <p:extLst>
      <p:ext uri="{BB962C8B-B14F-4D97-AF65-F5344CB8AC3E}">
        <p14:creationId xmlns:p14="http://schemas.microsoft.com/office/powerpoint/2010/main" val="169677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12EC-5B75-4779-9BAE-0DD497914F6C}"/>
              </a:ext>
            </a:extLst>
          </p:cNvPr>
          <p:cNvSpPr>
            <a:spLocks noGrp="1"/>
          </p:cNvSpPr>
          <p:nvPr>
            <p:ph type="title"/>
          </p:nvPr>
        </p:nvSpPr>
        <p:spPr/>
        <p:txBody>
          <a:bodyPr>
            <a:normAutofit fontScale="90000"/>
          </a:bodyPr>
          <a:lstStyle/>
          <a:p>
            <a:r>
              <a:rPr lang="en-US" dirty="0"/>
              <a:t>Down Payments</a:t>
            </a:r>
          </a:p>
        </p:txBody>
      </p:sp>
      <p:sp>
        <p:nvSpPr>
          <p:cNvPr id="3" name="Content Placeholder 2">
            <a:extLst>
              <a:ext uri="{FF2B5EF4-FFF2-40B4-BE49-F238E27FC236}">
                <a16:creationId xmlns:a16="http://schemas.microsoft.com/office/drawing/2014/main" id="{00AD3453-F2D0-44DA-9143-617DB25C36CB}"/>
              </a:ext>
            </a:extLst>
          </p:cNvPr>
          <p:cNvSpPr>
            <a:spLocks noGrp="1"/>
          </p:cNvSpPr>
          <p:nvPr>
            <p:ph idx="1"/>
          </p:nvPr>
        </p:nvSpPr>
        <p:spPr/>
        <p:txBody>
          <a:bodyPr/>
          <a:lstStyle/>
          <a:p>
            <a:r>
              <a:rPr lang="en-US" dirty="0"/>
              <a:t>Before we can discuss mortgage types, we need to talk about down payments.</a:t>
            </a:r>
          </a:p>
          <a:p>
            <a:r>
              <a:rPr lang="en-US" dirty="0"/>
              <a:t>For most loans, you can’t get a mortgage unless you have a down payment.</a:t>
            </a:r>
          </a:p>
          <a:p>
            <a:pPr lvl="1"/>
            <a:r>
              <a:rPr lang="en-US" dirty="0"/>
              <a:t>VA loans for current or former military service members are one notable exception.</a:t>
            </a:r>
          </a:p>
        </p:txBody>
      </p:sp>
    </p:spTree>
    <p:extLst>
      <p:ext uri="{BB962C8B-B14F-4D97-AF65-F5344CB8AC3E}">
        <p14:creationId xmlns:p14="http://schemas.microsoft.com/office/powerpoint/2010/main" val="14024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5E35-69E0-4137-8C17-DD63E3CA5259}"/>
              </a:ext>
            </a:extLst>
          </p:cNvPr>
          <p:cNvSpPr>
            <a:spLocks noGrp="1"/>
          </p:cNvSpPr>
          <p:nvPr>
            <p:ph type="title"/>
          </p:nvPr>
        </p:nvSpPr>
        <p:spPr/>
        <p:txBody>
          <a:bodyPr>
            <a:normAutofit fontScale="90000"/>
          </a:bodyPr>
          <a:lstStyle/>
          <a:p>
            <a:r>
              <a:rPr lang="en-US" dirty="0"/>
              <a:t>Partially Amortizing Commercial Loan</a:t>
            </a:r>
          </a:p>
        </p:txBody>
      </p:sp>
      <p:sp>
        <p:nvSpPr>
          <p:cNvPr id="3" name="Content Placeholder 2">
            <a:extLst>
              <a:ext uri="{FF2B5EF4-FFF2-40B4-BE49-F238E27FC236}">
                <a16:creationId xmlns:a16="http://schemas.microsoft.com/office/drawing/2014/main" id="{B8BBD4CF-E77B-4EE0-83A1-9095B545BED2}"/>
              </a:ext>
            </a:extLst>
          </p:cNvPr>
          <p:cNvSpPr>
            <a:spLocks noGrp="1"/>
          </p:cNvSpPr>
          <p:nvPr>
            <p:ph idx="1"/>
          </p:nvPr>
        </p:nvSpPr>
        <p:spPr/>
        <p:txBody>
          <a:bodyPr/>
          <a:lstStyle/>
          <a:p>
            <a:r>
              <a:rPr lang="en-US" dirty="0"/>
              <a:t>There is an extremely popular form of commercial loan that is actually partially amortizing.</a:t>
            </a:r>
          </a:p>
          <a:p>
            <a:pPr lvl="1"/>
            <a:r>
              <a:rPr lang="en-US" dirty="0"/>
              <a:t>You should note that it is seldom marketed as partially amortizing.</a:t>
            </a:r>
          </a:p>
          <a:p>
            <a:r>
              <a:rPr lang="en-US" dirty="0"/>
              <a:t>The loan payments are computed as if the loan is a 30 year fully amortizing loan, but the entire loan is due in 10 years.</a:t>
            </a:r>
          </a:p>
          <a:p>
            <a:pPr lvl="1"/>
            <a:r>
              <a:rPr lang="en-US" dirty="0"/>
              <a:t>Remember, 10 years is a common loan term for commercial loans.</a:t>
            </a:r>
          </a:p>
          <a:p>
            <a:pPr lvl="1"/>
            <a:r>
              <a:rPr lang="en-US" dirty="0"/>
              <a:t>So this is really just a 10 year loan with a partially amortizing payment.</a:t>
            </a:r>
          </a:p>
        </p:txBody>
      </p:sp>
    </p:spTree>
    <p:extLst>
      <p:ext uri="{BB962C8B-B14F-4D97-AF65-F5344CB8AC3E}">
        <p14:creationId xmlns:p14="http://schemas.microsoft.com/office/powerpoint/2010/main" val="390131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73AD-799C-4FFF-9235-2E16F04393BB}"/>
              </a:ext>
            </a:extLst>
          </p:cNvPr>
          <p:cNvSpPr>
            <a:spLocks noGrp="1"/>
          </p:cNvSpPr>
          <p:nvPr>
            <p:ph type="title"/>
          </p:nvPr>
        </p:nvSpPr>
        <p:spPr/>
        <p:txBody>
          <a:bodyPr>
            <a:normAutofit fontScale="90000"/>
          </a:bodyPr>
          <a:lstStyle/>
          <a:p>
            <a:r>
              <a:rPr lang="en-US" dirty="0"/>
              <a:t>Calculating the Remaining Balance</a:t>
            </a:r>
          </a:p>
        </p:txBody>
      </p:sp>
      <p:sp>
        <p:nvSpPr>
          <p:cNvPr id="3" name="Content Placeholder 2">
            <a:extLst>
              <a:ext uri="{FF2B5EF4-FFF2-40B4-BE49-F238E27FC236}">
                <a16:creationId xmlns:a16="http://schemas.microsoft.com/office/drawing/2014/main" id="{9D630A74-5BAD-472F-8AAE-4D164268DDB2}"/>
              </a:ext>
            </a:extLst>
          </p:cNvPr>
          <p:cNvSpPr>
            <a:spLocks noGrp="1"/>
          </p:cNvSpPr>
          <p:nvPr>
            <p:ph idx="1"/>
          </p:nvPr>
        </p:nvSpPr>
        <p:spPr/>
        <p:txBody>
          <a:bodyPr>
            <a:normAutofit fontScale="85000" lnSpcReduction="10000"/>
          </a:bodyPr>
          <a:lstStyle/>
          <a:p>
            <a:r>
              <a:rPr lang="en-US" dirty="0"/>
              <a:t>Let’s continue our previous example, even though $200,000 is probably too low for a commercial property.</a:t>
            </a:r>
          </a:p>
          <a:p>
            <a:r>
              <a:rPr lang="en-US" dirty="0"/>
              <a:t>We already know the payment on a 30 year mortgage at 3.5%, so the only thing we need to calculate is the remaining balance on the loan in 10 years.</a:t>
            </a:r>
          </a:p>
          <a:p>
            <a:r>
              <a:rPr lang="en-US" dirty="0"/>
              <a:t>PV=190,000</a:t>
            </a:r>
          </a:p>
          <a:p>
            <a:r>
              <a:rPr lang="en-US" dirty="0"/>
              <a:t>PMT=-853.18</a:t>
            </a:r>
          </a:p>
          <a:p>
            <a:r>
              <a:rPr lang="en-US" dirty="0"/>
              <a:t>I/Y=3.5/12 or 3.5</a:t>
            </a:r>
          </a:p>
          <a:p>
            <a:r>
              <a:rPr lang="en-US" dirty="0"/>
              <a:t>N=120</a:t>
            </a:r>
          </a:p>
          <a:p>
            <a:pPr lvl="1"/>
            <a:r>
              <a:rPr lang="en-US" dirty="0"/>
              <a:t>For the 10 years, or 120 months worth of payments we have made.</a:t>
            </a:r>
          </a:p>
          <a:p>
            <a:r>
              <a:rPr lang="en-US" dirty="0"/>
              <a:t>CPT FV = -$147,111.06</a:t>
            </a:r>
          </a:p>
        </p:txBody>
      </p:sp>
    </p:spTree>
    <p:extLst>
      <p:ext uri="{BB962C8B-B14F-4D97-AF65-F5344CB8AC3E}">
        <p14:creationId xmlns:p14="http://schemas.microsoft.com/office/powerpoint/2010/main" val="411230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3521-D12C-4518-9E8F-FF1D913A6697}"/>
              </a:ext>
            </a:extLst>
          </p:cNvPr>
          <p:cNvSpPr>
            <a:spLocks noGrp="1"/>
          </p:cNvSpPr>
          <p:nvPr>
            <p:ph type="title"/>
          </p:nvPr>
        </p:nvSpPr>
        <p:spPr/>
        <p:txBody>
          <a:bodyPr>
            <a:normAutofit fontScale="90000"/>
          </a:bodyPr>
          <a:lstStyle/>
          <a:p>
            <a:r>
              <a:rPr lang="en-US" dirty="0"/>
              <a:t>Negatively Amortizing Loans</a:t>
            </a:r>
          </a:p>
        </p:txBody>
      </p:sp>
      <p:sp>
        <p:nvSpPr>
          <p:cNvPr id="3" name="Content Placeholder 2">
            <a:extLst>
              <a:ext uri="{FF2B5EF4-FFF2-40B4-BE49-F238E27FC236}">
                <a16:creationId xmlns:a16="http://schemas.microsoft.com/office/drawing/2014/main" id="{CEDF5B60-1DF5-4717-A025-27EA4C3CB470}"/>
              </a:ext>
            </a:extLst>
          </p:cNvPr>
          <p:cNvSpPr>
            <a:spLocks noGrp="1"/>
          </p:cNvSpPr>
          <p:nvPr>
            <p:ph idx="1"/>
          </p:nvPr>
        </p:nvSpPr>
        <p:spPr/>
        <p:txBody>
          <a:bodyPr>
            <a:normAutofit fontScale="92500" lnSpcReduction="10000"/>
          </a:bodyPr>
          <a:lstStyle/>
          <a:p>
            <a:r>
              <a:rPr lang="en-US" dirty="0"/>
              <a:t>The payment on a negatively amortizing loan is not sufficient to even pay the interest on the loan.</a:t>
            </a:r>
          </a:p>
          <a:p>
            <a:pPr lvl="1"/>
            <a:r>
              <a:rPr lang="en-US" dirty="0"/>
              <a:t>The unpaid interest is added to the loan balance, meaning the balloon payment on the loan actually increases over time.</a:t>
            </a:r>
          </a:p>
          <a:p>
            <a:pPr lvl="1"/>
            <a:r>
              <a:rPr lang="en-US" dirty="0"/>
              <a:t>The borrower will owe more than the initial amount of the loan.</a:t>
            </a:r>
          </a:p>
          <a:p>
            <a:r>
              <a:rPr lang="en-US" dirty="0"/>
              <a:t>Negatively amortizing loans are the riskiest type of fixed rate loans.</a:t>
            </a:r>
          </a:p>
          <a:p>
            <a:pPr lvl="1"/>
            <a:r>
              <a:rPr lang="en-US" dirty="0"/>
              <a:t>They are so risky, they are seldom made anymore, although they were more common in the early 2000’s before the housing crisis.</a:t>
            </a:r>
          </a:p>
          <a:p>
            <a:pPr lvl="1"/>
            <a:r>
              <a:rPr lang="en-US" dirty="0"/>
              <a:t>They can also occur unintentionally, for example when missed payments cause late fees to be added to the loan balance.</a:t>
            </a:r>
          </a:p>
          <a:p>
            <a:endParaRPr lang="en-US" dirty="0"/>
          </a:p>
        </p:txBody>
      </p:sp>
    </p:spTree>
    <p:extLst>
      <p:ext uri="{BB962C8B-B14F-4D97-AF65-F5344CB8AC3E}">
        <p14:creationId xmlns:p14="http://schemas.microsoft.com/office/powerpoint/2010/main" val="301864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067E-0337-43FE-A744-EE19C800E986}"/>
              </a:ext>
            </a:extLst>
          </p:cNvPr>
          <p:cNvSpPr>
            <a:spLocks noGrp="1"/>
          </p:cNvSpPr>
          <p:nvPr>
            <p:ph type="title"/>
          </p:nvPr>
        </p:nvSpPr>
        <p:spPr/>
        <p:txBody>
          <a:bodyPr>
            <a:normAutofit fontScale="90000"/>
          </a:bodyPr>
          <a:lstStyle/>
          <a:p>
            <a:r>
              <a:rPr lang="en-US" dirty="0"/>
              <a:t>Negatively Amortizing Example</a:t>
            </a:r>
          </a:p>
        </p:txBody>
      </p:sp>
      <p:sp>
        <p:nvSpPr>
          <p:cNvPr id="3" name="Content Placeholder 2">
            <a:extLst>
              <a:ext uri="{FF2B5EF4-FFF2-40B4-BE49-F238E27FC236}">
                <a16:creationId xmlns:a16="http://schemas.microsoft.com/office/drawing/2014/main" id="{8B984042-C5F6-4C61-AF80-E5F5981516A1}"/>
              </a:ext>
            </a:extLst>
          </p:cNvPr>
          <p:cNvSpPr>
            <a:spLocks noGrp="1"/>
          </p:cNvSpPr>
          <p:nvPr>
            <p:ph idx="1"/>
          </p:nvPr>
        </p:nvSpPr>
        <p:spPr/>
        <p:txBody>
          <a:bodyPr/>
          <a:lstStyle/>
          <a:p>
            <a:r>
              <a:rPr lang="en-US" dirty="0"/>
              <a:t>There is really no boundary on the payment of a negatively amortizing loan.</a:t>
            </a:r>
          </a:p>
          <a:p>
            <a:r>
              <a:rPr lang="en-US" dirty="0"/>
              <a:t>To keep the example somewhat realistic, assume the required payment is $450 on a 30 year, $190,000 loan at a rate of 3.5%.</a:t>
            </a:r>
          </a:p>
          <a:p>
            <a:pPr lvl="1"/>
            <a:r>
              <a:rPr lang="en-US" dirty="0"/>
              <a:t>Again, I must emphasize, in reality the interest rate would be a good deal higher on this loan relative to a fully amortizing loan.</a:t>
            </a:r>
          </a:p>
        </p:txBody>
      </p:sp>
    </p:spTree>
    <p:extLst>
      <p:ext uri="{BB962C8B-B14F-4D97-AF65-F5344CB8AC3E}">
        <p14:creationId xmlns:p14="http://schemas.microsoft.com/office/powerpoint/2010/main" val="1821609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9945-4B7E-477B-BBCD-521F45E6E4E2}"/>
              </a:ext>
            </a:extLst>
          </p:cNvPr>
          <p:cNvSpPr>
            <a:spLocks noGrp="1"/>
          </p:cNvSpPr>
          <p:nvPr>
            <p:ph type="title"/>
          </p:nvPr>
        </p:nvSpPr>
        <p:spPr/>
        <p:txBody>
          <a:bodyPr>
            <a:normAutofit fontScale="90000"/>
          </a:bodyPr>
          <a:lstStyle/>
          <a:p>
            <a:r>
              <a:rPr lang="en-US" dirty="0"/>
              <a:t>Calculating the Remaining Loan Balance</a:t>
            </a:r>
          </a:p>
        </p:txBody>
      </p:sp>
      <p:sp>
        <p:nvSpPr>
          <p:cNvPr id="3" name="Content Placeholder 2">
            <a:extLst>
              <a:ext uri="{FF2B5EF4-FFF2-40B4-BE49-F238E27FC236}">
                <a16:creationId xmlns:a16="http://schemas.microsoft.com/office/drawing/2014/main" id="{0CBFA068-8C1A-4E59-8D67-6BE4CE8152EF}"/>
              </a:ext>
            </a:extLst>
          </p:cNvPr>
          <p:cNvSpPr>
            <a:spLocks noGrp="1"/>
          </p:cNvSpPr>
          <p:nvPr>
            <p:ph idx="1"/>
          </p:nvPr>
        </p:nvSpPr>
        <p:spPr/>
        <p:txBody>
          <a:bodyPr/>
          <a:lstStyle/>
          <a:p>
            <a:r>
              <a:rPr lang="en-US" dirty="0"/>
              <a:t>PV=190,000</a:t>
            </a:r>
          </a:p>
          <a:p>
            <a:r>
              <a:rPr lang="en-US" dirty="0"/>
              <a:t>N=360</a:t>
            </a:r>
          </a:p>
          <a:p>
            <a:r>
              <a:rPr lang="en-US" dirty="0"/>
              <a:t>I/Y=3.5/12 or 3.5</a:t>
            </a:r>
          </a:p>
          <a:p>
            <a:r>
              <a:rPr lang="en-US" dirty="0"/>
              <a:t>PMT=-450</a:t>
            </a:r>
          </a:p>
          <a:p>
            <a:r>
              <a:rPr lang="en-US" dirty="0"/>
              <a:t>CPT FV=-$256,188.83</a:t>
            </a:r>
          </a:p>
          <a:p>
            <a:r>
              <a:rPr lang="en-US" dirty="0"/>
              <a:t>So, at the end of 30 years, the balloon payment on this loan would be about $256,000.</a:t>
            </a:r>
          </a:p>
        </p:txBody>
      </p:sp>
    </p:spTree>
    <p:extLst>
      <p:ext uri="{BB962C8B-B14F-4D97-AF65-F5344CB8AC3E}">
        <p14:creationId xmlns:p14="http://schemas.microsoft.com/office/powerpoint/2010/main" val="47298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F15E-A361-4246-9A8B-BBBB1F97169E}"/>
              </a:ext>
            </a:extLst>
          </p:cNvPr>
          <p:cNvSpPr>
            <a:spLocks noGrp="1"/>
          </p:cNvSpPr>
          <p:nvPr>
            <p:ph type="title"/>
          </p:nvPr>
        </p:nvSpPr>
        <p:spPr/>
        <p:txBody>
          <a:bodyPr>
            <a:normAutofit fontScale="90000"/>
          </a:bodyPr>
          <a:lstStyle/>
          <a:p>
            <a:r>
              <a:rPr lang="en-US" dirty="0"/>
              <a:t>Limits on Negatively Amortizing Loans</a:t>
            </a:r>
          </a:p>
        </p:txBody>
      </p:sp>
      <p:sp>
        <p:nvSpPr>
          <p:cNvPr id="3" name="Content Placeholder 2">
            <a:extLst>
              <a:ext uri="{FF2B5EF4-FFF2-40B4-BE49-F238E27FC236}">
                <a16:creationId xmlns:a16="http://schemas.microsoft.com/office/drawing/2014/main" id="{A338DC6A-611F-47F8-9A11-4FCE82F68C8B}"/>
              </a:ext>
            </a:extLst>
          </p:cNvPr>
          <p:cNvSpPr>
            <a:spLocks noGrp="1"/>
          </p:cNvSpPr>
          <p:nvPr>
            <p:ph idx="1"/>
          </p:nvPr>
        </p:nvSpPr>
        <p:spPr/>
        <p:txBody>
          <a:bodyPr/>
          <a:lstStyle/>
          <a:p>
            <a:r>
              <a:rPr lang="en-US" dirty="0"/>
              <a:t>In reality, it is unlikely a lender would let the balance on the loan continue to rise for that long.</a:t>
            </a:r>
          </a:p>
          <a:p>
            <a:r>
              <a:rPr lang="en-US" dirty="0"/>
              <a:t>Most lenders place a maximum amount, often between 10%-20%, that the loan balance can increase.</a:t>
            </a:r>
          </a:p>
          <a:p>
            <a:pPr lvl="1"/>
            <a:r>
              <a:rPr lang="en-US" dirty="0"/>
              <a:t>Once the loan balance increases to that amount, the loan becomes fully amortizing over the remaining term of the loan.</a:t>
            </a:r>
          </a:p>
          <a:p>
            <a:pPr lvl="2"/>
            <a:r>
              <a:rPr lang="en-US" dirty="0"/>
              <a:t>Which results in a large payment increase for the borrower!</a:t>
            </a:r>
          </a:p>
        </p:txBody>
      </p:sp>
    </p:spTree>
    <p:extLst>
      <p:ext uri="{BB962C8B-B14F-4D97-AF65-F5344CB8AC3E}">
        <p14:creationId xmlns:p14="http://schemas.microsoft.com/office/powerpoint/2010/main" val="3474138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41B7-70F0-4BCA-9A51-D3CE5B0D3393}"/>
              </a:ext>
            </a:extLst>
          </p:cNvPr>
          <p:cNvSpPr>
            <a:spLocks noGrp="1"/>
          </p:cNvSpPr>
          <p:nvPr>
            <p:ph type="title"/>
          </p:nvPr>
        </p:nvSpPr>
        <p:spPr/>
        <p:txBody>
          <a:bodyPr>
            <a:normAutofit fontScale="90000"/>
          </a:bodyPr>
          <a:lstStyle/>
          <a:p>
            <a:r>
              <a:rPr lang="en-US" dirty="0"/>
              <a:t>What is a down payment?</a:t>
            </a:r>
          </a:p>
        </p:txBody>
      </p:sp>
      <p:sp>
        <p:nvSpPr>
          <p:cNvPr id="3" name="Content Placeholder 2">
            <a:extLst>
              <a:ext uri="{FF2B5EF4-FFF2-40B4-BE49-F238E27FC236}">
                <a16:creationId xmlns:a16="http://schemas.microsoft.com/office/drawing/2014/main" id="{5A162194-F699-4FCA-A1EF-E3089FD0EBC5}"/>
              </a:ext>
            </a:extLst>
          </p:cNvPr>
          <p:cNvSpPr>
            <a:spLocks noGrp="1"/>
          </p:cNvSpPr>
          <p:nvPr>
            <p:ph idx="1"/>
          </p:nvPr>
        </p:nvSpPr>
        <p:spPr/>
        <p:txBody>
          <a:bodyPr>
            <a:normAutofit lnSpcReduction="10000"/>
          </a:bodyPr>
          <a:lstStyle/>
          <a:p>
            <a:r>
              <a:rPr lang="en-US" dirty="0"/>
              <a:t>The down payment is the amount the purchaser pays toward the home, often expressed as a percentage.</a:t>
            </a:r>
          </a:p>
          <a:p>
            <a:r>
              <a:rPr lang="en-US" dirty="0"/>
              <a:t>The traditional percentage required for a down payment is 20%.</a:t>
            </a:r>
          </a:p>
          <a:p>
            <a:pPr lvl="1"/>
            <a:r>
              <a:rPr lang="en-US" dirty="0"/>
              <a:t>If you want to buy a $100,000 home, you will first need to have $20,000 of your own money (not borrowed) to pay toward the house.</a:t>
            </a:r>
          </a:p>
          <a:p>
            <a:pPr lvl="2"/>
            <a:r>
              <a:rPr lang="en-US" dirty="0"/>
              <a:t>A lender would then (presumably) lend you the remaining $80,000.</a:t>
            </a:r>
          </a:p>
          <a:p>
            <a:pPr lvl="2"/>
            <a:r>
              <a:rPr lang="en-US" dirty="0"/>
              <a:t>This would make the LTV (Loan to value ratio) of the loan 80%</a:t>
            </a:r>
          </a:p>
          <a:p>
            <a:pPr lvl="3"/>
            <a:r>
              <a:rPr lang="en-US" dirty="0"/>
              <a:t>The lender is providing you with 80% of the money needed to purchase the property.</a:t>
            </a:r>
          </a:p>
        </p:txBody>
      </p:sp>
    </p:spTree>
    <p:extLst>
      <p:ext uri="{BB962C8B-B14F-4D97-AF65-F5344CB8AC3E}">
        <p14:creationId xmlns:p14="http://schemas.microsoft.com/office/powerpoint/2010/main" val="56576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F966-03C0-4536-A7CA-1D151F0BC875}"/>
              </a:ext>
            </a:extLst>
          </p:cNvPr>
          <p:cNvSpPr>
            <a:spLocks noGrp="1"/>
          </p:cNvSpPr>
          <p:nvPr>
            <p:ph type="title"/>
          </p:nvPr>
        </p:nvSpPr>
        <p:spPr/>
        <p:txBody>
          <a:bodyPr>
            <a:normAutofit fontScale="90000"/>
          </a:bodyPr>
          <a:lstStyle/>
          <a:p>
            <a:r>
              <a:rPr lang="en-US" dirty="0"/>
              <a:t>Why are down payments required?</a:t>
            </a:r>
          </a:p>
        </p:txBody>
      </p:sp>
      <p:sp>
        <p:nvSpPr>
          <p:cNvPr id="3" name="Content Placeholder 2">
            <a:extLst>
              <a:ext uri="{FF2B5EF4-FFF2-40B4-BE49-F238E27FC236}">
                <a16:creationId xmlns:a16="http://schemas.microsoft.com/office/drawing/2014/main" id="{8BD8D1E8-2B78-4164-BD64-EB60E43618B4}"/>
              </a:ext>
            </a:extLst>
          </p:cNvPr>
          <p:cNvSpPr>
            <a:spLocks noGrp="1"/>
          </p:cNvSpPr>
          <p:nvPr>
            <p:ph idx="1"/>
          </p:nvPr>
        </p:nvSpPr>
        <p:spPr/>
        <p:txBody>
          <a:bodyPr>
            <a:normAutofit fontScale="85000" lnSpcReduction="20000"/>
          </a:bodyPr>
          <a:lstStyle/>
          <a:p>
            <a:r>
              <a:rPr lang="en-US" dirty="0"/>
              <a:t>First, lenders want the borrower to have something to lose.</a:t>
            </a:r>
          </a:p>
          <a:p>
            <a:pPr lvl="1"/>
            <a:r>
              <a:rPr lang="en-US" dirty="0"/>
              <a:t>If the borrower did not have any of their own money tied up in the house, it would be too easy to stop making payments when things don’t go 100% right.</a:t>
            </a:r>
          </a:p>
          <a:p>
            <a:pPr lvl="2"/>
            <a:r>
              <a:rPr lang="en-US" dirty="0"/>
              <a:t>Certainly if the borrower loses a job they would be much quicker to default.</a:t>
            </a:r>
          </a:p>
          <a:p>
            <a:pPr lvl="2"/>
            <a:r>
              <a:rPr lang="en-US" dirty="0"/>
              <a:t>But maybe even if they decide they don’t like the house, or it goes down in value, or they get tired of upkeep the borrower will just decide to not make payments any more if they don’t have their own money to lose.</a:t>
            </a:r>
          </a:p>
          <a:p>
            <a:r>
              <a:rPr lang="en-US" dirty="0"/>
              <a:t>Second, if borrowers do default anyway, the lender has more protection.</a:t>
            </a:r>
          </a:p>
          <a:p>
            <a:pPr lvl="1"/>
            <a:r>
              <a:rPr lang="en-US" dirty="0"/>
              <a:t>The property was worth $100,000 when the loan was made.  It may be worth more now.</a:t>
            </a:r>
          </a:p>
          <a:p>
            <a:pPr lvl="2"/>
            <a:r>
              <a:rPr lang="en-US" dirty="0"/>
              <a:t>Even if the property does decline in value, it would have to drop below about $80,000 before the lender risks losing much money.</a:t>
            </a:r>
          </a:p>
          <a:p>
            <a:pPr lvl="3"/>
            <a:r>
              <a:rPr lang="en-US" dirty="0"/>
              <a:t>The lender will still have some legal and other fees.</a:t>
            </a:r>
          </a:p>
          <a:p>
            <a:pPr lvl="3"/>
            <a:r>
              <a:rPr lang="en-US" dirty="0"/>
              <a:t>But, if the borrower has made some payments, the balance on the loan is probably less than $80,000.</a:t>
            </a:r>
          </a:p>
        </p:txBody>
      </p:sp>
    </p:spTree>
    <p:extLst>
      <p:ext uri="{BB962C8B-B14F-4D97-AF65-F5344CB8AC3E}">
        <p14:creationId xmlns:p14="http://schemas.microsoft.com/office/powerpoint/2010/main" val="296354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2630-2FEC-4137-9759-78A6782B989C}"/>
              </a:ext>
            </a:extLst>
          </p:cNvPr>
          <p:cNvSpPr>
            <a:spLocks noGrp="1"/>
          </p:cNvSpPr>
          <p:nvPr>
            <p:ph type="title"/>
          </p:nvPr>
        </p:nvSpPr>
        <p:spPr/>
        <p:txBody>
          <a:bodyPr>
            <a:normAutofit fontScale="90000"/>
          </a:bodyPr>
          <a:lstStyle/>
          <a:p>
            <a:r>
              <a:rPr lang="en-US" dirty="0"/>
              <a:t>Lower Down payments</a:t>
            </a:r>
          </a:p>
        </p:txBody>
      </p:sp>
      <p:sp>
        <p:nvSpPr>
          <p:cNvPr id="3" name="Content Placeholder 2">
            <a:extLst>
              <a:ext uri="{FF2B5EF4-FFF2-40B4-BE49-F238E27FC236}">
                <a16:creationId xmlns:a16="http://schemas.microsoft.com/office/drawing/2014/main" id="{9B4F47C4-132E-43E7-9375-A9DD5538A442}"/>
              </a:ext>
            </a:extLst>
          </p:cNvPr>
          <p:cNvSpPr>
            <a:spLocks noGrp="1"/>
          </p:cNvSpPr>
          <p:nvPr>
            <p:ph idx="1"/>
          </p:nvPr>
        </p:nvSpPr>
        <p:spPr/>
        <p:txBody>
          <a:bodyPr/>
          <a:lstStyle/>
          <a:p>
            <a:r>
              <a:rPr lang="en-US" dirty="0"/>
              <a:t>Obviously, saving for a down payment is difficult for many borrowers.</a:t>
            </a:r>
          </a:p>
          <a:p>
            <a:r>
              <a:rPr lang="en-US" dirty="0"/>
              <a:t>It is so difficult, that the required percentage has been reduced.</a:t>
            </a:r>
          </a:p>
          <a:p>
            <a:pPr lvl="1"/>
            <a:r>
              <a:rPr lang="en-US" dirty="0"/>
              <a:t>There are additional costs when making a down payment less than 20%, which we will discuss later.</a:t>
            </a:r>
          </a:p>
          <a:p>
            <a:r>
              <a:rPr lang="en-US" dirty="0"/>
              <a:t>A good estimate of a minimum down payment is 5%, although there are programs for even lower down payments.</a:t>
            </a:r>
          </a:p>
        </p:txBody>
      </p:sp>
    </p:spTree>
    <p:extLst>
      <p:ext uri="{BB962C8B-B14F-4D97-AF65-F5344CB8AC3E}">
        <p14:creationId xmlns:p14="http://schemas.microsoft.com/office/powerpoint/2010/main" val="429306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02A7-B601-43F9-B8B1-B8505DA648B8}"/>
              </a:ext>
            </a:extLst>
          </p:cNvPr>
          <p:cNvSpPr>
            <a:spLocks noGrp="1"/>
          </p:cNvSpPr>
          <p:nvPr>
            <p:ph type="title"/>
          </p:nvPr>
        </p:nvSpPr>
        <p:spPr/>
        <p:txBody>
          <a:bodyPr>
            <a:normAutofit fontScale="90000"/>
          </a:bodyPr>
          <a:lstStyle/>
          <a:p>
            <a:r>
              <a:rPr lang="en-US" dirty="0"/>
              <a:t>Qualifying</a:t>
            </a:r>
          </a:p>
        </p:txBody>
      </p:sp>
      <p:sp>
        <p:nvSpPr>
          <p:cNvPr id="3" name="Content Placeholder 2">
            <a:extLst>
              <a:ext uri="{FF2B5EF4-FFF2-40B4-BE49-F238E27FC236}">
                <a16:creationId xmlns:a16="http://schemas.microsoft.com/office/drawing/2014/main" id="{38491474-21D0-4EF3-8BA9-B09512167065}"/>
              </a:ext>
            </a:extLst>
          </p:cNvPr>
          <p:cNvSpPr>
            <a:spLocks noGrp="1"/>
          </p:cNvSpPr>
          <p:nvPr>
            <p:ph idx="1"/>
          </p:nvPr>
        </p:nvSpPr>
        <p:spPr/>
        <p:txBody>
          <a:bodyPr/>
          <a:lstStyle/>
          <a:p>
            <a:r>
              <a:rPr lang="en-US" dirty="0"/>
              <a:t>You must be able to afford both the down payment and the monthly payment.</a:t>
            </a:r>
          </a:p>
          <a:p>
            <a:pPr lvl="1"/>
            <a:r>
              <a:rPr lang="en-US" dirty="0"/>
              <a:t>Whichever results in the lower priced property dictates what you can actually afford.</a:t>
            </a:r>
          </a:p>
          <a:p>
            <a:pPr lvl="1"/>
            <a:r>
              <a:rPr lang="en-US" dirty="0"/>
              <a:t>There are still closing costs associated with mortgages beyond the down payment, so you actually need more cash than just the down payment amount.</a:t>
            </a:r>
          </a:p>
          <a:p>
            <a:pPr marL="0" indent="0">
              <a:buNone/>
            </a:pPr>
            <a:endParaRPr lang="en-US" dirty="0"/>
          </a:p>
        </p:txBody>
      </p:sp>
    </p:spTree>
    <p:extLst>
      <p:ext uri="{BB962C8B-B14F-4D97-AF65-F5344CB8AC3E}">
        <p14:creationId xmlns:p14="http://schemas.microsoft.com/office/powerpoint/2010/main" val="312362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AE83-AEC0-4AAB-901C-84F734398408}"/>
              </a:ext>
            </a:extLst>
          </p:cNvPr>
          <p:cNvSpPr>
            <a:spLocks noGrp="1"/>
          </p:cNvSpPr>
          <p:nvPr>
            <p:ph type="title"/>
          </p:nvPr>
        </p:nvSpPr>
        <p:spPr/>
        <p:txBody>
          <a:bodyPr>
            <a:normAutofit fontScale="90000"/>
          </a:bodyPr>
          <a:lstStyle/>
          <a:p>
            <a:r>
              <a:rPr lang="en-US" dirty="0"/>
              <a:t>Commercial Loans</a:t>
            </a:r>
          </a:p>
        </p:txBody>
      </p:sp>
      <p:sp>
        <p:nvSpPr>
          <p:cNvPr id="3" name="Content Placeholder 2">
            <a:extLst>
              <a:ext uri="{FF2B5EF4-FFF2-40B4-BE49-F238E27FC236}">
                <a16:creationId xmlns:a16="http://schemas.microsoft.com/office/drawing/2014/main" id="{406D3971-7EAA-41EB-8978-7C26DF47CC80}"/>
              </a:ext>
            </a:extLst>
          </p:cNvPr>
          <p:cNvSpPr>
            <a:spLocks noGrp="1"/>
          </p:cNvSpPr>
          <p:nvPr>
            <p:ph idx="1"/>
          </p:nvPr>
        </p:nvSpPr>
        <p:spPr/>
        <p:txBody>
          <a:bodyPr/>
          <a:lstStyle/>
          <a:p>
            <a:r>
              <a:rPr lang="en-US" dirty="0"/>
              <a:t>Commercial Loans typically require much larger down payments.</a:t>
            </a:r>
          </a:p>
          <a:p>
            <a:pPr lvl="1"/>
            <a:r>
              <a:rPr lang="en-US" dirty="0"/>
              <a:t>The amount can vary greatly, but down payments between 40%-60% are common.</a:t>
            </a:r>
          </a:p>
        </p:txBody>
      </p:sp>
    </p:spTree>
    <p:extLst>
      <p:ext uri="{BB962C8B-B14F-4D97-AF65-F5344CB8AC3E}">
        <p14:creationId xmlns:p14="http://schemas.microsoft.com/office/powerpoint/2010/main" val="222996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F06B-F612-4212-B3FC-F9475F5F20E8}"/>
              </a:ext>
            </a:extLst>
          </p:cNvPr>
          <p:cNvSpPr>
            <a:spLocks noGrp="1"/>
          </p:cNvSpPr>
          <p:nvPr>
            <p:ph type="title"/>
          </p:nvPr>
        </p:nvSpPr>
        <p:spPr/>
        <p:txBody>
          <a:bodyPr>
            <a:normAutofit fontScale="90000"/>
          </a:bodyPr>
          <a:lstStyle/>
          <a:p>
            <a:r>
              <a:rPr lang="en-US" dirty="0"/>
              <a:t>Example of Down payment</a:t>
            </a:r>
          </a:p>
        </p:txBody>
      </p:sp>
      <p:sp>
        <p:nvSpPr>
          <p:cNvPr id="3" name="Content Placeholder 2">
            <a:extLst>
              <a:ext uri="{FF2B5EF4-FFF2-40B4-BE49-F238E27FC236}">
                <a16:creationId xmlns:a16="http://schemas.microsoft.com/office/drawing/2014/main" id="{3F867122-56AB-4CC8-8E01-991E2533C472}"/>
              </a:ext>
            </a:extLst>
          </p:cNvPr>
          <p:cNvSpPr>
            <a:spLocks noGrp="1"/>
          </p:cNvSpPr>
          <p:nvPr>
            <p:ph idx="1"/>
          </p:nvPr>
        </p:nvSpPr>
        <p:spPr/>
        <p:txBody>
          <a:bodyPr>
            <a:normAutofit lnSpcReduction="10000"/>
          </a:bodyPr>
          <a:lstStyle/>
          <a:p>
            <a:r>
              <a:rPr lang="en-US" dirty="0"/>
              <a:t>Suppose you have $10,000 saved for a down payment, and some additional cash available for any closing costs.  Based strictly on a 5% down payment, what price house can you afford?</a:t>
            </a:r>
          </a:p>
          <a:p>
            <a:pPr lvl="1"/>
            <a:r>
              <a:rPr lang="en-US" dirty="0"/>
              <a:t>.05(Price of House)&lt;= $10,000</a:t>
            </a:r>
          </a:p>
          <a:p>
            <a:pPr lvl="2"/>
            <a:r>
              <a:rPr lang="en-US" dirty="0"/>
              <a:t>Price&lt;=$10,000/.05=$200,000</a:t>
            </a:r>
          </a:p>
          <a:p>
            <a:r>
              <a:rPr lang="en-US" dirty="0"/>
              <a:t>You can afford up to a $200,000 property.</a:t>
            </a:r>
          </a:p>
          <a:p>
            <a:r>
              <a:rPr lang="en-US" dirty="0"/>
              <a:t>For most borrowers, the down payment limits their buying power more than monthly payment.</a:t>
            </a:r>
          </a:p>
        </p:txBody>
      </p:sp>
    </p:spTree>
    <p:extLst>
      <p:ext uri="{BB962C8B-B14F-4D97-AF65-F5344CB8AC3E}">
        <p14:creationId xmlns:p14="http://schemas.microsoft.com/office/powerpoint/2010/main" val="410336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A30E-42BF-4D43-A856-264EE4428860}"/>
              </a:ext>
            </a:extLst>
          </p:cNvPr>
          <p:cNvSpPr>
            <a:spLocks noGrp="1"/>
          </p:cNvSpPr>
          <p:nvPr>
            <p:ph type="title"/>
          </p:nvPr>
        </p:nvSpPr>
        <p:spPr/>
        <p:txBody>
          <a:bodyPr>
            <a:normAutofit fontScale="90000"/>
          </a:bodyPr>
          <a:lstStyle/>
          <a:p>
            <a:r>
              <a:rPr lang="en-US" dirty="0"/>
              <a:t>Fully Amortizing, Constant Payment</a:t>
            </a:r>
          </a:p>
        </p:txBody>
      </p:sp>
      <p:sp>
        <p:nvSpPr>
          <p:cNvPr id="3" name="Content Placeholder 2">
            <a:extLst>
              <a:ext uri="{FF2B5EF4-FFF2-40B4-BE49-F238E27FC236}">
                <a16:creationId xmlns:a16="http://schemas.microsoft.com/office/drawing/2014/main" id="{2547B052-CBBA-4D80-9C80-6D871F7A30D6}"/>
              </a:ext>
            </a:extLst>
          </p:cNvPr>
          <p:cNvSpPr>
            <a:spLocks noGrp="1"/>
          </p:cNvSpPr>
          <p:nvPr>
            <p:ph idx="1"/>
          </p:nvPr>
        </p:nvSpPr>
        <p:spPr/>
        <p:txBody>
          <a:bodyPr>
            <a:normAutofit lnSpcReduction="10000"/>
          </a:bodyPr>
          <a:lstStyle/>
          <a:p>
            <a:r>
              <a:rPr lang="en-US" dirty="0"/>
              <a:t>This is the loan most of you probably think of when you think of a mortgage.</a:t>
            </a:r>
          </a:p>
          <a:p>
            <a:r>
              <a:rPr lang="en-US" dirty="0"/>
              <a:t>The interest rate does not change over the term (length) of the loan, and if the borrower makes all of the scheduled payments on time, the loan will be fully paid off at the end of the term.</a:t>
            </a:r>
          </a:p>
          <a:p>
            <a:r>
              <a:rPr lang="en-US" dirty="0"/>
              <a:t>For residential loans, the most common terms for this sort of loan are 15 years and 30 years.</a:t>
            </a:r>
          </a:p>
          <a:p>
            <a:r>
              <a:rPr lang="en-US" dirty="0"/>
              <a:t>This type of loan is rare for commercial loans, but typically the term would be much shorter, probably either 5 or 10 years.</a:t>
            </a:r>
          </a:p>
        </p:txBody>
      </p:sp>
    </p:spTree>
    <p:extLst>
      <p:ext uri="{BB962C8B-B14F-4D97-AF65-F5344CB8AC3E}">
        <p14:creationId xmlns:p14="http://schemas.microsoft.com/office/powerpoint/2010/main" val="14998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2056</Words>
  <Application>Microsoft Office PowerPoint</Application>
  <PresentationFormat>Widescreen</PresentationFormat>
  <Paragraphs>152</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Types of Fixed Rate Mortgages</vt:lpstr>
      <vt:lpstr>Down Payments</vt:lpstr>
      <vt:lpstr>What is a down payment?</vt:lpstr>
      <vt:lpstr>Why are down payments required?</vt:lpstr>
      <vt:lpstr>Lower Down payments</vt:lpstr>
      <vt:lpstr>Qualifying</vt:lpstr>
      <vt:lpstr>Commercial Loans</vt:lpstr>
      <vt:lpstr>Example of Down payment</vt:lpstr>
      <vt:lpstr>Fully Amortizing, Constant Payment</vt:lpstr>
      <vt:lpstr>Accrual Rate </vt:lpstr>
      <vt:lpstr>Example of Fully Amortizing Loan</vt:lpstr>
      <vt:lpstr>Interest Only Loan</vt:lpstr>
      <vt:lpstr>Interest Only Example</vt:lpstr>
      <vt:lpstr>Interest Only Loan Payment</vt:lpstr>
      <vt:lpstr>Payment Comparison</vt:lpstr>
      <vt:lpstr>Alternative Uses of Monthly Cash Flow</vt:lpstr>
      <vt:lpstr>Investment Results</vt:lpstr>
      <vt:lpstr>Partially Amortizing Loans</vt:lpstr>
      <vt:lpstr>Partially Amortizing Example</vt:lpstr>
      <vt:lpstr>Partially Amortizing Commercial Loan</vt:lpstr>
      <vt:lpstr>Calculating the Remaining Balance</vt:lpstr>
      <vt:lpstr>Negatively Amortizing Loans</vt:lpstr>
      <vt:lpstr>Negatively Amortizing Example</vt:lpstr>
      <vt:lpstr>Calculating the Remaining Loan Balance</vt:lpstr>
      <vt:lpstr>Limits on Negatively Amortizing Loans</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74</cp:revision>
  <dcterms:created xsi:type="dcterms:W3CDTF">2015-01-14T19:18:41Z</dcterms:created>
  <dcterms:modified xsi:type="dcterms:W3CDTF">2020-08-07T14:37:54Z</dcterms:modified>
</cp:coreProperties>
</file>