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77" r:id="rId30"/>
    <p:sldId id="278" r:id="rId31"/>
    <p:sldId id="279"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3365"/>
  </p:normalViewPr>
  <p:slideViewPr>
    <p:cSldViewPr snapToGrid="0" snapToObjects="1">
      <p:cViewPr varScale="1">
        <p:scale>
          <a:sx n="114" d="100"/>
          <a:sy n="114" d="100"/>
        </p:scale>
        <p:origin x="300"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8/7/2020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Adjustable Rate Mortgages</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80D5-8D67-4842-85D0-95B8DAA716E3}"/>
              </a:ext>
            </a:extLst>
          </p:cNvPr>
          <p:cNvSpPr>
            <a:spLocks noGrp="1"/>
          </p:cNvSpPr>
          <p:nvPr>
            <p:ph type="title"/>
          </p:nvPr>
        </p:nvSpPr>
        <p:spPr/>
        <p:txBody>
          <a:bodyPr>
            <a:normAutofit fontScale="90000"/>
          </a:bodyPr>
          <a:lstStyle/>
          <a:p>
            <a:r>
              <a:rPr lang="en-US" dirty="0"/>
              <a:t>LIBOR</a:t>
            </a:r>
          </a:p>
        </p:txBody>
      </p:sp>
      <p:sp>
        <p:nvSpPr>
          <p:cNvPr id="3" name="Content Placeholder 2">
            <a:extLst>
              <a:ext uri="{FF2B5EF4-FFF2-40B4-BE49-F238E27FC236}">
                <a16:creationId xmlns:a16="http://schemas.microsoft.com/office/drawing/2014/main" id="{2BD1CF8A-F123-46E2-AE15-1FDF923C6D3A}"/>
              </a:ext>
            </a:extLst>
          </p:cNvPr>
          <p:cNvSpPr>
            <a:spLocks noGrp="1"/>
          </p:cNvSpPr>
          <p:nvPr>
            <p:ph idx="1"/>
          </p:nvPr>
        </p:nvSpPr>
        <p:spPr/>
        <p:txBody>
          <a:bodyPr>
            <a:normAutofit fontScale="92500"/>
          </a:bodyPr>
          <a:lstStyle/>
          <a:p>
            <a:pPr lvl="1"/>
            <a:r>
              <a:rPr lang="en-US" dirty="0"/>
              <a:t>Extremely popular, and also being phased out by 2022 after a scandal several years ago.</a:t>
            </a:r>
          </a:p>
          <a:p>
            <a:pPr lvl="1"/>
            <a:r>
              <a:rPr lang="en-US" dirty="0"/>
              <a:t>London Interbank Offer Rate</a:t>
            </a:r>
          </a:p>
          <a:p>
            <a:pPr lvl="2"/>
            <a:r>
              <a:rPr lang="en-US" dirty="0"/>
              <a:t>Supposedly the rate at which several select banks are willing to lend to each other in the London market.  The problem is the rate was self reported, there didn’t actually have to be a real loan backing it up, so sometimes the rate was manipulated.</a:t>
            </a:r>
          </a:p>
          <a:p>
            <a:pPr lvl="1"/>
            <a:r>
              <a:rPr lang="en-US" dirty="0"/>
              <a:t>SOFR</a:t>
            </a:r>
          </a:p>
          <a:p>
            <a:pPr lvl="2"/>
            <a:r>
              <a:rPr lang="en-US" dirty="0"/>
              <a:t>Secured Overnight Financing Rate</a:t>
            </a:r>
          </a:p>
          <a:p>
            <a:pPr lvl="3"/>
            <a:r>
              <a:rPr lang="en-US" dirty="0"/>
              <a:t>The median rate market participates pay to borrow overnight using treasuries as collateral.</a:t>
            </a:r>
          </a:p>
          <a:p>
            <a:pPr lvl="3"/>
            <a:r>
              <a:rPr lang="en-US" dirty="0"/>
              <a:t>The replacement for LIBOR.</a:t>
            </a:r>
          </a:p>
          <a:p>
            <a:pPr lvl="3"/>
            <a:endParaRPr lang="en-US" dirty="0"/>
          </a:p>
          <a:p>
            <a:pPr lvl="2"/>
            <a:endParaRPr lang="en-US" dirty="0"/>
          </a:p>
          <a:p>
            <a:endParaRPr lang="en-US" dirty="0"/>
          </a:p>
        </p:txBody>
      </p:sp>
    </p:spTree>
    <p:extLst>
      <p:ext uri="{BB962C8B-B14F-4D97-AF65-F5344CB8AC3E}">
        <p14:creationId xmlns:p14="http://schemas.microsoft.com/office/powerpoint/2010/main" val="334528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81A1-1624-4885-B837-68477DAA5040}"/>
              </a:ext>
            </a:extLst>
          </p:cNvPr>
          <p:cNvSpPr>
            <a:spLocks noGrp="1"/>
          </p:cNvSpPr>
          <p:nvPr>
            <p:ph type="title"/>
          </p:nvPr>
        </p:nvSpPr>
        <p:spPr/>
        <p:txBody>
          <a:bodyPr>
            <a:normAutofit fontScale="90000"/>
          </a:bodyPr>
          <a:lstStyle/>
          <a:p>
            <a:r>
              <a:rPr lang="en-US" dirty="0"/>
              <a:t>LIBOR (continued)</a:t>
            </a:r>
          </a:p>
        </p:txBody>
      </p:sp>
      <p:sp>
        <p:nvSpPr>
          <p:cNvPr id="3" name="Content Placeholder 2">
            <a:extLst>
              <a:ext uri="{FF2B5EF4-FFF2-40B4-BE49-F238E27FC236}">
                <a16:creationId xmlns:a16="http://schemas.microsoft.com/office/drawing/2014/main" id="{20674B00-67CA-4759-B596-2062ABB21FE8}"/>
              </a:ext>
            </a:extLst>
          </p:cNvPr>
          <p:cNvSpPr>
            <a:spLocks noGrp="1"/>
          </p:cNvSpPr>
          <p:nvPr>
            <p:ph idx="1"/>
          </p:nvPr>
        </p:nvSpPr>
        <p:spPr/>
        <p:txBody>
          <a:bodyPr>
            <a:normAutofit fontScale="92500" lnSpcReduction="20000"/>
          </a:bodyPr>
          <a:lstStyle/>
          <a:p>
            <a:r>
              <a:rPr lang="en-US" dirty="0"/>
              <a:t>SOFR will replace LIBOR in new contracts going forward, though its popularity remains to be seen.</a:t>
            </a:r>
          </a:p>
          <a:p>
            <a:r>
              <a:rPr lang="en-US" dirty="0"/>
              <a:t>More troublesome is existing contracts.</a:t>
            </a:r>
          </a:p>
          <a:p>
            <a:pPr lvl="1"/>
            <a:r>
              <a:rPr lang="en-US" dirty="0"/>
              <a:t>It depends on the mortgage contract language.</a:t>
            </a:r>
          </a:p>
          <a:p>
            <a:pPr lvl="1"/>
            <a:r>
              <a:rPr lang="en-US" dirty="0"/>
              <a:t>Well written contracts have backup indices and margins specified “just in case”</a:t>
            </a:r>
          </a:p>
          <a:p>
            <a:pPr lvl="2"/>
            <a:r>
              <a:rPr lang="en-US" dirty="0"/>
              <a:t>SOFR will not be one of these because it is new.</a:t>
            </a:r>
          </a:p>
          <a:p>
            <a:pPr lvl="1"/>
            <a:r>
              <a:rPr lang="en-US" dirty="0"/>
              <a:t>Others may have provision for “whatever replacement is named, agreed to by the parties, etc.)</a:t>
            </a:r>
          </a:p>
          <a:p>
            <a:pPr lvl="2"/>
            <a:r>
              <a:rPr lang="en-US" dirty="0"/>
              <a:t>This might be SOFR, it depends.</a:t>
            </a:r>
          </a:p>
          <a:p>
            <a:pPr lvl="1"/>
            <a:r>
              <a:rPr lang="en-US" dirty="0"/>
              <a:t>The point is, this is messy.</a:t>
            </a:r>
          </a:p>
        </p:txBody>
      </p:sp>
    </p:spTree>
    <p:extLst>
      <p:ext uri="{BB962C8B-B14F-4D97-AF65-F5344CB8AC3E}">
        <p14:creationId xmlns:p14="http://schemas.microsoft.com/office/powerpoint/2010/main" val="245007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0D06-E700-4ED8-B07B-FE142D3623B2}"/>
              </a:ext>
            </a:extLst>
          </p:cNvPr>
          <p:cNvSpPr>
            <a:spLocks noGrp="1"/>
          </p:cNvSpPr>
          <p:nvPr>
            <p:ph type="title"/>
          </p:nvPr>
        </p:nvSpPr>
        <p:spPr/>
        <p:txBody>
          <a:bodyPr>
            <a:normAutofit fontScale="90000"/>
          </a:bodyPr>
          <a:lstStyle/>
          <a:p>
            <a:r>
              <a:rPr lang="en-US" dirty="0"/>
              <a:t>Rate Resets</a:t>
            </a:r>
          </a:p>
        </p:txBody>
      </p:sp>
      <p:sp>
        <p:nvSpPr>
          <p:cNvPr id="3" name="Content Placeholder 2">
            <a:extLst>
              <a:ext uri="{FF2B5EF4-FFF2-40B4-BE49-F238E27FC236}">
                <a16:creationId xmlns:a16="http://schemas.microsoft.com/office/drawing/2014/main" id="{551B2382-B293-4EE0-8B37-788772EBC119}"/>
              </a:ext>
            </a:extLst>
          </p:cNvPr>
          <p:cNvSpPr>
            <a:spLocks noGrp="1"/>
          </p:cNvSpPr>
          <p:nvPr>
            <p:ph idx="1"/>
          </p:nvPr>
        </p:nvSpPr>
        <p:spPr/>
        <p:txBody>
          <a:bodyPr>
            <a:normAutofit lnSpcReduction="10000"/>
          </a:bodyPr>
          <a:lstStyle/>
          <a:p>
            <a:r>
              <a:rPr lang="en-US" dirty="0"/>
              <a:t>Reset refers to how often the interest rate can change on an ARM.</a:t>
            </a:r>
          </a:p>
          <a:p>
            <a:r>
              <a:rPr lang="en-US" dirty="0"/>
              <a:t>Terms refer to how long the rate is calculated for.</a:t>
            </a:r>
          </a:p>
          <a:p>
            <a:r>
              <a:rPr lang="en-US" dirty="0"/>
              <a:t>In theory, any combination of rate terms and resets is possible.</a:t>
            </a:r>
          </a:p>
          <a:p>
            <a:r>
              <a:rPr lang="en-US" dirty="0"/>
              <a:t>In practice, most resets are annual.</a:t>
            </a:r>
          </a:p>
          <a:p>
            <a:pPr lvl="1"/>
            <a:r>
              <a:rPr lang="en-US" dirty="0"/>
              <a:t>More frequent would simply raise default risk too much as payments would be unpredictable.</a:t>
            </a:r>
          </a:p>
          <a:p>
            <a:pPr lvl="1"/>
            <a:r>
              <a:rPr lang="en-US" dirty="0"/>
              <a:t>And most terms match the reset frequency, so they are most often annual as well.</a:t>
            </a:r>
          </a:p>
          <a:p>
            <a:pPr lvl="1"/>
            <a:endParaRPr lang="en-US" dirty="0"/>
          </a:p>
        </p:txBody>
      </p:sp>
    </p:spTree>
    <p:extLst>
      <p:ext uri="{BB962C8B-B14F-4D97-AF65-F5344CB8AC3E}">
        <p14:creationId xmlns:p14="http://schemas.microsoft.com/office/powerpoint/2010/main" val="307812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F673-DBA5-41BB-B42A-8E66B9B5A3C3}"/>
              </a:ext>
            </a:extLst>
          </p:cNvPr>
          <p:cNvSpPr>
            <a:spLocks noGrp="1"/>
          </p:cNvSpPr>
          <p:nvPr>
            <p:ph type="title"/>
          </p:nvPr>
        </p:nvSpPr>
        <p:spPr/>
        <p:txBody>
          <a:bodyPr>
            <a:normAutofit fontScale="90000"/>
          </a:bodyPr>
          <a:lstStyle/>
          <a:p>
            <a:r>
              <a:rPr lang="en-US" dirty="0"/>
              <a:t>Interesting Effect of Resets</a:t>
            </a:r>
          </a:p>
        </p:txBody>
      </p:sp>
      <p:sp>
        <p:nvSpPr>
          <p:cNvPr id="3" name="Content Placeholder 2">
            <a:extLst>
              <a:ext uri="{FF2B5EF4-FFF2-40B4-BE49-F238E27FC236}">
                <a16:creationId xmlns:a16="http://schemas.microsoft.com/office/drawing/2014/main" id="{3E390EA5-F49C-456C-AAF6-4F04E0A3203A}"/>
              </a:ext>
            </a:extLst>
          </p:cNvPr>
          <p:cNvSpPr>
            <a:spLocks noGrp="1"/>
          </p:cNvSpPr>
          <p:nvPr>
            <p:ph idx="1"/>
          </p:nvPr>
        </p:nvSpPr>
        <p:spPr/>
        <p:txBody>
          <a:bodyPr>
            <a:normAutofit fontScale="85000" lnSpcReduction="10000"/>
          </a:bodyPr>
          <a:lstStyle/>
          <a:p>
            <a:r>
              <a:rPr lang="en-US" dirty="0"/>
              <a:t>When the interest rate resets, the payment also resets based on the new loan balance, the remaining term on the loan, and the new interest rate.</a:t>
            </a:r>
          </a:p>
          <a:p>
            <a:r>
              <a:rPr lang="en-US" dirty="0"/>
              <a:t>This creates an interesting effect when combined with curtailment, or early prepayments of the loan.</a:t>
            </a:r>
          </a:p>
          <a:p>
            <a:pPr lvl="1"/>
            <a:r>
              <a:rPr lang="en-US" dirty="0"/>
              <a:t>With Fixed Rate Mortgages (FRM’s), if you send extra money, you will pay off the loan sooner, but your required monthly payment does not change.</a:t>
            </a:r>
          </a:p>
          <a:p>
            <a:pPr lvl="1"/>
            <a:r>
              <a:rPr lang="en-US" dirty="0"/>
              <a:t>With ARM’s, if you send extra money, there is a lower balance on the loan when the rate resets, so your actual payment is lower than it otherwise would have been.</a:t>
            </a:r>
          </a:p>
          <a:p>
            <a:pPr lvl="2"/>
            <a:r>
              <a:rPr lang="en-US" dirty="0"/>
              <a:t>This can lead to some extra monthly budget flexibility and/or help offset increases in the interest rate.</a:t>
            </a:r>
          </a:p>
        </p:txBody>
      </p:sp>
    </p:spTree>
    <p:extLst>
      <p:ext uri="{BB962C8B-B14F-4D97-AF65-F5344CB8AC3E}">
        <p14:creationId xmlns:p14="http://schemas.microsoft.com/office/powerpoint/2010/main" val="11374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F58A-6CBF-40FC-94E1-79EFC68F97EF}"/>
              </a:ext>
            </a:extLst>
          </p:cNvPr>
          <p:cNvSpPr>
            <a:spLocks noGrp="1"/>
          </p:cNvSpPr>
          <p:nvPr>
            <p:ph type="title"/>
          </p:nvPr>
        </p:nvSpPr>
        <p:spPr/>
        <p:txBody>
          <a:bodyPr>
            <a:normAutofit fontScale="90000"/>
          </a:bodyPr>
          <a:lstStyle/>
          <a:p>
            <a:r>
              <a:rPr lang="en-US" dirty="0"/>
              <a:t>ARM’s and Other Loan Types</a:t>
            </a:r>
          </a:p>
        </p:txBody>
      </p:sp>
      <p:sp>
        <p:nvSpPr>
          <p:cNvPr id="3" name="Content Placeholder 2">
            <a:extLst>
              <a:ext uri="{FF2B5EF4-FFF2-40B4-BE49-F238E27FC236}">
                <a16:creationId xmlns:a16="http://schemas.microsoft.com/office/drawing/2014/main" id="{4D824207-B095-4269-A7E1-9F5069F98A2C}"/>
              </a:ext>
            </a:extLst>
          </p:cNvPr>
          <p:cNvSpPr>
            <a:spLocks noGrp="1"/>
          </p:cNvSpPr>
          <p:nvPr>
            <p:ph idx="1"/>
          </p:nvPr>
        </p:nvSpPr>
        <p:spPr/>
        <p:txBody>
          <a:bodyPr>
            <a:normAutofit fontScale="92500" lnSpcReduction="10000"/>
          </a:bodyPr>
          <a:lstStyle/>
          <a:p>
            <a:r>
              <a:rPr lang="en-US" dirty="0"/>
              <a:t>ARM’s can and often do have loan closing costs and prepayment penalties.</a:t>
            </a:r>
          </a:p>
          <a:p>
            <a:pPr lvl="1"/>
            <a:r>
              <a:rPr lang="en-US" dirty="0"/>
              <a:t>If anything, prepayment penalties are more common with ARM’s.</a:t>
            </a:r>
          </a:p>
          <a:p>
            <a:r>
              <a:rPr lang="en-US" dirty="0"/>
              <a:t>ARM’s can be fully amortizing, partial amortizing, interest only, and negatively amortizing.</a:t>
            </a:r>
          </a:p>
          <a:p>
            <a:r>
              <a:rPr lang="en-US" dirty="0"/>
              <a:t>The attractiveness of ARM’s relative to fixed rate mortgages usually depends on the interest rate gap between the two types.</a:t>
            </a:r>
          </a:p>
          <a:p>
            <a:pPr lvl="1"/>
            <a:r>
              <a:rPr lang="en-US" dirty="0"/>
              <a:t>The cheaper an ARM is relative to a FRM, the more likely people are to choose the ARM.</a:t>
            </a:r>
          </a:p>
        </p:txBody>
      </p:sp>
    </p:spTree>
    <p:extLst>
      <p:ext uri="{BB962C8B-B14F-4D97-AF65-F5344CB8AC3E}">
        <p14:creationId xmlns:p14="http://schemas.microsoft.com/office/powerpoint/2010/main" val="12977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5923-22CB-428C-9E86-4A1B9742CF94}"/>
              </a:ext>
            </a:extLst>
          </p:cNvPr>
          <p:cNvSpPr>
            <a:spLocks noGrp="1"/>
          </p:cNvSpPr>
          <p:nvPr>
            <p:ph type="title"/>
          </p:nvPr>
        </p:nvSpPr>
        <p:spPr/>
        <p:txBody>
          <a:bodyPr>
            <a:normAutofit fontScale="90000"/>
          </a:bodyPr>
          <a:lstStyle/>
          <a:p>
            <a:r>
              <a:rPr lang="en-US" dirty="0"/>
              <a:t>Hybrids</a:t>
            </a:r>
          </a:p>
        </p:txBody>
      </p:sp>
      <p:sp>
        <p:nvSpPr>
          <p:cNvPr id="3" name="Content Placeholder 2">
            <a:extLst>
              <a:ext uri="{FF2B5EF4-FFF2-40B4-BE49-F238E27FC236}">
                <a16:creationId xmlns:a16="http://schemas.microsoft.com/office/drawing/2014/main" id="{3E33A10E-0694-4527-B263-087074A4538E}"/>
              </a:ext>
            </a:extLst>
          </p:cNvPr>
          <p:cNvSpPr>
            <a:spLocks noGrp="1"/>
          </p:cNvSpPr>
          <p:nvPr>
            <p:ph idx="1"/>
          </p:nvPr>
        </p:nvSpPr>
        <p:spPr/>
        <p:txBody>
          <a:bodyPr>
            <a:normAutofit fontScale="92500" lnSpcReduction="10000"/>
          </a:bodyPr>
          <a:lstStyle/>
          <a:p>
            <a:r>
              <a:rPr lang="en-US" dirty="0"/>
              <a:t>Most ARM’s are not actually pure ARM’s, they are hybrids.</a:t>
            </a:r>
          </a:p>
          <a:p>
            <a:r>
              <a:rPr lang="en-US" dirty="0"/>
              <a:t>In a hybrid, the interest rate is fixed for a period of time at the beginning of the loan, and only starts to adjust later.</a:t>
            </a:r>
          </a:p>
          <a:p>
            <a:pPr lvl="1"/>
            <a:r>
              <a:rPr lang="en-US" dirty="0"/>
              <a:t>This is typically expressed by Fixed period/Adjustable period.</a:t>
            </a:r>
          </a:p>
          <a:p>
            <a:pPr lvl="2"/>
            <a:r>
              <a:rPr lang="en-US" dirty="0"/>
              <a:t>A 5/1 ARM is fixed for 5 years and changes every year thereafter.</a:t>
            </a:r>
          </a:p>
          <a:p>
            <a:pPr lvl="2"/>
            <a:r>
              <a:rPr lang="en-US" dirty="0"/>
              <a:t>A 10/2 ARM is fixed for 10 years and changes every 2 years thereafter.</a:t>
            </a:r>
          </a:p>
          <a:p>
            <a:pPr lvl="1"/>
            <a:r>
              <a:rPr lang="en-US" dirty="0"/>
              <a:t>The longer the fixed period, the closer the loan behaves to a 30 year loan, and the closer the rate is to a 30 year fixed rate.</a:t>
            </a:r>
          </a:p>
          <a:p>
            <a:pPr lvl="2"/>
            <a:r>
              <a:rPr lang="en-US" dirty="0"/>
              <a:t>So 3/1’s are typically cheaper than 5/1’s, which are cheaper than 10/1’s.</a:t>
            </a:r>
          </a:p>
          <a:p>
            <a:pPr lvl="2"/>
            <a:r>
              <a:rPr lang="en-US" dirty="0"/>
              <a:t>Go ahead and look at Aimloan.com rates today to see.</a:t>
            </a:r>
          </a:p>
        </p:txBody>
      </p:sp>
    </p:spTree>
    <p:extLst>
      <p:ext uri="{BB962C8B-B14F-4D97-AF65-F5344CB8AC3E}">
        <p14:creationId xmlns:p14="http://schemas.microsoft.com/office/powerpoint/2010/main" val="193261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B802-060A-478C-89DB-AFDD79F30978}"/>
              </a:ext>
            </a:extLst>
          </p:cNvPr>
          <p:cNvSpPr>
            <a:spLocks noGrp="1"/>
          </p:cNvSpPr>
          <p:nvPr>
            <p:ph type="title"/>
          </p:nvPr>
        </p:nvSpPr>
        <p:spPr/>
        <p:txBody>
          <a:bodyPr>
            <a:normAutofit fontScale="90000"/>
          </a:bodyPr>
          <a:lstStyle/>
          <a:p>
            <a:r>
              <a:rPr lang="en-US" dirty="0"/>
              <a:t>Hybrids </a:t>
            </a:r>
          </a:p>
        </p:txBody>
      </p:sp>
      <p:sp>
        <p:nvSpPr>
          <p:cNvPr id="3" name="Content Placeholder 2">
            <a:extLst>
              <a:ext uri="{FF2B5EF4-FFF2-40B4-BE49-F238E27FC236}">
                <a16:creationId xmlns:a16="http://schemas.microsoft.com/office/drawing/2014/main" id="{84B8986B-CD7E-4FB8-8326-BC84AC258402}"/>
              </a:ext>
            </a:extLst>
          </p:cNvPr>
          <p:cNvSpPr>
            <a:spLocks noGrp="1"/>
          </p:cNvSpPr>
          <p:nvPr>
            <p:ph idx="1"/>
          </p:nvPr>
        </p:nvSpPr>
        <p:spPr/>
        <p:txBody>
          <a:bodyPr/>
          <a:lstStyle/>
          <a:p>
            <a:r>
              <a:rPr lang="en-US" dirty="0"/>
              <a:t>If a borrower is reasonably certain they will be leaving the property in a specific time period, these hybrids can present attractive opportunities.</a:t>
            </a:r>
          </a:p>
          <a:p>
            <a:pPr lvl="1"/>
            <a:r>
              <a:rPr lang="en-US" dirty="0"/>
              <a:t>If I </a:t>
            </a:r>
            <a:r>
              <a:rPr lang="en-US" u="sng" dirty="0"/>
              <a:t>know </a:t>
            </a:r>
            <a:r>
              <a:rPr lang="en-US" dirty="0"/>
              <a:t>I will be leaving a property in 4 years, then a 5/1 ARM is fixed for me.</a:t>
            </a:r>
          </a:p>
          <a:p>
            <a:pPr lvl="2"/>
            <a:r>
              <a:rPr lang="en-US" dirty="0"/>
              <a:t>I will sell the property before the rate ever starts to change.</a:t>
            </a:r>
          </a:p>
          <a:p>
            <a:pPr lvl="2"/>
            <a:r>
              <a:rPr lang="en-US" dirty="0"/>
              <a:t>Of course, I could be in for a nasty surprise if I don’t move in 5 years, so I better actually know I will be moving!</a:t>
            </a:r>
          </a:p>
        </p:txBody>
      </p:sp>
    </p:spTree>
    <p:extLst>
      <p:ext uri="{BB962C8B-B14F-4D97-AF65-F5344CB8AC3E}">
        <p14:creationId xmlns:p14="http://schemas.microsoft.com/office/powerpoint/2010/main" val="318590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6948-771A-4AE6-85FE-CAF5F66EA3C6}"/>
              </a:ext>
            </a:extLst>
          </p:cNvPr>
          <p:cNvSpPr>
            <a:spLocks noGrp="1"/>
          </p:cNvSpPr>
          <p:nvPr>
            <p:ph type="title"/>
          </p:nvPr>
        </p:nvSpPr>
        <p:spPr/>
        <p:txBody>
          <a:bodyPr>
            <a:normAutofit fontScale="90000"/>
          </a:bodyPr>
          <a:lstStyle/>
          <a:p>
            <a:r>
              <a:rPr lang="en-US" dirty="0"/>
              <a:t>Caps and Floors</a:t>
            </a:r>
          </a:p>
        </p:txBody>
      </p:sp>
      <p:sp>
        <p:nvSpPr>
          <p:cNvPr id="3" name="Content Placeholder 2">
            <a:extLst>
              <a:ext uri="{FF2B5EF4-FFF2-40B4-BE49-F238E27FC236}">
                <a16:creationId xmlns:a16="http://schemas.microsoft.com/office/drawing/2014/main" id="{E95CD2BD-F716-409E-8D1E-6052C399B6F0}"/>
              </a:ext>
            </a:extLst>
          </p:cNvPr>
          <p:cNvSpPr>
            <a:spLocks noGrp="1"/>
          </p:cNvSpPr>
          <p:nvPr>
            <p:ph idx="1"/>
          </p:nvPr>
        </p:nvSpPr>
        <p:spPr/>
        <p:txBody>
          <a:bodyPr>
            <a:normAutofit fontScale="92500" lnSpcReduction="10000"/>
          </a:bodyPr>
          <a:lstStyle/>
          <a:p>
            <a:r>
              <a:rPr lang="en-US" dirty="0"/>
              <a:t>In addition to being hybrids, most actual ARM payments are not fully adjustable to interest rates even after they start floating.</a:t>
            </a:r>
          </a:p>
          <a:p>
            <a:r>
              <a:rPr lang="en-US" dirty="0"/>
              <a:t>Interest rate changes on the mortgages are limited by caps, and often, floors.</a:t>
            </a:r>
          </a:p>
          <a:p>
            <a:r>
              <a:rPr lang="en-US" dirty="0"/>
              <a:t>Caps limit upward changes in interest rates and/or payments.</a:t>
            </a:r>
          </a:p>
          <a:p>
            <a:pPr lvl="1"/>
            <a:r>
              <a:rPr lang="en-US" dirty="0"/>
              <a:t>Caps protect borrowers</a:t>
            </a:r>
          </a:p>
          <a:p>
            <a:r>
              <a:rPr lang="en-US" dirty="0"/>
              <a:t>Floors limit downward changes in interest rates and/or payments.</a:t>
            </a:r>
          </a:p>
          <a:p>
            <a:pPr lvl="1"/>
            <a:r>
              <a:rPr lang="en-US" dirty="0"/>
              <a:t>Floors protect lenders</a:t>
            </a:r>
          </a:p>
          <a:p>
            <a:r>
              <a:rPr lang="en-US" dirty="0"/>
              <a:t>Caps and Floors can be payment or interest rate caps or floors.</a:t>
            </a:r>
          </a:p>
        </p:txBody>
      </p:sp>
    </p:spTree>
    <p:extLst>
      <p:ext uri="{BB962C8B-B14F-4D97-AF65-F5344CB8AC3E}">
        <p14:creationId xmlns:p14="http://schemas.microsoft.com/office/powerpoint/2010/main" val="419735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A2F3-9DA6-4064-BB3C-9C205D0630B5}"/>
              </a:ext>
            </a:extLst>
          </p:cNvPr>
          <p:cNvSpPr>
            <a:spLocks noGrp="1"/>
          </p:cNvSpPr>
          <p:nvPr>
            <p:ph type="title"/>
          </p:nvPr>
        </p:nvSpPr>
        <p:spPr/>
        <p:txBody>
          <a:bodyPr>
            <a:normAutofit fontScale="90000"/>
          </a:bodyPr>
          <a:lstStyle/>
          <a:p>
            <a:r>
              <a:rPr lang="en-US" dirty="0"/>
              <a:t>Caps and Floors</a:t>
            </a:r>
          </a:p>
        </p:txBody>
      </p:sp>
      <p:sp>
        <p:nvSpPr>
          <p:cNvPr id="3" name="Content Placeholder 2">
            <a:extLst>
              <a:ext uri="{FF2B5EF4-FFF2-40B4-BE49-F238E27FC236}">
                <a16:creationId xmlns:a16="http://schemas.microsoft.com/office/drawing/2014/main" id="{E6A2EFDB-645D-4A37-9FC1-34D044F093F7}"/>
              </a:ext>
            </a:extLst>
          </p:cNvPr>
          <p:cNvSpPr>
            <a:spLocks noGrp="1"/>
          </p:cNvSpPr>
          <p:nvPr>
            <p:ph idx="1"/>
          </p:nvPr>
        </p:nvSpPr>
        <p:spPr/>
        <p:txBody>
          <a:bodyPr>
            <a:normAutofit fontScale="85000" lnSpcReduction="10000"/>
          </a:bodyPr>
          <a:lstStyle/>
          <a:p>
            <a:r>
              <a:rPr lang="en-US" dirty="0"/>
              <a:t>Interest rate caps and floors limit how much the interest rate can change.</a:t>
            </a:r>
          </a:p>
          <a:p>
            <a:pPr lvl="1"/>
            <a:r>
              <a:rPr lang="en-US" dirty="0"/>
              <a:t>By limiting the interest rate, this limits how much payments can change.</a:t>
            </a:r>
          </a:p>
          <a:p>
            <a:pPr lvl="1"/>
            <a:r>
              <a:rPr lang="en-US" dirty="0"/>
              <a:t>So, interest rate caps and floors absolutely limit changes in the payment as well.</a:t>
            </a:r>
          </a:p>
          <a:p>
            <a:r>
              <a:rPr lang="en-US" dirty="0"/>
              <a:t>Payment caps and floors limit how much the payment can change.</a:t>
            </a:r>
          </a:p>
          <a:p>
            <a:pPr lvl="1"/>
            <a:r>
              <a:rPr lang="en-US" dirty="0"/>
              <a:t>But the interest rate is not limited.</a:t>
            </a:r>
          </a:p>
          <a:p>
            <a:pPr lvl="1"/>
            <a:r>
              <a:rPr lang="en-US" dirty="0"/>
              <a:t>In the case of a payment cap, this means if the interest rate rises high enough, the limited payment may not be enough to cover the interest.</a:t>
            </a:r>
          </a:p>
          <a:p>
            <a:pPr lvl="2"/>
            <a:r>
              <a:rPr lang="en-US" dirty="0"/>
              <a:t>The loan then becomes negatively amortizing until the payment is at least sufficient to pay the interest.</a:t>
            </a:r>
          </a:p>
          <a:p>
            <a:pPr lvl="2"/>
            <a:r>
              <a:rPr lang="en-US" dirty="0"/>
              <a:t>This is one of the ways a negatively amortizing loan can be “accidentally” created.</a:t>
            </a:r>
          </a:p>
          <a:p>
            <a:pPr lvl="2"/>
            <a:r>
              <a:rPr lang="en-US" dirty="0"/>
              <a:t>Borrowers beware of this issue with payment caps.</a:t>
            </a:r>
          </a:p>
          <a:p>
            <a:endParaRPr lang="en-US" dirty="0"/>
          </a:p>
        </p:txBody>
      </p:sp>
    </p:spTree>
    <p:extLst>
      <p:ext uri="{BB962C8B-B14F-4D97-AF65-F5344CB8AC3E}">
        <p14:creationId xmlns:p14="http://schemas.microsoft.com/office/powerpoint/2010/main" val="141541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45A2-3E22-4E78-8018-44BE9233E160}"/>
              </a:ext>
            </a:extLst>
          </p:cNvPr>
          <p:cNvSpPr>
            <a:spLocks noGrp="1"/>
          </p:cNvSpPr>
          <p:nvPr>
            <p:ph type="title"/>
          </p:nvPr>
        </p:nvSpPr>
        <p:spPr/>
        <p:txBody>
          <a:bodyPr>
            <a:normAutofit fontScale="90000"/>
          </a:bodyPr>
          <a:lstStyle/>
          <a:p>
            <a:r>
              <a:rPr lang="en-US" dirty="0"/>
              <a:t>Caps and Floors</a:t>
            </a:r>
          </a:p>
        </p:txBody>
      </p:sp>
      <p:sp>
        <p:nvSpPr>
          <p:cNvPr id="3" name="Content Placeholder 2">
            <a:extLst>
              <a:ext uri="{FF2B5EF4-FFF2-40B4-BE49-F238E27FC236}">
                <a16:creationId xmlns:a16="http://schemas.microsoft.com/office/drawing/2014/main" id="{D8463D74-E4F5-42AB-9F18-7378DF2FCFCE}"/>
              </a:ext>
            </a:extLst>
          </p:cNvPr>
          <p:cNvSpPr>
            <a:spLocks noGrp="1"/>
          </p:cNvSpPr>
          <p:nvPr>
            <p:ph idx="1"/>
          </p:nvPr>
        </p:nvSpPr>
        <p:spPr/>
        <p:txBody>
          <a:bodyPr>
            <a:normAutofit fontScale="85000" lnSpcReduction="10000"/>
          </a:bodyPr>
          <a:lstStyle/>
          <a:p>
            <a:r>
              <a:rPr lang="en-US" dirty="0"/>
              <a:t>Caps and floors can be either periodic, over the lifetime of the loan, or both.</a:t>
            </a:r>
          </a:p>
          <a:p>
            <a:pPr lvl="1"/>
            <a:r>
              <a:rPr lang="en-US" dirty="0"/>
              <a:t>Periodic caps are often annual, and limit how much the loan can move up in a year.</a:t>
            </a:r>
          </a:p>
          <a:p>
            <a:pPr lvl="2"/>
            <a:r>
              <a:rPr lang="en-US" dirty="0"/>
              <a:t>An annual interest rate cap limits how much the interest rate can increase in a year.</a:t>
            </a:r>
          </a:p>
          <a:p>
            <a:pPr lvl="2"/>
            <a:r>
              <a:rPr lang="en-US" dirty="0"/>
              <a:t>An annual payment cap limits how much the payment can increase in a year.</a:t>
            </a:r>
          </a:p>
          <a:p>
            <a:pPr lvl="1"/>
            <a:r>
              <a:rPr lang="en-US" dirty="0"/>
              <a:t>Lifetime caps limit how much the loan can move up during the lifetime of a loan.</a:t>
            </a:r>
          </a:p>
          <a:p>
            <a:pPr lvl="2"/>
            <a:r>
              <a:rPr lang="en-US" dirty="0"/>
              <a:t>An interest rate cap limits how much the interest rate can increase during the life of a loan.</a:t>
            </a:r>
          </a:p>
          <a:p>
            <a:pPr lvl="3"/>
            <a:r>
              <a:rPr lang="en-US" dirty="0"/>
              <a:t>The rate can never exceed this amount.</a:t>
            </a:r>
          </a:p>
          <a:p>
            <a:pPr lvl="2"/>
            <a:r>
              <a:rPr lang="en-US" dirty="0"/>
              <a:t>A payment cap limits how much the payment can increase during the life of a loan.</a:t>
            </a:r>
          </a:p>
          <a:p>
            <a:pPr lvl="3"/>
            <a:r>
              <a:rPr lang="en-US" dirty="0"/>
              <a:t>The payment can never exceed this amount.</a:t>
            </a:r>
          </a:p>
          <a:p>
            <a:r>
              <a:rPr lang="en-US" dirty="0"/>
              <a:t>For floors, replace the word “up” with “down” above.</a:t>
            </a:r>
          </a:p>
          <a:p>
            <a:endParaRPr lang="en-US" dirty="0"/>
          </a:p>
        </p:txBody>
      </p:sp>
    </p:spTree>
    <p:extLst>
      <p:ext uri="{BB962C8B-B14F-4D97-AF65-F5344CB8AC3E}">
        <p14:creationId xmlns:p14="http://schemas.microsoft.com/office/powerpoint/2010/main" val="27282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18D4-F0A6-4444-81A9-6CC6994DBD97}"/>
              </a:ext>
            </a:extLst>
          </p:cNvPr>
          <p:cNvSpPr>
            <a:spLocks noGrp="1"/>
          </p:cNvSpPr>
          <p:nvPr>
            <p:ph type="title"/>
          </p:nvPr>
        </p:nvSpPr>
        <p:spPr/>
        <p:txBody>
          <a:bodyPr>
            <a:normAutofit fontScale="90000"/>
          </a:bodyPr>
          <a:lstStyle/>
          <a:p>
            <a:r>
              <a:rPr lang="en-US" dirty="0"/>
              <a:t>Name</a:t>
            </a:r>
          </a:p>
        </p:txBody>
      </p:sp>
      <p:sp>
        <p:nvSpPr>
          <p:cNvPr id="3" name="Content Placeholder 2">
            <a:extLst>
              <a:ext uri="{FF2B5EF4-FFF2-40B4-BE49-F238E27FC236}">
                <a16:creationId xmlns:a16="http://schemas.microsoft.com/office/drawing/2014/main" id="{1ACA4951-FE0E-4FF6-8726-A516DF5EAE57}"/>
              </a:ext>
            </a:extLst>
          </p:cNvPr>
          <p:cNvSpPr>
            <a:spLocks noGrp="1"/>
          </p:cNvSpPr>
          <p:nvPr>
            <p:ph idx="1"/>
          </p:nvPr>
        </p:nvSpPr>
        <p:spPr/>
        <p:txBody>
          <a:bodyPr>
            <a:normAutofit fontScale="92500" lnSpcReduction="10000"/>
          </a:bodyPr>
          <a:lstStyle/>
          <a:p>
            <a:r>
              <a:rPr lang="en-US" dirty="0"/>
              <a:t>Adjustable Rate</a:t>
            </a:r>
          </a:p>
          <a:p>
            <a:r>
              <a:rPr lang="en-US" dirty="0"/>
              <a:t>Floating Rate</a:t>
            </a:r>
          </a:p>
          <a:p>
            <a:r>
              <a:rPr lang="en-US" dirty="0"/>
              <a:t>ARM for short</a:t>
            </a:r>
          </a:p>
          <a:p>
            <a:pPr lvl="1"/>
            <a:r>
              <a:rPr lang="en-US" dirty="0"/>
              <a:t>Adjustable Rate Mortgage</a:t>
            </a:r>
          </a:p>
          <a:p>
            <a:r>
              <a:rPr lang="en-US" dirty="0"/>
              <a:t>Probably some others, but anything that conveys the main point that the interest rate on the loan moves as interest rates in the economy move.</a:t>
            </a:r>
          </a:p>
          <a:p>
            <a:r>
              <a:rPr lang="en-US" dirty="0"/>
              <a:t>This is different from a fixed rate mortgage where the rate on the mortgage is the same, regardless of what happens in the economy.</a:t>
            </a:r>
          </a:p>
          <a:p>
            <a:endParaRPr lang="en-US" dirty="0"/>
          </a:p>
        </p:txBody>
      </p:sp>
    </p:spTree>
    <p:extLst>
      <p:ext uri="{BB962C8B-B14F-4D97-AF65-F5344CB8AC3E}">
        <p14:creationId xmlns:p14="http://schemas.microsoft.com/office/powerpoint/2010/main" val="27028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34B1-2A60-4501-8EB2-7325FEB68783}"/>
              </a:ext>
            </a:extLst>
          </p:cNvPr>
          <p:cNvSpPr>
            <a:spLocks noGrp="1"/>
          </p:cNvSpPr>
          <p:nvPr>
            <p:ph type="title"/>
          </p:nvPr>
        </p:nvSpPr>
        <p:spPr/>
        <p:txBody>
          <a:bodyPr>
            <a:normAutofit fontScale="90000"/>
          </a:bodyPr>
          <a:lstStyle/>
          <a:p>
            <a:r>
              <a:rPr lang="en-US" dirty="0"/>
              <a:t>Common Caps and Floors</a:t>
            </a:r>
          </a:p>
        </p:txBody>
      </p:sp>
      <p:sp>
        <p:nvSpPr>
          <p:cNvPr id="3" name="Content Placeholder 2">
            <a:extLst>
              <a:ext uri="{FF2B5EF4-FFF2-40B4-BE49-F238E27FC236}">
                <a16:creationId xmlns:a16="http://schemas.microsoft.com/office/drawing/2014/main" id="{9C5D1AD1-9CC4-451E-889C-986EDB3451FC}"/>
              </a:ext>
            </a:extLst>
          </p:cNvPr>
          <p:cNvSpPr>
            <a:spLocks noGrp="1"/>
          </p:cNvSpPr>
          <p:nvPr>
            <p:ph idx="1"/>
          </p:nvPr>
        </p:nvSpPr>
        <p:spPr/>
        <p:txBody>
          <a:bodyPr>
            <a:normAutofit fontScale="85000" lnSpcReduction="10000"/>
          </a:bodyPr>
          <a:lstStyle/>
          <a:p>
            <a:r>
              <a:rPr lang="en-US" dirty="0"/>
              <a:t>Interest Rate caps and floors are by far the most common type.</a:t>
            </a:r>
          </a:p>
          <a:p>
            <a:r>
              <a:rPr lang="en-US" dirty="0"/>
              <a:t>Typically, but not always, the terms of the cap and floor will be identical.</a:t>
            </a:r>
          </a:p>
          <a:p>
            <a:r>
              <a:rPr lang="en-US" dirty="0"/>
              <a:t>Two Common Types</a:t>
            </a:r>
          </a:p>
          <a:p>
            <a:pPr lvl="1"/>
            <a:r>
              <a:rPr lang="en-US" dirty="0"/>
              <a:t>1% Annual, 5% Lifetime</a:t>
            </a:r>
          </a:p>
          <a:p>
            <a:pPr lvl="2"/>
            <a:r>
              <a:rPr lang="en-US" dirty="0"/>
              <a:t>If a cap, rates can rise 1% per year until they rise 5%, then they cannot go any higher.</a:t>
            </a:r>
          </a:p>
          <a:p>
            <a:pPr lvl="2"/>
            <a:r>
              <a:rPr lang="en-US" dirty="0"/>
              <a:t>If a floor, rates can fall 1% per year until they fall 5%, then they cannot go any lower.</a:t>
            </a:r>
          </a:p>
          <a:p>
            <a:pPr lvl="1"/>
            <a:r>
              <a:rPr lang="en-US" dirty="0"/>
              <a:t>2% Annual, 5% Lifetime</a:t>
            </a:r>
          </a:p>
          <a:p>
            <a:pPr lvl="2"/>
            <a:r>
              <a:rPr lang="en-US" dirty="0"/>
              <a:t>Rates can now change 2% per year, until they change 5%.  They cannot change more than 5% in either direction.</a:t>
            </a:r>
          </a:p>
          <a:p>
            <a:pPr lvl="2"/>
            <a:r>
              <a:rPr lang="en-US" dirty="0"/>
              <a:t>This is typically viewed as less favorable to borrowers than a 1% annual cap, although it could work to their benefit with falling rates.</a:t>
            </a:r>
          </a:p>
        </p:txBody>
      </p:sp>
    </p:spTree>
    <p:extLst>
      <p:ext uri="{BB962C8B-B14F-4D97-AF65-F5344CB8AC3E}">
        <p14:creationId xmlns:p14="http://schemas.microsoft.com/office/powerpoint/2010/main" val="21513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485F-1E83-4D27-A2E5-5216BEC5B32E}"/>
              </a:ext>
            </a:extLst>
          </p:cNvPr>
          <p:cNvSpPr>
            <a:spLocks noGrp="1"/>
          </p:cNvSpPr>
          <p:nvPr>
            <p:ph type="title"/>
          </p:nvPr>
        </p:nvSpPr>
        <p:spPr/>
        <p:txBody>
          <a:bodyPr>
            <a:normAutofit fontScale="90000"/>
          </a:bodyPr>
          <a:lstStyle/>
          <a:p>
            <a:r>
              <a:rPr lang="en-US" dirty="0"/>
              <a:t>Teaser Rates</a:t>
            </a:r>
          </a:p>
        </p:txBody>
      </p:sp>
      <p:sp>
        <p:nvSpPr>
          <p:cNvPr id="3" name="Content Placeholder 2">
            <a:extLst>
              <a:ext uri="{FF2B5EF4-FFF2-40B4-BE49-F238E27FC236}">
                <a16:creationId xmlns:a16="http://schemas.microsoft.com/office/drawing/2014/main" id="{1D7288AE-CA96-41C4-9629-944FB86F4D06}"/>
              </a:ext>
            </a:extLst>
          </p:cNvPr>
          <p:cNvSpPr>
            <a:spLocks noGrp="1"/>
          </p:cNvSpPr>
          <p:nvPr>
            <p:ph idx="1"/>
          </p:nvPr>
        </p:nvSpPr>
        <p:spPr/>
        <p:txBody>
          <a:bodyPr>
            <a:normAutofit fontScale="85000" lnSpcReduction="10000"/>
          </a:bodyPr>
          <a:lstStyle/>
          <a:p>
            <a:r>
              <a:rPr lang="en-US" dirty="0"/>
              <a:t>Teaser Rates are artificially low rates sometimes used to help borrowers qualify for a loan.</a:t>
            </a:r>
          </a:p>
          <a:p>
            <a:pPr lvl="1"/>
            <a:r>
              <a:rPr lang="en-US" b="1" dirty="0"/>
              <a:t>SOMETIMES</a:t>
            </a:r>
            <a:r>
              <a:rPr lang="en-US" dirty="0"/>
              <a:t>, not every ARM or hybrid ARM has a teaser rate, only some.</a:t>
            </a:r>
          </a:p>
          <a:p>
            <a:r>
              <a:rPr lang="en-US" dirty="0"/>
              <a:t>What is a teaser rate?</a:t>
            </a:r>
          </a:p>
          <a:p>
            <a:pPr lvl="1"/>
            <a:r>
              <a:rPr lang="en-US" dirty="0"/>
              <a:t>Suppose you have an ARM based on the COFI index, and that index is currently 1% and the margin on your loan is 2%</a:t>
            </a:r>
          </a:p>
          <a:p>
            <a:pPr lvl="2"/>
            <a:r>
              <a:rPr lang="en-US" dirty="0"/>
              <a:t>Your rate on the loan should be 3%</a:t>
            </a:r>
          </a:p>
          <a:p>
            <a:pPr lvl="2"/>
            <a:r>
              <a:rPr lang="en-US" dirty="0"/>
              <a:t>If the lender offers you a rate of 1% that is a teaser rate.</a:t>
            </a:r>
          </a:p>
          <a:p>
            <a:pPr lvl="3"/>
            <a:r>
              <a:rPr lang="en-US" dirty="0"/>
              <a:t>Most often these rates are good for a short time, often only 1 or 2 years.</a:t>
            </a:r>
          </a:p>
          <a:p>
            <a:pPr lvl="3"/>
            <a:r>
              <a:rPr lang="en-US" dirty="0"/>
              <a:t>So, even though you have a 5/1 ARM, your rate could rise after 1 or 2 years when the teaser rate expires and then again after 5 years (not 5 MORE years, 5 years from when you took out the loan).</a:t>
            </a:r>
          </a:p>
          <a:p>
            <a:pPr lvl="3"/>
            <a:r>
              <a:rPr lang="en-US" dirty="0"/>
              <a:t>Interest rate caps often don’t apply to the teaser rates, again allowing for large changes in the rate.</a:t>
            </a:r>
          </a:p>
        </p:txBody>
      </p:sp>
    </p:spTree>
    <p:extLst>
      <p:ext uri="{BB962C8B-B14F-4D97-AF65-F5344CB8AC3E}">
        <p14:creationId xmlns:p14="http://schemas.microsoft.com/office/powerpoint/2010/main" val="89411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C6D8-4364-4A79-B96C-26A4E5089DA7}"/>
              </a:ext>
            </a:extLst>
          </p:cNvPr>
          <p:cNvSpPr>
            <a:spLocks noGrp="1"/>
          </p:cNvSpPr>
          <p:nvPr>
            <p:ph type="title"/>
          </p:nvPr>
        </p:nvSpPr>
        <p:spPr/>
        <p:txBody>
          <a:bodyPr>
            <a:normAutofit fontScale="90000"/>
          </a:bodyPr>
          <a:lstStyle/>
          <a:p>
            <a:r>
              <a:rPr lang="en-US" dirty="0"/>
              <a:t>Why do teaser rates exist?</a:t>
            </a:r>
          </a:p>
        </p:txBody>
      </p:sp>
      <p:sp>
        <p:nvSpPr>
          <p:cNvPr id="3" name="Content Placeholder 2">
            <a:extLst>
              <a:ext uri="{FF2B5EF4-FFF2-40B4-BE49-F238E27FC236}">
                <a16:creationId xmlns:a16="http://schemas.microsoft.com/office/drawing/2014/main" id="{44AA1863-742D-4296-A3B6-1D8E3D07D757}"/>
              </a:ext>
            </a:extLst>
          </p:cNvPr>
          <p:cNvSpPr>
            <a:spLocks noGrp="1"/>
          </p:cNvSpPr>
          <p:nvPr>
            <p:ph idx="1"/>
          </p:nvPr>
        </p:nvSpPr>
        <p:spPr/>
        <p:txBody>
          <a:bodyPr>
            <a:normAutofit fontScale="77500" lnSpcReduction="20000"/>
          </a:bodyPr>
          <a:lstStyle/>
          <a:p>
            <a:r>
              <a:rPr lang="en-US" dirty="0"/>
              <a:t>Teaser rates are sales enticements.</a:t>
            </a:r>
          </a:p>
          <a:p>
            <a:pPr lvl="1"/>
            <a:r>
              <a:rPr lang="en-US" dirty="0"/>
              <a:t>Often used by builders to sell properties in slow markets.</a:t>
            </a:r>
          </a:p>
          <a:p>
            <a:pPr lvl="1"/>
            <a:r>
              <a:rPr lang="en-US" dirty="0"/>
              <a:t>Sometimes those builders may be contractually obligated to not sell below a certain price or price per square foot, or they may not want to damage their own future comparables by selling one property at a low price.</a:t>
            </a:r>
          </a:p>
          <a:p>
            <a:pPr lvl="1"/>
            <a:r>
              <a:rPr lang="en-US" dirty="0"/>
              <a:t>They can effectively lower the price of the house by negotiating with a lender to offer special financing with a teaser rate.</a:t>
            </a:r>
          </a:p>
          <a:p>
            <a:pPr lvl="2"/>
            <a:r>
              <a:rPr lang="en-US" dirty="0"/>
              <a:t>The builder buys the rate down as much as you can by paying points but on a much larger scale.</a:t>
            </a:r>
          </a:p>
          <a:p>
            <a:pPr lvl="1"/>
            <a:r>
              <a:rPr lang="en-US" dirty="0"/>
              <a:t>The Coronavirus outbreak in 2020 is a good example of when a builder might do this.</a:t>
            </a:r>
          </a:p>
          <a:p>
            <a:pPr lvl="2"/>
            <a:r>
              <a:rPr lang="en-US" dirty="0"/>
              <a:t>The outbreak may not be expected to last long, so the builder doesn’t want to damage the comparable prices for their future sales.</a:t>
            </a:r>
          </a:p>
          <a:p>
            <a:pPr lvl="2"/>
            <a:r>
              <a:rPr lang="en-US" dirty="0"/>
              <a:t>But at the moment, it is very difficult to sell house, so 0% financing might provide enough incentive to move current inventory.</a:t>
            </a:r>
          </a:p>
          <a:p>
            <a:pPr lvl="1"/>
            <a:endParaRPr lang="en-US" dirty="0"/>
          </a:p>
        </p:txBody>
      </p:sp>
    </p:spTree>
    <p:extLst>
      <p:ext uri="{BB962C8B-B14F-4D97-AF65-F5344CB8AC3E}">
        <p14:creationId xmlns:p14="http://schemas.microsoft.com/office/powerpoint/2010/main" val="240280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C31D-0C66-4086-AD5E-ED8108E04F0B}"/>
              </a:ext>
            </a:extLst>
          </p:cNvPr>
          <p:cNvSpPr>
            <a:spLocks noGrp="1"/>
          </p:cNvSpPr>
          <p:nvPr>
            <p:ph type="title"/>
          </p:nvPr>
        </p:nvSpPr>
        <p:spPr/>
        <p:txBody>
          <a:bodyPr>
            <a:normAutofit fontScale="90000"/>
          </a:bodyPr>
          <a:lstStyle/>
          <a:p>
            <a:r>
              <a:rPr lang="en-US" dirty="0"/>
              <a:t>Teaser Rates and the Housing Crisis</a:t>
            </a:r>
          </a:p>
        </p:txBody>
      </p:sp>
      <p:sp>
        <p:nvSpPr>
          <p:cNvPr id="3" name="Content Placeholder 2">
            <a:extLst>
              <a:ext uri="{FF2B5EF4-FFF2-40B4-BE49-F238E27FC236}">
                <a16:creationId xmlns:a16="http://schemas.microsoft.com/office/drawing/2014/main" id="{9AC352D4-1CE9-4E16-9F7A-FCA19F9DF2CF}"/>
              </a:ext>
            </a:extLst>
          </p:cNvPr>
          <p:cNvSpPr>
            <a:spLocks noGrp="1"/>
          </p:cNvSpPr>
          <p:nvPr>
            <p:ph idx="1"/>
          </p:nvPr>
        </p:nvSpPr>
        <p:spPr/>
        <p:txBody>
          <a:bodyPr>
            <a:normAutofit fontScale="85000" lnSpcReduction="10000"/>
          </a:bodyPr>
          <a:lstStyle/>
          <a:p>
            <a:r>
              <a:rPr lang="en-US" dirty="0"/>
              <a:t>Teaser rates on ARM’s played an important role in the Housing Crisis</a:t>
            </a:r>
          </a:p>
          <a:p>
            <a:pPr lvl="1"/>
            <a:r>
              <a:rPr lang="en-US" dirty="0"/>
              <a:t>In the years leading up to the crisis, a lot of ARM’s had been issued, and a lot of those had teaser rates.</a:t>
            </a:r>
          </a:p>
          <a:p>
            <a:pPr lvl="2"/>
            <a:r>
              <a:rPr lang="en-US" dirty="0"/>
              <a:t>Unfortunately, most of the borrowers were approved based on the teaser rate payment, not the payment at the regular rate.  And they bought the most house they could with the teaser rate payment.</a:t>
            </a:r>
          </a:p>
          <a:p>
            <a:pPr lvl="2"/>
            <a:r>
              <a:rPr lang="en-US" dirty="0"/>
              <a:t>Remember, caps often don’t apply to changes in the teaser rate, just changes from the base rate.</a:t>
            </a:r>
          </a:p>
          <a:p>
            <a:pPr lvl="3"/>
            <a:r>
              <a:rPr lang="en-US" dirty="0"/>
              <a:t>They also generally applied to changes from where the base rate “should” have been, so the first change is not completely unlimited.</a:t>
            </a:r>
          </a:p>
          <a:p>
            <a:r>
              <a:rPr lang="en-US" dirty="0"/>
              <a:t>A brief almost worst case scenario is probably in order to explain this.</a:t>
            </a:r>
          </a:p>
        </p:txBody>
      </p:sp>
    </p:spTree>
    <p:extLst>
      <p:ext uri="{BB962C8B-B14F-4D97-AF65-F5344CB8AC3E}">
        <p14:creationId xmlns:p14="http://schemas.microsoft.com/office/powerpoint/2010/main" val="241163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4FCB-0D90-428E-87E3-4374EF51418F}"/>
              </a:ext>
            </a:extLst>
          </p:cNvPr>
          <p:cNvSpPr>
            <a:spLocks noGrp="1"/>
          </p:cNvSpPr>
          <p:nvPr>
            <p:ph type="title"/>
          </p:nvPr>
        </p:nvSpPr>
        <p:spPr/>
        <p:txBody>
          <a:bodyPr>
            <a:normAutofit fontScale="90000"/>
          </a:bodyPr>
          <a:lstStyle/>
          <a:p>
            <a:r>
              <a:rPr lang="en-US" dirty="0"/>
              <a:t>Example of Teaser Rates in Action</a:t>
            </a:r>
          </a:p>
        </p:txBody>
      </p:sp>
      <p:sp>
        <p:nvSpPr>
          <p:cNvPr id="3" name="Content Placeholder 2">
            <a:extLst>
              <a:ext uri="{FF2B5EF4-FFF2-40B4-BE49-F238E27FC236}">
                <a16:creationId xmlns:a16="http://schemas.microsoft.com/office/drawing/2014/main" id="{3BE26AB7-DEE7-426C-A88F-B15C13CDE322}"/>
              </a:ext>
            </a:extLst>
          </p:cNvPr>
          <p:cNvSpPr>
            <a:spLocks noGrp="1"/>
          </p:cNvSpPr>
          <p:nvPr>
            <p:ph idx="1"/>
          </p:nvPr>
        </p:nvSpPr>
        <p:spPr/>
        <p:txBody>
          <a:bodyPr/>
          <a:lstStyle/>
          <a:p>
            <a:r>
              <a:rPr lang="en-US" dirty="0"/>
              <a:t>Suppose you have a 5/1 Interest only ARM with a teaser rate of 3%, a 30 year loan of $400,000, a rate that should be 5%, and a 2% per year cap.  The loan is interest only for the first 5 years, and becomes fully amortizing after that.  These terms were common prior to the housing crisis.</a:t>
            </a:r>
          </a:p>
          <a:p>
            <a:pPr lvl="1"/>
            <a:r>
              <a:rPr lang="en-US" dirty="0"/>
              <a:t>The rate that “should” exist is based on the current index.</a:t>
            </a:r>
          </a:p>
          <a:p>
            <a:pPr lvl="1"/>
            <a:r>
              <a:rPr lang="en-US" dirty="0"/>
              <a:t>Your initial loan payment is:</a:t>
            </a:r>
          </a:p>
          <a:p>
            <a:pPr lvl="2"/>
            <a:r>
              <a:rPr lang="en-US" dirty="0"/>
              <a:t>$400,000*(.03/12) = $1000</a:t>
            </a:r>
          </a:p>
          <a:p>
            <a:pPr marL="457200" lvl="1" indent="0">
              <a:buNone/>
            </a:pPr>
            <a:endParaRPr lang="en-US" dirty="0"/>
          </a:p>
        </p:txBody>
      </p:sp>
    </p:spTree>
    <p:extLst>
      <p:ext uri="{BB962C8B-B14F-4D97-AF65-F5344CB8AC3E}">
        <p14:creationId xmlns:p14="http://schemas.microsoft.com/office/powerpoint/2010/main" val="375134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5278-A6BC-4913-BF6F-2CB1AE13401F}"/>
              </a:ext>
            </a:extLst>
          </p:cNvPr>
          <p:cNvSpPr>
            <a:spLocks noGrp="1"/>
          </p:cNvSpPr>
          <p:nvPr>
            <p:ph type="title"/>
          </p:nvPr>
        </p:nvSpPr>
        <p:spPr/>
        <p:txBody>
          <a:bodyPr>
            <a:normAutofit fontScale="90000"/>
          </a:bodyPr>
          <a:lstStyle/>
          <a:p>
            <a:r>
              <a:rPr lang="en-US" dirty="0"/>
              <a:t>Teaser Rate after 5 Years</a:t>
            </a:r>
          </a:p>
        </p:txBody>
      </p:sp>
      <p:sp>
        <p:nvSpPr>
          <p:cNvPr id="3" name="Content Placeholder 2">
            <a:extLst>
              <a:ext uri="{FF2B5EF4-FFF2-40B4-BE49-F238E27FC236}">
                <a16:creationId xmlns:a16="http://schemas.microsoft.com/office/drawing/2014/main" id="{4711176F-14D7-4511-8BC4-9ACC0C0E959D}"/>
              </a:ext>
            </a:extLst>
          </p:cNvPr>
          <p:cNvSpPr>
            <a:spLocks noGrp="1"/>
          </p:cNvSpPr>
          <p:nvPr>
            <p:ph idx="1"/>
          </p:nvPr>
        </p:nvSpPr>
        <p:spPr/>
        <p:txBody>
          <a:bodyPr>
            <a:normAutofit fontScale="85000" lnSpcReduction="10000"/>
          </a:bodyPr>
          <a:lstStyle/>
          <a:p>
            <a:r>
              <a:rPr lang="en-US" dirty="0"/>
              <a:t>After 5 years, the loan becomes fully amortizing over the remaining period.</a:t>
            </a:r>
          </a:p>
          <a:p>
            <a:pPr lvl="1"/>
            <a:r>
              <a:rPr lang="en-US" dirty="0"/>
              <a:t>Also, there have been 5 years for rates to rise.  In reality, they actually did rise significantly, enough that the worst case for this loan came true.</a:t>
            </a:r>
          </a:p>
          <a:p>
            <a:pPr lvl="1"/>
            <a:r>
              <a:rPr lang="en-US" dirty="0"/>
              <a:t>The worst case is that the rate rises from the 3% teaser rate to 7%.</a:t>
            </a:r>
          </a:p>
          <a:p>
            <a:pPr lvl="2"/>
            <a:r>
              <a:rPr lang="en-US" dirty="0"/>
              <a:t>Why 7%?  The initial rate should have been 5%, and the cap is 2% per year.  The cap does apply to what the rate “should” have been, so it cannot rise above 7% the first year.  It can the second though.</a:t>
            </a:r>
          </a:p>
          <a:p>
            <a:pPr lvl="1"/>
            <a:r>
              <a:rPr lang="en-US" dirty="0"/>
              <a:t>New Payment</a:t>
            </a:r>
          </a:p>
          <a:p>
            <a:pPr lvl="2"/>
            <a:r>
              <a:rPr lang="en-US" dirty="0"/>
              <a:t>PV=$400,000 (The loan WAS interest only for 5 years, remember?)</a:t>
            </a:r>
          </a:p>
          <a:p>
            <a:pPr lvl="2"/>
            <a:r>
              <a:rPr lang="en-US" dirty="0"/>
              <a:t>I/Y=7%</a:t>
            </a:r>
          </a:p>
          <a:p>
            <a:pPr lvl="2"/>
            <a:r>
              <a:rPr lang="en-US" dirty="0"/>
              <a:t>N=300 (5 years have gone by, remember?)</a:t>
            </a:r>
          </a:p>
          <a:p>
            <a:pPr lvl="2"/>
            <a:r>
              <a:rPr lang="en-US" dirty="0"/>
              <a:t>CPT PMT= $2661.21</a:t>
            </a:r>
          </a:p>
        </p:txBody>
      </p:sp>
    </p:spTree>
    <p:extLst>
      <p:ext uri="{BB962C8B-B14F-4D97-AF65-F5344CB8AC3E}">
        <p14:creationId xmlns:p14="http://schemas.microsoft.com/office/powerpoint/2010/main" val="223350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A5B6-DC5D-4ECC-B420-3BCA7B2E8F93}"/>
              </a:ext>
            </a:extLst>
          </p:cNvPr>
          <p:cNvSpPr>
            <a:spLocks noGrp="1"/>
          </p:cNvSpPr>
          <p:nvPr>
            <p:ph type="title"/>
          </p:nvPr>
        </p:nvSpPr>
        <p:spPr/>
        <p:txBody>
          <a:bodyPr>
            <a:normAutofit fontScale="90000"/>
          </a:bodyPr>
          <a:lstStyle/>
          <a:p>
            <a:r>
              <a:rPr lang="en-US" dirty="0"/>
              <a:t>Effects of Change</a:t>
            </a:r>
          </a:p>
        </p:txBody>
      </p:sp>
      <p:sp>
        <p:nvSpPr>
          <p:cNvPr id="3" name="Content Placeholder 2">
            <a:extLst>
              <a:ext uri="{FF2B5EF4-FFF2-40B4-BE49-F238E27FC236}">
                <a16:creationId xmlns:a16="http://schemas.microsoft.com/office/drawing/2014/main" id="{3619C8FF-058C-4FDC-8F54-7C62A533902A}"/>
              </a:ext>
            </a:extLst>
          </p:cNvPr>
          <p:cNvSpPr>
            <a:spLocks noGrp="1"/>
          </p:cNvSpPr>
          <p:nvPr>
            <p:ph idx="1"/>
          </p:nvPr>
        </p:nvSpPr>
        <p:spPr/>
        <p:txBody>
          <a:bodyPr>
            <a:normAutofit lnSpcReduction="10000"/>
          </a:bodyPr>
          <a:lstStyle/>
          <a:p>
            <a:r>
              <a:rPr lang="en-US" dirty="0"/>
              <a:t>So, at the end of year 5, the borrower’s payment goes from $1000 to $2661.</a:t>
            </a:r>
          </a:p>
          <a:p>
            <a:pPr lvl="1"/>
            <a:r>
              <a:rPr lang="en-US" dirty="0"/>
              <a:t>How many people can afford that change in their budget?</a:t>
            </a:r>
          </a:p>
          <a:p>
            <a:pPr lvl="1"/>
            <a:r>
              <a:rPr lang="en-US" dirty="0"/>
              <a:t>The answer was, not many, and so the defaults started and you know the history.</a:t>
            </a:r>
          </a:p>
          <a:p>
            <a:pPr lvl="1"/>
            <a:r>
              <a:rPr lang="en-US" dirty="0"/>
              <a:t>Also, the rates kept rising after that.  </a:t>
            </a:r>
          </a:p>
          <a:p>
            <a:r>
              <a:rPr lang="en-US" dirty="0"/>
              <a:t>Finally, I said this example was almost the worst case scenario.</a:t>
            </a:r>
          </a:p>
          <a:p>
            <a:pPr lvl="1"/>
            <a:r>
              <a:rPr lang="en-US" dirty="0"/>
              <a:t>Some of these loans were actually negatively amortizing for the first 5 years.</a:t>
            </a:r>
          </a:p>
        </p:txBody>
      </p:sp>
    </p:spTree>
    <p:extLst>
      <p:ext uri="{BB962C8B-B14F-4D97-AF65-F5344CB8AC3E}">
        <p14:creationId xmlns:p14="http://schemas.microsoft.com/office/powerpoint/2010/main" val="176798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4B18-0EBE-4EA8-9E07-AF2C2089F8E8}"/>
              </a:ext>
            </a:extLst>
          </p:cNvPr>
          <p:cNvSpPr>
            <a:spLocks noGrp="1"/>
          </p:cNvSpPr>
          <p:nvPr>
            <p:ph type="title"/>
          </p:nvPr>
        </p:nvSpPr>
        <p:spPr/>
        <p:txBody>
          <a:bodyPr>
            <a:normAutofit fontScale="90000"/>
          </a:bodyPr>
          <a:lstStyle/>
          <a:p>
            <a:r>
              <a:rPr lang="en-US" dirty="0"/>
              <a:t>Computing Yields</a:t>
            </a:r>
          </a:p>
        </p:txBody>
      </p:sp>
      <p:sp>
        <p:nvSpPr>
          <p:cNvPr id="3" name="Content Placeholder 2">
            <a:extLst>
              <a:ext uri="{FF2B5EF4-FFF2-40B4-BE49-F238E27FC236}">
                <a16:creationId xmlns:a16="http://schemas.microsoft.com/office/drawing/2014/main" id="{B9050C11-E465-46B5-952D-8483694D13C8}"/>
              </a:ext>
            </a:extLst>
          </p:cNvPr>
          <p:cNvSpPr>
            <a:spLocks noGrp="1"/>
          </p:cNvSpPr>
          <p:nvPr>
            <p:ph idx="1"/>
          </p:nvPr>
        </p:nvSpPr>
        <p:spPr/>
        <p:txBody>
          <a:bodyPr/>
          <a:lstStyle/>
          <a:p>
            <a:r>
              <a:rPr lang="en-US" dirty="0"/>
              <a:t>Easy After the Fact</a:t>
            </a:r>
          </a:p>
          <a:p>
            <a:pPr lvl="1"/>
            <a:r>
              <a:rPr lang="en-US" dirty="0"/>
              <a:t>Enter all your cash flows, solve for IRR, and you are done.</a:t>
            </a:r>
          </a:p>
          <a:p>
            <a:r>
              <a:rPr lang="en-US" dirty="0"/>
              <a:t>More complicated before the fact</a:t>
            </a:r>
          </a:p>
          <a:p>
            <a:pPr lvl="1"/>
            <a:r>
              <a:rPr lang="en-US" dirty="0"/>
              <a:t>Why?</a:t>
            </a:r>
          </a:p>
          <a:p>
            <a:pPr lvl="2"/>
            <a:r>
              <a:rPr lang="en-US" dirty="0"/>
              <a:t>BECAUSE I DON’T KNOW WHAT INTEREST RATES WILL BE!</a:t>
            </a:r>
          </a:p>
          <a:p>
            <a:pPr lvl="3"/>
            <a:r>
              <a:rPr lang="en-US" dirty="0"/>
              <a:t>Remember that from before?</a:t>
            </a:r>
          </a:p>
          <a:p>
            <a:r>
              <a:rPr lang="en-US" dirty="0"/>
              <a:t>So, we need to assume a path for interest rates.</a:t>
            </a:r>
          </a:p>
        </p:txBody>
      </p:sp>
    </p:spTree>
    <p:extLst>
      <p:ext uri="{BB962C8B-B14F-4D97-AF65-F5344CB8AC3E}">
        <p14:creationId xmlns:p14="http://schemas.microsoft.com/office/powerpoint/2010/main" val="2322268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0D4C-EDD2-40CC-B95C-3E0CC054EAB6}"/>
              </a:ext>
            </a:extLst>
          </p:cNvPr>
          <p:cNvSpPr>
            <a:spLocks noGrp="1"/>
          </p:cNvSpPr>
          <p:nvPr>
            <p:ph type="title"/>
          </p:nvPr>
        </p:nvSpPr>
        <p:spPr/>
        <p:txBody>
          <a:bodyPr>
            <a:normAutofit fontScale="90000"/>
          </a:bodyPr>
          <a:lstStyle/>
          <a:p>
            <a:r>
              <a:rPr lang="en-US" dirty="0"/>
              <a:t>Projected Rates</a:t>
            </a:r>
          </a:p>
        </p:txBody>
      </p:sp>
      <p:sp>
        <p:nvSpPr>
          <p:cNvPr id="3" name="Content Placeholder 2">
            <a:extLst>
              <a:ext uri="{FF2B5EF4-FFF2-40B4-BE49-F238E27FC236}">
                <a16:creationId xmlns:a16="http://schemas.microsoft.com/office/drawing/2014/main" id="{FEC0BE97-0EB0-4F0B-8299-374A78EBE2EE}"/>
              </a:ext>
            </a:extLst>
          </p:cNvPr>
          <p:cNvSpPr>
            <a:spLocks noGrp="1"/>
          </p:cNvSpPr>
          <p:nvPr>
            <p:ph idx="1"/>
          </p:nvPr>
        </p:nvSpPr>
        <p:spPr/>
        <p:txBody>
          <a:bodyPr/>
          <a:lstStyle/>
          <a:p>
            <a:r>
              <a:rPr lang="en-US" dirty="0"/>
              <a:t>For really sophisticated borrowers and lenders, complex models of future interest rates may be developed.</a:t>
            </a:r>
          </a:p>
          <a:p>
            <a:pPr lvl="1"/>
            <a:r>
              <a:rPr lang="en-US" dirty="0"/>
              <a:t>These models may involve several random variables that are determined via various probabilistic functions and each model is simulated thousands of time to determine an average path for rates.</a:t>
            </a:r>
          </a:p>
          <a:p>
            <a:pPr lvl="1"/>
            <a:r>
              <a:rPr lang="en-US" dirty="0"/>
              <a:t>Clearly, this is well beyond the scope of our class.</a:t>
            </a:r>
          </a:p>
          <a:p>
            <a:r>
              <a:rPr lang="en-US" dirty="0"/>
              <a:t>But a simpler solution will often suffice.</a:t>
            </a:r>
          </a:p>
        </p:txBody>
      </p:sp>
    </p:spTree>
    <p:extLst>
      <p:ext uri="{BB962C8B-B14F-4D97-AF65-F5344CB8AC3E}">
        <p14:creationId xmlns:p14="http://schemas.microsoft.com/office/powerpoint/2010/main" val="225145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862F-2FD5-4D9C-A3C1-771A61938712}"/>
              </a:ext>
            </a:extLst>
          </p:cNvPr>
          <p:cNvSpPr>
            <a:spLocks noGrp="1"/>
          </p:cNvSpPr>
          <p:nvPr>
            <p:ph type="title"/>
          </p:nvPr>
        </p:nvSpPr>
        <p:spPr/>
        <p:txBody>
          <a:bodyPr>
            <a:normAutofit fontScale="90000"/>
          </a:bodyPr>
          <a:lstStyle/>
          <a:p>
            <a:r>
              <a:rPr lang="en-US" dirty="0"/>
              <a:t>Simpler Projections</a:t>
            </a:r>
          </a:p>
        </p:txBody>
      </p:sp>
      <p:sp>
        <p:nvSpPr>
          <p:cNvPr id="3" name="Content Placeholder 2">
            <a:extLst>
              <a:ext uri="{FF2B5EF4-FFF2-40B4-BE49-F238E27FC236}">
                <a16:creationId xmlns:a16="http://schemas.microsoft.com/office/drawing/2014/main" id="{76522F9F-160F-470F-B288-86DA0AE08B67}"/>
              </a:ext>
            </a:extLst>
          </p:cNvPr>
          <p:cNvSpPr>
            <a:spLocks noGrp="1"/>
          </p:cNvSpPr>
          <p:nvPr>
            <p:ph idx="1"/>
          </p:nvPr>
        </p:nvSpPr>
        <p:spPr/>
        <p:txBody>
          <a:bodyPr>
            <a:normAutofit fontScale="70000" lnSpcReduction="20000"/>
          </a:bodyPr>
          <a:lstStyle/>
          <a:p>
            <a:r>
              <a:rPr lang="en-US" dirty="0"/>
              <a:t>First, remember that some investors may plan on selling the property before rates ever start to change.</a:t>
            </a:r>
          </a:p>
          <a:p>
            <a:pPr lvl="1"/>
            <a:r>
              <a:rPr lang="en-US" dirty="0"/>
              <a:t>So, if I am looking at a 5/1 ARM and plan on selling in 1,2,3,4, or 5 years, I don’t NEED to model changes in interest rates to determine my cost.</a:t>
            </a:r>
          </a:p>
          <a:p>
            <a:pPr lvl="1"/>
            <a:r>
              <a:rPr lang="en-US" dirty="0"/>
              <a:t>Also, suppose the 5/1 ARM has a 1% annual cap.  Further suppose that I am comparing the ARM to a FRM with an interest rate 2% higher than the ARM.</a:t>
            </a:r>
          </a:p>
          <a:p>
            <a:pPr lvl="2"/>
            <a:r>
              <a:rPr lang="en-US" dirty="0"/>
              <a:t>Now, even if rates do change, it will take an additional 2 years (7 years after buying the property) before the ARM becomes as expensive as the FRM.</a:t>
            </a:r>
          </a:p>
          <a:p>
            <a:pPr lvl="2"/>
            <a:r>
              <a:rPr lang="en-US" dirty="0"/>
              <a:t>It’s an additional 1 year (8 years after buying the property) before the ARM becomes more expensive.</a:t>
            </a:r>
          </a:p>
          <a:p>
            <a:pPr lvl="2"/>
            <a:r>
              <a:rPr lang="en-US" dirty="0"/>
              <a:t>So, if I’m comparing these two loans, I don’t need to worry about predicting future interest rates if I am going to sell the property in 8 years.</a:t>
            </a:r>
          </a:p>
          <a:p>
            <a:pPr lvl="3"/>
            <a:r>
              <a:rPr lang="en-US" dirty="0"/>
              <a:t>The ARM is always cheaper.</a:t>
            </a:r>
          </a:p>
          <a:p>
            <a:pPr lvl="1"/>
            <a:r>
              <a:rPr lang="en-US" dirty="0"/>
              <a:t>Hopefully this example also makes clear why the annual cap is important, and why the initial gap between ARM rates and FRM rates is important.</a:t>
            </a:r>
          </a:p>
          <a:p>
            <a:pPr lvl="2"/>
            <a:r>
              <a:rPr lang="en-US" dirty="0"/>
              <a:t>As I type this, that gap is well below 1%, but it has exceeded 2% in the past.  </a:t>
            </a:r>
          </a:p>
        </p:txBody>
      </p:sp>
    </p:spTree>
    <p:extLst>
      <p:ext uri="{BB962C8B-B14F-4D97-AF65-F5344CB8AC3E}">
        <p14:creationId xmlns:p14="http://schemas.microsoft.com/office/powerpoint/2010/main" val="69743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BFB-9D0B-4EF6-8EBF-55929E9FB794}"/>
              </a:ext>
            </a:extLst>
          </p:cNvPr>
          <p:cNvSpPr>
            <a:spLocks noGrp="1"/>
          </p:cNvSpPr>
          <p:nvPr>
            <p:ph type="title"/>
          </p:nvPr>
        </p:nvSpPr>
        <p:spPr/>
        <p:txBody>
          <a:bodyPr>
            <a:normAutofit fontScale="90000"/>
          </a:bodyPr>
          <a:lstStyle/>
          <a:p>
            <a:r>
              <a:rPr lang="en-US" dirty="0"/>
              <a:t>Point to Remember</a:t>
            </a:r>
          </a:p>
        </p:txBody>
      </p:sp>
      <p:sp>
        <p:nvSpPr>
          <p:cNvPr id="3" name="Content Placeholder 2">
            <a:extLst>
              <a:ext uri="{FF2B5EF4-FFF2-40B4-BE49-F238E27FC236}">
                <a16:creationId xmlns:a16="http://schemas.microsoft.com/office/drawing/2014/main" id="{819369AC-684F-4691-B974-C6276187912D}"/>
              </a:ext>
            </a:extLst>
          </p:cNvPr>
          <p:cNvSpPr>
            <a:spLocks noGrp="1"/>
          </p:cNvSpPr>
          <p:nvPr>
            <p:ph idx="1"/>
          </p:nvPr>
        </p:nvSpPr>
        <p:spPr/>
        <p:txBody>
          <a:bodyPr>
            <a:normAutofit fontScale="92500" lnSpcReduction="20000"/>
          </a:bodyPr>
          <a:lstStyle/>
          <a:p>
            <a:r>
              <a:rPr lang="en-US" dirty="0"/>
              <a:t>Neither party knows what interest rates will be when the loan is made.</a:t>
            </a:r>
          </a:p>
          <a:p>
            <a:pPr lvl="1"/>
            <a:r>
              <a:rPr lang="en-US" dirty="0"/>
              <a:t>They may suspect.</a:t>
            </a:r>
          </a:p>
          <a:p>
            <a:pPr lvl="1"/>
            <a:r>
              <a:rPr lang="en-US" dirty="0"/>
              <a:t>They may model.</a:t>
            </a:r>
          </a:p>
          <a:p>
            <a:pPr lvl="2"/>
            <a:r>
              <a:rPr lang="en-US" dirty="0"/>
              <a:t>This goes back to yield curve theories.  Those theories are just the starting point for attempting to predict future interest rates.  Many lenders have entire departments devoted to modeling and predicting interest rates.</a:t>
            </a:r>
          </a:p>
          <a:p>
            <a:pPr lvl="3"/>
            <a:r>
              <a:rPr lang="en-US" dirty="0"/>
              <a:t>Sometimes their predictions may even be close to right.  But often they are wrong, and regardless they don’t know what rates will be when making the loans.</a:t>
            </a:r>
          </a:p>
          <a:p>
            <a:pPr lvl="1"/>
            <a:r>
              <a:rPr lang="en-US" dirty="0"/>
              <a:t>This is important because we will have to make some assumptions about rates to analyze the loans.</a:t>
            </a:r>
          </a:p>
          <a:p>
            <a:pPr lvl="2"/>
            <a:r>
              <a:rPr lang="en-US" dirty="0"/>
              <a:t>Always remember, it is an assumption, it is not a certainty.  The assumption may not be close to reality.</a:t>
            </a:r>
          </a:p>
        </p:txBody>
      </p:sp>
    </p:spTree>
    <p:extLst>
      <p:ext uri="{BB962C8B-B14F-4D97-AF65-F5344CB8AC3E}">
        <p14:creationId xmlns:p14="http://schemas.microsoft.com/office/powerpoint/2010/main" val="1130932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6E46-EC3C-4879-9B73-65C71BB946FF}"/>
              </a:ext>
            </a:extLst>
          </p:cNvPr>
          <p:cNvSpPr>
            <a:spLocks noGrp="1"/>
          </p:cNvSpPr>
          <p:nvPr>
            <p:ph type="title"/>
          </p:nvPr>
        </p:nvSpPr>
        <p:spPr/>
        <p:txBody>
          <a:bodyPr>
            <a:normAutofit fontScale="90000"/>
          </a:bodyPr>
          <a:lstStyle/>
          <a:p>
            <a:r>
              <a:rPr lang="en-US" dirty="0"/>
              <a:t>Worst Case</a:t>
            </a:r>
          </a:p>
        </p:txBody>
      </p:sp>
      <p:sp>
        <p:nvSpPr>
          <p:cNvPr id="3" name="Content Placeholder 2">
            <a:extLst>
              <a:ext uri="{FF2B5EF4-FFF2-40B4-BE49-F238E27FC236}">
                <a16:creationId xmlns:a16="http://schemas.microsoft.com/office/drawing/2014/main" id="{2D489074-36A0-49E3-8F02-45328063F174}"/>
              </a:ext>
            </a:extLst>
          </p:cNvPr>
          <p:cNvSpPr>
            <a:spLocks noGrp="1"/>
          </p:cNvSpPr>
          <p:nvPr>
            <p:ph idx="1"/>
          </p:nvPr>
        </p:nvSpPr>
        <p:spPr/>
        <p:txBody>
          <a:bodyPr>
            <a:normAutofit fontScale="92500" lnSpcReduction="10000"/>
          </a:bodyPr>
          <a:lstStyle/>
          <a:p>
            <a:r>
              <a:rPr lang="en-US" dirty="0"/>
              <a:t>But what if I do need to estimate future interest rates?</a:t>
            </a:r>
          </a:p>
          <a:p>
            <a:r>
              <a:rPr lang="en-US" dirty="0"/>
              <a:t>In most cases, it then makes sense to look at the worst case scenario.</a:t>
            </a:r>
          </a:p>
          <a:p>
            <a:r>
              <a:rPr lang="en-US" dirty="0"/>
              <a:t>What is the worst case as the borrower?</a:t>
            </a:r>
          </a:p>
          <a:p>
            <a:pPr lvl="1"/>
            <a:r>
              <a:rPr lang="en-US" dirty="0"/>
              <a:t>Immediately after taking the loan, interest rates go as high as they can possibly go and stay that high for the remainder of the loan.</a:t>
            </a:r>
          </a:p>
          <a:p>
            <a:pPr lvl="1"/>
            <a:r>
              <a:rPr lang="en-US" dirty="0"/>
              <a:t>Since almost all loans are capped, this simply means rates rise by at least the cap amount, and then stay above the lifetime cap.</a:t>
            </a:r>
          </a:p>
          <a:p>
            <a:pPr lvl="2"/>
            <a:r>
              <a:rPr lang="en-US" dirty="0"/>
              <a:t>Note this interest rate movement might not be very realistic, but it may not need to be.</a:t>
            </a:r>
          </a:p>
        </p:txBody>
      </p:sp>
    </p:spTree>
    <p:extLst>
      <p:ext uri="{BB962C8B-B14F-4D97-AF65-F5344CB8AC3E}">
        <p14:creationId xmlns:p14="http://schemas.microsoft.com/office/powerpoint/2010/main" val="286401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32AF-2403-4645-BC2D-661580D707BA}"/>
              </a:ext>
            </a:extLst>
          </p:cNvPr>
          <p:cNvSpPr>
            <a:spLocks noGrp="1"/>
          </p:cNvSpPr>
          <p:nvPr>
            <p:ph type="title"/>
          </p:nvPr>
        </p:nvSpPr>
        <p:spPr/>
        <p:txBody>
          <a:bodyPr>
            <a:normAutofit fontScale="90000"/>
          </a:bodyPr>
          <a:lstStyle/>
          <a:p>
            <a:r>
              <a:rPr lang="en-US" dirty="0"/>
              <a:t>Why look at worst case?</a:t>
            </a:r>
          </a:p>
        </p:txBody>
      </p:sp>
      <p:sp>
        <p:nvSpPr>
          <p:cNvPr id="3" name="Content Placeholder 2">
            <a:extLst>
              <a:ext uri="{FF2B5EF4-FFF2-40B4-BE49-F238E27FC236}">
                <a16:creationId xmlns:a16="http://schemas.microsoft.com/office/drawing/2014/main" id="{D19BAACD-4E1E-4A43-9397-1EC0148042DF}"/>
              </a:ext>
            </a:extLst>
          </p:cNvPr>
          <p:cNvSpPr>
            <a:spLocks noGrp="1"/>
          </p:cNvSpPr>
          <p:nvPr>
            <p:ph idx="1"/>
          </p:nvPr>
        </p:nvSpPr>
        <p:spPr/>
        <p:txBody>
          <a:bodyPr>
            <a:normAutofit lnSpcReduction="10000"/>
          </a:bodyPr>
          <a:lstStyle/>
          <a:p>
            <a:r>
              <a:rPr lang="en-US" dirty="0"/>
              <a:t>Two reasons to look at the worst case scenario.</a:t>
            </a:r>
          </a:p>
          <a:p>
            <a:pPr lvl="1"/>
            <a:r>
              <a:rPr lang="en-US" dirty="0"/>
              <a:t>First, if the worst case scenario for an ARM turns out to be cheaper than a FRM, then your decision is made.</a:t>
            </a:r>
          </a:p>
          <a:p>
            <a:pPr lvl="2"/>
            <a:r>
              <a:rPr lang="en-US" dirty="0"/>
              <a:t>The ARM is cheaper, and if your assumption that the worst case occurs is wrong, then the ARM can only get better!</a:t>
            </a:r>
          </a:p>
          <a:p>
            <a:pPr lvl="3"/>
            <a:r>
              <a:rPr lang="en-US" dirty="0"/>
              <a:t>In other words, you will make the right loan choice regardless of whether you are right or not, so it does not matter that the worst case may not be very realistic.</a:t>
            </a:r>
          </a:p>
          <a:p>
            <a:pPr lvl="1"/>
            <a:r>
              <a:rPr lang="en-US" dirty="0"/>
              <a:t>Second, the worst case could happen.  If it does, can you survive?</a:t>
            </a:r>
          </a:p>
          <a:p>
            <a:pPr lvl="2"/>
            <a:r>
              <a:rPr lang="en-US" dirty="0"/>
              <a:t>Can you make the payments if the worst case does happen?</a:t>
            </a:r>
          </a:p>
          <a:p>
            <a:pPr lvl="3"/>
            <a:r>
              <a:rPr lang="en-US" dirty="0"/>
              <a:t>This is the risk that really scares people about adjustable rate mortgages, and you need to know what really can happen.</a:t>
            </a:r>
          </a:p>
        </p:txBody>
      </p:sp>
    </p:spTree>
    <p:extLst>
      <p:ext uri="{BB962C8B-B14F-4D97-AF65-F5344CB8AC3E}">
        <p14:creationId xmlns:p14="http://schemas.microsoft.com/office/powerpoint/2010/main" val="96648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8C31-FC64-4EC6-AD14-C21C45073141}"/>
              </a:ext>
            </a:extLst>
          </p:cNvPr>
          <p:cNvSpPr>
            <a:spLocks noGrp="1"/>
          </p:cNvSpPr>
          <p:nvPr>
            <p:ph type="title"/>
          </p:nvPr>
        </p:nvSpPr>
        <p:spPr/>
        <p:txBody>
          <a:bodyPr>
            <a:normAutofit fontScale="90000"/>
          </a:bodyPr>
          <a:lstStyle/>
          <a:p>
            <a:r>
              <a:rPr lang="en-US" dirty="0"/>
              <a:t>Why do ARM’s exist?</a:t>
            </a:r>
          </a:p>
        </p:txBody>
      </p:sp>
      <p:sp>
        <p:nvSpPr>
          <p:cNvPr id="3" name="Content Placeholder 2">
            <a:extLst>
              <a:ext uri="{FF2B5EF4-FFF2-40B4-BE49-F238E27FC236}">
                <a16:creationId xmlns:a16="http://schemas.microsoft.com/office/drawing/2014/main" id="{B66BE476-C5F1-43F2-A02D-E98A06817760}"/>
              </a:ext>
            </a:extLst>
          </p:cNvPr>
          <p:cNvSpPr>
            <a:spLocks noGrp="1"/>
          </p:cNvSpPr>
          <p:nvPr>
            <p:ph idx="1"/>
          </p:nvPr>
        </p:nvSpPr>
        <p:spPr/>
        <p:txBody>
          <a:bodyPr>
            <a:normAutofit fontScale="92500"/>
          </a:bodyPr>
          <a:lstStyle/>
          <a:p>
            <a:r>
              <a:rPr lang="en-US" dirty="0"/>
              <a:t>The old story.</a:t>
            </a:r>
          </a:p>
          <a:p>
            <a:pPr lvl="1"/>
            <a:r>
              <a:rPr lang="en-US" dirty="0"/>
              <a:t>To solve depository lender’s balance sheet problem.  </a:t>
            </a:r>
          </a:p>
          <a:p>
            <a:pPr lvl="2"/>
            <a:r>
              <a:rPr lang="en-US" dirty="0"/>
              <a:t>When rates rise, the lenders lose money.  </a:t>
            </a:r>
          </a:p>
          <a:p>
            <a:pPr lvl="2"/>
            <a:r>
              <a:rPr lang="en-US" dirty="0"/>
              <a:t>But not if their mortgage income rises too with ARM’s!</a:t>
            </a:r>
          </a:p>
          <a:p>
            <a:pPr lvl="1"/>
            <a:r>
              <a:rPr lang="en-US" dirty="0"/>
              <a:t>So far as interest rate risk is concerned, ARM’s are really just a series of shorter term loans for the lender.</a:t>
            </a:r>
          </a:p>
          <a:p>
            <a:pPr lvl="2"/>
            <a:r>
              <a:rPr lang="en-US" dirty="0"/>
              <a:t>So, if a 30 year ARM has rates that adjust every year, it is effectively a series of 30 1 year loans from the lender’s perspective.</a:t>
            </a:r>
          </a:p>
          <a:p>
            <a:pPr lvl="2"/>
            <a:r>
              <a:rPr lang="en-US" dirty="0"/>
              <a:t>To be clear, the loan is not reissued or reapproved every year, but the lender never has to worry about being more than one year behind interest rate changes.</a:t>
            </a:r>
          </a:p>
        </p:txBody>
      </p:sp>
    </p:spTree>
    <p:extLst>
      <p:ext uri="{BB962C8B-B14F-4D97-AF65-F5344CB8AC3E}">
        <p14:creationId xmlns:p14="http://schemas.microsoft.com/office/powerpoint/2010/main" val="400558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7024-D278-4C06-B4CD-C3F8ACDEFEA3}"/>
              </a:ext>
            </a:extLst>
          </p:cNvPr>
          <p:cNvSpPr>
            <a:spLocks noGrp="1"/>
          </p:cNvSpPr>
          <p:nvPr>
            <p:ph type="title"/>
          </p:nvPr>
        </p:nvSpPr>
        <p:spPr/>
        <p:txBody>
          <a:bodyPr>
            <a:normAutofit fontScale="90000"/>
          </a:bodyPr>
          <a:lstStyle/>
          <a:p>
            <a:r>
              <a:rPr lang="en-US" dirty="0"/>
              <a:t>Rates of ARM’s Relative to Fixed Rate</a:t>
            </a:r>
          </a:p>
        </p:txBody>
      </p:sp>
      <p:sp>
        <p:nvSpPr>
          <p:cNvPr id="3" name="Content Placeholder 2">
            <a:extLst>
              <a:ext uri="{FF2B5EF4-FFF2-40B4-BE49-F238E27FC236}">
                <a16:creationId xmlns:a16="http://schemas.microsoft.com/office/drawing/2014/main" id="{E203CF51-D5D7-4E2D-8F0C-8DD3ED07828A}"/>
              </a:ext>
            </a:extLst>
          </p:cNvPr>
          <p:cNvSpPr>
            <a:spLocks noGrp="1"/>
          </p:cNvSpPr>
          <p:nvPr>
            <p:ph idx="1"/>
          </p:nvPr>
        </p:nvSpPr>
        <p:spPr/>
        <p:txBody>
          <a:bodyPr/>
          <a:lstStyle/>
          <a:p>
            <a:r>
              <a:rPr lang="en-US" dirty="0"/>
              <a:t>Usually, ARM’s should have a lower rate than fixed rate mortgages.</a:t>
            </a:r>
          </a:p>
          <a:p>
            <a:r>
              <a:rPr lang="en-US" dirty="0"/>
              <a:t>As discussed previously, the lenders interest rate risk is reduced.</a:t>
            </a:r>
          </a:p>
          <a:p>
            <a:pPr lvl="1"/>
            <a:r>
              <a:rPr lang="en-US" dirty="0"/>
              <a:t>But that risk has to go somewhere, so it goes to the borrowers.</a:t>
            </a:r>
          </a:p>
          <a:p>
            <a:pPr lvl="2"/>
            <a:r>
              <a:rPr lang="en-US" dirty="0"/>
              <a:t>So, the borrowers are not willing to pay as much interest because their risk has increased, and the lender is willing to take less interest because their risk has decreased.</a:t>
            </a:r>
          </a:p>
        </p:txBody>
      </p:sp>
    </p:spTree>
    <p:extLst>
      <p:ext uri="{BB962C8B-B14F-4D97-AF65-F5344CB8AC3E}">
        <p14:creationId xmlns:p14="http://schemas.microsoft.com/office/powerpoint/2010/main" val="415163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2617-B969-4123-86F1-8560400C3474}"/>
              </a:ext>
            </a:extLst>
          </p:cNvPr>
          <p:cNvSpPr>
            <a:spLocks noGrp="1"/>
          </p:cNvSpPr>
          <p:nvPr>
            <p:ph type="title"/>
          </p:nvPr>
        </p:nvSpPr>
        <p:spPr/>
        <p:txBody>
          <a:bodyPr>
            <a:normAutofit fontScale="90000"/>
          </a:bodyPr>
          <a:lstStyle/>
          <a:p>
            <a:r>
              <a:rPr lang="en-US" dirty="0"/>
              <a:t>ARM’s and Default Risk</a:t>
            </a:r>
          </a:p>
        </p:txBody>
      </p:sp>
      <p:sp>
        <p:nvSpPr>
          <p:cNvPr id="3" name="Content Placeholder 2">
            <a:extLst>
              <a:ext uri="{FF2B5EF4-FFF2-40B4-BE49-F238E27FC236}">
                <a16:creationId xmlns:a16="http://schemas.microsoft.com/office/drawing/2014/main" id="{63FFF421-DBBB-4125-9028-52A656B59D78}"/>
              </a:ext>
            </a:extLst>
          </p:cNvPr>
          <p:cNvSpPr>
            <a:spLocks noGrp="1"/>
          </p:cNvSpPr>
          <p:nvPr>
            <p:ph idx="1"/>
          </p:nvPr>
        </p:nvSpPr>
        <p:spPr/>
        <p:txBody>
          <a:bodyPr>
            <a:normAutofit fontScale="92500" lnSpcReduction="20000"/>
          </a:bodyPr>
          <a:lstStyle/>
          <a:p>
            <a:r>
              <a:rPr lang="en-US" dirty="0"/>
              <a:t>While interest rate risk to the lender is decreased by ARM’s, default risk is increased.</a:t>
            </a:r>
          </a:p>
          <a:p>
            <a:pPr lvl="1"/>
            <a:r>
              <a:rPr lang="en-US" dirty="0"/>
              <a:t>When borrower’s payments can change during the course of the loan, the odds they may not be able to make some of those payments (especially higher ones) increases.</a:t>
            </a:r>
          </a:p>
          <a:p>
            <a:pPr lvl="1"/>
            <a:r>
              <a:rPr lang="en-US" dirty="0"/>
              <a:t>So, in theory, the lenders income should rise as rates rise.</a:t>
            </a:r>
          </a:p>
          <a:p>
            <a:pPr lvl="2"/>
            <a:r>
              <a:rPr lang="en-US" dirty="0"/>
              <a:t>In reality, it could actually fall if enough borrowers can’t make the higher payments.</a:t>
            </a:r>
          </a:p>
          <a:p>
            <a:pPr lvl="1"/>
            <a:r>
              <a:rPr lang="en-US" dirty="0"/>
              <a:t>The interaction of Interest Rate Risk and Default Risk determines whether ARM’s are viable products or not, and impacts how often rates change.</a:t>
            </a:r>
          </a:p>
          <a:p>
            <a:pPr lvl="2"/>
            <a:r>
              <a:rPr lang="en-US" dirty="0"/>
              <a:t>If default risk is too high, the rate on the ARM could actually be higher than the rate on a FRM (fixed rate mortgage), and borrowers are unlikely to choose the ARM in those circumstances.</a:t>
            </a:r>
          </a:p>
        </p:txBody>
      </p:sp>
    </p:spTree>
    <p:extLst>
      <p:ext uri="{BB962C8B-B14F-4D97-AF65-F5344CB8AC3E}">
        <p14:creationId xmlns:p14="http://schemas.microsoft.com/office/powerpoint/2010/main" val="386568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5217-B8C0-4C7C-A66A-2DE5652B379E}"/>
              </a:ext>
            </a:extLst>
          </p:cNvPr>
          <p:cNvSpPr>
            <a:spLocks noGrp="1"/>
          </p:cNvSpPr>
          <p:nvPr>
            <p:ph type="title"/>
          </p:nvPr>
        </p:nvSpPr>
        <p:spPr/>
        <p:txBody>
          <a:bodyPr>
            <a:normAutofit fontScale="90000"/>
          </a:bodyPr>
          <a:lstStyle/>
          <a:p>
            <a:r>
              <a:rPr lang="en-US" dirty="0"/>
              <a:t>How is the rate determined?</a:t>
            </a:r>
          </a:p>
        </p:txBody>
      </p:sp>
      <p:sp>
        <p:nvSpPr>
          <p:cNvPr id="3" name="Content Placeholder 2">
            <a:extLst>
              <a:ext uri="{FF2B5EF4-FFF2-40B4-BE49-F238E27FC236}">
                <a16:creationId xmlns:a16="http://schemas.microsoft.com/office/drawing/2014/main" id="{69A81140-9414-45DF-832C-1665E777B3C2}"/>
              </a:ext>
            </a:extLst>
          </p:cNvPr>
          <p:cNvSpPr>
            <a:spLocks noGrp="1"/>
          </p:cNvSpPr>
          <p:nvPr>
            <p:ph idx="1"/>
          </p:nvPr>
        </p:nvSpPr>
        <p:spPr/>
        <p:txBody>
          <a:bodyPr>
            <a:normAutofit fontScale="77500" lnSpcReduction="20000"/>
          </a:bodyPr>
          <a:lstStyle/>
          <a:p>
            <a:r>
              <a:rPr lang="en-US" dirty="0"/>
              <a:t>Typically the rate on an ARM is determined by the following formula:</a:t>
            </a:r>
          </a:p>
          <a:p>
            <a:pPr lvl="1"/>
            <a:r>
              <a:rPr lang="en-US" dirty="0"/>
              <a:t>ARM rate = index rate + margin</a:t>
            </a:r>
          </a:p>
          <a:p>
            <a:r>
              <a:rPr lang="en-US" dirty="0"/>
              <a:t>Margin</a:t>
            </a:r>
          </a:p>
          <a:p>
            <a:pPr lvl="1"/>
            <a:r>
              <a:rPr lang="en-US" dirty="0"/>
              <a:t>The margin is usually fixed at the time the mortgage is issued and based in part on the credit worthiness of the borrower (residential and personally guaranteed commercial) and/or the project (commercial).</a:t>
            </a:r>
          </a:p>
          <a:p>
            <a:pPr lvl="1"/>
            <a:r>
              <a:rPr lang="en-US" dirty="0"/>
              <a:t>Lower credit leads to higher margin.</a:t>
            </a:r>
          </a:p>
          <a:p>
            <a:pPr lvl="1"/>
            <a:r>
              <a:rPr lang="en-US" dirty="0"/>
              <a:t>Margins also vary with the index used, as some indices have higher rates than others.</a:t>
            </a:r>
          </a:p>
          <a:p>
            <a:r>
              <a:rPr lang="en-US" dirty="0"/>
              <a:t>Index rate</a:t>
            </a:r>
          </a:p>
          <a:p>
            <a:pPr lvl="1"/>
            <a:r>
              <a:rPr lang="en-US" dirty="0"/>
              <a:t>The index rate should be publicly available and beyond the control of the borrower or lender.</a:t>
            </a:r>
          </a:p>
          <a:p>
            <a:pPr lvl="1"/>
            <a:r>
              <a:rPr lang="en-US" dirty="0"/>
              <a:t>It should also be specific.</a:t>
            </a:r>
          </a:p>
          <a:p>
            <a:pPr lvl="2"/>
            <a:r>
              <a:rPr lang="en-US" dirty="0"/>
              <a:t>For example, the publicly available rate at the close of business on the last trading day of March.</a:t>
            </a:r>
          </a:p>
        </p:txBody>
      </p:sp>
    </p:spTree>
    <p:extLst>
      <p:ext uri="{BB962C8B-B14F-4D97-AF65-F5344CB8AC3E}">
        <p14:creationId xmlns:p14="http://schemas.microsoft.com/office/powerpoint/2010/main" val="348594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7E38-EB76-4AF4-A5DB-B89E62991ACD}"/>
              </a:ext>
            </a:extLst>
          </p:cNvPr>
          <p:cNvSpPr>
            <a:spLocks noGrp="1"/>
          </p:cNvSpPr>
          <p:nvPr>
            <p:ph type="title"/>
          </p:nvPr>
        </p:nvSpPr>
        <p:spPr/>
        <p:txBody>
          <a:bodyPr>
            <a:normAutofit fontScale="90000"/>
          </a:bodyPr>
          <a:lstStyle/>
          <a:p>
            <a:r>
              <a:rPr lang="en-US" dirty="0"/>
              <a:t>Indices</a:t>
            </a:r>
          </a:p>
        </p:txBody>
      </p:sp>
      <p:sp>
        <p:nvSpPr>
          <p:cNvPr id="3" name="Content Placeholder 2">
            <a:extLst>
              <a:ext uri="{FF2B5EF4-FFF2-40B4-BE49-F238E27FC236}">
                <a16:creationId xmlns:a16="http://schemas.microsoft.com/office/drawing/2014/main" id="{12614E07-6793-4509-96D7-EB4D240DFD59}"/>
              </a:ext>
            </a:extLst>
          </p:cNvPr>
          <p:cNvSpPr>
            <a:spLocks noGrp="1"/>
          </p:cNvSpPr>
          <p:nvPr>
            <p:ph idx="1"/>
          </p:nvPr>
        </p:nvSpPr>
        <p:spPr/>
        <p:txBody>
          <a:bodyPr>
            <a:normAutofit fontScale="92500" lnSpcReduction="20000"/>
          </a:bodyPr>
          <a:lstStyle/>
          <a:p>
            <a:r>
              <a:rPr lang="en-US" dirty="0"/>
              <a:t>Theoretically, the index rate can be any publicly available rate, but here are some commonly used ones.</a:t>
            </a:r>
          </a:p>
          <a:p>
            <a:pPr lvl="1"/>
            <a:r>
              <a:rPr lang="en-US" dirty="0"/>
              <a:t>1,3, or 5 year US Treasury Constant Maturity Index</a:t>
            </a:r>
          </a:p>
          <a:p>
            <a:pPr lvl="2"/>
            <a:r>
              <a:rPr lang="en-US" dirty="0"/>
              <a:t>Lenders choose the maturity based on their preferences and the type of loan.</a:t>
            </a:r>
          </a:p>
          <a:p>
            <a:pPr lvl="2"/>
            <a:r>
              <a:rPr lang="en-US" dirty="0"/>
              <a:t>Constant Maturity means the rate is not determined by a specific bond, which will eventually mature, but by holding the maturity constant as time marches on in the real world.</a:t>
            </a:r>
          </a:p>
          <a:p>
            <a:pPr lvl="3"/>
            <a:r>
              <a:rPr lang="en-US" dirty="0"/>
              <a:t>For example, the one year constant maturity index is the one year rate today.  One year from now, it is still the one year rate that exists then.  Two years from now, it is the one year rate that exists at that point in time.  Etc.</a:t>
            </a:r>
          </a:p>
          <a:p>
            <a:pPr lvl="1"/>
            <a:r>
              <a:rPr lang="en-US" dirty="0"/>
              <a:t>CD Index</a:t>
            </a:r>
          </a:p>
          <a:p>
            <a:pPr lvl="2"/>
            <a:r>
              <a:rPr lang="en-US" dirty="0"/>
              <a:t>The average rate on bank certificates of deposit for a certain maturity (specified in the contract, it can vary).</a:t>
            </a:r>
          </a:p>
          <a:p>
            <a:pPr lvl="2"/>
            <a:endParaRPr lang="en-US" dirty="0"/>
          </a:p>
        </p:txBody>
      </p:sp>
    </p:spTree>
    <p:extLst>
      <p:ext uri="{BB962C8B-B14F-4D97-AF65-F5344CB8AC3E}">
        <p14:creationId xmlns:p14="http://schemas.microsoft.com/office/powerpoint/2010/main" val="334463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BA79-BFAC-402A-A788-6C5E4DBD0C54}"/>
              </a:ext>
            </a:extLst>
          </p:cNvPr>
          <p:cNvSpPr>
            <a:spLocks noGrp="1"/>
          </p:cNvSpPr>
          <p:nvPr>
            <p:ph type="title"/>
          </p:nvPr>
        </p:nvSpPr>
        <p:spPr/>
        <p:txBody>
          <a:bodyPr>
            <a:normAutofit fontScale="90000"/>
          </a:bodyPr>
          <a:lstStyle/>
          <a:p>
            <a:r>
              <a:rPr lang="en-US" dirty="0"/>
              <a:t>Indices (Continued)</a:t>
            </a:r>
          </a:p>
        </p:txBody>
      </p:sp>
      <p:sp>
        <p:nvSpPr>
          <p:cNvPr id="3" name="Content Placeholder 2">
            <a:extLst>
              <a:ext uri="{FF2B5EF4-FFF2-40B4-BE49-F238E27FC236}">
                <a16:creationId xmlns:a16="http://schemas.microsoft.com/office/drawing/2014/main" id="{8C73CB34-0622-4BE3-AF48-421106001DBF}"/>
              </a:ext>
            </a:extLst>
          </p:cNvPr>
          <p:cNvSpPr>
            <a:spLocks noGrp="1"/>
          </p:cNvSpPr>
          <p:nvPr>
            <p:ph idx="1"/>
          </p:nvPr>
        </p:nvSpPr>
        <p:spPr/>
        <p:txBody>
          <a:bodyPr>
            <a:normAutofit/>
          </a:bodyPr>
          <a:lstStyle/>
          <a:p>
            <a:r>
              <a:rPr lang="en-US" dirty="0"/>
              <a:t>11</a:t>
            </a:r>
            <a:r>
              <a:rPr lang="en-US" baseline="30000" dirty="0"/>
              <a:t>th</a:t>
            </a:r>
            <a:r>
              <a:rPr lang="en-US" dirty="0"/>
              <a:t> District COFI </a:t>
            </a:r>
          </a:p>
          <a:p>
            <a:pPr lvl="1"/>
            <a:r>
              <a:rPr lang="en-US" dirty="0"/>
              <a:t>The cost of funds index maintained by the 11</a:t>
            </a:r>
            <a:r>
              <a:rPr lang="en-US" baseline="30000" dirty="0"/>
              <a:t>th</a:t>
            </a:r>
            <a:r>
              <a:rPr lang="en-US" dirty="0"/>
              <a:t> district of the Federal Reserve.  It attempts to estimate the average cost of funds for depository institutions (banks and thrifts).</a:t>
            </a:r>
          </a:p>
          <a:p>
            <a:pPr lvl="1"/>
            <a:r>
              <a:rPr lang="en-US" dirty="0"/>
              <a:t>Very popular index rate</a:t>
            </a:r>
          </a:p>
          <a:p>
            <a:r>
              <a:rPr lang="en-US" dirty="0"/>
              <a:t>Prime Rate</a:t>
            </a:r>
          </a:p>
          <a:p>
            <a:pPr lvl="1"/>
            <a:r>
              <a:rPr lang="en-US" dirty="0"/>
              <a:t>The rate at which banks lend to their most credit worthy customers.</a:t>
            </a:r>
          </a:p>
          <a:p>
            <a:pPr lvl="1"/>
            <a:r>
              <a:rPr lang="en-US" dirty="0"/>
              <a:t>Actually not very popular as an index rate.</a:t>
            </a:r>
          </a:p>
        </p:txBody>
      </p:sp>
    </p:spTree>
    <p:extLst>
      <p:ext uri="{BB962C8B-B14F-4D97-AF65-F5344CB8AC3E}">
        <p14:creationId xmlns:p14="http://schemas.microsoft.com/office/powerpoint/2010/main" val="710549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3618</Words>
  <Application>Microsoft Office PowerPoint</Application>
  <PresentationFormat>Widescreen</PresentationFormat>
  <Paragraphs>239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Adjustable Rate Mortgages</vt:lpstr>
      <vt:lpstr>Name</vt:lpstr>
      <vt:lpstr>Point to Remember</vt:lpstr>
      <vt:lpstr>Why do ARM’s exist?</vt:lpstr>
      <vt:lpstr>Rates of ARM’s Relative to Fixed Rate</vt:lpstr>
      <vt:lpstr>ARM’s and Default Risk</vt:lpstr>
      <vt:lpstr>How is the rate determined?</vt:lpstr>
      <vt:lpstr>Indices</vt:lpstr>
      <vt:lpstr>Indices (Continued)</vt:lpstr>
      <vt:lpstr>LIBOR</vt:lpstr>
      <vt:lpstr>LIBOR (continued)</vt:lpstr>
      <vt:lpstr>Rate Resets</vt:lpstr>
      <vt:lpstr>Interesting Effect of Resets</vt:lpstr>
      <vt:lpstr>ARM’s and Other Loan Types</vt:lpstr>
      <vt:lpstr>Hybrids</vt:lpstr>
      <vt:lpstr>Hybrids </vt:lpstr>
      <vt:lpstr>Caps and Floors</vt:lpstr>
      <vt:lpstr>Caps and Floors</vt:lpstr>
      <vt:lpstr>Caps and Floors</vt:lpstr>
      <vt:lpstr>Common Caps and Floors</vt:lpstr>
      <vt:lpstr>Teaser Rates</vt:lpstr>
      <vt:lpstr>Why do teaser rates exist?</vt:lpstr>
      <vt:lpstr>Teaser Rates and the Housing Crisis</vt:lpstr>
      <vt:lpstr>Example of Teaser Rates in Action</vt:lpstr>
      <vt:lpstr>Teaser Rate after 5 Years</vt:lpstr>
      <vt:lpstr>Effects of Change</vt:lpstr>
      <vt:lpstr>Computing Yields</vt:lpstr>
      <vt:lpstr>Projected Rates</vt:lpstr>
      <vt:lpstr>Simpler Projections</vt:lpstr>
      <vt:lpstr>Worst Case</vt:lpstr>
      <vt:lpstr>Why look at worst case?</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116</cp:revision>
  <dcterms:created xsi:type="dcterms:W3CDTF">2015-01-14T19:18:41Z</dcterms:created>
  <dcterms:modified xsi:type="dcterms:W3CDTF">2020-08-07T19:09:18Z</dcterms:modified>
</cp:coreProperties>
</file>