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5" r:id="rId3"/>
    <p:sldId id="286" r:id="rId4"/>
    <p:sldId id="287"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1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9"/>
    <p:restoredTop sz="93365"/>
  </p:normalViewPr>
  <p:slideViewPr>
    <p:cSldViewPr snapToGrid="0" snapToObjects="1">
      <p:cViewPr varScale="1">
        <p:scale>
          <a:sx n="63" d="100"/>
          <a:sy n="63" d="100"/>
        </p:scale>
        <p:origin x="84" y="9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BC51B-E83A-9B4A-8AA0-262718822A86}" type="datetimeFigureOut">
              <a:rPr lang="en-US" smtClean="0"/>
              <a:t>8/21/2020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29A73-2F6E-0248-9DBE-6A25E1137697}" type="slidenum">
              <a:rPr lang="en-US" smtClean="0"/>
              <a:t>‹#›</a:t>
            </a:fld>
            <a:endParaRPr lang="en-US" dirty="0"/>
          </a:p>
        </p:txBody>
      </p:sp>
    </p:spTree>
    <p:extLst>
      <p:ext uri="{BB962C8B-B14F-4D97-AF65-F5344CB8AC3E}">
        <p14:creationId xmlns:p14="http://schemas.microsoft.com/office/powerpoint/2010/main" val="87420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1561116"/>
            <a:ext cx="10363200" cy="1470025"/>
          </a:xfrm>
          <a:prstGeom prst="rect">
            <a:avLst/>
          </a:prstGeom>
        </p:spPr>
        <p:txBody>
          <a:bodyPr/>
          <a:lstStyle>
            <a:lvl1pPr>
              <a:defRPr baseline="0">
                <a:solidFill>
                  <a:srgbClr val="A32136"/>
                </a:solidFill>
              </a:defRPr>
            </a:lvl1pPr>
          </a:lstStyle>
          <a:p>
            <a:r>
              <a:rPr lang="en-US" dirty="0"/>
              <a:t>Your Video Title Goes Here</a:t>
            </a:r>
          </a:p>
        </p:txBody>
      </p:sp>
      <p:sp>
        <p:nvSpPr>
          <p:cNvPr id="3" name="Subtitle 2"/>
          <p:cNvSpPr>
            <a:spLocks noGrp="1"/>
          </p:cNvSpPr>
          <p:nvPr>
            <p:ph type="subTitle" idx="1" hasCustomPrompt="1"/>
          </p:nvPr>
        </p:nvSpPr>
        <p:spPr>
          <a:xfrm>
            <a:off x="1828800" y="3246821"/>
            <a:ext cx="85344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Course Number &amp; Course Title </a:t>
            </a:r>
          </a:p>
          <a:p>
            <a:r>
              <a:rPr lang="en-US" dirty="0"/>
              <a:t>Your Title/Name</a:t>
            </a:r>
          </a:p>
        </p:txBody>
      </p:sp>
    </p:spTree>
    <p:extLst>
      <p:ext uri="{BB962C8B-B14F-4D97-AF65-F5344CB8AC3E}">
        <p14:creationId xmlns:p14="http://schemas.microsoft.com/office/powerpoint/2010/main" val="339523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234967"/>
            <a:ext cx="10972800" cy="43092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410363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260810"/>
          </a:xfrm>
          <a:prstGeom prst="rect">
            <a:avLst/>
          </a:prstGeom>
        </p:spPr>
        <p:txBody>
          <a:bodyPr vert="eaVert"/>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2608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323690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308839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79177"/>
            <a:ext cx="10363200" cy="1362075"/>
          </a:xfrm>
          <a:prstGeom prst="rect">
            <a:avLst/>
          </a:prstGeom>
        </p:spPr>
        <p:txBody>
          <a:bodyPr anchor="t"/>
          <a:lstStyle>
            <a:lvl1pPr algn="l">
              <a:defRPr sz="4000" b="1" cap="all">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963084" y="256512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153581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sz="half" idx="1"/>
          </p:nvPr>
        </p:nvSpPr>
        <p:spPr>
          <a:xfrm>
            <a:off x="609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88054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609600" y="121523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4994"/>
            <a:ext cx="5386917"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523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4994"/>
            <a:ext cx="5389033"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173279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14134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76946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42881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266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60066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04255"/>
            <a:ext cx="7315200" cy="566738"/>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Picture Placeholder 2"/>
          <p:cNvSpPr>
            <a:spLocks noGrp="1"/>
          </p:cNvSpPr>
          <p:nvPr>
            <p:ph type="pic" idx="1"/>
          </p:nvPr>
        </p:nvSpPr>
        <p:spPr>
          <a:xfrm>
            <a:off x="2389717" y="41132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4722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61026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234967"/>
            <a:ext cx="10972800" cy="4335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856368" y="635635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9564F-DD36-FC4A-B607-38841CBD4D27}" type="datetimeFigureOut">
              <a:rPr lang="en-US" smtClean="0"/>
              <a:pPr/>
              <a:t>8/21/2020</a:t>
            </a:fld>
            <a:endParaRPr lang="en-US" dirty="0"/>
          </a:p>
        </p:txBody>
      </p:sp>
      <p:sp>
        <p:nvSpPr>
          <p:cNvPr id="5" name="Footer Placeholder 4"/>
          <p:cNvSpPr>
            <a:spLocks noGrp="1"/>
          </p:cNvSpPr>
          <p:nvPr>
            <p:ph type="ftr" sz="quarter" idx="3"/>
          </p:nvPr>
        </p:nvSpPr>
        <p:spPr>
          <a:xfrm>
            <a:off x="7018576" y="6356351"/>
            <a:ext cx="26544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856368" y="583959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961AB-7138-4C41-A438-15E3BCDB0A75}" type="slidenum">
              <a:rPr lang="en-US" smtClean="0"/>
              <a:t>‹#›</a:t>
            </a:fld>
            <a:endParaRPr lang="en-US" dirty="0"/>
          </a:p>
        </p:txBody>
      </p:sp>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1192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kern="1200">
          <a:solidFill>
            <a:srgbClr val="A3213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Legal Fundamentals of Real Estate</a:t>
            </a:r>
          </a:p>
        </p:txBody>
      </p:sp>
      <p:sp>
        <p:nvSpPr>
          <p:cNvPr id="3" name="Subtitle 2"/>
          <p:cNvSpPr>
            <a:spLocks noGrp="1"/>
          </p:cNvSpPr>
          <p:nvPr>
            <p:ph type="subTitle" idx="1"/>
          </p:nvPr>
        </p:nvSpPr>
        <p:spPr/>
        <p:txBody>
          <a:bodyPr/>
          <a:lstStyle/>
          <a:p>
            <a:endParaRPr lang="en-US" dirty="0">
              <a:solidFill>
                <a:schemeClr val="tx1"/>
              </a:solidFill>
            </a:endParaRPr>
          </a:p>
        </p:txBody>
      </p:sp>
    </p:spTree>
    <p:extLst>
      <p:ext uri="{BB962C8B-B14F-4D97-AF65-F5344CB8AC3E}">
        <p14:creationId xmlns:p14="http://schemas.microsoft.com/office/powerpoint/2010/main" val="34220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34999-527F-40C3-B1F5-FB8D8D065BA7}"/>
              </a:ext>
            </a:extLst>
          </p:cNvPr>
          <p:cNvSpPr>
            <a:spLocks noGrp="1"/>
          </p:cNvSpPr>
          <p:nvPr>
            <p:ph type="title"/>
          </p:nvPr>
        </p:nvSpPr>
        <p:spPr/>
        <p:txBody>
          <a:bodyPr>
            <a:normAutofit fontScale="90000"/>
          </a:bodyPr>
          <a:lstStyle/>
          <a:p>
            <a:r>
              <a:rPr lang="en-US" dirty="0"/>
              <a:t>Other Estates</a:t>
            </a:r>
          </a:p>
        </p:txBody>
      </p:sp>
      <p:sp>
        <p:nvSpPr>
          <p:cNvPr id="3" name="Content Placeholder 2">
            <a:extLst>
              <a:ext uri="{FF2B5EF4-FFF2-40B4-BE49-F238E27FC236}">
                <a16:creationId xmlns:a16="http://schemas.microsoft.com/office/drawing/2014/main" id="{9EDE70D3-BD97-4AA3-B336-930F5C865B5F}"/>
              </a:ext>
            </a:extLst>
          </p:cNvPr>
          <p:cNvSpPr>
            <a:spLocks noGrp="1"/>
          </p:cNvSpPr>
          <p:nvPr>
            <p:ph idx="1"/>
          </p:nvPr>
        </p:nvSpPr>
        <p:spPr/>
        <p:txBody>
          <a:bodyPr/>
          <a:lstStyle/>
          <a:p>
            <a:r>
              <a:rPr lang="en-US" dirty="0"/>
              <a:t>Most of the other estates are interesting for various purposes, often estate planning, but not really relevant for real estate finance.</a:t>
            </a:r>
          </a:p>
          <a:p>
            <a:pPr lvl="1"/>
            <a:r>
              <a:rPr lang="en-US" dirty="0"/>
              <a:t>Because of the uncertainty related to life estates, reversions, and remainders discussed in the book, lenders are unlikely to make loans on those types of estates.</a:t>
            </a:r>
          </a:p>
        </p:txBody>
      </p:sp>
    </p:spTree>
    <p:extLst>
      <p:ext uri="{BB962C8B-B14F-4D97-AF65-F5344CB8AC3E}">
        <p14:creationId xmlns:p14="http://schemas.microsoft.com/office/powerpoint/2010/main" val="274262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D861B-D79B-4E39-9D78-950A62999729}"/>
              </a:ext>
            </a:extLst>
          </p:cNvPr>
          <p:cNvSpPr>
            <a:spLocks noGrp="1"/>
          </p:cNvSpPr>
          <p:nvPr>
            <p:ph type="title"/>
          </p:nvPr>
        </p:nvSpPr>
        <p:spPr/>
        <p:txBody>
          <a:bodyPr>
            <a:normAutofit fontScale="90000"/>
          </a:bodyPr>
          <a:lstStyle/>
          <a:p>
            <a:r>
              <a:rPr lang="en-US" dirty="0"/>
              <a:t>Leasehold Estates</a:t>
            </a:r>
          </a:p>
        </p:txBody>
      </p:sp>
      <p:sp>
        <p:nvSpPr>
          <p:cNvPr id="3" name="Content Placeholder 2">
            <a:extLst>
              <a:ext uri="{FF2B5EF4-FFF2-40B4-BE49-F238E27FC236}">
                <a16:creationId xmlns:a16="http://schemas.microsoft.com/office/drawing/2014/main" id="{F8D90E1E-BAEC-4DBF-9A62-804E99D693D2}"/>
              </a:ext>
            </a:extLst>
          </p:cNvPr>
          <p:cNvSpPr>
            <a:spLocks noGrp="1"/>
          </p:cNvSpPr>
          <p:nvPr>
            <p:ph idx="1"/>
          </p:nvPr>
        </p:nvSpPr>
        <p:spPr/>
        <p:txBody>
          <a:bodyPr>
            <a:normAutofit fontScale="85000" lnSpcReduction="20000"/>
          </a:bodyPr>
          <a:lstStyle/>
          <a:p>
            <a:r>
              <a:rPr lang="en-US" dirty="0"/>
              <a:t>Leases are extremely important in real estate finance, especially for commercial investments and lending.</a:t>
            </a:r>
          </a:p>
          <a:p>
            <a:r>
              <a:rPr lang="en-US" dirty="0"/>
              <a:t>Estate for Years</a:t>
            </a:r>
          </a:p>
          <a:p>
            <a:pPr lvl="1"/>
            <a:r>
              <a:rPr lang="en-US" dirty="0"/>
              <a:t>The exact duration of the lease is specified.</a:t>
            </a:r>
          </a:p>
          <a:p>
            <a:pPr lvl="1"/>
            <a:r>
              <a:rPr lang="en-US" dirty="0"/>
              <a:t>This is common with commercial leases and many residential leases.</a:t>
            </a:r>
          </a:p>
          <a:p>
            <a:r>
              <a:rPr lang="en-US" dirty="0"/>
              <a:t>Estate From Year to Year</a:t>
            </a:r>
          </a:p>
          <a:p>
            <a:pPr lvl="1"/>
            <a:r>
              <a:rPr lang="en-US" dirty="0"/>
              <a:t>The lease continues until either party, the lessor or the lessee, gives proper notice of their intent to terminate the lease.</a:t>
            </a:r>
          </a:p>
          <a:p>
            <a:pPr lvl="1"/>
            <a:r>
              <a:rPr lang="en-US" dirty="0"/>
              <a:t>Often occurs when the lessee “holds over” after the expiration of an initial Estate for Years Lease.</a:t>
            </a:r>
          </a:p>
          <a:p>
            <a:pPr lvl="1"/>
            <a:r>
              <a:rPr lang="en-US" dirty="0"/>
              <a:t>For both leases, “years” is a term of art, the actual length of the lease can also be measured in months or even days.</a:t>
            </a:r>
          </a:p>
        </p:txBody>
      </p:sp>
    </p:spTree>
    <p:extLst>
      <p:ext uri="{BB962C8B-B14F-4D97-AF65-F5344CB8AC3E}">
        <p14:creationId xmlns:p14="http://schemas.microsoft.com/office/powerpoint/2010/main" val="429375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B2A69-7A70-4022-AF78-C78A9A038D72}"/>
              </a:ext>
            </a:extLst>
          </p:cNvPr>
          <p:cNvSpPr>
            <a:spLocks noGrp="1"/>
          </p:cNvSpPr>
          <p:nvPr>
            <p:ph type="title"/>
          </p:nvPr>
        </p:nvSpPr>
        <p:spPr/>
        <p:txBody>
          <a:bodyPr>
            <a:normAutofit fontScale="90000"/>
          </a:bodyPr>
          <a:lstStyle/>
          <a:p>
            <a:r>
              <a:rPr lang="en-US" dirty="0"/>
              <a:t>Interests, Encumberances, and Easements</a:t>
            </a:r>
          </a:p>
        </p:txBody>
      </p:sp>
      <p:sp>
        <p:nvSpPr>
          <p:cNvPr id="3" name="Content Placeholder 2">
            <a:extLst>
              <a:ext uri="{FF2B5EF4-FFF2-40B4-BE49-F238E27FC236}">
                <a16:creationId xmlns:a16="http://schemas.microsoft.com/office/drawing/2014/main" id="{3CBD0B94-A24C-4F8F-A07B-57604CBBC862}"/>
              </a:ext>
            </a:extLst>
          </p:cNvPr>
          <p:cNvSpPr>
            <a:spLocks noGrp="1"/>
          </p:cNvSpPr>
          <p:nvPr>
            <p:ph idx="1"/>
          </p:nvPr>
        </p:nvSpPr>
        <p:spPr/>
        <p:txBody>
          <a:bodyPr/>
          <a:lstStyle/>
          <a:p>
            <a:r>
              <a:rPr lang="en-US" dirty="0"/>
              <a:t>Interests are typically lesser claims on real property</a:t>
            </a:r>
          </a:p>
          <a:p>
            <a:pPr lvl="1"/>
            <a:r>
              <a:rPr lang="en-US" dirty="0"/>
              <a:t>These interests create encumbrances to the sale of the property, so the two terms are closely related.</a:t>
            </a:r>
          </a:p>
          <a:p>
            <a:pPr lvl="1"/>
            <a:r>
              <a:rPr lang="en-US" dirty="0"/>
              <a:t>My mortgage lender has an interest in my home.</a:t>
            </a:r>
          </a:p>
          <a:p>
            <a:pPr lvl="2"/>
            <a:r>
              <a:rPr lang="en-US" dirty="0"/>
              <a:t>They don’t live there or get to use the pool.</a:t>
            </a:r>
          </a:p>
          <a:p>
            <a:pPr lvl="2"/>
            <a:r>
              <a:rPr lang="en-US" dirty="0"/>
              <a:t>But their mortgage lien creates an encumbrance to my sale of the property.</a:t>
            </a:r>
          </a:p>
          <a:p>
            <a:pPr lvl="3"/>
            <a:r>
              <a:rPr lang="en-US" dirty="0"/>
              <a:t>The lender has to be paid before I receive any proceeds from a sale.</a:t>
            </a:r>
          </a:p>
        </p:txBody>
      </p:sp>
    </p:spTree>
    <p:extLst>
      <p:ext uri="{BB962C8B-B14F-4D97-AF65-F5344CB8AC3E}">
        <p14:creationId xmlns:p14="http://schemas.microsoft.com/office/powerpoint/2010/main" val="398252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FD43-6D48-4A4A-BA67-E21294F4CC63}"/>
              </a:ext>
            </a:extLst>
          </p:cNvPr>
          <p:cNvSpPr>
            <a:spLocks noGrp="1"/>
          </p:cNvSpPr>
          <p:nvPr>
            <p:ph type="title"/>
          </p:nvPr>
        </p:nvSpPr>
        <p:spPr/>
        <p:txBody>
          <a:bodyPr>
            <a:normAutofit fontScale="90000"/>
          </a:bodyPr>
          <a:lstStyle/>
          <a:p>
            <a:r>
              <a:rPr lang="en-US" dirty="0"/>
              <a:t>Easement</a:t>
            </a:r>
          </a:p>
        </p:txBody>
      </p:sp>
      <p:sp>
        <p:nvSpPr>
          <p:cNvPr id="3" name="Content Placeholder 2">
            <a:extLst>
              <a:ext uri="{FF2B5EF4-FFF2-40B4-BE49-F238E27FC236}">
                <a16:creationId xmlns:a16="http://schemas.microsoft.com/office/drawing/2014/main" id="{1B433180-C570-4F93-B864-D86C922EABA7}"/>
              </a:ext>
            </a:extLst>
          </p:cNvPr>
          <p:cNvSpPr>
            <a:spLocks noGrp="1"/>
          </p:cNvSpPr>
          <p:nvPr>
            <p:ph idx="1"/>
          </p:nvPr>
        </p:nvSpPr>
        <p:spPr/>
        <p:txBody>
          <a:bodyPr>
            <a:normAutofit fontScale="92500" lnSpcReduction="20000"/>
          </a:bodyPr>
          <a:lstStyle/>
          <a:p>
            <a:r>
              <a:rPr lang="en-US" dirty="0"/>
              <a:t>An easement is the right to use the land owned by someone else for a specific purpose.</a:t>
            </a:r>
          </a:p>
          <a:p>
            <a:pPr lvl="1"/>
            <a:r>
              <a:rPr lang="en-US" dirty="0"/>
              <a:t>A common example is a utility easement, say for the water company.</a:t>
            </a:r>
          </a:p>
          <a:p>
            <a:pPr lvl="2"/>
            <a:r>
              <a:rPr lang="en-US" dirty="0"/>
              <a:t>There may be a water pipe running through my backyard.</a:t>
            </a:r>
          </a:p>
          <a:p>
            <a:pPr lvl="2"/>
            <a:r>
              <a:rPr lang="en-US" dirty="0"/>
              <a:t>The water company has an easement allowing that water pipe to run through what is otherwise my property, and they probably have an easement allowing them to access that pipe for maintenance or repair.</a:t>
            </a:r>
          </a:p>
          <a:p>
            <a:pPr lvl="3"/>
            <a:r>
              <a:rPr lang="en-US" dirty="0"/>
              <a:t>If they don’t have an easement they are trespassing.</a:t>
            </a:r>
          </a:p>
          <a:p>
            <a:pPr lvl="3"/>
            <a:r>
              <a:rPr lang="en-US" dirty="0"/>
              <a:t>I’m more than happy for them to have the easement, because I like the convenience of city water.</a:t>
            </a:r>
          </a:p>
          <a:p>
            <a:pPr lvl="3"/>
            <a:r>
              <a:rPr lang="en-US" dirty="0"/>
              <a:t>I cannot stop their employees from entering my property to maintain or repair the pipe, and if I have built anything in their easement space that impairs their access, it may be damaged or destroyed with no repercussions for the water company.</a:t>
            </a:r>
          </a:p>
        </p:txBody>
      </p:sp>
    </p:spTree>
    <p:extLst>
      <p:ext uri="{BB962C8B-B14F-4D97-AF65-F5344CB8AC3E}">
        <p14:creationId xmlns:p14="http://schemas.microsoft.com/office/powerpoint/2010/main" val="1726528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E5D44-D4F5-44E1-AD0F-DD8655DB39AA}"/>
              </a:ext>
            </a:extLst>
          </p:cNvPr>
          <p:cNvSpPr>
            <a:spLocks noGrp="1"/>
          </p:cNvSpPr>
          <p:nvPr>
            <p:ph type="title"/>
          </p:nvPr>
        </p:nvSpPr>
        <p:spPr/>
        <p:txBody>
          <a:bodyPr>
            <a:normAutofit fontScale="90000"/>
          </a:bodyPr>
          <a:lstStyle/>
          <a:p>
            <a:r>
              <a:rPr lang="en-US" dirty="0"/>
              <a:t>Importance of Easements</a:t>
            </a:r>
          </a:p>
        </p:txBody>
      </p:sp>
      <p:sp>
        <p:nvSpPr>
          <p:cNvPr id="3" name="Content Placeholder 2">
            <a:extLst>
              <a:ext uri="{FF2B5EF4-FFF2-40B4-BE49-F238E27FC236}">
                <a16:creationId xmlns:a16="http://schemas.microsoft.com/office/drawing/2014/main" id="{61F8C9B3-01F1-4E89-A124-A6A6A3C8E03E}"/>
              </a:ext>
            </a:extLst>
          </p:cNvPr>
          <p:cNvSpPr>
            <a:spLocks noGrp="1"/>
          </p:cNvSpPr>
          <p:nvPr>
            <p:ph idx="1"/>
          </p:nvPr>
        </p:nvSpPr>
        <p:spPr/>
        <p:txBody>
          <a:bodyPr>
            <a:normAutofit fontScale="92500" lnSpcReduction="20000"/>
          </a:bodyPr>
          <a:lstStyle/>
          <a:p>
            <a:r>
              <a:rPr lang="en-US" dirty="0"/>
              <a:t>Most easements are no big deal, and we take them for granted.</a:t>
            </a:r>
          </a:p>
          <a:p>
            <a:r>
              <a:rPr lang="en-US" dirty="0"/>
              <a:t>Many, if not most, actually enhance property value by providing things like electricity, water, and natural gas.</a:t>
            </a:r>
          </a:p>
          <a:p>
            <a:r>
              <a:rPr lang="en-US" dirty="0"/>
              <a:t>But, in some situations, an easement can seriously impair plans for the property.</a:t>
            </a:r>
          </a:p>
          <a:p>
            <a:pPr lvl="1"/>
            <a:r>
              <a:rPr lang="en-US" dirty="0"/>
              <a:t>For example, if an easement runs across the space where our new warehouse space is planned.</a:t>
            </a:r>
          </a:p>
          <a:p>
            <a:r>
              <a:rPr lang="en-US" dirty="0"/>
              <a:t>Checking for easements on any potential property purchases is vitally important, to ensure those easements don’t interfere with the planned use of the property.</a:t>
            </a:r>
          </a:p>
        </p:txBody>
      </p:sp>
    </p:spTree>
    <p:extLst>
      <p:ext uri="{BB962C8B-B14F-4D97-AF65-F5344CB8AC3E}">
        <p14:creationId xmlns:p14="http://schemas.microsoft.com/office/powerpoint/2010/main" val="29446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711C-376A-47B6-B978-20CD088A785D}"/>
              </a:ext>
            </a:extLst>
          </p:cNvPr>
          <p:cNvSpPr>
            <a:spLocks noGrp="1"/>
          </p:cNvSpPr>
          <p:nvPr>
            <p:ph type="title"/>
          </p:nvPr>
        </p:nvSpPr>
        <p:spPr/>
        <p:txBody>
          <a:bodyPr>
            <a:normAutofit fontScale="90000"/>
          </a:bodyPr>
          <a:lstStyle/>
          <a:p>
            <a:r>
              <a:rPr lang="en-US" dirty="0"/>
              <a:t>Recording</a:t>
            </a:r>
          </a:p>
        </p:txBody>
      </p:sp>
      <p:sp>
        <p:nvSpPr>
          <p:cNvPr id="3" name="Content Placeholder 2">
            <a:extLst>
              <a:ext uri="{FF2B5EF4-FFF2-40B4-BE49-F238E27FC236}">
                <a16:creationId xmlns:a16="http://schemas.microsoft.com/office/drawing/2014/main" id="{80221545-F53F-4F28-8D5B-92891C32B204}"/>
              </a:ext>
            </a:extLst>
          </p:cNvPr>
          <p:cNvSpPr>
            <a:spLocks noGrp="1"/>
          </p:cNvSpPr>
          <p:nvPr>
            <p:ph idx="1"/>
          </p:nvPr>
        </p:nvSpPr>
        <p:spPr/>
        <p:txBody>
          <a:bodyPr/>
          <a:lstStyle/>
          <a:p>
            <a:r>
              <a:rPr lang="en-US" dirty="0"/>
              <a:t>Because of the importance of real estate, and all of the interests associated with it, every state has requirements that interests in property must be recorded.</a:t>
            </a:r>
          </a:p>
          <a:p>
            <a:pPr lvl="1"/>
            <a:r>
              <a:rPr lang="en-US" dirty="0"/>
              <a:t>The exact methods for recording vary by state and can be extremely detailed, but the basic idea is that there must be some place where prospective buyers can check for property ownership, deeds, encumbrances, and easements.</a:t>
            </a:r>
          </a:p>
        </p:txBody>
      </p:sp>
    </p:spTree>
    <p:extLst>
      <p:ext uri="{BB962C8B-B14F-4D97-AF65-F5344CB8AC3E}">
        <p14:creationId xmlns:p14="http://schemas.microsoft.com/office/powerpoint/2010/main" val="875914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C9865-17ED-48D0-AF9C-E59CFE925502}"/>
              </a:ext>
            </a:extLst>
          </p:cNvPr>
          <p:cNvSpPr>
            <a:spLocks noGrp="1"/>
          </p:cNvSpPr>
          <p:nvPr>
            <p:ph type="title"/>
          </p:nvPr>
        </p:nvSpPr>
        <p:spPr/>
        <p:txBody>
          <a:bodyPr>
            <a:normAutofit fontScale="90000"/>
          </a:bodyPr>
          <a:lstStyle/>
          <a:p>
            <a:r>
              <a:rPr lang="en-US" dirty="0"/>
              <a:t>Assurance of Title</a:t>
            </a:r>
          </a:p>
        </p:txBody>
      </p:sp>
      <p:sp>
        <p:nvSpPr>
          <p:cNvPr id="3" name="Content Placeholder 2">
            <a:extLst>
              <a:ext uri="{FF2B5EF4-FFF2-40B4-BE49-F238E27FC236}">
                <a16:creationId xmlns:a16="http://schemas.microsoft.com/office/drawing/2014/main" id="{3D22BDD5-9339-407E-929C-B2B9ECE11959}"/>
              </a:ext>
            </a:extLst>
          </p:cNvPr>
          <p:cNvSpPr>
            <a:spLocks noGrp="1"/>
          </p:cNvSpPr>
          <p:nvPr>
            <p:ph idx="1"/>
          </p:nvPr>
        </p:nvSpPr>
        <p:spPr/>
        <p:txBody>
          <a:bodyPr>
            <a:normAutofit fontScale="92500" lnSpcReduction="20000"/>
          </a:bodyPr>
          <a:lstStyle/>
          <a:p>
            <a:r>
              <a:rPr lang="en-US" dirty="0"/>
              <a:t>Assurance of title refers to the process of checking the recorded documents to ensure a buyer is actually buying what they think they are.</a:t>
            </a:r>
          </a:p>
          <a:p>
            <a:pPr lvl="1"/>
            <a:r>
              <a:rPr lang="en-US" dirty="0"/>
              <a:t>I can try to sell you my neighbor’s house.  I don’t own it, and this would be illegal, but I can try.</a:t>
            </a:r>
          </a:p>
          <a:p>
            <a:pPr lvl="1"/>
            <a:r>
              <a:rPr lang="en-US" dirty="0"/>
              <a:t>You can even buy it from me.  Or so you think.  But because I never owned it, I can’t sell it, and you have actually bought nothing.</a:t>
            </a:r>
          </a:p>
          <a:p>
            <a:pPr lvl="2"/>
            <a:r>
              <a:rPr lang="en-US" dirty="0"/>
              <a:t>Again, this is criminal on my part.  You can have me prosecuted and sue me for your money back, if you can find me.  And if I haven’t spent your money already.</a:t>
            </a:r>
          </a:p>
          <a:p>
            <a:r>
              <a:rPr lang="en-US" dirty="0"/>
              <a:t>The check should be for any claims to the property, including easements and other encumbrances, other than those of the seller.</a:t>
            </a:r>
          </a:p>
        </p:txBody>
      </p:sp>
    </p:spTree>
    <p:extLst>
      <p:ext uri="{BB962C8B-B14F-4D97-AF65-F5344CB8AC3E}">
        <p14:creationId xmlns:p14="http://schemas.microsoft.com/office/powerpoint/2010/main" val="140918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0252-F8D1-4309-B581-957B770D14C5}"/>
              </a:ext>
            </a:extLst>
          </p:cNvPr>
          <p:cNvSpPr>
            <a:spLocks noGrp="1"/>
          </p:cNvSpPr>
          <p:nvPr>
            <p:ph type="title"/>
          </p:nvPr>
        </p:nvSpPr>
        <p:spPr/>
        <p:txBody>
          <a:bodyPr>
            <a:normAutofit fontScale="90000"/>
          </a:bodyPr>
          <a:lstStyle/>
          <a:p>
            <a:r>
              <a:rPr lang="en-US" dirty="0"/>
              <a:t>Abstract and Opinion Method of Title Assurance</a:t>
            </a:r>
          </a:p>
        </p:txBody>
      </p:sp>
      <p:sp>
        <p:nvSpPr>
          <p:cNvPr id="3" name="Content Placeholder 2">
            <a:extLst>
              <a:ext uri="{FF2B5EF4-FFF2-40B4-BE49-F238E27FC236}">
                <a16:creationId xmlns:a16="http://schemas.microsoft.com/office/drawing/2014/main" id="{5680D074-3DEE-4EB7-A2E1-7D83E67D53D7}"/>
              </a:ext>
            </a:extLst>
          </p:cNvPr>
          <p:cNvSpPr>
            <a:spLocks noGrp="1"/>
          </p:cNvSpPr>
          <p:nvPr>
            <p:ph idx="1"/>
          </p:nvPr>
        </p:nvSpPr>
        <p:spPr/>
        <p:txBody>
          <a:bodyPr>
            <a:normAutofit fontScale="85000" lnSpcReduction="20000"/>
          </a:bodyPr>
          <a:lstStyle/>
          <a:p>
            <a:r>
              <a:rPr lang="en-US" dirty="0"/>
              <a:t>This is the method that used to be used for all or most residential properties and is still used for most commercial properties.</a:t>
            </a:r>
          </a:p>
          <a:p>
            <a:pPr lvl="1"/>
            <a:r>
              <a:rPr lang="en-US" dirty="0"/>
              <a:t>An attorney is hired to search the property records related to this property, evaluate them, and issue an opinion as to whether the title to the property is good or “clear”.</a:t>
            </a:r>
          </a:p>
          <a:p>
            <a:pPr lvl="1"/>
            <a:r>
              <a:rPr lang="en-US" dirty="0"/>
              <a:t>If the attorney finds that the title is not good, or is “clouded”, the attorney should identify those defects and what may be done to correct them.</a:t>
            </a:r>
          </a:p>
          <a:p>
            <a:r>
              <a:rPr lang="en-US" dirty="0"/>
              <a:t>If the attorney messes this up, good luck.</a:t>
            </a:r>
          </a:p>
          <a:p>
            <a:pPr lvl="1"/>
            <a:r>
              <a:rPr lang="en-US" dirty="0"/>
              <a:t>Generally, the attorney is only liable if you can prove they were negligent in their search or didn’t exhibit a basic level of professional skill.</a:t>
            </a:r>
          </a:p>
          <a:p>
            <a:pPr lvl="2"/>
            <a:r>
              <a:rPr lang="en-US" dirty="0"/>
              <a:t>In most cases, this standard leaves lots of room for mistakes by the attorney that are not actionable.</a:t>
            </a:r>
          </a:p>
        </p:txBody>
      </p:sp>
    </p:spTree>
    <p:extLst>
      <p:ext uri="{BB962C8B-B14F-4D97-AF65-F5344CB8AC3E}">
        <p14:creationId xmlns:p14="http://schemas.microsoft.com/office/powerpoint/2010/main" val="4023355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A309-9D7B-4D4F-9EA1-A853C9588C93}"/>
              </a:ext>
            </a:extLst>
          </p:cNvPr>
          <p:cNvSpPr>
            <a:spLocks noGrp="1"/>
          </p:cNvSpPr>
          <p:nvPr>
            <p:ph type="title"/>
          </p:nvPr>
        </p:nvSpPr>
        <p:spPr/>
        <p:txBody>
          <a:bodyPr>
            <a:normAutofit fontScale="90000"/>
          </a:bodyPr>
          <a:lstStyle/>
          <a:p>
            <a:r>
              <a:rPr lang="en-US" dirty="0"/>
              <a:t>Title Insurance Method of Title Assurance</a:t>
            </a:r>
          </a:p>
        </p:txBody>
      </p:sp>
      <p:sp>
        <p:nvSpPr>
          <p:cNvPr id="3" name="Content Placeholder 2">
            <a:extLst>
              <a:ext uri="{FF2B5EF4-FFF2-40B4-BE49-F238E27FC236}">
                <a16:creationId xmlns:a16="http://schemas.microsoft.com/office/drawing/2014/main" id="{778F3ED7-8B06-4AB3-9D9B-72036617D1FA}"/>
              </a:ext>
            </a:extLst>
          </p:cNvPr>
          <p:cNvSpPr>
            <a:spLocks noGrp="1"/>
          </p:cNvSpPr>
          <p:nvPr>
            <p:ph idx="1"/>
          </p:nvPr>
        </p:nvSpPr>
        <p:spPr/>
        <p:txBody>
          <a:bodyPr>
            <a:normAutofit fontScale="92500" lnSpcReduction="10000"/>
          </a:bodyPr>
          <a:lstStyle/>
          <a:p>
            <a:r>
              <a:rPr lang="en-US" dirty="0"/>
              <a:t>This method is the most commonly used for residential properties, but is not common for commercial property.  It is required for most residential loans by mortgage lenders.</a:t>
            </a:r>
          </a:p>
          <a:p>
            <a:pPr lvl="1"/>
            <a:r>
              <a:rPr lang="en-US" dirty="0"/>
              <a:t>A title insurance company searches the public records, but also generally maintains and searches their own records which may contain even more information.</a:t>
            </a:r>
          </a:p>
          <a:p>
            <a:pPr lvl="1"/>
            <a:r>
              <a:rPr lang="en-US" dirty="0"/>
              <a:t>If the title is determined clear, they issue an actual insurance policy that will pay money to defend the title or cure defects in it.</a:t>
            </a:r>
          </a:p>
          <a:p>
            <a:pPr lvl="2"/>
            <a:r>
              <a:rPr lang="en-US" dirty="0"/>
              <a:t>Usually the policy only covers the lender.</a:t>
            </a:r>
          </a:p>
          <a:p>
            <a:pPr lvl="2"/>
            <a:r>
              <a:rPr lang="en-US" dirty="0"/>
              <a:t>The buyer can pay an additional fee for their own policy.</a:t>
            </a:r>
          </a:p>
        </p:txBody>
      </p:sp>
    </p:spTree>
    <p:extLst>
      <p:ext uri="{BB962C8B-B14F-4D97-AF65-F5344CB8AC3E}">
        <p14:creationId xmlns:p14="http://schemas.microsoft.com/office/powerpoint/2010/main" val="3413419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4316B-48EC-45E7-8136-3658364F1E9A}"/>
              </a:ext>
            </a:extLst>
          </p:cNvPr>
          <p:cNvSpPr>
            <a:spLocks noGrp="1"/>
          </p:cNvSpPr>
          <p:nvPr>
            <p:ph type="title"/>
          </p:nvPr>
        </p:nvSpPr>
        <p:spPr/>
        <p:txBody>
          <a:bodyPr>
            <a:normAutofit fontScale="90000"/>
          </a:bodyPr>
          <a:lstStyle/>
          <a:p>
            <a:r>
              <a:rPr lang="en-US" dirty="0"/>
              <a:t>Mechanic’s Liens</a:t>
            </a:r>
          </a:p>
        </p:txBody>
      </p:sp>
      <p:sp>
        <p:nvSpPr>
          <p:cNvPr id="3" name="Content Placeholder 2">
            <a:extLst>
              <a:ext uri="{FF2B5EF4-FFF2-40B4-BE49-F238E27FC236}">
                <a16:creationId xmlns:a16="http://schemas.microsoft.com/office/drawing/2014/main" id="{171A89DC-DC5F-406C-830E-5AB857B4D0BE}"/>
              </a:ext>
            </a:extLst>
          </p:cNvPr>
          <p:cNvSpPr>
            <a:spLocks noGrp="1"/>
          </p:cNvSpPr>
          <p:nvPr>
            <p:ph idx="1"/>
          </p:nvPr>
        </p:nvSpPr>
        <p:spPr/>
        <p:txBody>
          <a:bodyPr>
            <a:normAutofit fontScale="85000" lnSpcReduction="20000"/>
          </a:bodyPr>
          <a:lstStyle/>
          <a:p>
            <a:r>
              <a:rPr lang="en-US" dirty="0"/>
              <a:t>A lien is a type of encumbrance created by a debt.</a:t>
            </a:r>
          </a:p>
          <a:p>
            <a:pPr lvl="1"/>
            <a:r>
              <a:rPr lang="en-US" dirty="0"/>
              <a:t>The mortgage lien referenced previously is an example.</a:t>
            </a:r>
          </a:p>
          <a:p>
            <a:r>
              <a:rPr lang="en-US" dirty="0"/>
              <a:t>Mechanic’s Liens are a specific type of lien that can give new owners and lenders problems.</a:t>
            </a:r>
          </a:p>
          <a:p>
            <a:pPr lvl="1"/>
            <a:r>
              <a:rPr lang="en-US" dirty="0"/>
              <a:t>Mechanic’s Liens are created when someone performs work on the property and is not paid.</a:t>
            </a:r>
          </a:p>
          <a:p>
            <a:pPr lvl="1"/>
            <a:r>
              <a:rPr lang="en-US" dirty="0"/>
              <a:t>The problem is that mechanic’s liens do not necessarily have to be recorded to be enforceable.</a:t>
            </a:r>
          </a:p>
          <a:p>
            <a:pPr lvl="2"/>
            <a:r>
              <a:rPr lang="en-US" dirty="0"/>
              <a:t>In fact, in Oklahoma, the service provider can wait up to 4 months to file a lien against the property.</a:t>
            </a:r>
          </a:p>
          <a:p>
            <a:pPr lvl="1"/>
            <a:r>
              <a:rPr lang="en-US" dirty="0"/>
              <a:t>Because the lien is not recorded, it won’t show up in a title search by either an attorney or title insurance company.</a:t>
            </a:r>
          </a:p>
        </p:txBody>
      </p:sp>
    </p:spTree>
    <p:extLst>
      <p:ext uri="{BB962C8B-B14F-4D97-AF65-F5344CB8AC3E}">
        <p14:creationId xmlns:p14="http://schemas.microsoft.com/office/powerpoint/2010/main" val="285024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27E1C-34F8-46D9-9770-EBA93F1A93FD}"/>
              </a:ext>
            </a:extLst>
          </p:cNvPr>
          <p:cNvSpPr>
            <a:spLocks noGrp="1"/>
          </p:cNvSpPr>
          <p:nvPr>
            <p:ph type="title"/>
          </p:nvPr>
        </p:nvSpPr>
        <p:spPr/>
        <p:txBody>
          <a:bodyPr>
            <a:normAutofit fontScale="90000"/>
          </a:bodyPr>
          <a:lstStyle/>
          <a:p>
            <a:r>
              <a:rPr lang="en-US" dirty="0"/>
              <a:t>Legal Fundamentals</a:t>
            </a:r>
          </a:p>
        </p:txBody>
      </p:sp>
      <p:sp>
        <p:nvSpPr>
          <p:cNvPr id="3" name="Content Placeholder 2">
            <a:extLst>
              <a:ext uri="{FF2B5EF4-FFF2-40B4-BE49-F238E27FC236}">
                <a16:creationId xmlns:a16="http://schemas.microsoft.com/office/drawing/2014/main" id="{C27AF31B-A8FE-4E44-B166-F804AD82DA8E}"/>
              </a:ext>
            </a:extLst>
          </p:cNvPr>
          <p:cNvSpPr>
            <a:spLocks noGrp="1"/>
          </p:cNvSpPr>
          <p:nvPr>
            <p:ph idx="1"/>
          </p:nvPr>
        </p:nvSpPr>
        <p:spPr/>
        <p:txBody>
          <a:bodyPr/>
          <a:lstStyle/>
          <a:p>
            <a:r>
              <a:rPr lang="en-US" dirty="0"/>
              <a:t>Before we can talk about Real Estate Finance, there are some basic legal concepts we need to know in order to understand some of the specifics of finance related to real estate.</a:t>
            </a:r>
          </a:p>
        </p:txBody>
      </p:sp>
    </p:spTree>
    <p:extLst>
      <p:ext uri="{BB962C8B-B14F-4D97-AF65-F5344CB8AC3E}">
        <p14:creationId xmlns:p14="http://schemas.microsoft.com/office/powerpoint/2010/main" val="2542972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DC0E5-32C7-4498-8371-CF354D850588}"/>
              </a:ext>
            </a:extLst>
          </p:cNvPr>
          <p:cNvSpPr>
            <a:spLocks noGrp="1"/>
          </p:cNvSpPr>
          <p:nvPr>
            <p:ph type="title"/>
          </p:nvPr>
        </p:nvSpPr>
        <p:spPr/>
        <p:txBody>
          <a:bodyPr>
            <a:normAutofit fontScale="90000"/>
          </a:bodyPr>
          <a:lstStyle/>
          <a:p>
            <a:r>
              <a:rPr lang="en-US" dirty="0"/>
              <a:t>Mechanic’s Liens</a:t>
            </a:r>
          </a:p>
        </p:txBody>
      </p:sp>
      <p:sp>
        <p:nvSpPr>
          <p:cNvPr id="3" name="Content Placeholder 2">
            <a:extLst>
              <a:ext uri="{FF2B5EF4-FFF2-40B4-BE49-F238E27FC236}">
                <a16:creationId xmlns:a16="http://schemas.microsoft.com/office/drawing/2014/main" id="{2EBF657F-6683-47E2-B2C6-8FD719B99644}"/>
              </a:ext>
            </a:extLst>
          </p:cNvPr>
          <p:cNvSpPr>
            <a:spLocks noGrp="1"/>
          </p:cNvSpPr>
          <p:nvPr>
            <p:ph idx="1"/>
          </p:nvPr>
        </p:nvSpPr>
        <p:spPr/>
        <p:txBody>
          <a:bodyPr>
            <a:normAutofit/>
          </a:bodyPr>
          <a:lstStyle/>
          <a:p>
            <a:r>
              <a:rPr lang="en-US" dirty="0"/>
              <a:t>Unfortunately, it is quite common for work to be done just before selling a property.</a:t>
            </a:r>
          </a:p>
          <a:p>
            <a:pPr lvl="1"/>
            <a:r>
              <a:rPr lang="en-US" dirty="0"/>
              <a:t>Sometimes the work is done in preparation to sell, and other times it is done to satisfy an inspection report.</a:t>
            </a:r>
          </a:p>
          <a:p>
            <a:pPr lvl="1"/>
            <a:r>
              <a:rPr lang="en-US" dirty="0"/>
              <a:t>If the seller pays the worker as agreed, there is no issue.</a:t>
            </a:r>
          </a:p>
          <a:p>
            <a:pPr lvl="1"/>
            <a:r>
              <a:rPr lang="en-US" dirty="0"/>
              <a:t>But if the seller does not pay and the sale is completed within the 4 month (in Oklahoma) window to record the claim, then the buyer may have a mechanic’s lien placed against their new property!</a:t>
            </a:r>
          </a:p>
          <a:p>
            <a:pPr lvl="2"/>
            <a:r>
              <a:rPr lang="en-US" dirty="0"/>
              <a:t>To clear the lien, the buyer would have to pay the worker.</a:t>
            </a:r>
          </a:p>
        </p:txBody>
      </p:sp>
    </p:spTree>
    <p:extLst>
      <p:ext uri="{BB962C8B-B14F-4D97-AF65-F5344CB8AC3E}">
        <p14:creationId xmlns:p14="http://schemas.microsoft.com/office/powerpoint/2010/main" val="67660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663C-A0D4-4BEE-B94E-5F52C33090B8}"/>
              </a:ext>
            </a:extLst>
          </p:cNvPr>
          <p:cNvSpPr>
            <a:spLocks noGrp="1"/>
          </p:cNvSpPr>
          <p:nvPr>
            <p:ph type="title"/>
          </p:nvPr>
        </p:nvSpPr>
        <p:spPr/>
        <p:txBody>
          <a:bodyPr>
            <a:normAutofit fontScale="90000"/>
          </a:bodyPr>
          <a:lstStyle/>
          <a:p>
            <a:r>
              <a:rPr lang="en-US" dirty="0"/>
              <a:t>Preventing Issues with Mechanic’s Liens</a:t>
            </a:r>
          </a:p>
        </p:txBody>
      </p:sp>
      <p:sp>
        <p:nvSpPr>
          <p:cNvPr id="3" name="Content Placeholder 2">
            <a:extLst>
              <a:ext uri="{FF2B5EF4-FFF2-40B4-BE49-F238E27FC236}">
                <a16:creationId xmlns:a16="http://schemas.microsoft.com/office/drawing/2014/main" id="{444A5BEA-D1FB-42A7-B1DE-CCF7B3F370BC}"/>
              </a:ext>
            </a:extLst>
          </p:cNvPr>
          <p:cNvSpPr>
            <a:spLocks noGrp="1"/>
          </p:cNvSpPr>
          <p:nvPr>
            <p:ph idx="1"/>
          </p:nvPr>
        </p:nvSpPr>
        <p:spPr/>
        <p:txBody>
          <a:bodyPr>
            <a:normAutofit fontScale="77500" lnSpcReduction="20000"/>
          </a:bodyPr>
          <a:lstStyle/>
          <a:p>
            <a:r>
              <a:rPr lang="en-US" dirty="0"/>
              <a:t>To protect themselves, buyers should look for any new work performed on the property, and demand receipts showing payment for the work before continuing with the purchase.</a:t>
            </a:r>
          </a:p>
          <a:p>
            <a:pPr lvl="1"/>
            <a:r>
              <a:rPr lang="en-US" dirty="0"/>
              <a:t>This is especially true for any work completed as a result of a repair request from an inspection.</a:t>
            </a:r>
          </a:p>
          <a:p>
            <a:pPr lvl="2"/>
            <a:r>
              <a:rPr lang="en-US" dirty="0"/>
              <a:t>The buyer knows that work is being done.  Make sure it was paid for.</a:t>
            </a:r>
          </a:p>
          <a:p>
            <a:r>
              <a:rPr lang="en-US" dirty="0"/>
              <a:t>FYI, the vast majority of the time, people do pay their contractors as agreed.</a:t>
            </a:r>
          </a:p>
          <a:p>
            <a:pPr lvl="1"/>
            <a:r>
              <a:rPr lang="en-US" dirty="0"/>
              <a:t>That is actually why they have so long to file.  It is unusual that they have to.</a:t>
            </a:r>
          </a:p>
          <a:p>
            <a:pPr lvl="1"/>
            <a:r>
              <a:rPr lang="en-US" dirty="0"/>
              <a:t>Filing the lien is somewhat expensive and time consuming, so most contractors will make several attempts to get paid through normal means before filing the lien.</a:t>
            </a:r>
          </a:p>
          <a:p>
            <a:pPr lvl="1"/>
            <a:r>
              <a:rPr lang="en-US" dirty="0"/>
              <a:t>The fact that they can file the lien makes it much easier to get contractors to perform work for property owners, they know they can file a lien if they need to.</a:t>
            </a:r>
          </a:p>
        </p:txBody>
      </p:sp>
    </p:spTree>
    <p:extLst>
      <p:ext uri="{BB962C8B-B14F-4D97-AF65-F5344CB8AC3E}">
        <p14:creationId xmlns:p14="http://schemas.microsoft.com/office/powerpoint/2010/main" val="2904149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02E40-BD53-40BA-8BD6-D56D51F3AC04}"/>
              </a:ext>
            </a:extLst>
          </p:cNvPr>
          <p:cNvSpPr>
            <a:spLocks noGrp="1"/>
          </p:cNvSpPr>
          <p:nvPr>
            <p:ph type="title"/>
          </p:nvPr>
        </p:nvSpPr>
        <p:spPr/>
        <p:txBody>
          <a:bodyPr>
            <a:normAutofit fontScale="90000"/>
          </a:bodyPr>
          <a:lstStyle/>
          <a:p>
            <a:r>
              <a:rPr lang="en-US" dirty="0"/>
              <a:t>Government Limitations on Ownership</a:t>
            </a:r>
          </a:p>
        </p:txBody>
      </p:sp>
      <p:sp>
        <p:nvSpPr>
          <p:cNvPr id="3" name="Content Placeholder 2">
            <a:extLst>
              <a:ext uri="{FF2B5EF4-FFF2-40B4-BE49-F238E27FC236}">
                <a16:creationId xmlns:a16="http://schemas.microsoft.com/office/drawing/2014/main" id="{FEFA9D6E-1E22-431A-A7DA-5F7D8225310C}"/>
              </a:ext>
            </a:extLst>
          </p:cNvPr>
          <p:cNvSpPr>
            <a:spLocks noGrp="1"/>
          </p:cNvSpPr>
          <p:nvPr>
            <p:ph idx="1"/>
          </p:nvPr>
        </p:nvSpPr>
        <p:spPr/>
        <p:txBody>
          <a:bodyPr/>
          <a:lstStyle/>
          <a:p>
            <a:r>
              <a:rPr lang="en-US" dirty="0"/>
              <a:t>Government may limit property owner rights through police powers and nuisance laws, among others.</a:t>
            </a:r>
          </a:p>
          <a:p>
            <a:r>
              <a:rPr lang="en-US" dirty="0"/>
              <a:t>Zoning regulations are one of the most significant limitations.</a:t>
            </a:r>
          </a:p>
          <a:p>
            <a:pPr lvl="1"/>
            <a:r>
              <a:rPr lang="en-US" dirty="0"/>
              <a:t>If you want to buy a piece of property to build an office building on, but the city will not allow office buildings in that location, then there is no reason to buy the property.</a:t>
            </a:r>
          </a:p>
        </p:txBody>
      </p:sp>
    </p:spTree>
    <p:extLst>
      <p:ext uri="{BB962C8B-B14F-4D97-AF65-F5344CB8AC3E}">
        <p14:creationId xmlns:p14="http://schemas.microsoft.com/office/powerpoint/2010/main" val="3806744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A88B-FC08-4A3F-8D15-AD119611C3CA}"/>
              </a:ext>
            </a:extLst>
          </p:cNvPr>
          <p:cNvSpPr>
            <a:spLocks noGrp="1"/>
          </p:cNvSpPr>
          <p:nvPr>
            <p:ph type="title"/>
          </p:nvPr>
        </p:nvSpPr>
        <p:spPr/>
        <p:txBody>
          <a:bodyPr>
            <a:normAutofit fontScale="90000"/>
          </a:bodyPr>
          <a:lstStyle/>
          <a:p>
            <a:r>
              <a:rPr lang="en-US" dirty="0"/>
              <a:t>Private Deed Restrictions</a:t>
            </a:r>
          </a:p>
        </p:txBody>
      </p:sp>
      <p:sp>
        <p:nvSpPr>
          <p:cNvPr id="3" name="Content Placeholder 2">
            <a:extLst>
              <a:ext uri="{FF2B5EF4-FFF2-40B4-BE49-F238E27FC236}">
                <a16:creationId xmlns:a16="http://schemas.microsoft.com/office/drawing/2014/main" id="{FBEF7544-0D80-4E1C-9057-8ACE54726695}"/>
              </a:ext>
            </a:extLst>
          </p:cNvPr>
          <p:cNvSpPr>
            <a:spLocks noGrp="1"/>
          </p:cNvSpPr>
          <p:nvPr>
            <p:ph idx="1"/>
          </p:nvPr>
        </p:nvSpPr>
        <p:spPr/>
        <p:txBody>
          <a:bodyPr/>
          <a:lstStyle/>
          <a:p>
            <a:r>
              <a:rPr lang="en-US" dirty="0"/>
              <a:t>These are actually somewhat disfavored at law, so they sometimes may be avoided.</a:t>
            </a:r>
          </a:p>
          <a:p>
            <a:r>
              <a:rPr lang="en-US" dirty="0"/>
              <a:t>Commonly developers use deed restrictions to establish consistent standards in a new development, then turn over the management of those standards to a home owners association after the development is finished.</a:t>
            </a:r>
          </a:p>
        </p:txBody>
      </p:sp>
    </p:spTree>
    <p:extLst>
      <p:ext uri="{BB962C8B-B14F-4D97-AF65-F5344CB8AC3E}">
        <p14:creationId xmlns:p14="http://schemas.microsoft.com/office/powerpoint/2010/main" val="203989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3E47D-8B99-4B4A-B3E0-870744E63F9B}"/>
              </a:ext>
            </a:extLst>
          </p:cNvPr>
          <p:cNvSpPr>
            <a:spLocks noGrp="1"/>
          </p:cNvSpPr>
          <p:nvPr>
            <p:ph type="title"/>
          </p:nvPr>
        </p:nvSpPr>
        <p:spPr/>
        <p:txBody>
          <a:bodyPr>
            <a:normAutofit fontScale="90000"/>
          </a:bodyPr>
          <a:lstStyle/>
          <a:p>
            <a:r>
              <a:rPr lang="en-US" dirty="0"/>
              <a:t>Conclusion</a:t>
            </a:r>
          </a:p>
        </p:txBody>
      </p:sp>
      <p:sp>
        <p:nvSpPr>
          <p:cNvPr id="3" name="Content Placeholder 2">
            <a:extLst>
              <a:ext uri="{FF2B5EF4-FFF2-40B4-BE49-F238E27FC236}">
                <a16:creationId xmlns:a16="http://schemas.microsoft.com/office/drawing/2014/main" id="{FEF31DFD-5210-4344-AB6D-57D81DE930BD}"/>
              </a:ext>
            </a:extLst>
          </p:cNvPr>
          <p:cNvSpPr>
            <a:spLocks noGrp="1"/>
          </p:cNvSpPr>
          <p:nvPr>
            <p:ph idx="1"/>
          </p:nvPr>
        </p:nvSpPr>
        <p:spPr/>
        <p:txBody>
          <a:bodyPr/>
          <a:lstStyle/>
          <a:p>
            <a:r>
              <a:rPr lang="en-US" dirty="0"/>
              <a:t>This has been a brief introduction to the legal framework surrounding real estate, and the particular impacts that framework can have on real estate finance.</a:t>
            </a:r>
          </a:p>
        </p:txBody>
      </p:sp>
    </p:spTree>
    <p:extLst>
      <p:ext uri="{BB962C8B-B14F-4D97-AF65-F5344CB8AC3E}">
        <p14:creationId xmlns:p14="http://schemas.microsoft.com/office/powerpoint/2010/main" val="102806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5C7E-B606-4934-8572-942397492EDB}"/>
              </a:ext>
            </a:extLst>
          </p:cNvPr>
          <p:cNvSpPr>
            <a:spLocks noGrp="1"/>
          </p:cNvSpPr>
          <p:nvPr>
            <p:ph type="title"/>
          </p:nvPr>
        </p:nvSpPr>
        <p:spPr/>
        <p:txBody>
          <a:bodyPr>
            <a:normAutofit fontScale="90000"/>
          </a:bodyPr>
          <a:lstStyle/>
          <a:p>
            <a:r>
              <a:rPr lang="en-US" dirty="0"/>
              <a:t>Real Estate</a:t>
            </a:r>
          </a:p>
        </p:txBody>
      </p:sp>
      <p:sp>
        <p:nvSpPr>
          <p:cNvPr id="3" name="Content Placeholder 2">
            <a:extLst>
              <a:ext uri="{FF2B5EF4-FFF2-40B4-BE49-F238E27FC236}">
                <a16:creationId xmlns:a16="http://schemas.microsoft.com/office/drawing/2014/main" id="{CE5656B7-DB41-4082-9A23-5711359ABCEB}"/>
              </a:ext>
            </a:extLst>
          </p:cNvPr>
          <p:cNvSpPr>
            <a:spLocks noGrp="1"/>
          </p:cNvSpPr>
          <p:nvPr>
            <p:ph idx="1"/>
          </p:nvPr>
        </p:nvSpPr>
        <p:spPr/>
        <p:txBody>
          <a:bodyPr>
            <a:normAutofit/>
          </a:bodyPr>
          <a:lstStyle/>
          <a:p>
            <a:r>
              <a:rPr lang="en-US" dirty="0"/>
              <a:t>Real estate is land and everything permanently attached to it.</a:t>
            </a:r>
          </a:p>
          <a:p>
            <a:pPr lvl="1"/>
            <a:r>
              <a:rPr lang="en-US" dirty="0"/>
              <a:t>This includes any buildings, but also fences, parking lots, etc.</a:t>
            </a:r>
          </a:p>
          <a:p>
            <a:pPr lvl="2"/>
            <a:r>
              <a:rPr lang="en-US" dirty="0"/>
              <a:t>Not to dive off into the weeds this early, but the question is one of intent.  Was the addition meant to be permanent?</a:t>
            </a:r>
          </a:p>
          <a:p>
            <a:pPr lvl="2"/>
            <a:r>
              <a:rPr lang="en-US" dirty="0"/>
              <a:t>There is an old expression related to manufactured housing (trailers).</a:t>
            </a:r>
          </a:p>
          <a:p>
            <a:pPr lvl="3"/>
            <a:r>
              <a:rPr lang="en-US" dirty="0"/>
              <a:t>It’s not home until you take the wheels off.</a:t>
            </a:r>
          </a:p>
          <a:p>
            <a:pPr lvl="3"/>
            <a:r>
              <a:rPr lang="en-US" dirty="0"/>
              <a:t>Well, it may not be part of the real estate until you take the wheels off, so the expression may be right!</a:t>
            </a:r>
          </a:p>
          <a:p>
            <a:pPr lvl="1"/>
            <a:r>
              <a:rPr lang="en-US" dirty="0"/>
              <a:t>Also known as real property or realty.</a:t>
            </a:r>
          </a:p>
        </p:txBody>
      </p:sp>
    </p:spTree>
    <p:extLst>
      <p:ext uri="{BB962C8B-B14F-4D97-AF65-F5344CB8AC3E}">
        <p14:creationId xmlns:p14="http://schemas.microsoft.com/office/powerpoint/2010/main" val="26505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9822-FA28-43FE-83BB-39EE95765B87}"/>
              </a:ext>
            </a:extLst>
          </p:cNvPr>
          <p:cNvSpPr>
            <a:spLocks noGrp="1"/>
          </p:cNvSpPr>
          <p:nvPr>
            <p:ph type="title"/>
          </p:nvPr>
        </p:nvSpPr>
        <p:spPr/>
        <p:txBody>
          <a:bodyPr>
            <a:normAutofit fontScale="90000"/>
          </a:bodyPr>
          <a:lstStyle/>
          <a:p>
            <a:r>
              <a:rPr lang="en-US" dirty="0"/>
              <a:t>Personal Property</a:t>
            </a:r>
          </a:p>
        </p:txBody>
      </p:sp>
      <p:sp>
        <p:nvSpPr>
          <p:cNvPr id="3" name="Content Placeholder 2">
            <a:extLst>
              <a:ext uri="{FF2B5EF4-FFF2-40B4-BE49-F238E27FC236}">
                <a16:creationId xmlns:a16="http://schemas.microsoft.com/office/drawing/2014/main" id="{79CC729B-41B7-42E8-B84A-E455B1BAF12C}"/>
              </a:ext>
            </a:extLst>
          </p:cNvPr>
          <p:cNvSpPr>
            <a:spLocks noGrp="1"/>
          </p:cNvSpPr>
          <p:nvPr>
            <p:ph idx="1"/>
          </p:nvPr>
        </p:nvSpPr>
        <p:spPr/>
        <p:txBody>
          <a:bodyPr/>
          <a:lstStyle/>
          <a:p>
            <a:r>
              <a:rPr lang="en-US" dirty="0"/>
              <a:t>Everything that is not real estate.</a:t>
            </a:r>
          </a:p>
          <a:p>
            <a:pPr lvl="1"/>
            <a:r>
              <a:rPr lang="en-US" dirty="0"/>
              <a:t>Cars, clothes, furniture, patented or copyrighted works, etc.</a:t>
            </a:r>
          </a:p>
          <a:p>
            <a:r>
              <a:rPr lang="en-US" dirty="0"/>
              <a:t>Also known as personalty or sometimes a personal estate.</a:t>
            </a:r>
          </a:p>
        </p:txBody>
      </p:sp>
    </p:spTree>
    <p:extLst>
      <p:ext uri="{BB962C8B-B14F-4D97-AF65-F5344CB8AC3E}">
        <p14:creationId xmlns:p14="http://schemas.microsoft.com/office/powerpoint/2010/main" val="371864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EA78-5022-4B4A-BF5D-E5CCE72FCDB1}"/>
              </a:ext>
            </a:extLst>
          </p:cNvPr>
          <p:cNvSpPr>
            <a:spLocks noGrp="1"/>
          </p:cNvSpPr>
          <p:nvPr>
            <p:ph type="title"/>
          </p:nvPr>
        </p:nvSpPr>
        <p:spPr/>
        <p:txBody>
          <a:bodyPr>
            <a:normAutofit fontScale="90000"/>
          </a:bodyPr>
          <a:lstStyle/>
          <a:p>
            <a:r>
              <a:rPr lang="en-US" dirty="0"/>
              <a:t>Real Property vs Personal Property</a:t>
            </a:r>
          </a:p>
        </p:txBody>
      </p:sp>
      <p:sp>
        <p:nvSpPr>
          <p:cNvPr id="3" name="Content Placeholder 2">
            <a:extLst>
              <a:ext uri="{FF2B5EF4-FFF2-40B4-BE49-F238E27FC236}">
                <a16:creationId xmlns:a16="http://schemas.microsoft.com/office/drawing/2014/main" id="{3598F291-7A8B-4095-BAF8-A751AD713E7C}"/>
              </a:ext>
            </a:extLst>
          </p:cNvPr>
          <p:cNvSpPr>
            <a:spLocks noGrp="1"/>
          </p:cNvSpPr>
          <p:nvPr>
            <p:ph idx="1"/>
          </p:nvPr>
        </p:nvSpPr>
        <p:spPr/>
        <p:txBody>
          <a:bodyPr/>
          <a:lstStyle/>
          <a:p>
            <a:r>
              <a:rPr lang="en-US" dirty="0"/>
              <a:t>Why do we care?</a:t>
            </a:r>
          </a:p>
          <a:p>
            <a:pPr lvl="1"/>
            <a:r>
              <a:rPr lang="en-US" dirty="0"/>
              <a:t>Because any contract that involves real property, including mortgages, must be in writing.</a:t>
            </a:r>
          </a:p>
          <a:p>
            <a:pPr lvl="2"/>
            <a:r>
              <a:rPr lang="en-US" dirty="0"/>
              <a:t>This is actually an easy test question.  When the question says “The verbal mortgage agreement for a piece of real property states…”, you can basically stop reading and look for the answer choice that says there is no such thing as a verbal agreement or contract for real estate.</a:t>
            </a:r>
          </a:p>
        </p:txBody>
      </p:sp>
    </p:spTree>
    <p:extLst>
      <p:ext uri="{BB962C8B-B14F-4D97-AF65-F5344CB8AC3E}">
        <p14:creationId xmlns:p14="http://schemas.microsoft.com/office/powerpoint/2010/main" val="4125120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ECF0-C659-4691-8F32-C00DDB4261B8}"/>
              </a:ext>
            </a:extLst>
          </p:cNvPr>
          <p:cNvSpPr>
            <a:spLocks noGrp="1"/>
          </p:cNvSpPr>
          <p:nvPr>
            <p:ph type="title"/>
          </p:nvPr>
        </p:nvSpPr>
        <p:spPr/>
        <p:txBody>
          <a:bodyPr>
            <a:normAutofit fontScale="90000"/>
          </a:bodyPr>
          <a:lstStyle/>
          <a:p>
            <a:r>
              <a:rPr lang="en-US" dirty="0"/>
              <a:t>A Note on Verbal Contracts</a:t>
            </a:r>
          </a:p>
        </p:txBody>
      </p:sp>
      <p:sp>
        <p:nvSpPr>
          <p:cNvPr id="3" name="Content Placeholder 2">
            <a:extLst>
              <a:ext uri="{FF2B5EF4-FFF2-40B4-BE49-F238E27FC236}">
                <a16:creationId xmlns:a16="http://schemas.microsoft.com/office/drawing/2014/main" id="{81674678-EAF7-4E77-91E9-14C013A1D0CF}"/>
              </a:ext>
            </a:extLst>
          </p:cNvPr>
          <p:cNvSpPr>
            <a:spLocks noGrp="1"/>
          </p:cNvSpPr>
          <p:nvPr>
            <p:ph idx="1"/>
          </p:nvPr>
        </p:nvSpPr>
        <p:spPr/>
        <p:txBody>
          <a:bodyPr/>
          <a:lstStyle/>
          <a:p>
            <a:r>
              <a:rPr lang="en-US" dirty="0"/>
              <a:t>As implied by the previous slide, you can have a verbal contract for personal property.</a:t>
            </a:r>
          </a:p>
          <a:p>
            <a:pPr lvl="1"/>
            <a:r>
              <a:rPr lang="en-US" dirty="0"/>
              <a:t>That is the classroom answer.  It can legally exist, and in a perfect world it is possibly an enforceable contract.</a:t>
            </a:r>
          </a:p>
          <a:p>
            <a:r>
              <a:rPr lang="en-US" dirty="0"/>
              <a:t>In the real world, there are two other really important questions related to contracts.</a:t>
            </a:r>
          </a:p>
        </p:txBody>
      </p:sp>
    </p:spTree>
    <p:extLst>
      <p:ext uri="{BB962C8B-B14F-4D97-AF65-F5344CB8AC3E}">
        <p14:creationId xmlns:p14="http://schemas.microsoft.com/office/powerpoint/2010/main" val="287823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BCDB-0CA7-41B4-A32D-22011C1C0724}"/>
              </a:ext>
            </a:extLst>
          </p:cNvPr>
          <p:cNvSpPr>
            <a:spLocks noGrp="1"/>
          </p:cNvSpPr>
          <p:nvPr>
            <p:ph type="title"/>
          </p:nvPr>
        </p:nvSpPr>
        <p:spPr/>
        <p:txBody>
          <a:bodyPr>
            <a:normAutofit fontScale="90000"/>
          </a:bodyPr>
          <a:lstStyle/>
          <a:p>
            <a:r>
              <a:rPr lang="en-US" dirty="0"/>
              <a:t>Can you prove it?</a:t>
            </a:r>
          </a:p>
        </p:txBody>
      </p:sp>
      <p:sp>
        <p:nvSpPr>
          <p:cNvPr id="3" name="Content Placeholder 2">
            <a:extLst>
              <a:ext uri="{FF2B5EF4-FFF2-40B4-BE49-F238E27FC236}">
                <a16:creationId xmlns:a16="http://schemas.microsoft.com/office/drawing/2014/main" id="{1C6714AE-4469-425B-84A7-B04AEFD8FCCB}"/>
              </a:ext>
            </a:extLst>
          </p:cNvPr>
          <p:cNvSpPr>
            <a:spLocks noGrp="1"/>
          </p:cNvSpPr>
          <p:nvPr>
            <p:ph idx="1"/>
          </p:nvPr>
        </p:nvSpPr>
        <p:spPr/>
        <p:txBody>
          <a:bodyPr>
            <a:normAutofit/>
          </a:bodyPr>
          <a:lstStyle/>
          <a:p>
            <a:r>
              <a:rPr lang="en-US" dirty="0"/>
              <a:t>The first question is can you prove that a contract exists and the terms in the contract?</a:t>
            </a:r>
          </a:p>
          <a:p>
            <a:pPr lvl="1"/>
            <a:r>
              <a:rPr lang="en-US" dirty="0"/>
              <a:t>For real estate, this is much easier because all contracts must be written.  This is the reason they must be in writing.</a:t>
            </a:r>
          </a:p>
          <a:p>
            <a:pPr lvl="1"/>
            <a:r>
              <a:rPr lang="en-US" dirty="0"/>
              <a:t>For personal property, especially personal property involving a verbal contract, proving the existence of the contract and the terms is much harder.</a:t>
            </a:r>
          </a:p>
          <a:p>
            <a:pPr lvl="2"/>
            <a:r>
              <a:rPr lang="en-US" dirty="0"/>
              <a:t>In fact, it may be impossible.  So while verbal contracts are technically enforceable for personal property, they may not be practically enforceable.</a:t>
            </a:r>
          </a:p>
        </p:txBody>
      </p:sp>
    </p:spTree>
    <p:extLst>
      <p:ext uri="{BB962C8B-B14F-4D97-AF65-F5344CB8AC3E}">
        <p14:creationId xmlns:p14="http://schemas.microsoft.com/office/powerpoint/2010/main" val="60462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DFD4-2656-4A1B-80FD-924648EC03F8}"/>
              </a:ext>
            </a:extLst>
          </p:cNvPr>
          <p:cNvSpPr>
            <a:spLocks noGrp="1"/>
          </p:cNvSpPr>
          <p:nvPr>
            <p:ph type="title"/>
          </p:nvPr>
        </p:nvSpPr>
        <p:spPr/>
        <p:txBody>
          <a:bodyPr>
            <a:normAutofit fontScale="90000"/>
          </a:bodyPr>
          <a:lstStyle/>
          <a:p>
            <a:r>
              <a:rPr lang="en-US" dirty="0"/>
              <a:t>Is it worth it?</a:t>
            </a:r>
          </a:p>
        </p:txBody>
      </p:sp>
      <p:sp>
        <p:nvSpPr>
          <p:cNvPr id="3" name="Content Placeholder 2">
            <a:extLst>
              <a:ext uri="{FF2B5EF4-FFF2-40B4-BE49-F238E27FC236}">
                <a16:creationId xmlns:a16="http://schemas.microsoft.com/office/drawing/2014/main" id="{B347ADAB-7929-4A96-B310-F7F1D63A24AB}"/>
              </a:ext>
            </a:extLst>
          </p:cNvPr>
          <p:cNvSpPr>
            <a:spLocks noGrp="1"/>
          </p:cNvSpPr>
          <p:nvPr>
            <p:ph idx="1"/>
          </p:nvPr>
        </p:nvSpPr>
        <p:spPr/>
        <p:txBody>
          <a:bodyPr/>
          <a:lstStyle/>
          <a:p>
            <a:r>
              <a:rPr lang="en-US" dirty="0"/>
              <a:t>Is it worth it to sue on the contract?</a:t>
            </a:r>
          </a:p>
          <a:p>
            <a:pPr lvl="1"/>
            <a:r>
              <a:rPr lang="en-US" dirty="0"/>
              <a:t>This question applies to both real estate and personal property.</a:t>
            </a:r>
          </a:p>
          <a:p>
            <a:pPr lvl="1"/>
            <a:r>
              <a:rPr lang="en-US" dirty="0"/>
              <a:t>You may have a contract.</a:t>
            </a:r>
          </a:p>
          <a:p>
            <a:pPr lvl="1"/>
            <a:r>
              <a:rPr lang="en-US" dirty="0"/>
              <a:t>You may be able to prove it.</a:t>
            </a:r>
          </a:p>
          <a:p>
            <a:pPr lvl="1"/>
            <a:r>
              <a:rPr lang="en-US" dirty="0"/>
              <a:t>You may win.</a:t>
            </a:r>
          </a:p>
          <a:p>
            <a:pPr lvl="1"/>
            <a:r>
              <a:rPr lang="en-US" dirty="0"/>
              <a:t>But if it costs you $15,000 in attorney fees to collect a $1,000 judgement, what is the point?</a:t>
            </a:r>
          </a:p>
        </p:txBody>
      </p:sp>
    </p:spTree>
    <p:extLst>
      <p:ext uri="{BB962C8B-B14F-4D97-AF65-F5344CB8AC3E}">
        <p14:creationId xmlns:p14="http://schemas.microsoft.com/office/powerpoint/2010/main" val="402665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30F6F-2D1D-411D-BEAC-81C3D84C618D}"/>
              </a:ext>
            </a:extLst>
          </p:cNvPr>
          <p:cNvSpPr>
            <a:spLocks noGrp="1"/>
          </p:cNvSpPr>
          <p:nvPr>
            <p:ph type="title"/>
          </p:nvPr>
        </p:nvSpPr>
        <p:spPr/>
        <p:txBody>
          <a:bodyPr>
            <a:normAutofit fontScale="90000"/>
          </a:bodyPr>
          <a:lstStyle/>
          <a:p>
            <a:r>
              <a:rPr lang="en-US" dirty="0"/>
              <a:t>Legal Estates</a:t>
            </a:r>
          </a:p>
        </p:txBody>
      </p:sp>
      <p:sp>
        <p:nvSpPr>
          <p:cNvPr id="3" name="Content Placeholder 2">
            <a:extLst>
              <a:ext uri="{FF2B5EF4-FFF2-40B4-BE49-F238E27FC236}">
                <a16:creationId xmlns:a16="http://schemas.microsoft.com/office/drawing/2014/main" id="{B4F7BD67-0831-427B-9CC3-2F253A478408}"/>
              </a:ext>
            </a:extLst>
          </p:cNvPr>
          <p:cNvSpPr>
            <a:spLocks noGrp="1"/>
          </p:cNvSpPr>
          <p:nvPr>
            <p:ph idx="1"/>
          </p:nvPr>
        </p:nvSpPr>
        <p:spPr/>
        <p:txBody>
          <a:bodyPr>
            <a:normAutofit fontScale="92500" lnSpcReduction="20000"/>
          </a:bodyPr>
          <a:lstStyle/>
          <a:p>
            <a:r>
              <a:rPr lang="en-US" dirty="0"/>
              <a:t>Legal estates refer to the type of ownership you have.</a:t>
            </a:r>
          </a:p>
          <a:p>
            <a:r>
              <a:rPr lang="en-US" dirty="0"/>
              <a:t>Fee simple is the most common.</a:t>
            </a:r>
          </a:p>
          <a:p>
            <a:pPr lvl="1"/>
            <a:r>
              <a:rPr lang="en-US" dirty="0"/>
              <a:t>Fee simple is complete ownership, what most of us probably think of when we think of owning property.</a:t>
            </a:r>
          </a:p>
          <a:p>
            <a:pPr lvl="1"/>
            <a:r>
              <a:rPr lang="en-US" dirty="0"/>
              <a:t>Technically, fee simple ownership would include ownership of anything under the ground, including mineral rights.</a:t>
            </a:r>
          </a:p>
          <a:p>
            <a:pPr lvl="2"/>
            <a:r>
              <a:rPr lang="en-US" dirty="0"/>
              <a:t>In a lot of places, but especially here in Oklahoma, there is a good chance those mineral rights have already been sold.</a:t>
            </a:r>
          </a:p>
          <a:p>
            <a:pPr lvl="2"/>
            <a:r>
              <a:rPr lang="en-US" dirty="0"/>
              <a:t>Nonetheless, ownership may still be referred to as fee simple, even if the mineral rights are missing.</a:t>
            </a:r>
          </a:p>
          <a:p>
            <a:pPr lvl="2"/>
            <a:r>
              <a:rPr lang="en-US" dirty="0"/>
              <a:t>If those mineral rights are important, you need to specifically look to see if they are included in the sale.</a:t>
            </a:r>
          </a:p>
        </p:txBody>
      </p:sp>
    </p:spTree>
    <p:extLst>
      <p:ext uri="{BB962C8B-B14F-4D97-AF65-F5344CB8AC3E}">
        <p14:creationId xmlns:p14="http://schemas.microsoft.com/office/powerpoint/2010/main" val="4276869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TotalTime>
  <Words>2147</Words>
  <Application>Microsoft Office PowerPoint</Application>
  <PresentationFormat>Widescreen</PresentationFormat>
  <Paragraphs>129</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Legal Fundamentals of Real Estate</vt:lpstr>
      <vt:lpstr>Legal Fundamentals</vt:lpstr>
      <vt:lpstr>Real Estate</vt:lpstr>
      <vt:lpstr>Personal Property</vt:lpstr>
      <vt:lpstr>Real Property vs Personal Property</vt:lpstr>
      <vt:lpstr>A Note on Verbal Contracts</vt:lpstr>
      <vt:lpstr>Can you prove it?</vt:lpstr>
      <vt:lpstr>Is it worth it?</vt:lpstr>
      <vt:lpstr>Legal Estates</vt:lpstr>
      <vt:lpstr>Other Estates</vt:lpstr>
      <vt:lpstr>Leasehold Estates</vt:lpstr>
      <vt:lpstr>Interests, Encumberances, and Easements</vt:lpstr>
      <vt:lpstr>Easement</vt:lpstr>
      <vt:lpstr>Importance of Easements</vt:lpstr>
      <vt:lpstr>Recording</vt:lpstr>
      <vt:lpstr>Assurance of Title</vt:lpstr>
      <vt:lpstr>Abstract and Opinion Method of Title Assurance</vt:lpstr>
      <vt:lpstr>Title Insurance Method of Title Assurance</vt:lpstr>
      <vt:lpstr>Mechanic’s Liens</vt:lpstr>
      <vt:lpstr>Mechanic’s Liens</vt:lpstr>
      <vt:lpstr>Preventing Issues with Mechanic’s Liens</vt:lpstr>
      <vt:lpstr>Government Limitations on Ownership</vt:lpstr>
      <vt:lpstr>Private Deed Restrictions</vt:lpstr>
      <vt:lpstr>Conclusion</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Simin Pulat</dc:creator>
  <cp:lastModifiedBy>Chris</cp:lastModifiedBy>
  <cp:revision>54</cp:revision>
  <dcterms:created xsi:type="dcterms:W3CDTF">2015-01-14T19:18:41Z</dcterms:created>
  <dcterms:modified xsi:type="dcterms:W3CDTF">2020-08-21T14:28:34Z</dcterms:modified>
</cp:coreProperties>
</file>