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3365"/>
  </p:normalViewPr>
  <p:slideViewPr>
    <p:cSldViewPr snapToGrid="0" snapToObject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611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Your Video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821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Course Number &amp; Course Title </a:t>
            </a:r>
          </a:p>
          <a:p>
            <a:r>
              <a:rPr lang="en-US" dirty="0"/>
              <a:t>Your Title/Name</a:t>
            </a:r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34967"/>
            <a:ext cx="10972800" cy="43092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26081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2608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564F-DD36-FC4A-B607-38841CBD4D27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A32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For Real Estate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FINC 5970 Real Estate Finance</a:t>
            </a: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E157-2580-41F6-9482-8428BCB0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Industrial/Warehouse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03D0-3B21-4117-8171-660C8BB55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</a:t>
            </a:r>
          </a:p>
          <a:p>
            <a:pPr lvl="1"/>
            <a:r>
              <a:rPr lang="en-US" dirty="0"/>
              <a:t>Real Estate used for manufacturing of products</a:t>
            </a:r>
          </a:p>
          <a:p>
            <a:r>
              <a:rPr lang="en-US" dirty="0"/>
              <a:t>Warehouse</a:t>
            </a:r>
          </a:p>
          <a:p>
            <a:pPr lvl="1"/>
            <a:r>
              <a:rPr lang="en-US" dirty="0"/>
              <a:t>Real Estate used for storage and distribution of products</a:t>
            </a:r>
          </a:p>
          <a:p>
            <a:pPr lvl="1"/>
            <a:r>
              <a:rPr lang="en-US" dirty="0"/>
              <a:t>Huge growth area with the rise of Online sales</a:t>
            </a:r>
          </a:p>
          <a:p>
            <a:pPr lvl="2"/>
            <a:r>
              <a:rPr lang="en-US" dirty="0"/>
              <a:t>Often in unexpected places</a:t>
            </a:r>
          </a:p>
          <a:p>
            <a:r>
              <a:rPr lang="en-US" dirty="0"/>
              <a:t>Both are also further subdivided by type and class</a:t>
            </a:r>
          </a:p>
        </p:txBody>
      </p:sp>
    </p:spTree>
    <p:extLst>
      <p:ext uri="{BB962C8B-B14F-4D97-AF65-F5344CB8AC3E}">
        <p14:creationId xmlns:p14="http://schemas.microsoft.com/office/powerpoint/2010/main" val="302484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B130-D227-4A85-B723-0C54852C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Recreational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91E12-22BA-4A00-AF41-BAF30F6A4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Estate primarily used for recreation</a:t>
            </a:r>
          </a:p>
          <a:p>
            <a:pPr lvl="1"/>
            <a:r>
              <a:rPr lang="en-US" dirty="0"/>
              <a:t>Often combined with other categories like hotels</a:t>
            </a:r>
          </a:p>
          <a:p>
            <a:pPr lvl="1"/>
            <a:r>
              <a:rPr lang="en-US" dirty="0"/>
              <a:t>Country Clubs</a:t>
            </a:r>
          </a:p>
          <a:p>
            <a:pPr lvl="1"/>
            <a:r>
              <a:rPr lang="en-US" dirty="0"/>
              <a:t>Marinas/Resorts</a:t>
            </a:r>
          </a:p>
          <a:p>
            <a:pPr lvl="1"/>
            <a:r>
              <a:rPr lang="en-US" dirty="0"/>
              <a:t>Sport Complexes</a:t>
            </a:r>
          </a:p>
          <a:p>
            <a:r>
              <a:rPr lang="en-US" dirty="0"/>
              <a:t>May be further divided, but not as often.</a:t>
            </a:r>
          </a:p>
        </p:txBody>
      </p:sp>
    </p:spTree>
    <p:extLst>
      <p:ext uri="{BB962C8B-B14F-4D97-AF65-F5344CB8AC3E}">
        <p14:creationId xmlns:p14="http://schemas.microsoft.com/office/powerpoint/2010/main" val="246032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A6C8-2BCD-4ACA-9999-44515A08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Institutional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B962B-5B53-408D-B044-C736F81A9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Estate used for very specific large institutional purposes</a:t>
            </a:r>
          </a:p>
          <a:p>
            <a:pPr lvl="1"/>
            <a:r>
              <a:rPr lang="en-US" dirty="0"/>
              <a:t>Hospitals</a:t>
            </a:r>
          </a:p>
          <a:p>
            <a:pPr lvl="1"/>
            <a:r>
              <a:rPr lang="en-US" dirty="0"/>
              <a:t>Universities</a:t>
            </a:r>
          </a:p>
          <a:p>
            <a:pPr lvl="1"/>
            <a:r>
              <a:rPr lang="en-US" dirty="0"/>
              <a:t>Courthouses</a:t>
            </a:r>
          </a:p>
          <a:p>
            <a:r>
              <a:rPr lang="en-US" dirty="0"/>
              <a:t>Often tailored to one specific use and difficult to repurpose</a:t>
            </a:r>
          </a:p>
        </p:txBody>
      </p:sp>
    </p:spTree>
    <p:extLst>
      <p:ext uri="{BB962C8B-B14F-4D97-AF65-F5344CB8AC3E}">
        <p14:creationId xmlns:p14="http://schemas.microsoft.com/office/powerpoint/2010/main" val="73886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C99F-F56A-4B9C-860E-BDF819B0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Mixed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C222-860A-49F8-8A09-1CA93A805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Zoning regulations often keeps these uses separate</a:t>
            </a:r>
          </a:p>
          <a:p>
            <a:r>
              <a:rPr lang="en-US" dirty="0"/>
              <a:t>But some naturally go together, and modern zoning allows more combinations</a:t>
            </a:r>
          </a:p>
          <a:p>
            <a:r>
              <a:rPr lang="en-US" dirty="0"/>
              <a:t>Any property combining the different categories is said to be mixed use.</a:t>
            </a:r>
          </a:p>
          <a:p>
            <a:pPr lvl="1"/>
            <a:r>
              <a:rPr lang="en-US" dirty="0"/>
              <a:t>But the term is often used to specifically refer to mixed residential and retail developments.</a:t>
            </a:r>
          </a:p>
        </p:txBody>
      </p:sp>
    </p:spTree>
    <p:extLst>
      <p:ext uri="{BB962C8B-B14F-4D97-AF65-F5344CB8AC3E}">
        <p14:creationId xmlns:p14="http://schemas.microsoft.com/office/powerpoint/2010/main" val="271678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06A0-7E3D-42CA-871A-2F2E2134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Estate Prices and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3940-1C33-47B8-BE9F-C6329FBAB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short answer to what determines real estate prices is easy.</a:t>
            </a:r>
          </a:p>
          <a:p>
            <a:r>
              <a:rPr lang="en-US" dirty="0"/>
              <a:t>Supply and demand determine the prices in each category.</a:t>
            </a:r>
          </a:p>
          <a:p>
            <a:pPr lvl="1"/>
            <a:r>
              <a:rPr lang="en-US" dirty="0"/>
              <a:t>But what determines supply and demand</a:t>
            </a:r>
          </a:p>
          <a:p>
            <a:pPr lvl="1"/>
            <a:r>
              <a:rPr lang="en-US" dirty="0"/>
              <a:t>And how do the categories interact.</a:t>
            </a:r>
          </a:p>
        </p:txBody>
      </p:sp>
    </p:spTree>
    <p:extLst>
      <p:ext uri="{BB962C8B-B14F-4D97-AF65-F5344CB8AC3E}">
        <p14:creationId xmlns:p14="http://schemas.microsoft.com/office/powerpoint/2010/main" val="251344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F5A4-365D-4042-AE1A-0CF15CA0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Features of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13C90-E4FC-487C-A073-A0528B1C7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Real Estate is fixed in geographic place.</a:t>
            </a:r>
          </a:p>
          <a:p>
            <a:pPr lvl="1"/>
            <a:r>
              <a:rPr lang="en-US" dirty="0"/>
              <a:t>Local supply and demand determine the value of real estate, because the real estate is not moving anywhere.</a:t>
            </a:r>
          </a:p>
          <a:p>
            <a:r>
              <a:rPr lang="en-US" dirty="0"/>
              <a:t>Real Estate is relatively fixed in time.</a:t>
            </a:r>
          </a:p>
          <a:p>
            <a:pPr lvl="1"/>
            <a:r>
              <a:rPr lang="en-US" dirty="0"/>
              <a:t>It takes a while to build new real estate.</a:t>
            </a:r>
          </a:p>
          <a:p>
            <a:pPr lvl="1"/>
            <a:r>
              <a:rPr lang="en-US" dirty="0"/>
              <a:t>Even a single house can easily take 6 months-1 year to physically build, but getting zoning approved, permits issued, finding a suitable piece of land, etc. can greatly extend this time</a:t>
            </a:r>
          </a:p>
          <a:p>
            <a:pPr lvl="2"/>
            <a:r>
              <a:rPr lang="en-US" dirty="0"/>
              <a:t>Larger projects can take even longer</a:t>
            </a:r>
          </a:p>
        </p:txBody>
      </p:sp>
    </p:spTree>
    <p:extLst>
      <p:ext uri="{BB962C8B-B14F-4D97-AF65-F5344CB8AC3E}">
        <p14:creationId xmlns:p14="http://schemas.microsoft.com/office/powerpoint/2010/main" val="200524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CAA7-4276-4676-A08C-48ACA50E5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E1DC5-72C7-4D2F-8C5A-8897352E3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Estate naturally moves in cycles</a:t>
            </a:r>
          </a:p>
          <a:p>
            <a:pPr lvl="1"/>
            <a:r>
              <a:rPr lang="en-US" dirty="0"/>
              <a:t>In the short run, demand drives prices as supply can’t change very quickly.</a:t>
            </a:r>
          </a:p>
          <a:p>
            <a:pPr lvl="1"/>
            <a:r>
              <a:rPr lang="en-US" dirty="0"/>
              <a:t>When supply does change, it tends to do so all at once.</a:t>
            </a:r>
          </a:p>
          <a:p>
            <a:pPr lvl="2"/>
            <a:r>
              <a:rPr lang="en-US" dirty="0"/>
              <a:t>Everybody had the same idea at the same time, and started similar projects.</a:t>
            </a:r>
          </a:p>
          <a:p>
            <a:pPr lvl="2"/>
            <a:r>
              <a:rPr lang="en-US" dirty="0"/>
              <a:t>So supply tends to over correct.</a:t>
            </a:r>
          </a:p>
        </p:txBody>
      </p:sp>
    </p:spTree>
    <p:extLst>
      <p:ext uri="{BB962C8B-B14F-4D97-AF65-F5344CB8AC3E}">
        <p14:creationId xmlns:p14="http://schemas.microsoft.com/office/powerpoint/2010/main" val="357711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3836-6053-403B-A1A6-E08FD1B4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Area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8D6F5-D3A6-437A-B29F-7E482715F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Growing geographic areas and growing economies tend to increase real estate prices.</a:t>
            </a:r>
          </a:p>
          <a:p>
            <a:r>
              <a:rPr lang="en-US" dirty="0"/>
              <a:t>But even this is a simplification, because each category of real estate may have different factors and they affect each other.</a:t>
            </a:r>
          </a:p>
        </p:txBody>
      </p:sp>
    </p:spTree>
    <p:extLst>
      <p:ext uri="{BB962C8B-B14F-4D97-AF65-F5344CB8AC3E}">
        <p14:creationId xmlns:p14="http://schemas.microsoft.com/office/powerpoint/2010/main" val="129309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684D-B260-492E-8B74-E52347B9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Multi-Family and Single-Family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F9ED-D15B-4FEA-B18A-959D72650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Individuals need a place to live.</a:t>
            </a:r>
          </a:p>
          <a:p>
            <a:r>
              <a:rPr lang="en-US" dirty="0"/>
              <a:t>If a geographic area does not have attractive multi-family housing, this will increase the price for single family houses.</a:t>
            </a:r>
          </a:p>
          <a:p>
            <a:pPr lvl="2"/>
            <a:r>
              <a:rPr lang="en-US" dirty="0"/>
              <a:t>Single family is the only option.</a:t>
            </a:r>
          </a:p>
          <a:p>
            <a:r>
              <a:rPr lang="en-US" dirty="0"/>
              <a:t>If a geographic area has large numbers of vacant multi-family housing, a population increase may not impact single family housing as expected.</a:t>
            </a:r>
          </a:p>
          <a:p>
            <a:pPr lvl="1"/>
            <a:r>
              <a:rPr lang="en-US" dirty="0"/>
              <a:t>Multi-family may be cheap relative to single family, so even though demand increases for housing, that demand will be attracted to the cheaper multi-family option.</a:t>
            </a:r>
          </a:p>
        </p:txBody>
      </p:sp>
    </p:spTree>
    <p:extLst>
      <p:ext uri="{BB962C8B-B14F-4D97-AF65-F5344CB8AC3E}">
        <p14:creationId xmlns:p14="http://schemas.microsoft.com/office/powerpoint/2010/main" val="2287881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20B3-99AB-4DDF-82CF-E8BC54F9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Location, Location,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8730-F8F0-4164-8A43-7871A790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really is the most important aspect of real estate.</a:t>
            </a:r>
          </a:p>
          <a:p>
            <a:pPr lvl="1"/>
            <a:r>
              <a:rPr lang="en-US" dirty="0"/>
              <a:t>For individuals, location may involve better school zones, lower crime, or other amenities.</a:t>
            </a:r>
          </a:p>
          <a:p>
            <a:pPr lvl="1"/>
            <a:r>
              <a:rPr lang="en-US" dirty="0"/>
              <a:t>For investors, location will drive the profit equation.</a:t>
            </a:r>
          </a:p>
          <a:p>
            <a:pPr lvl="2"/>
            <a:r>
              <a:rPr lang="en-US" dirty="0"/>
              <a:t>Some locations will increase revenue.</a:t>
            </a:r>
          </a:p>
          <a:p>
            <a:pPr lvl="2"/>
            <a:r>
              <a:rPr lang="en-US" dirty="0"/>
              <a:t>Some locations will decrease expenses.</a:t>
            </a:r>
          </a:p>
          <a:p>
            <a:pPr lvl="2"/>
            <a:r>
              <a:rPr lang="en-US" dirty="0"/>
              <a:t>The balance of those two considerations determines where the investor buys property.</a:t>
            </a:r>
          </a:p>
        </p:txBody>
      </p:sp>
    </p:spTree>
    <p:extLst>
      <p:ext uri="{BB962C8B-B14F-4D97-AF65-F5344CB8AC3E}">
        <p14:creationId xmlns:p14="http://schemas.microsoft.com/office/powerpoint/2010/main" val="327381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D4EA-8257-4795-8285-D3EDCBFD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Property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509BA-C575-440F-9297-92FBABC6C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Estate is first divided according to two major property types</a:t>
            </a:r>
          </a:p>
          <a:p>
            <a:pPr lvl="1"/>
            <a:r>
              <a:rPr lang="en-US" dirty="0"/>
              <a:t>Residential</a:t>
            </a:r>
          </a:p>
          <a:p>
            <a:pPr lvl="1"/>
            <a:r>
              <a:rPr lang="en-US" dirty="0"/>
              <a:t>Non-Residential or Commercial</a:t>
            </a:r>
          </a:p>
        </p:txBody>
      </p:sp>
    </p:spTree>
    <p:extLst>
      <p:ext uri="{BB962C8B-B14F-4D97-AF65-F5344CB8AC3E}">
        <p14:creationId xmlns:p14="http://schemas.microsoft.com/office/powerpoint/2010/main" val="520739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0ECC-E71F-44EE-BD87-002C7829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Whole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7A1C8-E24E-4F31-8E3A-C568036EF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Whole Foods</a:t>
            </a:r>
          </a:p>
          <a:p>
            <a:pPr lvl="1"/>
            <a:r>
              <a:rPr lang="en-US" dirty="0"/>
              <a:t>Whole foods is notoriously selective about where they build stores.</a:t>
            </a:r>
          </a:p>
          <a:p>
            <a:pPr lvl="2"/>
            <a:r>
              <a:rPr lang="en-US" dirty="0"/>
              <a:t>They impose highly stringent criteria regarding income, property values, other retail stores, etc.</a:t>
            </a:r>
          </a:p>
          <a:p>
            <a:pPr lvl="2"/>
            <a:r>
              <a:rPr lang="en-US" dirty="0"/>
              <a:t>They only locate in the trendy areas of town.</a:t>
            </a:r>
          </a:p>
          <a:p>
            <a:pPr lvl="3"/>
            <a:r>
              <a:rPr lang="en-US" dirty="0"/>
              <a:t>As I type this, the only one in Metro OKC is in Edmund.</a:t>
            </a:r>
          </a:p>
          <a:p>
            <a:pPr lvl="2"/>
            <a:r>
              <a:rPr lang="en-US" dirty="0"/>
              <a:t>Whole Foods is a relatively expensive grocer, they don’t really compete on price, so they choose to locate somewhere where large number of customers don’t buy on price.</a:t>
            </a:r>
          </a:p>
          <a:p>
            <a:pPr lvl="3"/>
            <a:r>
              <a:rPr lang="en-US" dirty="0"/>
              <a:t>They don’t really care how expensive the real estate is, they are mostly maximizing their revenues.</a:t>
            </a:r>
          </a:p>
        </p:txBody>
      </p:sp>
    </p:spTree>
    <p:extLst>
      <p:ext uri="{BB962C8B-B14F-4D97-AF65-F5344CB8AC3E}">
        <p14:creationId xmlns:p14="http://schemas.microsoft.com/office/powerpoint/2010/main" val="3793816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89A2-6EC2-4F3C-9A02-06B32DAD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Amazon Warehouses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C8E1-A33D-4D6A-A690-9D20D1557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Amazon, which owns Whole Foods, takes a completely different approaches with their warehouses.</a:t>
            </a:r>
          </a:p>
          <a:p>
            <a:r>
              <a:rPr lang="en-US" dirty="0"/>
              <a:t>The revenue generated from the warehouse won’t vary much with location.</a:t>
            </a:r>
          </a:p>
          <a:p>
            <a:r>
              <a:rPr lang="en-US" dirty="0"/>
              <a:t>But expenses will.</a:t>
            </a:r>
          </a:p>
          <a:p>
            <a:pPr lvl="1"/>
            <a:r>
              <a:rPr lang="en-US" dirty="0"/>
              <a:t>So the warehouses tend to be located in areas with very low property prices, often rural areas.</a:t>
            </a:r>
          </a:p>
          <a:p>
            <a:pPr lvl="2"/>
            <a:r>
              <a:rPr lang="en-US" dirty="0"/>
              <a:t>They do need to be near roads, railways, waterways, or other distribution modes.</a:t>
            </a:r>
          </a:p>
          <a:p>
            <a:pPr lvl="2"/>
            <a:r>
              <a:rPr lang="en-US" dirty="0"/>
              <a:t>Expenses also increase with distance from customers and distribution methods.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68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FE16-467E-4777-890C-2399DF13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Owning vs Leasing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A2A0-CEFE-450C-9E17-F90021D3F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surprises some people that most businesses do not own their property.</a:t>
            </a:r>
          </a:p>
          <a:p>
            <a:pPr lvl="1"/>
            <a:r>
              <a:rPr lang="en-US" dirty="0"/>
              <a:t>The reason is simple.</a:t>
            </a:r>
          </a:p>
          <a:p>
            <a:pPr lvl="2"/>
            <a:r>
              <a:rPr lang="en-US" dirty="0"/>
              <a:t>Lawyers want to concentrate on being lawyers, doctors on being doctors, etc.</a:t>
            </a:r>
          </a:p>
          <a:p>
            <a:pPr lvl="3"/>
            <a:r>
              <a:rPr lang="en-US" dirty="0"/>
              <a:t>Any time spent on real estate distracts from this</a:t>
            </a:r>
          </a:p>
          <a:p>
            <a:r>
              <a:rPr lang="en-US" dirty="0"/>
              <a:t>Some businesses do own their own property.</a:t>
            </a:r>
          </a:p>
          <a:p>
            <a:pPr lvl="1"/>
            <a:r>
              <a:rPr lang="en-US" dirty="0"/>
              <a:t>When this is the case, they often have individuals or departments dedicating to managing the </a:t>
            </a:r>
            <a:r>
              <a:rPr lang="en-US"/>
              <a:t>real estate.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5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43C9-0368-4623-A932-8E00B938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7E17-E165-459E-B682-555B04313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name implies, residential real estate consists of properties that provide permanent residences for individuals</a:t>
            </a:r>
          </a:p>
          <a:p>
            <a:pPr lvl="1"/>
            <a:r>
              <a:rPr lang="en-US" dirty="0"/>
              <a:t>Permanent is a relatively loose term used to separate these properties from hotels or other short term lodging options.</a:t>
            </a:r>
          </a:p>
        </p:txBody>
      </p:sp>
    </p:spTree>
    <p:extLst>
      <p:ext uri="{BB962C8B-B14F-4D97-AF65-F5344CB8AC3E}">
        <p14:creationId xmlns:p14="http://schemas.microsoft.com/office/powerpoint/2010/main" val="84401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8103-B949-4D40-8120-1BEAF365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Residential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EF2C-B625-4B0B-9BCE-D2AF204A8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Single Family</a:t>
            </a:r>
          </a:p>
          <a:p>
            <a:pPr lvl="1"/>
            <a:r>
              <a:rPr lang="en-US" dirty="0"/>
              <a:t>Detached housing, different properties are not physically attached to each other</a:t>
            </a:r>
          </a:p>
          <a:p>
            <a:pPr lvl="1"/>
            <a:r>
              <a:rPr lang="en-US" dirty="0"/>
              <a:t>Most single family housing is owner occupied, meaning one of the individuals living at the property owns the property.</a:t>
            </a:r>
          </a:p>
          <a:p>
            <a:pPr lvl="2"/>
            <a:r>
              <a:rPr lang="en-US" dirty="0"/>
              <a:t>This means most single family housing is not held for commercial investment.</a:t>
            </a:r>
          </a:p>
          <a:p>
            <a:pPr lvl="2"/>
            <a:r>
              <a:rPr lang="en-US" dirty="0"/>
              <a:t>You don’t have to make a career in real estate to deal with single family real estate.</a:t>
            </a:r>
          </a:p>
          <a:p>
            <a:pPr lvl="1"/>
            <a:r>
              <a:rPr lang="en-US" dirty="0"/>
              <a:t>Commercial investment ownership of single family housing has increased dramatically in the last several years.</a:t>
            </a:r>
          </a:p>
        </p:txBody>
      </p:sp>
    </p:spTree>
    <p:extLst>
      <p:ext uri="{BB962C8B-B14F-4D97-AF65-F5344CB8AC3E}">
        <p14:creationId xmlns:p14="http://schemas.microsoft.com/office/powerpoint/2010/main" val="398567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4A4E-C4B2-4A9E-859A-1F11A340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Residential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BEBD-6651-4ACA-9B00-B4BD8C605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Multi-family</a:t>
            </a:r>
          </a:p>
          <a:p>
            <a:pPr lvl="1"/>
            <a:r>
              <a:rPr lang="en-US" dirty="0"/>
              <a:t>Apartments, condominiums, or any other form of attached housing</a:t>
            </a:r>
          </a:p>
          <a:p>
            <a:pPr lvl="1"/>
            <a:r>
              <a:rPr lang="en-US" dirty="0"/>
              <a:t>Typically the tenants do not own the property they live in.</a:t>
            </a:r>
          </a:p>
          <a:p>
            <a:pPr lvl="2"/>
            <a:r>
              <a:rPr lang="en-US" dirty="0"/>
              <a:t>This is not always true, an owner could live in the building.</a:t>
            </a:r>
          </a:p>
          <a:p>
            <a:pPr lvl="2"/>
            <a:r>
              <a:rPr lang="en-US" dirty="0"/>
              <a:t>Condominiums are complicated.  The occupant may own their space in the building, but they don’t own the building itself or the land it is built on.</a:t>
            </a:r>
          </a:p>
          <a:p>
            <a:pPr lvl="1"/>
            <a:r>
              <a:rPr lang="en-US" dirty="0"/>
              <a:t>Most of this property is owned for investment and is professionally managed to one degree or another.</a:t>
            </a:r>
          </a:p>
          <a:p>
            <a:pPr lvl="2"/>
            <a:r>
              <a:rPr lang="en-US" dirty="0"/>
              <a:t>So it blurs the line between residential and commercial real estate.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2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593F-6C8A-4BA9-A036-59BC2F83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E2CF-6511-4480-8D9B-DF062BF8C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Estate that is not residential</a:t>
            </a:r>
          </a:p>
          <a:p>
            <a:pPr lvl="1"/>
            <a:r>
              <a:rPr lang="en-US" dirty="0"/>
              <a:t>Ok, that’s cheating!</a:t>
            </a:r>
          </a:p>
          <a:p>
            <a:r>
              <a:rPr lang="en-US" dirty="0"/>
              <a:t>Real Estate that is occupied for business purposes and owned for business purposes as well.</a:t>
            </a:r>
          </a:p>
          <a:p>
            <a:r>
              <a:rPr lang="en-US" dirty="0"/>
              <a:t>May be owner occupied or not.</a:t>
            </a:r>
          </a:p>
          <a:p>
            <a:pPr lvl="1"/>
            <a:r>
              <a:rPr lang="en-US" dirty="0"/>
              <a:t>Ideally this decision is based on a financial analysis.</a:t>
            </a:r>
          </a:p>
        </p:txBody>
      </p:sp>
    </p:spTree>
    <p:extLst>
      <p:ext uri="{BB962C8B-B14F-4D97-AF65-F5344CB8AC3E}">
        <p14:creationId xmlns:p14="http://schemas.microsoft.com/office/powerpoint/2010/main" val="67142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B49D-BE5A-4F8A-9E87-9CD66ACC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Commercial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2C204-E28A-425F-A8B3-37BED3120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Office</a:t>
            </a:r>
          </a:p>
          <a:p>
            <a:pPr lvl="1"/>
            <a:r>
              <a:rPr lang="en-US" dirty="0"/>
              <a:t>Real Estate used for business offices.</a:t>
            </a:r>
          </a:p>
          <a:p>
            <a:pPr lvl="1"/>
            <a:r>
              <a:rPr lang="en-US" dirty="0"/>
              <a:t>May be further divided by use</a:t>
            </a:r>
          </a:p>
          <a:p>
            <a:pPr lvl="2"/>
            <a:r>
              <a:rPr lang="en-US" dirty="0"/>
              <a:t>Medical</a:t>
            </a:r>
          </a:p>
          <a:p>
            <a:pPr lvl="2"/>
            <a:r>
              <a:rPr lang="en-US" dirty="0"/>
              <a:t>Legal</a:t>
            </a:r>
          </a:p>
          <a:p>
            <a:pPr lvl="2"/>
            <a:r>
              <a:rPr lang="en-US" dirty="0"/>
              <a:t>Etc.</a:t>
            </a:r>
          </a:p>
          <a:p>
            <a:pPr lvl="1"/>
            <a:r>
              <a:rPr lang="en-US" dirty="0"/>
              <a:t>May be further divided by class</a:t>
            </a:r>
          </a:p>
          <a:p>
            <a:pPr lvl="2"/>
            <a:r>
              <a:rPr lang="en-US" dirty="0"/>
              <a:t>Class A is the nicest office space in the best location with the best amenities.</a:t>
            </a:r>
          </a:p>
          <a:p>
            <a:pPr lvl="2"/>
            <a:r>
              <a:rPr lang="en-US" dirty="0"/>
              <a:t>Class B is next.</a:t>
            </a:r>
          </a:p>
          <a:p>
            <a:pPr lvl="2"/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7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89CC-2492-4663-AEA8-DFE372E0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Commercial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7417-F8B5-4BEE-B335-940C1B39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Retail</a:t>
            </a:r>
          </a:p>
          <a:p>
            <a:pPr lvl="1"/>
            <a:r>
              <a:rPr lang="en-US" dirty="0"/>
              <a:t>Real Estate used for sales to the public</a:t>
            </a:r>
          </a:p>
          <a:p>
            <a:pPr lvl="2"/>
            <a:r>
              <a:rPr lang="en-US" dirty="0"/>
              <a:t>Shopping Centers</a:t>
            </a:r>
          </a:p>
          <a:p>
            <a:pPr lvl="2"/>
            <a:r>
              <a:rPr lang="en-US" dirty="0"/>
              <a:t>Grocery Stores</a:t>
            </a:r>
          </a:p>
          <a:p>
            <a:pPr lvl="2"/>
            <a:r>
              <a:rPr lang="en-US" dirty="0"/>
              <a:t>Etc.</a:t>
            </a:r>
          </a:p>
          <a:p>
            <a:pPr lvl="1"/>
            <a:r>
              <a:rPr lang="en-US" dirty="0"/>
              <a:t>Also divided by type</a:t>
            </a:r>
          </a:p>
          <a:p>
            <a:pPr lvl="2"/>
            <a:r>
              <a:rPr lang="en-US" dirty="0"/>
              <a:t>Regional Mall</a:t>
            </a:r>
          </a:p>
          <a:p>
            <a:pPr lvl="2"/>
            <a:r>
              <a:rPr lang="en-US" dirty="0"/>
              <a:t>Strip Mall</a:t>
            </a:r>
          </a:p>
          <a:p>
            <a:pPr lvl="2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26327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94890-0A47-4722-9394-C0A3115A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Commercial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2146B-D03C-4CED-A1A6-CD6BD80CB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Hotel/Motel</a:t>
            </a:r>
          </a:p>
          <a:p>
            <a:pPr lvl="1"/>
            <a:r>
              <a:rPr lang="en-US" dirty="0"/>
              <a:t>Real Estate used for temporary lodging</a:t>
            </a:r>
          </a:p>
          <a:p>
            <a:r>
              <a:rPr lang="en-US" dirty="0"/>
              <a:t>Again divided by type and class</a:t>
            </a:r>
          </a:p>
          <a:p>
            <a:pPr lvl="1"/>
            <a:r>
              <a:rPr lang="en-US" dirty="0"/>
              <a:t>Full service hotel</a:t>
            </a:r>
          </a:p>
          <a:p>
            <a:pPr lvl="1"/>
            <a:r>
              <a:rPr lang="en-US" dirty="0"/>
              <a:t>Resort</a:t>
            </a:r>
          </a:p>
          <a:p>
            <a:pPr lvl="1"/>
            <a:r>
              <a:rPr lang="en-US" dirty="0"/>
              <a:t>Limited service hotel</a:t>
            </a:r>
          </a:p>
        </p:txBody>
      </p:sp>
    </p:spTree>
    <p:extLst>
      <p:ext uri="{BB962C8B-B14F-4D97-AF65-F5344CB8AC3E}">
        <p14:creationId xmlns:p14="http://schemas.microsoft.com/office/powerpoint/2010/main" val="122627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</TotalTime>
  <Words>1195</Words>
  <Application>Microsoft Office PowerPoint</Application>
  <PresentationFormat>Widescreen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Market For Real Estate</vt:lpstr>
      <vt:lpstr>Major Property Types</vt:lpstr>
      <vt:lpstr>Residential</vt:lpstr>
      <vt:lpstr>Types of Residential</vt:lpstr>
      <vt:lpstr>Types of Residential</vt:lpstr>
      <vt:lpstr>Commercial Real Estate</vt:lpstr>
      <vt:lpstr>Types of Commercial</vt:lpstr>
      <vt:lpstr>Types of Commercial</vt:lpstr>
      <vt:lpstr>Types of Commercial</vt:lpstr>
      <vt:lpstr>Industrial/Warehouse</vt:lpstr>
      <vt:lpstr>Recreational</vt:lpstr>
      <vt:lpstr>Institutional</vt:lpstr>
      <vt:lpstr>Mixed Use</vt:lpstr>
      <vt:lpstr>Real Estate Prices and Value</vt:lpstr>
      <vt:lpstr>Important Features of Real Estate</vt:lpstr>
      <vt:lpstr>Impact of Features</vt:lpstr>
      <vt:lpstr>Area Demographics</vt:lpstr>
      <vt:lpstr>Multi-Family and Single-Family Example</vt:lpstr>
      <vt:lpstr>Location, Location, Location</vt:lpstr>
      <vt:lpstr>Whole Foods</vt:lpstr>
      <vt:lpstr>Amazon Warehouses</vt:lpstr>
      <vt:lpstr>Owning vs Leasing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Chris</cp:lastModifiedBy>
  <cp:revision>121</cp:revision>
  <dcterms:created xsi:type="dcterms:W3CDTF">2015-01-14T19:18:41Z</dcterms:created>
  <dcterms:modified xsi:type="dcterms:W3CDTF">2020-08-11T15:39:12Z</dcterms:modified>
</cp:coreProperties>
</file>