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5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3365"/>
  </p:normalViewPr>
  <p:slideViewPr>
    <p:cSldViewPr snapToGrid="0" snapToObjects="1">
      <p:cViewPr varScale="1">
        <p:scale>
          <a:sx n="107" d="100"/>
          <a:sy n="107" d="100"/>
        </p:scale>
        <p:origin x="98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ARM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BB0F-9DB3-4007-9D94-09B939DA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Balance at end of 6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015A8-8AD7-4C7D-B28A-768ABAEC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balance at the end of the 6</a:t>
            </a:r>
            <a:r>
              <a:rPr lang="en-US" baseline="30000" dirty="0"/>
              <a:t>th</a:t>
            </a:r>
            <a:r>
              <a:rPr lang="en-US" dirty="0"/>
              <a:t> year will be needed to calculate the payment in the 7</a:t>
            </a:r>
            <a:r>
              <a:rPr lang="en-US" baseline="30000" dirty="0"/>
              <a:t>th</a:t>
            </a:r>
            <a:r>
              <a:rPr lang="en-US" dirty="0"/>
              <a:t> year.</a:t>
            </a:r>
          </a:p>
          <a:p>
            <a:r>
              <a:rPr lang="en-US" dirty="0"/>
              <a:t>Because the loan effectively reset, only 12 months will pass under the new terms.</a:t>
            </a:r>
          </a:p>
          <a:p>
            <a:r>
              <a:rPr lang="en-US" dirty="0"/>
              <a:t>PV=353,147.5745</a:t>
            </a:r>
          </a:p>
          <a:p>
            <a:r>
              <a:rPr lang="en-US" dirty="0"/>
              <a:t>N=12</a:t>
            </a:r>
          </a:p>
          <a:p>
            <a:r>
              <a:rPr lang="en-US" dirty="0"/>
              <a:t>I/Y=4.625/12 or 4.625</a:t>
            </a:r>
          </a:p>
          <a:p>
            <a:r>
              <a:rPr lang="en-US" dirty="0"/>
              <a:t>PMT = -1988.0488</a:t>
            </a:r>
          </a:p>
          <a:p>
            <a:r>
              <a:rPr lang="en-US" dirty="0"/>
              <a:t>CPT FV = -345,462.5147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198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318CE-7213-4C03-BABF-E374D08C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for the 7</a:t>
            </a:r>
            <a:r>
              <a:rPr lang="en-US" baseline="30000" dirty="0"/>
              <a:t>th</a:t>
            </a:r>
            <a:r>
              <a:rPr lang="en-US" dirty="0"/>
              <a:t> Year (after 6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0C78A-4BC5-432E-AC89-F4756E428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this starts to get repetitive</a:t>
            </a:r>
          </a:p>
          <a:p>
            <a:r>
              <a:rPr lang="en-US" dirty="0"/>
              <a:t>PV= 345,462.5147</a:t>
            </a:r>
          </a:p>
          <a:p>
            <a:r>
              <a:rPr lang="en-US" dirty="0"/>
              <a:t>N=288</a:t>
            </a:r>
          </a:p>
          <a:p>
            <a:r>
              <a:rPr lang="en-US" dirty="0"/>
              <a:t>I/Y=6.625/12 or 6.625</a:t>
            </a:r>
          </a:p>
          <a:p>
            <a:pPr lvl="1"/>
            <a:r>
              <a:rPr lang="en-US" dirty="0"/>
              <a:t>This is the maximum increase allowed by the annual cap again.</a:t>
            </a:r>
          </a:p>
          <a:p>
            <a:r>
              <a:rPr lang="en-US" dirty="0"/>
              <a:t>CPT PMT =-2398.5002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05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ADF9-D28B-4546-939A-F7036377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Balance at End of 7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3E3DE-0751-4D87-89CD-4FDFD1F7C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PV=345,462.5147</a:t>
            </a:r>
          </a:p>
          <a:p>
            <a:r>
              <a:rPr lang="en-US" dirty="0"/>
              <a:t>N=12</a:t>
            </a:r>
          </a:p>
          <a:p>
            <a:r>
              <a:rPr lang="en-US" dirty="0"/>
              <a:t>I/Y=6.625/12 or 6.625</a:t>
            </a:r>
          </a:p>
          <a:p>
            <a:r>
              <a:rPr lang="en-US" dirty="0"/>
              <a:t>PMT = -2398.5002</a:t>
            </a:r>
          </a:p>
          <a:p>
            <a:r>
              <a:rPr lang="en-US" dirty="0"/>
              <a:t>CPT FV = -339,385.0659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5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DDB2-2329-41C0-AA11-D3A1FD4E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 8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D4F0-6DFF-4A29-ABDA-C7761771C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PV= 339,385.0659 </a:t>
            </a:r>
          </a:p>
          <a:p>
            <a:r>
              <a:rPr lang="en-US" dirty="0"/>
              <a:t>N=288-12=276</a:t>
            </a:r>
          </a:p>
          <a:p>
            <a:r>
              <a:rPr lang="en-US" dirty="0"/>
              <a:t>I/Y=7.625/12 or 7.625</a:t>
            </a:r>
          </a:p>
          <a:p>
            <a:pPr lvl="1"/>
            <a:r>
              <a:rPr lang="en-US" dirty="0"/>
              <a:t>This is slightly different, the rate only increased by 1% from the previous year.</a:t>
            </a:r>
          </a:p>
          <a:p>
            <a:pPr lvl="1"/>
            <a:r>
              <a:rPr lang="en-US" dirty="0"/>
              <a:t>This is because rates have now hit the lifetime cap of 5% from the initial rate and can rise no higher.</a:t>
            </a:r>
          </a:p>
          <a:p>
            <a:pPr lvl="1"/>
            <a:r>
              <a:rPr lang="en-US" dirty="0"/>
              <a:t>Assuming the worst case, rates will not change from this point on.</a:t>
            </a:r>
          </a:p>
          <a:p>
            <a:pPr lvl="1"/>
            <a:r>
              <a:rPr lang="en-US" dirty="0"/>
              <a:t>If we were not assuming a worst case scenario, they could fall.</a:t>
            </a:r>
          </a:p>
          <a:p>
            <a:r>
              <a:rPr lang="en-US" dirty="0"/>
              <a:t>CPT PMT =-2611.0602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1923-EF61-45F4-9D27-CCC78486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4230-EFC5-4406-8AAD-65E23ACFE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5 years</a:t>
            </a:r>
          </a:p>
          <a:p>
            <a:pPr lvl="1"/>
            <a:r>
              <a:rPr lang="en-US" dirty="0"/>
              <a:t>1606.6021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1988.0488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lvl="1"/>
            <a:r>
              <a:rPr lang="en-US" dirty="0"/>
              <a:t>2398.5002</a:t>
            </a:r>
          </a:p>
          <a:p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-30</a:t>
            </a:r>
            <a:r>
              <a:rPr lang="en-US" baseline="30000" dirty="0"/>
              <a:t>th</a:t>
            </a:r>
            <a:r>
              <a:rPr lang="en-US" dirty="0"/>
              <a:t> Years</a:t>
            </a:r>
          </a:p>
          <a:p>
            <a:pPr lvl="1"/>
            <a:r>
              <a:rPr lang="en-US" dirty="0"/>
              <a:t>2611.0602</a:t>
            </a:r>
          </a:p>
        </p:txBody>
      </p:sp>
    </p:spTree>
    <p:extLst>
      <p:ext uri="{BB962C8B-B14F-4D97-AF65-F5344CB8AC3E}">
        <p14:creationId xmlns:p14="http://schemas.microsoft.com/office/powerpoint/2010/main" val="314470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1D6C-9566-48F2-B241-E89A7BD7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 on Payment Increase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D89C8-A4FC-4396-A283-F84DB31A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 the first 8 years of the loan, payments have increased by slightly over $1,000 or a little over 60%.</a:t>
            </a:r>
          </a:p>
          <a:p>
            <a:r>
              <a:rPr lang="en-US" dirty="0"/>
              <a:t>The riskiness should be apparent.</a:t>
            </a:r>
          </a:p>
          <a:p>
            <a:r>
              <a:rPr lang="en-US" dirty="0"/>
              <a:t>Those choosing a floating rate loan should have some plan for dealing with possible payment increases.</a:t>
            </a:r>
          </a:p>
        </p:txBody>
      </p:sp>
    </p:spTree>
    <p:extLst>
      <p:ext uri="{BB962C8B-B14F-4D97-AF65-F5344CB8AC3E}">
        <p14:creationId xmlns:p14="http://schemas.microsoft.com/office/powerpoint/2010/main" val="62571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468F-C6EB-470A-A764-2EFBBB0FE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Cost for 30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4812E-57ED-432D-82A4-BD20B3572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Because the payment is changing, the cash flow menu must be used to compute the effective cost.</a:t>
            </a:r>
          </a:p>
          <a:p>
            <a:r>
              <a:rPr lang="en-US" dirty="0"/>
              <a:t>CF0= 400,000-5,561= 394,439</a:t>
            </a:r>
          </a:p>
          <a:p>
            <a:r>
              <a:rPr lang="en-US" dirty="0"/>
              <a:t>C01=-1606.6021</a:t>
            </a:r>
          </a:p>
          <a:p>
            <a:pPr lvl="1"/>
            <a:r>
              <a:rPr lang="en-US" dirty="0"/>
              <a:t>F01=60</a:t>
            </a:r>
          </a:p>
          <a:p>
            <a:r>
              <a:rPr lang="en-US" dirty="0"/>
              <a:t>C02=-1988.0488</a:t>
            </a:r>
          </a:p>
          <a:p>
            <a:pPr lvl="1"/>
            <a:r>
              <a:rPr lang="en-US" dirty="0"/>
              <a:t>F02=12</a:t>
            </a:r>
          </a:p>
          <a:p>
            <a:r>
              <a:rPr lang="en-US" dirty="0"/>
              <a:t>C03=-2398.5002</a:t>
            </a:r>
          </a:p>
          <a:p>
            <a:pPr lvl="1"/>
            <a:r>
              <a:rPr lang="en-US" dirty="0"/>
              <a:t>F03=12</a:t>
            </a:r>
          </a:p>
          <a:p>
            <a:r>
              <a:rPr lang="en-US" dirty="0"/>
              <a:t>C04=-2611.0602</a:t>
            </a:r>
          </a:p>
          <a:p>
            <a:pPr lvl="1"/>
            <a:r>
              <a:rPr lang="en-US" dirty="0"/>
              <a:t>F04=360-60-12-12=276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D83F-03DA-4ABC-84A8-130530611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Cost for 30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27FE-1FA2-40A9-914F-64FC3C911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CPT IRR = 5.6139%</a:t>
            </a:r>
          </a:p>
          <a:p>
            <a:pPr lvl="1"/>
            <a:r>
              <a:rPr lang="en-US" dirty="0"/>
              <a:t>Did you remember to multiply by 12?</a:t>
            </a:r>
          </a:p>
          <a:p>
            <a:r>
              <a:rPr lang="en-US" dirty="0"/>
              <a:t>It should not be a surprise that the adjustable rate is significantly more expensive over a longer time when we assume the worst case for interest rates.</a:t>
            </a:r>
          </a:p>
          <a:p>
            <a:pPr lvl="1"/>
            <a:r>
              <a:rPr lang="en-US" dirty="0"/>
              <a:t>There is a much longer period where rates are higher. </a:t>
            </a:r>
          </a:p>
        </p:txBody>
      </p:sp>
    </p:spTree>
    <p:extLst>
      <p:ext uri="{BB962C8B-B14F-4D97-AF65-F5344CB8AC3E}">
        <p14:creationId xmlns:p14="http://schemas.microsoft.com/office/powerpoint/2010/main" val="299641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8470-F69E-4A33-85DE-62983264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Extra Payments to Offset Rate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63B20-41DF-4687-85E9-2F7A681F9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I am able and willing to make the higher fixed rate payment on the floating rate loan?</a:t>
            </a:r>
          </a:p>
          <a:p>
            <a:pPr lvl="1"/>
            <a:r>
              <a:rPr lang="en-US" dirty="0"/>
              <a:t>This is a variation on some of the tricks we have used before, making the 15 year payment on a 30 year loan or investing the difference in the stock market.</a:t>
            </a:r>
          </a:p>
          <a:p>
            <a:pPr lvl="2"/>
            <a:r>
              <a:rPr lang="en-US" dirty="0"/>
              <a:t>We could still do the investing trick by the way.</a:t>
            </a:r>
          </a:p>
          <a:p>
            <a:pPr lvl="1"/>
            <a:r>
              <a:rPr lang="en-US" dirty="0"/>
              <a:t>But a key difference with the floating rate is that doing this can actually change our future payments.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8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033DC-3CCD-4E9D-8BDC-2E3C98379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Info From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3768-FDB0-44AD-8310-971F9FBA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fixed rate payment is $1909.6612</a:t>
            </a:r>
          </a:p>
          <a:p>
            <a:r>
              <a:rPr lang="en-US" dirty="0"/>
              <a:t>The initial floating rate payment is $1606.6021</a:t>
            </a:r>
          </a:p>
          <a:p>
            <a:r>
              <a:rPr lang="en-US" dirty="0"/>
              <a:t>The remaining balance on the floating rate loan after 5 years is $353,147.5691, if I send only the required payment.</a:t>
            </a:r>
          </a:p>
          <a:p>
            <a:r>
              <a:rPr lang="en-US" dirty="0"/>
              <a:t>Assuming the worst case for interest rates, the payment on the floating rate in the 6</a:t>
            </a:r>
            <a:r>
              <a:rPr lang="en-US" baseline="30000" dirty="0"/>
              <a:t>th</a:t>
            </a:r>
            <a:r>
              <a:rPr lang="en-US" dirty="0"/>
              <a:t> year is $1988.0487</a:t>
            </a:r>
          </a:p>
          <a:p>
            <a:pPr lvl="1"/>
            <a:r>
              <a:rPr lang="en-US" dirty="0"/>
              <a:t>I’m not going to carry this example past the 6</a:t>
            </a:r>
            <a:r>
              <a:rPr lang="en-US" baseline="30000" dirty="0"/>
              <a:t>th</a:t>
            </a:r>
            <a:r>
              <a:rPr lang="en-US" dirty="0"/>
              <a:t> year, but you may want to.</a:t>
            </a:r>
          </a:p>
        </p:txBody>
      </p:sp>
    </p:spTree>
    <p:extLst>
      <p:ext uri="{BB962C8B-B14F-4D97-AF65-F5344CB8AC3E}">
        <p14:creationId xmlns:p14="http://schemas.microsoft.com/office/powerpoint/2010/main" val="95512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DBA2-7305-4A0C-A625-222747B8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an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CAEE-5A96-4DAF-9785-B23A3EA7E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example, we will evaluate a 5/1 30 year ARM.  We will borrow $400,000, and the loan has closing costs of $5561 and a quoted interest rate of 2.625%.  The loan also has an annual interest rate cap of 2% and a lifetime interest rate cap of 5%.  In our example, we will not make any extra payments on the loan.</a:t>
            </a:r>
          </a:p>
          <a:p>
            <a:r>
              <a:rPr lang="en-US" dirty="0"/>
              <a:t>We will assume the worst case for interest rates.</a:t>
            </a:r>
          </a:p>
          <a:p>
            <a:pPr lvl="1"/>
            <a:r>
              <a:rPr lang="en-US" dirty="0"/>
              <a:t>In our case that means that interest rates immediately rise by at least 5%, and they stay at least that high.</a:t>
            </a:r>
          </a:p>
          <a:p>
            <a:pPr lvl="1"/>
            <a:r>
              <a:rPr lang="en-US" dirty="0"/>
              <a:t>They could go higher, but our cap keeps the rate on our loan from increasing by more than 5%, so we don’t really care beyond that.</a:t>
            </a:r>
          </a:p>
        </p:txBody>
      </p:sp>
    </p:spTree>
    <p:extLst>
      <p:ext uri="{BB962C8B-B14F-4D97-AF65-F5344CB8AC3E}">
        <p14:creationId xmlns:p14="http://schemas.microsoft.com/office/powerpoint/2010/main" val="1592192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105F-6FBF-48D0-BD18-A5CFB976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FRM payment on 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438FC-A43C-49A2-B564-4C2677B8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Remember, when I am sending extra money, I have to use FV to calculate the remaining loan balance.</a:t>
            </a:r>
          </a:p>
          <a:p>
            <a:pPr lvl="1"/>
            <a:r>
              <a:rPr lang="en-US" dirty="0"/>
              <a:t>PV=400,000</a:t>
            </a:r>
          </a:p>
          <a:p>
            <a:pPr lvl="1"/>
            <a:r>
              <a:rPr lang="en-US" dirty="0"/>
              <a:t>N=60</a:t>
            </a:r>
          </a:p>
          <a:p>
            <a:pPr lvl="1"/>
            <a:r>
              <a:rPr lang="en-US" dirty="0"/>
              <a:t>R=2.625%</a:t>
            </a:r>
          </a:p>
          <a:p>
            <a:pPr lvl="1"/>
            <a:r>
              <a:rPr lang="en-US" dirty="0"/>
              <a:t>PMT= -1909.6612</a:t>
            </a:r>
          </a:p>
          <a:p>
            <a:pPr lvl="1"/>
            <a:r>
              <a:rPr lang="en-US" dirty="0"/>
              <a:t>CPT FV = -337,739.4121</a:t>
            </a:r>
          </a:p>
          <a:p>
            <a:pPr lvl="2"/>
            <a:r>
              <a:rPr lang="en-US" dirty="0"/>
              <a:t>Quick check, I sent more money to the loan, and this balance is less than it would be sending only the required payment.  This seems right.</a:t>
            </a:r>
          </a:p>
        </p:txBody>
      </p:sp>
    </p:spTree>
    <p:extLst>
      <p:ext uri="{BB962C8B-B14F-4D97-AF65-F5344CB8AC3E}">
        <p14:creationId xmlns:p14="http://schemas.microsoft.com/office/powerpoint/2010/main" val="170778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E5629-A373-4606-8346-027A9962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Payment in 6</a:t>
            </a:r>
            <a:r>
              <a:rPr lang="en-US" baseline="30000" dirty="0"/>
              <a:t>th</a:t>
            </a:r>
            <a:r>
              <a:rPr lang="en-US" dirty="0"/>
              <a:t> Year with FRM payment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81D8-7E43-4816-970E-ED937C06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Under the worst case, our new payment will be:</a:t>
            </a:r>
          </a:p>
          <a:p>
            <a:pPr lvl="1"/>
            <a:r>
              <a:rPr lang="en-US" dirty="0"/>
              <a:t>PV= 337,739.4121</a:t>
            </a:r>
          </a:p>
          <a:p>
            <a:pPr lvl="1"/>
            <a:r>
              <a:rPr lang="en-US" dirty="0"/>
              <a:t>N= (360-60)=300</a:t>
            </a:r>
          </a:p>
          <a:p>
            <a:pPr lvl="1"/>
            <a:r>
              <a:rPr lang="en-US" dirty="0"/>
              <a:t>R=4.625%</a:t>
            </a:r>
          </a:p>
          <a:p>
            <a:pPr lvl="1"/>
            <a:r>
              <a:rPr lang="en-US" dirty="0"/>
              <a:t>CPT PMT = 1901.3083</a:t>
            </a:r>
          </a:p>
          <a:p>
            <a:r>
              <a:rPr lang="en-US" dirty="0"/>
              <a:t>Notice this substantially reduces the payment shock when rates change.</a:t>
            </a:r>
          </a:p>
          <a:p>
            <a:pPr lvl="1"/>
            <a:r>
              <a:rPr lang="en-US" dirty="0"/>
              <a:t>First, the payment doesn’t go up as much.</a:t>
            </a:r>
          </a:p>
          <a:p>
            <a:pPr lvl="1"/>
            <a:r>
              <a:rPr lang="en-US" dirty="0"/>
              <a:t>Second, the payment doesn’t go as high as the FRM payment, which is what I have been paying anyway to make this happen!</a:t>
            </a:r>
          </a:p>
          <a:p>
            <a:pPr lvl="1"/>
            <a:r>
              <a:rPr lang="en-US" dirty="0"/>
              <a:t>It probably will exceed the FRM payment next year, but you can look at that.</a:t>
            </a:r>
          </a:p>
        </p:txBody>
      </p:sp>
    </p:spTree>
    <p:extLst>
      <p:ext uri="{BB962C8B-B14F-4D97-AF65-F5344CB8AC3E}">
        <p14:creationId xmlns:p14="http://schemas.microsoft.com/office/powerpoint/2010/main" val="1511545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3827-D577-4539-9472-59BB9BF8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B95C-F6EB-49E3-88C3-6043C6B03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 can potentially do even better by investing the difference between the FRM payment and the ARM payment.</a:t>
            </a:r>
          </a:p>
          <a:p>
            <a:pPr lvl="1"/>
            <a:r>
              <a:rPr lang="en-US" dirty="0"/>
              <a:t>As usual, this investment could be into stocks or bonds, or back into my own property.</a:t>
            </a:r>
          </a:p>
          <a:p>
            <a:pPr lvl="1"/>
            <a:r>
              <a:rPr lang="en-US" dirty="0"/>
              <a:t>Investing in stocks is riskier here than in previous examples.</a:t>
            </a:r>
          </a:p>
          <a:p>
            <a:pPr lvl="2"/>
            <a:r>
              <a:rPr lang="en-US" dirty="0"/>
              <a:t>We are only investing the difference for 5 years.</a:t>
            </a:r>
          </a:p>
          <a:p>
            <a:pPr lvl="2"/>
            <a:r>
              <a:rPr lang="en-US" dirty="0"/>
              <a:t>There are very few examples of 30 or 15 year periods where investing in stocks lost money.</a:t>
            </a:r>
          </a:p>
          <a:p>
            <a:pPr lvl="2"/>
            <a:r>
              <a:rPr lang="en-US" dirty="0"/>
              <a:t>There are many examples of 5 year periods where investing in stocks lost money, so the risk is very real here.</a:t>
            </a:r>
          </a:p>
          <a:p>
            <a:pPr lvl="2"/>
            <a:r>
              <a:rPr lang="en-US" dirty="0"/>
              <a:t>For this reason, I might lean heavily toward doing this only if I thought I could get a good return by investing in my own property, something over which I have more control.</a:t>
            </a:r>
          </a:p>
        </p:txBody>
      </p:sp>
    </p:spTree>
    <p:extLst>
      <p:ext uri="{BB962C8B-B14F-4D97-AF65-F5344CB8AC3E}">
        <p14:creationId xmlns:p14="http://schemas.microsoft.com/office/powerpoint/2010/main" val="1761512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AF2F-7FC5-4187-A131-1790D978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Investment Option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9AAE-9E6E-4734-900E-A710B1F2B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Nevertheless, let’s use an assumption of 10% return on our investment.</a:t>
            </a:r>
          </a:p>
          <a:p>
            <a:pPr lvl="1"/>
            <a:r>
              <a:rPr lang="en-US" dirty="0"/>
              <a:t>Obviously you are free to use whatever return you deem realistic, and this is certainly what you should do in the real world.</a:t>
            </a:r>
          </a:p>
          <a:p>
            <a:r>
              <a:rPr lang="en-US" dirty="0"/>
              <a:t>Investment Numbers</a:t>
            </a:r>
          </a:p>
          <a:p>
            <a:pPr lvl="1"/>
            <a:r>
              <a:rPr lang="en-US" dirty="0"/>
              <a:t>PMT = -(1909.6612-1606.6021) = - 303.0591</a:t>
            </a:r>
          </a:p>
          <a:p>
            <a:pPr lvl="1"/>
            <a:r>
              <a:rPr lang="en-US" dirty="0"/>
              <a:t>R(I got tired of typing I/Y, I’m assuming you know they are the same now)=10%</a:t>
            </a:r>
          </a:p>
          <a:p>
            <a:pPr lvl="1"/>
            <a:r>
              <a:rPr lang="en-US" dirty="0"/>
              <a:t>N=60 (The fixed rate term on the ARM, this would change if you had a 3/1 or 10/1 ARM)</a:t>
            </a:r>
          </a:p>
          <a:p>
            <a:pPr lvl="1"/>
            <a:r>
              <a:rPr lang="en-US" dirty="0"/>
              <a:t>CPT FV = 23,468.0094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30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15381-CA03-4080-B8DD-AF27F1D2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Year 6 Payment with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9C418-808D-4619-8250-8885C6D1A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Remaining Balance on Loan from ARM payment = 353,147.5691</a:t>
            </a:r>
          </a:p>
          <a:p>
            <a:r>
              <a:rPr lang="en-US" dirty="0"/>
              <a:t>Investment Balance = 23,468.0094</a:t>
            </a:r>
          </a:p>
          <a:p>
            <a:r>
              <a:rPr lang="en-US" dirty="0"/>
              <a:t>Use investment balance to reduce ARM Balance 353,147.5691- 23,468.0094= 329,679.5597</a:t>
            </a:r>
          </a:p>
          <a:p>
            <a:r>
              <a:rPr lang="en-US" dirty="0"/>
              <a:t>Calculate for worst case year 6 payment</a:t>
            </a:r>
          </a:p>
          <a:p>
            <a:pPr lvl="1"/>
            <a:r>
              <a:rPr lang="en-US" dirty="0"/>
              <a:t>PV = 329679.5597</a:t>
            </a:r>
          </a:p>
          <a:p>
            <a:pPr lvl="1"/>
            <a:r>
              <a:rPr lang="en-US" dirty="0"/>
              <a:t>R=4.625</a:t>
            </a:r>
          </a:p>
          <a:p>
            <a:pPr lvl="1"/>
            <a:r>
              <a:rPr lang="en-US" dirty="0"/>
              <a:t>N=300</a:t>
            </a:r>
          </a:p>
          <a:p>
            <a:pPr lvl="1"/>
            <a:r>
              <a:rPr lang="en-US" dirty="0"/>
              <a:t>PMT= -$1855.9353</a:t>
            </a:r>
          </a:p>
          <a:p>
            <a:pPr lvl="2"/>
            <a:r>
              <a:rPr lang="en-US" dirty="0"/>
              <a:t>This reduces the payment shock even more, and if I continue to invest the excess payment it may mean the ARM required payment won’t even reach the FRM payment in year 7.  Feel free to look at that yourself.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8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333CF-CB47-45A4-9B0A-B5A40E92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of ARM’s and Returns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2689-DDD6-4ECE-B60C-2E817439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This is an often overlooked aspect of ARM’s.</a:t>
            </a:r>
          </a:p>
          <a:p>
            <a:r>
              <a:rPr lang="en-US" dirty="0"/>
              <a:t>Remember the yield curve from your other classes and how rates work with the economy?</a:t>
            </a:r>
          </a:p>
          <a:p>
            <a:pPr lvl="1"/>
            <a:r>
              <a:rPr lang="en-US" dirty="0"/>
              <a:t>Generally, when rates are rising, the economy is doing well, when rates are falling, the economy is doing badly.</a:t>
            </a:r>
          </a:p>
          <a:p>
            <a:r>
              <a:rPr lang="en-US" dirty="0"/>
              <a:t>Put this into context with ARM’s.</a:t>
            </a:r>
          </a:p>
          <a:p>
            <a:pPr lvl="1"/>
            <a:r>
              <a:rPr lang="en-US" dirty="0"/>
              <a:t>Generally, if my payment is going up, so is my income because the economy is doing well.</a:t>
            </a:r>
          </a:p>
          <a:p>
            <a:pPr lvl="2"/>
            <a:r>
              <a:rPr lang="en-US" dirty="0"/>
              <a:t>While somewhat true for individuals, this is even more true for commercial real estate.</a:t>
            </a:r>
          </a:p>
          <a:p>
            <a:pPr lvl="2"/>
            <a:r>
              <a:rPr lang="en-US" dirty="0"/>
              <a:t>So I may not really care that my payment went up, I have plenty to cover it.</a:t>
            </a:r>
          </a:p>
          <a:p>
            <a:pPr lvl="1"/>
            <a:r>
              <a:rPr lang="en-US" dirty="0"/>
              <a:t>If my payment is going down, so is my income and I might really need the break.</a:t>
            </a:r>
          </a:p>
          <a:p>
            <a:pPr lvl="2"/>
            <a:r>
              <a:rPr lang="en-US" dirty="0"/>
              <a:t>Same caveats as before, but now this looks almost like insurance.</a:t>
            </a:r>
          </a:p>
          <a:p>
            <a:pPr lvl="2"/>
            <a:r>
              <a:rPr lang="en-US" dirty="0"/>
              <a:t>People are more than willing to pay extra in good times to guarantee a little relief in bad times.</a:t>
            </a:r>
          </a:p>
          <a:p>
            <a:pPr lvl="3"/>
            <a:r>
              <a:rPr lang="en-US" dirty="0"/>
              <a:t>Think how valuable it would have been to have your major payments adjust down during the coronavirus outbreak.</a:t>
            </a:r>
          </a:p>
        </p:txBody>
      </p:sp>
    </p:spTree>
    <p:extLst>
      <p:ext uri="{BB962C8B-B14F-4D97-AF65-F5344CB8AC3E}">
        <p14:creationId xmlns:p14="http://schemas.microsoft.com/office/powerpoint/2010/main" val="6346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8D18C-1B41-4FE1-8BCE-4F156CAD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of ARM’s and Return’s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F795C-76D2-4576-8880-D17B8E9D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Unfortunately, this correlation is not 1, and it occurs with a lag.</a:t>
            </a:r>
          </a:p>
          <a:p>
            <a:pPr lvl="1"/>
            <a:r>
              <a:rPr lang="en-US" dirty="0"/>
              <a:t>Rates don’t always drop as the economy gets bad.</a:t>
            </a:r>
          </a:p>
          <a:p>
            <a:pPr lvl="1"/>
            <a:r>
              <a:rPr lang="en-US" dirty="0"/>
              <a:t>When they do, it often happens a little after.</a:t>
            </a:r>
          </a:p>
          <a:p>
            <a:pPr lvl="2"/>
            <a:r>
              <a:rPr lang="en-US" dirty="0"/>
              <a:t>And our ARM’s may be in their fixed rate period for 3,5, or 10 years, so we may not see that drop.</a:t>
            </a:r>
          </a:p>
          <a:p>
            <a:pPr lvl="2"/>
            <a:r>
              <a:rPr lang="en-US" dirty="0"/>
              <a:t>Even if they are out of the fixed rate period, it may be as long as a year before our mortgage rate adjusts again.</a:t>
            </a:r>
          </a:p>
          <a:p>
            <a:pPr lvl="1"/>
            <a:r>
              <a:rPr lang="en-US" dirty="0"/>
              <a:t>So, they are imperfect hedges or insurance, but still function as some sort of hedge.</a:t>
            </a:r>
          </a:p>
          <a:p>
            <a:r>
              <a:rPr lang="en-US" dirty="0"/>
              <a:t>This actually helps explain why people are willing to take the risks of ARM’s.</a:t>
            </a:r>
          </a:p>
          <a:p>
            <a:pPr lvl="1"/>
            <a:r>
              <a:rPr lang="en-US" dirty="0"/>
              <a:t>They may not be as risky as they seem.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246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17CE-CDB1-4A7E-8202-C9693D260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Correlation of ARM’s and our investment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374A-51FF-4C5C-A85F-07ED6FF60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Let’s look specifically at our strategy of investing the difference in the FRM payment and the ARM payment.</a:t>
            </a:r>
          </a:p>
          <a:p>
            <a:r>
              <a:rPr lang="en-US" dirty="0"/>
              <a:t>Generally, when rates rise, the economy is doing well.</a:t>
            </a:r>
          </a:p>
          <a:p>
            <a:r>
              <a:rPr lang="en-US" dirty="0"/>
              <a:t>When the economy is doing well, generally so is the stock market and real estate prices.</a:t>
            </a:r>
          </a:p>
          <a:p>
            <a:r>
              <a:rPr lang="en-US" dirty="0"/>
              <a:t>This makes it more likely that if my payment on my ARM goes up, I will have a positive return on my stock investment or in my property investment.</a:t>
            </a:r>
          </a:p>
          <a:p>
            <a:pPr lvl="1"/>
            <a:r>
              <a:rPr lang="en-US" dirty="0"/>
              <a:t>And if my ARM payment goes down, it is more likely I have a loss in those investments.</a:t>
            </a:r>
          </a:p>
          <a:p>
            <a:pPr lvl="2"/>
            <a:r>
              <a:rPr lang="en-US" dirty="0"/>
              <a:t>But if that is the case, my payment just dropped so I have even more money to invest at the new, lower prices for when the economy turns around and my payments go up!</a:t>
            </a:r>
          </a:p>
        </p:txBody>
      </p:sp>
    </p:spTree>
    <p:extLst>
      <p:ext uri="{BB962C8B-B14F-4D97-AF65-F5344CB8AC3E}">
        <p14:creationId xmlns:p14="http://schemas.microsoft.com/office/powerpoint/2010/main" val="3700546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66F5-3F0F-4559-89CF-48F13E8E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Holding the ARM for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844FB-41F9-4737-A5D9-6F70025A5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we will calculate the effective cost of the ARM if we sell the property after 5 years.</a:t>
            </a:r>
          </a:p>
          <a:p>
            <a:r>
              <a:rPr lang="en-US" dirty="0"/>
              <a:t>This is kind of a trick question if you will.</a:t>
            </a:r>
          </a:p>
          <a:p>
            <a:r>
              <a:rPr lang="en-US" dirty="0"/>
              <a:t>The ARM is actually fixed for the first 5 years, so this is just a fixed rate mortgage problem.</a:t>
            </a:r>
          </a:p>
        </p:txBody>
      </p:sp>
    </p:spTree>
    <p:extLst>
      <p:ext uri="{BB962C8B-B14F-4D97-AF65-F5344CB8AC3E}">
        <p14:creationId xmlns:p14="http://schemas.microsoft.com/office/powerpoint/2010/main" val="42768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DF0B-E09D-4F93-8EBE-262315D7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ARM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BAE2-3636-4F9E-942A-C3BE9748A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PV=$400,000</a:t>
            </a:r>
          </a:p>
          <a:p>
            <a:r>
              <a:rPr lang="en-US" dirty="0"/>
              <a:t>N=360</a:t>
            </a:r>
          </a:p>
          <a:p>
            <a:r>
              <a:rPr lang="en-US" dirty="0"/>
              <a:t>I/Y=2.625/12 or 2.625</a:t>
            </a:r>
          </a:p>
          <a:p>
            <a:r>
              <a:rPr lang="en-US" dirty="0"/>
              <a:t>CPT PMT = -1606.6021</a:t>
            </a:r>
          </a:p>
        </p:txBody>
      </p:sp>
    </p:spTree>
    <p:extLst>
      <p:ext uri="{BB962C8B-B14F-4D97-AF65-F5344CB8AC3E}">
        <p14:creationId xmlns:p14="http://schemas.microsoft.com/office/powerpoint/2010/main" val="64658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01A0-E1DE-4F91-B69F-B10A26C8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Remaining Balance After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92267-1D81-4E90-AE48-92027B1B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PV=400,000</a:t>
            </a:r>
          </a:p>
          <a:p>
            <a:r>
              <a:rPr lang="en-US" dirty="0"/>
              <a:t>I/Y=2.625/12 or 2.625</a:t>
            </a:r>
          </a:p>
          <a:p>
            <a:r>
              <a:rPr lang="en-US" dirty="0"/>
              <a:t>PMT=-1606.6021</a:t>
            </a:r>
          </a:p>
          <a:p>
            <a:r>
              <a:rPr lang="en-US" dirty="0"/>
              <a:t>N=60</a:t>
            </a:r>
          </a:p>
          <a:p>
            <a:r>
              <a:rPr lang="en-US" dirty="0"/>
              <a:t>CPT FV = -$353,147.5745</a:t>
            </a:r>
          </a:p>
        </p:txBody>
      </p:sp>
    </p:spTree>
    <p:extLst>
      <p:ext uri="{BB962C8B-B14F-4D97-AF65-F5344CB8AC3E}">
        <p14:creationId xmlns:p14="http://schemas.microsoft.com/office/powerpoint/2010/main" val="197771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1C458-C6C0-403B-86FA-A7D7A87F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Cost of ARM for 5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64B2-22D1-4F91-A929-75365A8C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PV=400,000-5,561= 394,439</a:t>
            </a:r>
          </a:p>
          <a:p>
            <a:r>
              <a:rPr lang="en-US" dirty="0"/>
              <a:t>N=60</a:t>
            </a:r>
          </a:p>
          <a:p>
            <a:r>
              <a:rPr lang="en-US" dirty="0"/>
              <a:t>PMT=-1606.6021</a:t>
            </a:r>
          </a:p>
          <a:p>
            <a:r>
              <a:rPr lang="en-US" dirty="0"/>
              <a:t>FV=- 353,147.5745</a:t>
            </a:r>
          </a:p>
          <a:p>
            <a:r>
              <a:rPr lang="en-US" dirty="0"/>
              <a:t>CPT I/Y = 2.9417%</a:t>
            </a:r>
          </a:p>
        </p:txBody>
      </p:sp>
    </p:spTree>
    <p:extLst>
      <p:ext uri="{BB962C8B-B14F-4D97-AF65-F5344CB8AC3E}">
        <p14:creationId xmlns:p14="http://schemas.microsoft.com/office/powerpoint/2010/main" val="87144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CA18-C6D0-4670-9CA8-434C3D05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Holding the ARM for 30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6941E-A4DE-4AB7-96BE-CF236F5E5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5 years doesn’t change.</a:t>
            </a:r>
          </a:p>
          <a:p>
            <a:r>
              <a:rPr lang="en-US" dirty="0"/>
              <a:t>But at the end of 5 years, interest rates begin to adjust.</a:t>
            </a:r>
          </a:p>
          <a:p>
            <a:r>
              <a:rPr lang="en-US" dirty="0"/>
              <a:t>Since we are assuming the worst case, that means rates increase by 2% on our loan, to 4.625%</a:t>
            </a:r>
          </a:p>
          <a:p>
            <a:pPr lvl="1"/>
            <a:r>
              <a:rPr lang="en-US" dirty="0"/>
              <a:t>The annual cap keeps rates from rising any further in the first year of adjustment.</a:t>
            </a:r>
          </a:p>
        </p:txBody>
      </p:sp>
    </p:spTree>
    <p:extLst>
      <p:ext uri="{BB962C8B-B14F-4D97-AF65-F5344CB8AC3E}">
        <p14:creationId xmlns:p14="http://schemas.microsoft.com/office/powerpoint/2010/main" val="7414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C22CC-E00B-4E29-95FE-F9894223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Payment in 6</a:t>
            </a:r>
            <a:r>
              <a:rPr lang="en-US" baseline="30000" dirty="0"/>
              <a:t>th</a:t>
            </a:r>
            <a:r>
              <a:rPr lang="en-US" dirty="0"/>
              <a:t> year (after 5 years)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258CE-8468-4366-98B7-428006BD8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ARM payment resets, it resets according to the remaining balance on the loan at that point.</a:t>
            </a:r>
          </a:p>
          <a:p>
            <a:pPr lvl="1"/>
            <a:r>
              <a:rPr lang="en-US" dirty="0"/>
              <a:t>It’s a little like the loan is reissued at that point in time.</a:t>
            </a:r>
          </a:p>
          <a:p>
            <a:r>
              <a:rPr lang="en-US" dirty="0"/>
              <a:t>The ARM payment also resets according to the remaining term of the loan.</a:t>
            </a:r>
          </a:p>
          <a:p>
            <a:pPr lvl="1"/>
            <a:r>
              <a:rPr lang="en-US" dirty="0"/>
              <a:t>In our example, 60 months have passed so there are 300 months remaining.</a:t>
            </a:r>
          </a:p>
        </p:txBody>
      </p:sp>
    </p:spTree>
    <p:extLst>
      <p:ext uri="{BB962C8B-B14F-4D97-AF65-F5344CB8AC3E}">
        <p14:creationId xmlns:p14="http://schemas.microsoft.com/office/powerpoint/2010/main" val="211450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BF8C-56D4-4D36-A5FA-2737BC14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Year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3451-C904-44E1-8007-105DAB3C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PV=353,147.5745</a:t>
            </a:r>
          </a:p>
          <a:p>
            <a:r>
              <a:rPr lang="en-US" dirty="0"/>
              <a:t>N=300</a:t>
            </a:r>
          </a:p>
          <a:p>
            <a:r>
              <a:rPr lang="en-US" dirty="0"/>
              <a:t>I/Y=4.625/12 or 4.625</a:t>
            </a:r>
          </a:p>
          <a:p>
            <a:r>
              <a:rPr lang="en-US" dirty="0"/>
              <a:t>CPT PMT = -1988.0488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5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1977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ARM Examples</vt:lpstr>
      <vt:lpstr>Example of an ARM</vt:lpstr>
      <vt:lpstr>Holding the ARM for 5 Years</vt:lpstr>
      <vt:lpstr>Calculate ARM Payment</vt:lpstr>
      <vt:lpstr>Remaining Balance After 5 Years</vt:lpstr>
      <vt:lpstr>Effective Cost of ARM for 5 Years</vt:lpstr>
      <vt:lpstr>Holding the ARM for 30 Years</vt:lpstr>
      <vt:lpstr>ARM Payment in 6th year (after 5 years)</vt:lpstr>
      <vt:lpstr>6th Year Payment</vt:lpstr>
      <vt:lpstr>Balance at end of 6th Year</vt:lpstr>
      <vt:lpstr>Payment for the 7th Year (after 6 years)</vt:lpstr>
      <vt:lpstr>Remaining Balance at End of 7th Year</vt:lpstr>
      <vt:lpstr>Payment in 8th Year</vt:lpstr>
      <vt:lpstr>Payment Summary</vt:lpstr>
      <vt:lpstr>Context on Payment Increase</vt:lpstr>
      <vt:lpstr>Effective Cost for 30 Years</vt:lpstr>
      <vt:lpstr>Effective Cost for 30 Years</vt:lpstr>
      <vt:lpstr>Using Extra Payments to Offset Rate Changes</vt:lpstr>
      <vt:lpstr>Summary Info From the Problem</vt:lpstr>
      <vt:lpstr>Making the FRM payment on ARM</vt:lpstr>
      <vt:lpstr>Payment in 6th Year with FRM payment option</vt:lpstr>
      <vt:lpstr>Investment Option</vt:lpstr>
      <vt:lpstr>Investment Option Continued</vt:lpstr>
      <vt:lpstr>Year 6 Payment with investment</vt:lpstr>
      <vt:lpstr>Correlation of ARM’s and Returns</vt:lpstr>
      <vt:lpstr>Correlation of ARM’s and Return’s</vt:lpstr>
      <vt:lpstr>Correlation of ARM’s and our investment Strategy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66</cp:revision>
  <dcterms:created xsi:type="dcterms:W3CDTF">2015-01-14T19:18:41Z</dcterms:created>
  <dcterms:modified xsi:type="dcterms:W3CDTF">2020-08-07T20:23:40Z</dcterms:modified>
</cp:coreProperties>
</file>