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Investment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3887-5CD3-49D3-8E94-27447A66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Analysis and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B801-0374-46DC-A3B2-D8AF369AD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Investors are understandably interested in the return on their investments.</a:t>
            </a:r>
          </a:p>
          <a:p>
            <a:r>
              <a:rPr lang="en-US" dirty="0"/>
              <a:t>If debt is used to finance the property, the return to investors may be substantially different than the return on the property itself.</a:t>
            </a:r>
          </a:p>
          <a:p>
            <a:pPr lvl="1"/>
            <a:r>
              <a:rPr lang="en-US" dirty="0"/>
              <a:t>This is because of the leverage effect of debt.</a:t>
            </a:r>
          </a:p>
        </p:txBody>
      </p:sp>
    </p:spTree>
    <p:extLst>
      <p:ext uri="{BB962C8B-B14F-4D97-AF65-F5344CB8AC3E}">
        <p14:creationId xmlns:p14="http://schemas.microsoft.com/office/powerpoint/2010/main" val="328253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4EC1-F613-443D-86FE-744B1FC2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Tax 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15925-4849-4730-8C01-A3CEF9A44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find the before tax cash flow, the required debt payments must be subtracted from NOI</a:t>
            </a:r>
          </a:p>
          <a:p>
            <a:r>
              <a:rPr lang="en-US" dirty="0"/>
              <a:t>The amount invested by the owner must be used to calculate the IRR (return) on the investment.</a:t>
            </a:r>
          </a:p>
          <a:p>
            <a:pPr lvl="1"/>
            <a:r>
              <a:rPr lang="en-US" dirty="0"/>
              <a:t>So, if the investor financed 60% of a $1,000,000 property, the investor only invested $400,000 of their own money.</a:t>
            </a:r>
          </a:p>
          <a:p>
            <a:pPr lvl="2"/>
            <a:r>
              <a:rPr lang="en-US" dirty="0"/>
              <a:t>The rest came from the lender.</a:t>
            </a:r>
          </a:p>
          <a:p>
            <a:pPr lvl="1"/>
            <a:r>
              <a:rPr lang="en-US" dirty="0"/>
              <a:t>Any returns should be calculated relative to the $400,000 invested</a:t>
            </a:r>
          </a:p>
        </p:txBody>
      </p:sp>
    </p:spTree>
    <p:extLst>
      <p:ext uri="{BB962C8B-B14F-4D97-AF65-F5344CB8AC3E}">
        <p14:creationId xmlns:p14="http://schemas.microsoft.com/office/powerpoint/2010/main" val="224969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82CC-A381-4A7E-B8F9-93977BE3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Tax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30F6-B7AF-4DAF-A80F-A2E70BB17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Investors are usually interested in their after tax returns, since this is what they really have left to spend.</a:t>
            </a:r>
          </a:p>
          <a:p>
            <a:r>
              <a:rPr lang="en-US" dirty="0"/>
              <a:t>Because of Depreciation and other favorable tax treatments, this is also where real estate often compares favorably with other investments</a:t>
            </a:r>
          </a:p>
        </p:txBody>
      </p:sp>
    </p:spTree>
    <p:extLst>
      <p:ext uri="{BB962C8B-B14F-4D97-AF65-F5344CB8AC3E}">
        <p14:creationId xmlns:p14="http://schemas.microsoft.com/office/powerpoint/2010/main" val="414512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2989-156C-4212-BF57-D587EAB6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Depreciation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E734F-5457-448B-B97F-4F6CB74D3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Depreciation is both the source of much of real estate’s attraction, and the source of much frustration calculating returns.</a:t>
            </a:r>
          </a:p>
          <a:p>
            <a:r>
              <a:rPr lang="en-US" dirty="0"/>
              <a:t>For tax purposes, depreciation is subtracted from income to reflect the loss in value of the property as it ages.</a:t>
            </a:r>
          </a:p>
          <a:p>
            <a:pPr lvl="1"/>
            <a:r>
              <a:rPr lang="en-US" dirty="0"/>
              <a:t>This saves the investor real cash on their taxes, but the depreciation itself is not a real cash expense.</a:t>
            </a:r>
          </a:p>
          <a:p>
            <a:r>
              <a:rPr lang="en-US" dirty="0"/>
              <a:t>Because depreciation is not a real cash expense, that cash is still available to distribute to the investor, so the depreciation is not subtracted when calculating after tax cash flow</a:t>
            </a:r>
          </a:p>
        </p:txBody>
      </p:sp>
    </p:spTree>
    <p:extLst>
      <p:ext uri="{BB962C8B-B14F-4D97-AF65-F5344CB8AC3E}">
        <p14:creationId xmlns:p14="http://schemas.microsoft.com/office/powerpoint/2010/main" val="346017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5CED-1163-4321-9C6C-C9752FA0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Deducting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FECA-F31E-4BCE-84B3-A97435D32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interest is tax deductible, so only interest is deducted from NOI to calculate taxes</a:t>
            </a:r>
          </a:p>
          <a:p>
            <a:pPr lvl="2"/>
            <a:r>
              <a:rPr lang="en-US" dirty="0"/>
              <a:t>But to calculate the NOI for valuation purposes, the entire loan payment is deducted because this is the amount that must be paid to the lender.</a:t>
            </a:r>
          </a:p>
          <a:p>
            <a:r>
              <a:rPr lang="en-US" dirty="0"/>
              <a:t>So, unless the loan is interest only, it is necessary to perform two separate calculations after finding NOI.</a:t>
            </a:r>
          </a:p>
          <a:p>
            <a:pPr lvl="2"/>
            <a:r>
              <a:rPr lang="en-US" dirty="0"/>
              <a:t>First, interest and depreciation are subtracted from NOI to find Taxable Income, and taxes are calculated from that amount</a:t>
            </a:r>
          </a:p>
          <a:p>
            <a:pPr lvl="2"/>
            <a:r>
              <a:rPr lang="en-US" dirty="0"/>
              <a:t>Second, to find the actual after tax cash flow, the actual loan payment (interest plus any principal) and taxes paid are subtracted from NOI.</a:t>
            </a:r>
          </a:p>
        </p:txBody>
      </p:sp>
    </p:spTree>
    <p:extLst>
      <p:ext uri="{BB962C8B-B14F-4D97-AF65-F5344CB8AC3E}">
        <p14:creationId xmlns:p14="http://schemas.microsoft.com/office/powerpoint/2010/main" val="376637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852F-E276-4C8A-8994-9B60455F7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16D9-980A-45CD-9C03-497A73BAD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property is sold, taxes will also be owed on the profit from the sale.</a:t>
            </a:r>
          </a:p>
          <a:p>
            <a:pPr lvl="1"/>
            <a:r>
              <a:rPr lang="en-US" dirty="0"/>
              <a:t>Often this will be at capital gains tax rates, which are often lower than regular rates.</a:t>
            </a:r>
          </a:p>
          <a:p>
            <a:r>
              <a:rPr lang="en-US" dirty="0"/>
              <a:t>Basis is necessary to calculate the profit on the sale.</a:t>
            </a:r>
          </a:p>
          <a:p>
            <a:r>
              <a:rPr lang="en-US" dirty="0"/>
              <a:t>Basis begins as the price paid for the property, and forms the basis for calculating any gains (profit).</a:t>
            </a:r>
          </a:p>
          <a:p>
            <a:pPr lvl="1"/>
            <a:r>
              <a:rPr lang="en-US" dirty="0"/>
              <a:t>So, if you buy a property for $100,000 and sell it for $110,000, you will owe taxes on $110,000-$100,000=$10,000</a:t>
            </a:r>
          </a:p>
          <a:p>
            <a:pPr lvl="2"/>
            <a:r>
              <a:rPr lang="en-US" dirty="0"/>
              <a:t>This is a lot better than owing taxes on $110,000</a:t>
            </a:r>
          </a:p>
        </p:txBody>
      </p:sp>
    </p:spTree>
    <p:extLst>
      <p:ext uri="{BB962C8B-B14F-4D97-AF65-F5344CB8AC3E}">
        <p14:creationId xmlns:p14="http://schemas.microsoft.com/office/powerpoint/2010/main" val="417754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84E2-AB5D-472F-A564-35D28550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Terminal 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C47BC-31BD-40B7-99C8-BEB08724A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the intervening Cash Flows, the after tax cash flow should be calculated when the building is sold as well.</a:t>
            </a:r>
          </a:p>
        </p:txBody>
      </p:sp>
    </p:spTree>
    <p:extLst>
      <p:ext uri="{BB962C8B-B14F-4D97-AF65-F5344CB8AC3E}">
        <p14:creationId xmlns:p14="http://schemas.microsoft.com/office/powerpoint/2010/main" val="3671188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523A-95E8-4D72-934C-B6030553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Adjusting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E278-E9FA-4126-93B4-6A8EFD0DD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Improvements made to the property that are not expensed in the year performed are added to the basis in the property.</a:t>
            </a:r>
          </a:p>
          <a:p>
            <a:r>
              <a:rPr lang="en-US" dirty="0"/>
              <a:t>Depreciation taken on the property is subtracted from the basis.</a:t>
            </a:r>
          </a:p>
          <a:p>
            <a:r>
              <a:rPr lang="en-US" dirty="0"/>
              <a:t>Net, over time, the basis usually decreases, and this increases the tax liability when sold.</a:t>
            </a:r>
          </a:p>
        </p:txBody>
      </p:sp>
    </p:spTree>
    <p:extLst>
      <p:ext uri="{BB962C8B-B14F-4D97-AF65-F5344CB8AC3E}">
        <p14:creationId xmlns:p14="http://schemas.microsoft.com/office/powerpoint/2010/main" val="148835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8E490-5F67-4895-8163-640225D3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Estate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25EE-7973-43C4-9529-8991878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has been mentioned before, but real estate moves in a cycle.</a:t>
            </a:r>
          </a:p>
          <a:p>
            <a:pPr lvl="1"/>
            <a:r>
              <a:rPr lang="en-US" dirty="0"/>
              <a:t>This is much like the business cycle, and indeed the two are highly related.</a:t>
            </a:r>
          </a:p>
          <a:p>
            <a:pPr lvl="1"/>
            <a:r>
              <a:rPr lang="en-US" dirty="0"/>
              <a:t>But the real estate cycle seems to be a more extreme version of the business cycle.</a:t>
            </a:r>
          </a:p>
          <a:p>
            <a:r>
              <a:rPr lang="en-US" dirty="0"/>
              <a:t>One big impact on the cyclical nature of real estate is how long it takes to change the supply of space.</a:t>
            </a:r>
          </a:p>
          <a:p>
            <a:pPr lvl="1"/>
            <a:r>
              <a:rPr lang="en-US" dirty="0"/>
              <a:t>Building may start in the middle of an economic boom, but the space may become available in the middle of a collapse.</a:t>
            </a:r>
          </a:p>
          <a:p>
            <a:pPr lvl="2"/>
            <a:r>
              <a:rPr lang="en-US" dirty="0"/>
              <a:t>Which causes further downward pressure on rents!</a:t>
            </a:r>
          </a:p>
        </p:txBody>
      </p:sp>
    </p:spTree>
    <p:extLst>
      <p:ext uri="{BB962C8B-B14F-4D97-AF65-F5344CB8AC3E}">
        <p14:creationId xmlns:p14="http://schemas.microsoft.com/office/powerpoint/2010/main" val="425456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2AA3-055D-413E-ACB9-844A25BE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Investment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C2B4-58B2-430A-BB18-DC9B8203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Core</a:t>
            </a:r>
          </a:p>
          <a:p>
            <a:pPr lvl="1"/>
            <a:r>
              <a:rPr lang="en-US" dirty="0"/>
              <a:t>A strategy of investing in safe, stable properties seeking relatively stable cash flows</a:t>
            </a:r>
          </a:p>
          <a:p>
            <a:pPr lvl="2"/>
            <a:r>
              <a:rPr lang="en-US" dirty="0"/>
              <a:t>Some core investors stick to property types or geographic areas of comfort as well </a:t>
            </a:r>
          </a:p>
          <a:p>
            <a:r>
              <a:rPr lang="en-US" dirty="0"/>
              <a:t>Value Added</a:t>
            </a:r>
          </a:p>
          <a:p>
            <a:pPr lvl="1"/>
            <a:r>
              <a:rPr lang="en-US" dirty="0"/>
              <a:t>Something about the property can be improved to “add value”</a:t>
            </a:r>
          </a:p>
          <a:p>
            <a:pPr lvl="1"/>
            <a:r>
              <a:rPr lang="en-US" dirty="0"/>
              <a:t>Usually the buyer believes they have some core competency in whatever is perceived to be the problem</a:t>
            </a:r>
          </a:p>
        </p:txBody>
      </p:sp>
    </p:spTree>
    <p:extLst>
      <p:ext uri="{BB962C8B-B14F-4D97-AF65-F5344CB8AC3E}">
        <p14:creationId xmlns:p14="http://schemas.microsoft.com/office/powerpoint/2010/main" val="291560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85E1-D9AD-443D-A476-2608220C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Investment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943C-6E54-457E-A1DB-81E9CC0B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Opportunistic</a:t>
            </a:r>
          </a:p>
          <a:p>
            <a:pPr lvl="1"/>
            <a:r>
              <a:rPr lang="en-US" dirty="0"/>
              <a:t>Buying properties out of financial distress situations.</a:t>
            </a:r>
          </a:p>
          <a:p>
            <a:r>
              <a:rPr lang="en-US" dirty="0"/>
              <a:t>Sector Investing</a:t>
            </a:r>
          </a:p>
          <a:p>
            <a:pPr lvl="1"/>
            <a:r>
              <a:rPr lang="en-US" dirty="0"/>
              <a:t>Many investors concentrate on one type of property because of familiarity, but sector investors concentrate on one property type because they believe that type will outperform other sectors</a:t>
            </a:r>
          </a:p>
          <a:p>
            <a:r>
              <a:rPr lang="en-US" dirty="0"/>
              <a:t>Market Timing</a:t>
            </a:r>
          </a:p>
          <a:p>
            <a:pPr lvl="1"/>
            <a:r>
              <a:rPr lang="en-US" dirty="0"/>
              <a:t>Market timing investors try to buy when the market is low and sell when it is high</a:t>
            </a:r>
          </a:p>
        </p:txBody>
      </p:sp>
    </p:spTree>
    <p:extLst>
      <p:ext uri="{BB962C8B-B14F-4D97-AF65-F5344CB8AC3E}">
        <p14:creationId xmlns:p14="http://schemas.microsoft.com/office/powerpoint/2010/main" val="27740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90FF-8454-450D-AC62-81CC393A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Investment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8DAE9-1266-4CD5-AC32-D7BF6D918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Investing</a:t>
            </a:r>
          </a:p>
          <a:p>
            <a:pPr lvl="1"/>
            <a:r>
              <a:rPr lang="en-US" dirty="0"/>
              <a:t>Value investors focus on finding overlooked properties.</a:t>
            </a:r>
          </a:p>
          <a:p>
            <a:pPr lvl="1"/>
            <a:r>
              <a:rPr lang="en-US" dirty="0"/>
              <a:t>They may be overlooked because of geographic location, because they are overshadowed by nearby properties, or other reasons</a:t>
            </a:r>
          </a:p>
        </p:txBody>
      </p:sp>
    </p:spTree>
    <p:extLst>
      <p:ext uri="{BB962C8B-B14F-4D97-AF65-F5344CB8AC3E}">
        <p14:creationId xmlns:p14="http://schemas.microsoft.com/office/powerpoint/2010/main" val="41096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9E21-268A-40F5-A61E-EF30B8A1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A2E9-7C92-4E47-A5AA-F66E7CB49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analysis involves analyzing the various factors that drive supply and demand for space to evaluate the need for space.</a:t>
            </a:r>
          </a:p>
          <a:p>
            <a:r>
              <a:rPr lang="en-US" dirty="0"/>
              <a:t>For example, during the COVID outbreak, investors are trying to determine what this means for the demand for office space.</a:t>
            </a:r>
          </a:p>
          <a:p>
            <a:pPr lvl="1"/>
            <a:r>
              <a:rPr lang="en-US" dirty="0"/>
              <a:t>How many employers will continue to let employees work from home?</a:t>
            </a:r>
          </a:p>
          <a:p>
            <a:pPr lvl="1"/>
            <a:r>
              <a:rPr lang="en-US" dirty="0"/>
              <a:t>Will there be a return to less open office, with more separate spaces and doors?</a:t>
            </a:r>
          </a:p>
        </p:txBody>
      </p:sp>
    </p:spTree>
    <p:extLst>
      <p:ext uri="{BB962C8B-B14F-4D97-AF65-F5344CB8AC3E}">
        <p14:creationId xmlns:p14="http://schemas.microsoft.com/office/powerpoint/2010/main" val="176188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694F-0229-47EC-AB4D-9D1738E4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Vacancy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3CCD-06F2-4002-BBF2-DDD81C9A4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book contains an example combining employment growth estimates and office space growth estimates to estimate vacancy rates.</a:t>
            </a:r>
          </a:p>
          <a:p>
            <a:r>
              <a:rPr lang="en-US" dirty="0"/>
              <a:t>Historic vacancy rates (or the inverse occupancy rates) are regressed against historic rent growth to estimate the relationship.</a:t>
            </a:r>
          </a:p>
          <a:p>
            <a:r>
              <a:rPr lang="en-US" dirty="0"/>
              <a:t>The projected vacancy rates are then used with the regression results to estimate the growth (or shrinking) in rents.</a:t>
            </a:r>
          </a:p>
        </p:txBody>
      </p:sp>
    </p:spTree>
    <p:extLst>
      <p:ext uri="{BB962C8B-B14F-4D97-AF65-F5344CB8AC3E}">
        <p14:creationId xmlns:p14="http://schemas.microsoft.com/office/powerpoint/2010/main" val="271501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E783-7A13-4F08-AD65-854550BF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Expanding on the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ACD9-4A7D-496D-874E-FD743D6A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example is a good one, but is greatly simplified.</a:t>
            </a:r>
          </a:p>
          <a:p>
            <a:r>
              <a:rPr lang="en-US" dirty="0"/>
              <a:t>In reality, other estimate of population growth, economic activity, interest rates, and other factors would be incorporated to make these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1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DB07-2E61-4C13-9AA2-C11ADC0A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Rent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1AFE-DD3E-4E66-A55C-8A4773B49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key point remains, the rent estimates need to be based on something.</a:t>
            </a:r>
          </a:p>
          <a:p>
            <a:r>
              <a:rPr lang="en-US" dirty="0"/>
              <a:t>Otherwise, there is a temptation to always have rents grow by an unrealistic amount.</a:t>
            </a:r>
          </a:p>
          <a:p>
            <a:pPr lvl="1"/>
            <a:r>
              <a:rPr lang="en-US" dirty="0"/>
              <a:t>It makes the investment look really good, even if it is really bad!</a:t>
            </a:r>
          </a:p>
        </p:txBody>
      </p:sp>
    </p:spTree>
    <p:extLst>
      <p:ext uri="{BB962C8B-B14F-4D97-AF65-F5344CB8AC3E}">
        <p14:creationId xmlns:p14="http://schemas.microsoft.com/office/powerpoint/2010/main" val="252801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7571</TotalTime>
  <Words>1079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Investment Analysis</vt:lpstr>
      <vt:lpstr>Real Estate Cycle</vt:lpstr>
      <vt:lpstr>Selected Investment Strategies</vt:lpstr>
      <vt:lpstr>Selected Investment Strategies</vt:lpstr>
      <vt:lpstr>Selected Investment Strategies</vt:lpstr>
      <vt:lpstr>Market Analysis</vt:lpstr>
      <vt:lpstr>Vacancy Example</vt:lpstr>
      <vt:lpstr>Expanding on the Example</vt:lpstr>
      <vt:lpstr>Rent Estimates</vt:lpstr>
      <vt:lpstr>Investment Analysis and Debt</vt:lpstr>
      <vt:lpstr>Before Tax Cash Flow</vt:lpstr>
      <vt:lpstr>After Tax Returns</vt:lpstr>
      <vt:lpstr>Depreciation</vt:lpstr>
      <vt:lpstr>Deducting Interest</vt:lpstr>
      <vt:lpstr>Basis</vt:lpstr>
      <vt:lpstr>Terminal Cash Flow</vt:lpstr>
      <vt:lpstr>Adjusting Basis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186</cp:revision>
  <dcterms:created xsi:type="dcterms:W3CDTF">2015-01-14T19:18:41Z</dcterms:created>
  <dcterms:modified xsi:type="dcterms:W3CDTF">2020-08-12T17:02:28Z</dcterms:modified>
</cp:coreProperties>
</file>