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65" r:id="rId3"/>
    <p:sldId id="266" r:id="rId4"/>
    <p:sldId id="267" r:id="rId5"/>
    <p:sldId id="269" r:id="rId6"/>
    <p:sldId id="270" r:id="rId7"/>
    <p:sldId id="268" r:id="rId8"/>
    <p:sldId id="271" r:id="rId9"/>
    <p:sldId id="272" r:id="rId10"/>
    <p:sldId id="273" r:id="rId11"/>
    <p:sldId id="274" r:id="rId12"/>
    <p:sldId id="275" r:id="rId13"/>
    <p:sldId id="276" r:id="rId14"/>
    <p:sldId id="277" r:id="rId15"/>
    <p:sldId id="278" r:id="rId16"/>
    <p:sldId id="279" r:id="rId17"/>
    <p:sldId id="281" r:id="rId18"/>
    <p:sldId id="280"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25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3365"/>
  </p:normalViewPr>
  <p:slideViewPr>
    <p:cSldViewPr snapToGrid="0" snapToObjects="1">
      <p:cViewPr varScale="1">
        <p:scale>
          <a:sx n="107" d="100"/>
          <a:sy n="107" d="100"/>
        </p:scale>
        <p:origin x="98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dirty="0"/>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8/7/2020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Multiple Loans and Refinancing</a:t>
            </a:r>
          </a:p>
        </p:txBody>
      </p:sp>
      <p:sp>
        <p:nvSpPr>
          <p:cNvPr id="3" name="Subtitle 2"/>
          <p:cNvSpPr>
            <a:spLocks noGrp="1"/>
          </p:cNvSpPr>
          <p:nvPr>
            <p:ph type="subTitle" idx="1"/>
          </p:nvPr>
        </p:nvSpPr>
        <p:spPr/>
        <p:txBody>
          <a:bodyPr/>
          <a:lstStyle/>
          <a:p>
            <a:r>
              <a:rPr lang="en-US" dirty="0">
                <a:solidFill>
                  <a:schemeClr val="tx1"/>
                </a:solidFill>
              </a:rPr>
              <a:t>FINC 5970 Real Estate Finance</a:t>
            </a: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2552-4B13-4339-8776-132974EE54CF}"/>
              </a:ext>
            </a:extLst>
          </p:cNvPr>
          <p:cNvSpPr>
            <a:spLocks noGrp="1"/>
          </p:cNvSpPr>
          <p:nvPr>
            <p:ph type="title"/>
          </p:nvPr>
        </p:nvSpPr>
        <p:spPr/>
        <p:txBody>
          <a:bodyPr>
            <a:normAutofit fontScale="90000"/>
          </a:bodyPr>
          <a:lstStyle/>
          <a:p>
            <a:r>
              <a:rPr lang="en-US" dirty="0"/>
              <a:t>Entering CF’s</a:t>
            </a:r>
          </a:p>
        </p:txBody>
      </p:sp>
      <p:sp>
        <p:nvSpPr>
          <p:cNvPr id="3" name="Content Placeholder 2">
            <a:extLst>
              <a:ext uri="{FF2B5EF4-FFF2-40B4-BE49-F238E27FC236}">
                <a16:creationId xmlns:a16="http://schemas.microsoft.com/office/drawing/2014/main" id="{641B1BB0-7AB5-4000-8416-E727037598D7}"/>
              </a:ext>
            </a:extLst>
          </p:cNvPr>
          <p:cNvSpPr>
            <a:spLocks noGrp="1"/>
          </p:cNvSpPr>
          <p:nvPr>
            <p:ph idx="1"/>
          </p:nvPr>
        </p:nvSpPr>
        <p:spPr/>
        <p:txBody>
          <a:bodyPr>
            <a:normAutofit lnSpcReduction="10000"/>
          </a:bodyPr>
          <a:lstStyle/>
          <a:p>
            <a:r>
              <a:rPr lang="en-US" dirty="0"/>
              <a:t>Go ahead and enter our initial loan amount of $190,000, press enter, and hit the down arrow.</a:t>
            </a:r>
          </a:p>
          <a:p>
            <a:r>
              <a:rPr lang="en-US" dirty="0"/>
              <a:t>The calculator now shows C01, short for cash flow 1</a:t>
            </a:r>
          </a:p>
          <a:p>
            <a:pPr lvl="1"/>
            <a:r>
              <a:rPr lang="en-US" dirty="0"/>
              <a:t>I don’t know what happened to the F either.</a:t>
            </a:r>
          </a:p>
          <a:p>
            <a:pPr lvl="1"/>
            <a:r>
              <a:rPr lang="en-US" dirty="0"/>
              <a:t>Also, this is the first series of cash flows.</a:t>
            </a:r>
          </a:p>
          <a:p>
            <a:pPr lvl="2"/>
            <a:r>
              <a:rPr lang="en-US" dirty="0"/>
              <a:t>It may only occur in the first month, or it could occur for the first year or first 10 years.</a:t>
            </a:r>
          </a:p>
          <a:p>
            <a:r>
              <a:rPr lang="en-US" dirty="0"/>
              <a:t>In our case, this cash flow is -821.33.</a:t>
            </a:r>
          </a:p>
          <a:p>
            <a:pPr lvl="1"/>
            <a:r>
              <a:rPr lang="en-US" dirty="0"/>
              <a:t>Press enter and scroll down</a:t>
            </a:r>
          </a:p>
        </p:txBody>
      </p:sp>
    </p:spTree>
    <p:extLst>
      <p:ext uri="{BB962C8B-B14F-4D97-AF65-F5344CB8AC3E}">
        <p14:creationId xmlns:p14="http://schemas.microsoft.com/office/powerpoint/2010/main" val="122989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A377-2FD7-435A-9BC0-3D91030426A4}"/>
              </a:ext>
            </a:extLst>
          </p:cNvPr>
          <p:cNvSpPr>
            <a:spLocks noGrp="1"/>
          </p:cNvSpPr>
          <p:nvPr>
            <p:ph type="title"/>
          </p:nvPr>
        </p:nvSpPr>
        <p:spPr/>
        <p:txBody>
          <a:bodyPr>
            <a:normAutofit fontScale="90000"/>
          </a:bodyPr>
          <a:lstStyle/>
          <a:p>
            <a:r>
              <a:rPr lang="en-US" dirty="0"/>
              <a:t>Entering CF’s</a:t>
            </a:r>
          </a:p>
        </p:txBody>
      </p:sp>
      <p:sp>
        <p:nvSpPr>
          <p:cNvPr id="3" name="Content Placeholder 2">
            <a:extLst>
              <a:ext uri="{FF2B5EF4-FFF2-40B4-BE49-F238E27FC236}">
                <a16:creationId xmlns:a16="http://schemas.microsoft.com/office/drawing/2014/main" id="{7FC6A1DE-5547-407C-AF6B-E98A3A4118D3}"/>
              </a:ext>
            </a:extLst>
          </p:cNvPr>
          <p:cNvSpPr>
            <a:spLocks noGrp="1"/>
          </p:cNvSpPr>
          <p:nvPr>
            <p:ph idx="1"/>
          </p:nvPr>
        </p:nvSpPr>
        <p:spPr/>
        <p:txBody>
          <a:bodyPr/>
          <a:lstStyle/>
          <a:p>
            <a:r>
              <a:rPr lang="en-US" dirty="0"/>
              <a:t>When you scroll down, you should see F01.</a:t>
            </a:r>
          </a:p>
          <a:p>
            <a:pPr lvl="1"/>
            <a:r>
              <a:rPr lang="en-US" dirty="0"/>
              <a:t>This is short for the frequency of cash flow 1, or how many times does it occur?</a:t>
            </a:r>
          </a:p>
          <a:p>
            <a:pPr lvl="1"/>
            <a:r>
              <a:rPr lang="en-US" dirty="0"/>
              <a:t>We will make this payment for the first 10 years, or 120 months, so you might naturally think this number should be 120.</a:t>
            </a:r>
          </a:p>
          <a:p>
            <a:pPr lvl="2"/>
            <a:r>
              <a:rPr lang="en-US" dirty="0"/>
              <a:t>But remember, on the 120</a:t>
            </a:r>
            <a:r>
              <a:rPr lang="en-US" baseline="30000" dirty="0"/>
              <a:t>th</a:t>
            </a:r>
            <a:r>
              <a:rPr lang="en-US" dirty="0"/>
              <a:t> payment, we also pay off the entire 2</a:t>
            </a:r>
            <a:r>
              <a:rPr lang="en-US" baseline="30000" dirty="0"/>
              <a:t>nd</a:t>
            </a:r>
            <a:r>
              <a:rPr lang="en-US" dirty="0"/>
              <a:t> mortgage.</a:t>
            </a:r>
          </a:p>
          <a:p>
            <a:pPr lvl="1"/>
            <a:r>
              <a:rPr lang="en-US" dirty="0"/>
              <a:t>So, enter 119 and scroll down.</a:t>
            </a:r>
          </a:p>
          <a:p>
            <a:pPr lvl="2"/>
            <a:r>
              <a:rPr lang="en-US" dirty="0"/>
              <a:t>We will deal with that 120</a:t>
            </a:r>
            <a:r>
              <a:rPr lang="en-US" baseline="30000" dirty="0"/>
              <a:t>th</a:t>
            </a:r>
            <a:r>
              <a:rPr lang="en-US" dirty="0"/>
              <a:t> payment next</a:t>
            </a:r>
          </a:p>
        </p:txBody>
      </p:sp>
    </p:spTree>
    <p:extLst>
      <p:ext uri="{BB962C8B-B14F-4D97-AF65-F5344CB8AC3E}">
        <p14:creationId xmlns:p14="http://schemas.microsoft.com/office/powerpoint/2010/main" val="27427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0CA7-390D-423C-A0A5-5BEA8D277D0C}"/>
              </a:ext>
            </a:extLst>
          </p:cNvPr>
          <p:cNvSpPr>
            <a:spLocks noGrp="1"/>
          </p:cNvSpPr>
          <p:nvPr>
            <p:ph type="title"/>
          </p:nvPr>
        </p:nvSpPr>
        <p:spPr/>
        <p:txBody>
          <a:bodyPr>
            <a:normAutofit fontScale="90000"/>
          </a:bodyPr>
          <a:lstStyle/>
          <a:p>
            <a:r>
              <a:rPr lang="en-US" dirty="0"/>
              <a:t>Entering CF’s</a:t>
            </a:r>
          </a:p>
        </p:txBody>
      </p:sp>
      <p:sp>
        <p:nvSpPr>
          <p:cNvPr id="3" name="Content Placeholder 2">
            <a:extLst>
              <a:ext uri="{FF2B5EF4-FFF2-40B4-BE49-F238E27FC236}">
                <a16:creationId xmlns:a16="http://schemas.microsoft.com/office/drawing/2014/main" id="{EA86B14A-F0E7-41C2-9411-6D99258BDF8D}"/>
              </a:ext>
            </a:extLst>
          </p:cNvPr>
          <p:cNvSpPr>
            <a:spLocks noGrp="1"/>
          </p:cNvSpPr>
          <p:nvPr>
            <p:ph idx="1"/>
          </p:nvPr>
        </p:nvSpPr>
        <p:spPr/>
        <p:txBody>
          <a:bodyPr/>
          <a:lstStyle/>
          <a:p>
            <a:r>
              <a:rPr lang="en-US" dirty="0"/>
              <a:t>You should see C02 after you scroll down.</a:t>
            </a:r>
          </a:p>
          <a:p>
            <a:pPr lvl="1"/>
            <a:r>
              <a:rPr lang="en-US" dirty="0"/>
              <a:t>This is our second series of cash flows, even though it is actually the 120</a:t>
            </a:r>
            <a:r>
              <a:rPr lang="en-US" baseline="30000" dirty="0"/>
              <a:t>th</a:t>
            </a:r>
            <a:r>
              <a:rPr lang="en-US" dirty="0"/>
              <a:t> payment.</a:t>
            </a:r>
          </a:p>
          <a:p>
            <a:pPr lvl="1"/>
            <a:r>
              <a:rPr lang="en-US" dirty="0"/>
              <a:t>Enter -30,821.33 and scroll down.</a:t>
            </a:r>
          </a:p>
          <a:p>
            <a:pPr lvl="1"/>
            <a:r>
              <a:rPr lang="en-US" dirty="0"/>
              <a:t>This payment only occurs once, so leave F02 at 1 and scroll down.</a:t>
            </a:r>
          </a:p>
          <a:p>
            <a:r>
              <a:rPr lang="en-US" dirty="0"/>
              <a:t>C03 is our remaining 240 payments, so enter</a:t>
            </a:r>
          </a:p>
          <a:p>
            <a:pPr lvl="1"/>
            <a:r>
              <a:rPr lang="en-US" dirty="0"/>
              <a:t>C03=-696.33 and F03=240</a:t>
            </a:r>
          </a:p>
          <a:p>
            <a:pPr lvl="1"/>
            <a:endParaRPr lang="en-US" dirty="0"/>
          </a:p>
        </p:txBody>
      </p:sp>
    </p:spTree>
    <p:extLst>
      <p:ext uri="{BB962C8B-B14F-4D97-AF65-F5344CB8AC3E}">
        <p14:creationId xmlns:p14="http://schemas.microsoft.com/office/powerpoint/2010/main" val="87976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8778-3D0C-49C1-98E2-89E92E827E9E}"/>
              </a:ext>
            </a:extLst>
          </p:cNvPr>
          <p:cNvSpPr>
            <a:spLocks noGrp="1"/>
          </p:cNvSpPr>
          <p:nvPr>
            <p:ph type="title"/>
          </p:nvPr>
        </p:nvSpPr>
        <p:spPr/>
        <p:txBody>
          <a:bodyPr>
            <a:normAutofit fontScale="90000"/>
          </a:bodyPr>
          <a:lstStyle/>
          <a:p>
            <a:r>
              <a:rPr lang="en-US" dirty="0"/>
              <a:t>Solving for the Combined Loan Rate</a:t>
            </a:r>
          </a:p>
        </p:txBody>
      </p:sp>
      <p:sp>
        <p:nvSpPr>
          <p:cNvPr id="3" name="Content Placeholder 2">
            <a:extLst>
              <a:ext uri="{FF2B5EF4-FFF2-40B4-BE49-F238E27FC236}">
                <a16:creationId xmlns:a16="http://schemas.microsoft.com/office/drawing/2014/main" id="{C8580727-DF69-4585-85A6-007547D76AB5}"/>
              </a:ext>
            </a:extLst>
          </p:cNvPr>
          <p:cNvSpPr>
            <a:spLocks noGrp="1"/>
          </p:cNvSpPr>
          <p:nvPr>
            <p:ph idx="1"/>
          </p:nvPr>
        </p:nvSpPr>
        <p:spPr/>
        <p:txBody>
          <a:bodyPr>
            <a:normAutofit fontScale="92500" lnSpcReduction="20000"/>
          </a:bodyPr>
          <a:lstStyle/>
          <a:p>
            <a:r>
              <a:rPr lang="en-US" dirty="0"/>
              <a:t>To solve for the cost, we will need to find the IRR.</a:t>
            </a:r>
          </a:p>
          <a:p>
            <a:pPr lvl="1"/>
            <a:r>
              <a:rPr lang="en-US" dirty="0"/>
              <a:t>IRR is short for internal rate of return.</a:t>
            </a:r>
          </a:p>
          <a:p>
            <a:pPr lvl="1"/>
            <a:r>
              <a:rPr lang="en-US" dirty="0"/>
              <a:t>Because it has a different name, it looks like we are doing something different.</a:t>
            </a:r>
          </a:p>
          <a:p>
            <a:pPr lvl="1"/>
            <a:r>
              <a:rPr lang="en-US" dirty="0"/>
              <a:t>We are not.</a:t>
            </a:r>
          </a:p>
          <a:p>
            <a:pPr lvl="1"/>
            <a:r>
              <a:rPr lang="en-US" dirty="0"/>
              <a:t>IRR is exactly the same thing as I/Y which is also exactly the same thing as YTM you may have seen with bonds.</a:t>
            </a:r>
          </a:p>
          <a:p>
            <a:pPr lvl="2"/>
            <a:r>
              <a:rPr lang="en-US" dirty="0"/>
              <a:t>Only the name changes depending on what area of finance you are dealing with.</a:t>
            </a:r>
          </a:p>
          <a:p>
            <a:pPr lvl="2"/>
            <a:r>
              <a:rPr lang="en-US" dirty="0"/>
              <a:t>And on the calculator, IRR is associated with uneven cash flows.</a:t>
            </a:r>
          </a:p>
          <a:p>
            <a:pPr lvl="2"/>
            <a:r>
              <a:rPr lang="en-US" dirty="0"/>
              <a:t>To confirm they are identical, enter the cash flows for our original single loan into the cash flow menu and solve for IRR.</a:t>
            </a:r>
          </a:p>
        </p:txBody>
      </p:sp>
    </p:spTree>
    <p:extLst>
      <p:ext uri="{BB962C8B-B14F-4D97-AF65-F5344CB8AC3E}">
        <p14:creationId xmlns:p14="http://schemas.microsoft.com/office/powerpoint/2010/main" val="320309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C387-5564-4438-9838-C10D38802D4E}"/>
              </a:ext>
            </a:extLst>
          </p:cNvPr>
          <p:cNvSpPr>
            <a:spLocks noGrp="1"/>
          </p:cNvSpPr>
          <p:nvPr>
            <p:ph type="title"/>
          </p:nvPr>
        </p:nvSpPr>
        <p:spPr/>
        <p:txBody>
          <a:bodyPr>
            <a:normAutofit fontScale="90000"/>
          </a:bodyPr>
          <a:lstStyle/>
          <a:p>
            <a:r>
              <a:rPr lang="en-US" dirty="0"/>
              <a:t>Solve for IRR</a:t>
            </a:r>
          </a:p>
        </p:txBody>
      </p:sp>
      <p:sp>
        <p:nvSpPr>
          <p:cNvPr id="3" name="Content Placeholder 2">
            <a:extLst>
              <a:ext uri="{FF2B5EF4-FFF2-40B4-BE49-F238E27FC236}">
                <a16:creationId xmlns:a16="http://schemas.microsoft.com/office/drawing/2014/main" id="{E88E853C-C3AB-43D8-AD08-6B1D7F8A66F6}"/>
              </a:ext>
            </a:extLst>
          </p:cNvPr>
          <p:cNvSpPr>
            <a:spLocks noGrp="1"/>
          </p:cNvSpPr>
          <p:nvPr>
            <p:ph idx="1"/>
          </p:nvPr>
        </p:nvSpPr>
        <p:spPr/>
        <p:txBody>
          <a:bodyPr/>
          <a:lstStyle/>
          <a:p>
            <a:r>
              <a:rPr lang="en-US" dirty="0"/>
              <a:t>Press the IRR button, then press CPT</a:t>
            </a:r>
          </a:p>
          <a:p>
            <a:pPr lvl="1"/>
            <a:r>
              <a:rPr lang="en-US" dirty="0"/>
              <a:t>Yes, I know this is the opposite order of </a:t>
            </a:r>
            <a:r>
              <a:rPr lang="en-US"/>
              <a:t>the TVM menu</a:t>
            </a:r>
            <a:r>
              <a:rPr lang="en-US" dirty="0"/>
              <a:t>.  No, I don’t know why they changed it.</a:t>
            </a:r>
          </a:p>
          <a:p>
            <a:r>
              <a:rPr lang="en-US" dirty="0"/>
              <a:t>There is no equivalent of P/Y for the cash flow menu.</a:t>
            </a:r>
          </a:p>
          <a:p>
            <a:pPr lvl="1"/>
            <a:r>
              <a:rPr lang="en-US" dirty="0"/>
              <a:t>It is always set to P/Y=1.  You can’t change it.</a:t>
            </a:r>
          </a:p>
          <a:p>
            <a:r>
              <a:rPr lang="en-US" dirty="0"/>
              <a:t>So, IRR =.2874, but that is the monthly percentage rate.</a:t>
            </a:r>
          </a:p>
          <a:p>
            <a:r>
              <a:rPr lang="en-US" dirty="0"/>
              <a:t>Multiply by 12 to find the annual rate=3.4484</a:t>
            </a:r>
          </a:p>
        </p:txBody>
      </p:sp>
    </p:spTree>
    <p:extLst>
      <p:ext uri="{BB962C8B-B14F-4D97-AF65-F5344CB8AC3E}">
        <p14:creationId xmlns:p14="http://schemas.microsoft.com/office/powerpoint/2010/main" val="30771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F61B-15E6-4A9A-8EA0-9B2824DB9B23}"/>
              </a:ext>
            </a:extLst>
          </p:cNvPr>
          <p:cNvSpPr>
            <a:spLocks noGrp="1"/>
          </p:cNvSpPr>
          <p:nvPr>
            <p:ph type="title"/>
          </p:nvPr>
        </p:nvSpPr>
        <p:spPr/>
        <p:txBody>
          <a:bodyPr>
            <a:normAutofit fontScale="90000"/>
          </a:bodyPr>
          <a:lstStyle/>
          <a:p>
            <a:r>
              <a:rPr lang="en-US" dirty="0"/>
              <a:t>Evaluating the Combined Loans</a:t>
            </a:r>
          </a:p>
        </p:txBody>
      </p:sp>
      <p:sp>
        <p:nvSpPr>
          <p:cNvPr id="3" name="Content Placeholder 2">
            <a:extLst>
              <a:ext uri="{FF2B5EF4-FFF2-40B4-BE49-F238E27FC236}">
                <a16:creationId xmlns:a16="http://schemas.microsoft.com/office/drawing/2014/main" id="{4CB50248-400D-40FE-B196-7E94773274BF}"/>
              </a:ext>
            </a:extLst>
          </p:cNvPr>
          <p:cNvSpPr>
            <a:spLocks noGrp="1"/>
          </p:cNvSpPr>
          <p:nvPr>
            <p:ph idx="1"/>
          </p:nvPr>
        </p:nvSpPr>
        <p:spPr/>
        <p:txBody>
          <a:bodyPr/>
          <a:lstStyle/>
          <a:p>
            <a:r>
              <a:rPr lang="en-US" dirty="0"/>
              <a:t>Even though the second loan is 5%, that rate is only charged on a relatively small amount of money.</a:t>
            </a:r>
          </a:p>
          <a:p>
            <a:r>
              <a:rPr lang="en-US" dirty="0"/>
              <a:t>So the combined rate is less than the single large loan, and borrowers should prefer the combined loan with one important caveat.</a:t>
            </a:r>
          </a:p>
          <a:p>
            <a:pPr lvl="1"/>
            <a:r>
              <a:rPr lang="en-US" dirty="0"/>
              <a:t>In 10 years, there is a very large balloon payment due.  Borrowers better have a way to deal with that.</a:t>
            </a:r>
          </a:p>
        </p:txBody>
      </p:sp>
    </p:spTree>
    <p:extLst>
      <p:ext uri="{BB962C8B-B14F-4D97-AF65-F5344CB8AC3E}">
        <p14:creationId xmlns:p14="http://schemas.microsoft.com/office/powerpoint/2010/main" val="286206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3E27-2F3F-4455-AEDF-449C358EF11F}"/>
              </a:ext>
            </a:extLst>
          </p:cNvPr>
          <p:cNvSpPr>
            <a:spLocks noGrp="1"/>
          </p:cNvSpPr>
          <p:nvPr>
            <p:ph type="title"/>
          </p:nvPr>
        </p:nvSpPr>
        <p:spPr/>
        <p:txBody>
          <a:bodyPr>
            <a:normAutofit fontScale="90000"/>
          </a:bodyPr>
          <a:lstStyle/>
          <a:p>
            <a:r>
              <a:rPr lang="en-US" dirty="0"/>
              <a:t>Refinancing</a:t>
            </a:r>
          </a:p>
        </p:txBody>
      </p:sp>
      <p:sp>
        <p:nvSpPr>
          <p:cNvPr id="3" name="Content Placeholder 2">
            <a:extLst>
              <a:ext uri="{FF2B5EF4-FFF2-40B4-BE49-F238E27FC236}">
                <a16:creationId xmlns:a16="http://schemas.microsoft.com/office/drawing/2014/main" id="{5D04C8FC-2B50-48B0-912C-B1FDA95BA1E3}"/>
              </a:ext>
            </a:extLst>
          </p:cNvPr>
          <p:cNvSpPr>
            <a:spLocks noGrp="1"/>
          </p:cNvSpPr>
          <p:nvPr>
            <p:ph idx="1"/>
          </p:nvPr>
        </p:nvSpPr>
        <p:spPr/>
        <p:txBody>
          <a:bodyPr/>
          <a:lstStyle/>
          <a:p>
            <a:r>
              <a:rPr lang="en-US" dirty="0"/>
              <a:t>The subject of refinancing often comes up when discussing real estate.</a:t>
            </a:r>
          </a:p>
          <a:p>
            <a:r>
              <a:rPr lang="en-US" dirty="0"/>
              <a:t>When refinancing a loan, any prepayment penalties are incorporated as part of your initial cash flow, CF0.</a:t>
            </a:r>
          </a:p>
          <a:p>
            <a:pPr lvl="1"/>
            <a:r>
              <a:rPr lang="en-US" dirty="0"/>
              <a:t>This is a cost of refinancing your loan, just like any other lending cost.</a:t>
            </a:r>
          </a:p>
          <a:p>
            <a:r>
              <a:rPr lang="en-US" dirty="0"/>
              <a:t>Remember, as a practical matter, prepayment penalties will make refinancing of a commercial loan unlikely.</a:t>
            </a:r>
          </a:p>
        </p:txBody>
      </p:sp>
    </p:spTree>
    <p:extLst>
      <p:ext uri="{BB962C8B-B14F-4D97-AF65-F5344CB8AC3E}">
        <p14:creationId xmlns:p14="http://schemas.microsoft.com/office/powerpoint/2010/main" val="381179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158E-2E5C-4B47-B935-C2142447B322}"/>
              </a:ext>
            </a:extLst>
          </p:cNvPr>
          <p:cNvSpPr>
            <a:spLocks noGrp="1"/>
          </p:cNvSpPr>
          <p:nvPr>
            <p:ph type="title"/>
          </p:nvPr>
        </p:nvSpPr>
        <p:spPr/>
        <p:txBody>
          <a:bodyPr>
            <a:normAutofit fontScale="90000"/>
          </a:bodyPr>
          <a:lstStyle/>
          <a:p>
            <a:r>
              <a:rPr lang="en-US" dirty="0"/>
              <a:t>Typical Refinancing Terms</a:t>
            </a:r>
          </a:p>
        </p:txBody>
      </p:sp>
      <p:sp>
        <p:nvSpPr>
          <p:cNvPr id="3" name="Content Placeholder 2">
            <a:extLst>
              <a:ext uri="{FF2B5EF4-FFF2-40B4-BE49-F238E27FC236}">
                <a16:creationId xmlns:a16="http://schemas.microsoft.com/office/drawing/2014/main" id="{AE836CEF-3D09-4A3A-8B5A-A4311E4BD9F7}"/>
              </a:ext>
            </a:extLst>
          </p:cNvPr>
          <p:cNvSpPr>
            <a:spLocks noGrp="1"/>
          </p:cNvSpPr>
          <p:nvPr>
            <p:ph idx="1"/>
          </p:nvPr>
        </p:nvSpPr>
        <p:spPr/>
        <p:txBody>
          <a:bodyPr/>
          <a:lstStyle/>
          <a:p>
            <a:r>
              <a:rPr lang="en-US" dirty="0"/>
              <a:t>For most residential refinancing, the existing loan is refinanced with either a 15 or 30 year mortgage.</a:t>
            </a:r>
          </a:p>
          <a:p>
            <a:pPr lvl="1"/>
            <a:r>
              <a:rPr lang="en-US" dirty="0"/>
              <a:t>If the borrower originally has a 30 year mortgage, makes payments for 6 years, and then refinances the loan for another 30 years, the term of the loan is effectively extended to 36 years</a:t>
            </a:r>
          </a:p>
          <a:p>
            <a:r>
              <a:rPr lang="en-US" dirty="0"/>
              <a:t>Recently, there has been a trend toward refinancing products that more closely match the remaining term of the original loan.</a:t>
            </a:r>
          </a:p>
        </p:txBody>
      </p:sp>
    </p:spTree>
    <p:extLst>
      <p:ext uri="{BB962C8B-B14F-4D97-AF65-F5344CB8AC3E}">
        <p14:creationId xmlns:p14="http://schemas.microsoft.com/office/powerpoint/2010/main" val="320447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1664-5DB1-4C10-B20C-25B712CB946C}"/>
              </a:ext>
            </a:extLst>
          </p:cNvPr>
          <p:cNvSpPr>
            <a:spLocks noGrp="1"/>
          </p:cNvSpPr>
          <p:nvPr>
            <p:ph type="title"/>
          </p:nvPr>
        </p:nvSpPr>
        <p:spPr/>
        <p:txBody>
          <a:bodyPr>
            <a:normAutofit fontScale="90000"/>
          </a:bodyPr>
          <a:lstStyle/>
          <a:p>
            <a:r>
              <a:rPr lang="en-US" dirty="0"/>
              <a:t>Evaluating Refinancing</a:t>
            </a:r>
          </a:p>
        </p:txBody>
      </p:sp>
      <p:sp>
        <p:nvSpPr>
          <p:cNvPr id="3" name="Content Placeholder 2">
            <a:extLst>
              <a:ext uri="{FF2B5EF4-FFF2-40B4-BE49-F238E27FC236}">
                <a16:creationId xmlns:a16="http://schemas.microsoft.com/office/drawing/2014/main" id="{67FDD93A-00CC-445E-8392-1D7B4FA34196}"/>
              </a:ext>
            </a:extLst>
          </p:cNvPr>
          <p:cNvSpPr>
            <a:spLocks noGrp="1"/>
          </p:cNvSpPr>
          <p:nvPr>
            <p:ph idx="1"/>
          </p:nvPr>
        </p:nvSpPr>
        <p:spPr/>
        <p:txBody>
          <a:bodyPr/>
          <a:lstStyle/>
          <a:p>
            <a:r>
              <a:rPr lang="en-US" dirty="0"/>
              <a:t>The best way to evaluate a refinancing decision is to treat it as a capital budgeting problem and solve for NPV.</a:t>
            </a:r>
          </a:p>
          <a:p>
            <a:r>
              <a:rPr lang="en-US" dirty="0"/>
              <a:t>Remember, as a decision rule, NPV does not suffer from some of the issues associated with IRR.</a:t>
            </a:r>
          </a:p>
          <a:p>
            <a:pPr lvl="1"/>
            <a:r>
              <a:rPr lang="en-US" dirty="0"/>
              <a:t>IRR is fine for determining the cost of a loan in isolation, but it has several issues when used to make investment decisions.</a:t>
            </a:r>
          </a:p>
          <a:p>
            <a:r>
              <a:rPr lang="en-US" dirty="0"/>
              <a:t>Also remember, positive NPV projects should be undertaken, while negative NPV decisions should be avoided.</a:t>
            </a:r>
          </a:p>
        </p:txBody>
      </p:sp>
    </p:spTree>
    <p:extLst>
      <p:ext uri="{BB962C8B-B14F-4D97-AF65-F5344CB8AC3E}">
        <p14:creationId xmlns:p14="http://schemas.microsoft.com/office/powerpoint/2010/main" val="211050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152D-4E4F-4ABB-8BB6-3D60AC1BBEDB}"/>
              </a:ext>
            </a:extLst>
          </p:cNvPr>
          <p:cNvSpPr>
            <a:spLocks noGrp="1"/>
          </p:cNvSpPr>
          <p:nvPr>
            <p:ph type="title"/>
          </p:nvPr>
        </p:nvSpPr>
        <p:spPr/>
        <p:txBody>
          <a:bodyPr>
            <a:normAutofit fontScale="90000"/>
          </a:bodyPr>
          <a:lstStyle/>
          <a:p>
            <a:r>
              <a:rPr lang="en-US" dirty="0"/>
              <a:t>Refinancing Example</a:t>
            </a:r>
          </a:p>
        </p:txBody>
      </p:sp>
      <p:sp>
        <p:nvSpPr>
          <p:cNvPr id="3" name="Content Placeholder 2">
            <a:extLst>
              <a:ext uri="{FF2B5EF4-FFF2-40B4-BE49-F238E27FC236}">
                <a16:creationId xmlns:a16="http://schemas.microsoft.com/office/drawing/2014/main" id="{1849BB5D-417A-4BB3-B380-06B0692556AB}"/>
              </a:ext>
            </a:extLst>
          </p:cNvPr>
          <p:cNvSpPr>
            <a:spLocks noGrp="1"/>
          </p:cNvSpPr>
          <p:nvPr>
            <p:ph idx="1"/>
          </p:nvPr>
        </p:nvSpPr>
        <p:spPr/>
        <p:txBody>
          <a:bodyPr>
            <a:normAutofit fontScale="92500" lnSpcReduction="10000"/>
          </a:bodyPr>
          <a:lstStyle/>
          <a:p>
            <a:r>
              <a:rPr lang="en-US" dirty="0"/>
              <a:t>No cheating on this one, we will look at a fully amortizing loan.</a:t>
            </a:r>
          </a:p>
          <a:p>
            <a:r>
              <a:rPr lang="en-US" dirty="0"/>
              <a:t>Six years ago you bought a property with a $400,000, 30 year, fully amortizing mortgage and an interest rate of 5%.  </a:t>
            </a:r>
          </a:p>
          <a:p>
            <a:r>
              <a:rPr lang="en-US" dirty="0"/>
              <a:t>Today you can refinance that loan at an interest rate of 2.75%, with $5000 in closing costs on a new 30 year fully amortizing mortgage.</a:t>
            </a:r>
          </a:p>
          <a:p>
            <a:r>
              <a:rPr lang="en-US" dirty="0"/>
              <a:t>You anticipate you will stay in the house for 4 more years after today.</a:t>
            </a:r>
          </a:p>
          <a:p>
            <a:pPr lvl="1"/>
            <a:r>
              <a:rPr lang="en-US" dirty="0"/>
              <a:t>You should also be able to work this problem if you anticipate staying for 30 or more years, but that is actually easier.</a:t>
            </a:r>
          </a:p>
        </p:txBody>
      </p:sp>
    </p:spTree>
    <p:extLst>
      <p:ext uri="{BB962C8B-B14F-4D97-AF65-F5344CB8AC3E}">
        <p14:creationId xmlns:p14="http://schemas.microsoft.com/office/powerpoint/2010/main" val="14815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658B-94A1-444E-B95C-F998B4BA439C}"/>
              </a:ext>
            </a:extLst>
          </p:cNvPr>
          <p:cNvSpPr>
            <a:spLocks noGrp="1"/>
          </p:cNvSpPr>
          <p:nvPr>
            <p:ph type="title"/>
          </p:nvPr>
        </p:nvSpPr>
        <p:spPr/>
        <p:txBody>
          <a:bodyPr>
            <a:normAutofit fontScale="90000"/>
          </a:bodyPr>
          <a:lstStyle/>
          <a:p>
            <a:r>
              <a:rPr lang="en-US" dirty="0"/>
              <a:t>Introduction to Multiple Loans</a:t>
            </a:r>
          </a:p>
        </p:txBody>
      </p:sp>
      <p:sp>
        <p:nvSpPr>
          <p:cNvPr id="3" name="Content Placeholder 2">
            <a:extLst>
              <a:ext uri="{FF2B5EF4-FFF2-40B4-BE49-F238E27FC236}">
                <a16:creationId xmlns:a16="http://schemas.microsoft.com/office/drawing/2014/main" id="{9F08A3D4-92D0-4A27-8215-508E08DC8DA1}"/>
              </a:ext>
            </a:extLst>
          </p:cNvPr>
          <p:cNvSpPr>
            <a:spLocks noGrp="1"/>
          </p:cNvSpPr>
          <p:nvPr>
            <p:ph idx="1"/>
          </p:nvPr>
        </p:nvSpPr>
        <p:spPr/>
        <p:txBody>
          <a:bodyPr>
            <a:normAutofit fontScale="85000" lnSpcReduction="20000"/>
          </a:bodyPr>
          <a:lstStyle/>
          <a:p>
            <a:r>
              <a:rPr lang="en-US" dirty="0"/>
              <a:t>So far, we have looked at a variety of fixed rate mortgages, but only one mortgage at a time.</a:t>
            </a:r>
          </a:p>
          <a:p>
            <a:r>
              <a:rPr lang="en-US" dirty="0"/>
              <a:t>Sometimes, it may be necessary to compare the cost of one large loan to two or more smaller loans that when combined equal the value of the large loan.</a:t>
            </a:r>
          </a:p>
          <a:p>
            <a:r>
              <a:rPr lang="en-US" dirty="0"/>
              <a:t>In residential finance this can be done as a means to achieve down payment amounts smaller than 20%.</a:t>
            </a:r>
          </a:p>
          <a:p>
            <a:pPr lvl="1"/>
            <a:r>
              <a:rPr lang="en-US" dirty="0"/>
              <a:t>Without jumping ahead too much, remember we said there are extra costs associated with down payment amounts smaller than 20%.  This is one way to avoid those costs.</a:t>
            </a:r>
          </a:p>
          <a:p>
            <a:r>
              <a:rPr lang="en-US" dirty="0"/>
              <a:t>In commercial lending, the amounts required for large projects may simply exceed the amount a single lender is willing to provide to any one project.</a:t>
            </a:r>
          </a:p>
        </p:txBody>
      </p:sp>
    </p:spTree>
    <p:extLst>
      <p:ext uri="{BB962C8B-B14F-4D97-AF65-F5344CB8AC3E}">
        <p14:creationId xmlns:p14="http://schemas.microsoft.com/office/powerpoint/2010/main" val="1204620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99FA-3ACA-49F5-832F-5FDA46D60358}"/>
              </a:ext>
            </a:extLst>
          </p:cNvPr>
          <p:cNvSpPr>
            <a:spLocks noGrp="1"/>
          </p:cNvSpPr>
          <p:nvPr>
            <p:ph type="title"/>
          </p:nvPr>
        </p:nvSpPr>
        <p:spPr/>
        <p:txBody>
          <a:bodyPr>
            <a:normAutofit fontScale="90000"/>
          </a:bodyPr>
          <a:lstStyle/>
          <a:p>
            <a:r>
              <a:rPr lang="en-US" dirty="0"/>
              <a:t>Original Loan</a:t>
            </a:r>
          </a:p>
        </p:txBody>
      </p:sp>
      <p:sp>
        <p:nvSpPr>
          <p:cNvPr id="3" name="Content Placeholder 2">
            <a:extLst>
              <a:ext uri="{FF2B5EF4-FFF2-40B4-BE49-F238E27FC236}">
                <a16:creationId xmlns:a16="http://schemas.microsoft.com/office/drawing/2014/main" id="{111376C9-1FBD-4319-89BB-BD7480EA7DFA}"/>
              </a:ext>
            </a:extLst>
          </p:cNvPr>
          <p:cNvSpPr>
            <a:spLocks noGrp="1"/>
          </p:cNvSpPr>
          <p:nvPr>
            <p:ph idx="1"/>
          </p:nvPr>
        </p:nvSpPr>
        <p:spPr/>
        <p:txBody>
          <a:bodyPr/>
          <a:lstStyle/>
          <a:p>
            <a:r>
              <a:rPr lang="en-US" dirty="0"/>
              <a:t>PV=400,000</a:t>
            </a:r>
          </a:p>
          <a:p>
            <a:r>
              <a:rPr lang="en-US" dirty="0"/>
              <a:t>I/Y=5/12 or 5</a:t>
            </a:r>
          </a:p>
          <a:p>
            <a:r>
              <a:rPr lang="en-US" dirty="0"/>
              <a:t>N=360</a:t>
            </a:r>
          </a:p>
          <a:p>
            <a:r>
              <a:rPr lang="en-US" dirty="0"/>
              <a:t>CPT PMT= -2147.2865</a:t>
            </a:r>
          </a:p>
        </p:txBody>
      </p:sp>
    </p:spTree>
    <p:extLst>
      <p:ext uri="{BB962C8B-B14F-4D97-AF65-F5344CB8AC3E}">
        <p14:creationId xmlns:p14="http://schemas.microsoft.com/office/powerpoint/2010/main" val="311870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437E-1D2B-4DDA-96DB-CCD4255A5842}"/>
              </a:ext>
            </a:extLst>
          </p:cNvPr>
          <p:cNvSpPr>
            <a:spLocks noGrp="1"/>
          </p:cNvSpPr>
          <p:nvPr>
            <p:ph type="title"/>
          </p:nvPr>
        </p:nvSpPr>
        <p:spPr/>
        <p:txBody>
          <a:bodyPr>
            <a:normAutofit fontScale="90000"/>
          </a:bodyPr>
          <a:lstStyle/>
          <a:p>
            <a:r>
              <a:rPr lang="en-US" dirty="0"/>
              <a:t>Original Loan Balance Today</a:t>
            </a:r>
          </a:p>
        </p:txBody>
      </p:sp>
      <p:sp>
        <p:nvSpPr>
          <p:cNvPr id="3" name="Content Placeholder 2">
            <a:extLst>
              <a:ext uri="{FF2B5EF4-FFF2-40B4-BE49-F238E27FC236}">
                <a16:creationId xmlns:a16="http://schemas.microsoft.com/office/drawing/2014/main" id="{86326DD2-A759-4E83-835C-DCD4EC0CE1F8}"/>
              </a:ext>
            </a:extLst>
          </p:cNvPr>
          <p:cNvSpPr>
            <a:spLocks noGrp="1"/>
          </p:cNvSpPr>
          <p:nvPr>
            <p:ph idx="1"/>
          </p:nvPr>
        </p:nvSpPr>
        <p:spPr/>
        <p:txBody>
          <a:bodyPr>
            <a:normAutofit fontScale="92500" lnSpcReduction="20000"/>
          </a:bodyPr>
          <a:lstStyle/>
          <a:p>
            <a:r>
              <a:rPr lang="en-US" dirty="0"/>
              <a:t>When you refinance, you don’t have to refinance the original loan amount.</a:t>
            </a:r>
          </a:p>
          <a:p>
            <a:pPr lvl="1"/>
            <a:r>
              <a:rPr lang="en-US" dirty="0"/>
              <a:t>You may want to borrow that much or more in order to take a vacation, buy a car, or improve the property.</a:t>
            </a:r>
          </a:p>
          <a:p>
            <a:pPr lvl="2"/>
            <a:r>
              <a:rPr lang="en-US" dirty="0"/>
              <a:t>Those first two options are bad ideas, but the last is actually an investment problem, not a refinancing problem.</a:t>
            </a:r>
          </a:p>
          <a:p>
            <a:r>
              <a:rPr lang="en-US" dirty="0"/>
              <a:t>To find the remaining balance, I just need to change N and keep all the other information I entered.</a:t>
            </a:r>
          </a:p>
          <a:p>
            <a:pPr lvl="1"/>
            <a:r>
              <a:rPr lang="en-US" dirty="0"/>
              <a:t>N=72</a:t>
            </a:r>
          </a:p>
          <a:p>
            <a:pPr lvl="2"/>
            <a:r>
              <a:rPr lang="en-US" dirty="0"/>
              <a:t>Payments Made</a:t>
            </a:r>
          </a:p>
          <a:p>
            <a:pPr lvl="1"/>
            <a:r>
              <a:rPr lang="en-US" dirty="0"/>
              <a:t>CPT FV = -359,741.2367</a:t>
            </a:r>
          </a:p>
        </p:txBody>
      </p:sp>
    </p:spTree>
    <p:extLst>
      <p:ext uri="{BB962C8B-B14F-4D97-AF65-F5344CB8AC3E}">
        <p14:creationId xmlns:p14="http://schemas.microsoft.com/office/powerpoint/2010/main" val="255600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67F6-F9BE-49AC-B67C-7612EE679293}"/>
              </a:ext>
            </a:extLst>
          </p:cNvPr>
          <p:cNvSpPr>
            <a:spLocks noGrp="1"/>
          </p:cNvSpPr>
          <p:nvPr>
            <p:ph type="title"/>
          </p:nvPr>
        </p:nvSpPr>
        <p:spPr/>
        <p:txBody>
          <a:bodyPr>
            <a:normAutofit fontScale="90000"/>
          </a:bodyPr>
          <a:lstStyle/>
          <a:p>
            <a:r>
              <a:rPr lang="en-US" dirty="0"/>
              <a:t>Quick Note on Remaining Balance</a:t>
            </a:r>
          </a:p>
        </p:txBody>
      </p:sp>
      <p:sp>
        <p:nvSpPr>
          <p:cNvPr id="3" name="Content Placeholder 2">
            <a:extLst>
              <a:ext uri="{FF2B5EF4-FFF2-40B4-BE49-F238E27FC236}">
                <a16:creationId xmlns:a16="http://schemas.microsoft.com/office/drawing/2014/main" id="{9290B029-7B80-4FB4-80F9-67A721E926DA}"/>
              </a:ext>
            </a:extLst>
          </p:cNvPr>
          <p:cNvSpPr>
            <a:spLocks noGrp="1"/>
          </p:cNvSpPr>
          <p:nvPr>
            <p:ph idx="1"/>
          </p:nvPr>
        </p:nvSpPr>
        <p:spPr/>
        <p:txBody>
          <a:bodyPr/>
          <a:lstStyle/>
          <a:p>
            <a:r>
              <a:rPr lang="en-US" dirty="0"/>
              <a:t>While 5% may seem high to some of you, it is actually really low by historical standards.</a:t>
            </a:r>
          </a:p>
          <a:p>
            <a:r>
              <a:rPr lang="en-US" dirty="0"/>
              <a:t>That low rate is the only reason the loan balance has been reduced this much.</a:t>
            </a:r>
          </a:p>
          <a:p>
            <a:r>
              <a:rPr lang="en-US" dirty="0"/>
              <a:t>If the rate were closer to 8% or higher, very little of the loan balance would have been paid.</a:t>
            </a:r>
          </a:p>
        </p:txBody>
      </p:sp>
    </p:spTree>
    <p:extLst>
      <p:ext uri="{BB962C8B-B14F-4D97-AF65-F5344CB8AC3E}">
        <p14:creationId xmlns:p14="http://schemas.microsoft.com/office/powerpoint/2010/main" val="157315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904A-2BDD-4A85-B148-048F708183B5}"/>
              </a:ext>
            </a:extLst>
          </p:cNvPr>
          <p:cNvSpPr>
            <a:spLocks noGrp="1"/>
          </p:cNvSpPr>
          <p:nvPr>
            <p:ph type="title"/>
          </p:nvPr>
        </p:nvSpPr>
        <p:spPr/>
        <p:txBody>
          <a:bodyPr>
            <a:normAutofit fontScale="90000"/>
          </a:bodyPr>
          <a:lstStyle/>
          <a:p>
            <a:r>
              <a:rPr lang="en-US" dirty="0"/>
              <a:t>New Loan Payment</a:t>
            </a:r>
          </a:p>
        </p:txBody>
      </p:sp>
      <p:sp>
        <p:nvSpPr>
          <p:cNvPr id="3" name="Content Placeholder 2">
            <a:extLst>
              <a:ext uri="{FF2B5EF4-FFF2-40B4-BE49-F238E27FC236}">
                <a16:creationId xmlns:a16="http://schemas.microsoft.com/office/drawing/2014/main" id="{23431E73-41C1-46DE-96FD-4A68B17FA000}"/>
              </a:ext>
            </a:extLst>
          </p:cNvPr>
          <p:cNvSpPr>
            <a:spLocks noGrp="1"/>
          </p:cNvSpPr>
          <p:nvPr>
            <p:ph idx="1"/>
          </p:nvPr>
        </p:nvSpPr>
        <p:spPr/>
        <p:txBody>
          <a:bodyPr/>
          <a:lstStyle/>
          <a:p>
            <a:r>
              <a:rPr lang="en-US" dirty="0"/>
              <a:t>We will pay off the existing loan balance exactly, so:</a:t>
            </a:r>
          </a:p>
          <a:p>
            <a:r>
              <a:rPr lang="en-US" dirty="0"/>
              <a:t>PV = 359,741.2367</a:t>
            </a:r>
          </a:p>
          <a:p>
            <a:pPr lvl="1"/>
            <a:r>
              <a:rPr lang="en-US" dirty="0"/>
              <a:t>This is the FV from the last problem, and it is positive, because this is the amount we are borrowing today.</a:t>
            </a:r>
          </a:p>
          <a:p>
            <a:r>
              <a:rPr lang="en-US" dirty="0"/>
              <a:t>I/Y=2.75/12 or 2.75</a:t>
            </a:r>
          </a:p>
          <a:p>
            <a:r>
              <a:rPr lang="en-US" dirty="0"/>
              <a:t>N=360</a:t>
            </a:r>
          </a:p>
          <a:p>
            <a:r>
              <a:rPr lang="en-US" dirty="0"/>
              <a:t>CPT PMT = -1468.6119</a:t>
            </a:r>
          </a:p>
        </p:txBody>
      </p:sp>
    </p:spTree>
    <p:extLst>
      <p:ext uri="{BB962C8B-B14F-4D97-AF65-F5344CB8AC3E}">
        <p14:creationId xmlns:p14="http://schemas.microsoft.com/office/powerpoint/2010/main" val="377211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9F22-4761-4259-B195-698E7BE4C460}"/>
              </a:ext>
            </a:extLst>
          </p:cNvPr>
          <p:cNvSpPr>
            <a:spLocks noGrp="1"/>
          </p:cNvSpPr>
          <p:nvPr>
            <p:ph type="title"/>
          </p:nvPr>
        </p:nvSpPr>
        <p:spPr/>
        <p:txBody>
          <a:bodyPr>
            <a:normAutofit fontScale="90000"/>
          </a:bodyPr>
          <a:lstStyle/>
          <a:p>
            <a:r>
              <a:rPr lang="en-US" dirty="0"/>
              <a:t>Comparing Payments</a:t>
            </a:r>
          </a:p>
        </p:txBody>
      </p:sp>
      <p:sp>
        <p:nvSpPr>
          <p:cNvPr id="3" name="Content Placeholder 2">
            <a:extLst>
              <a:ext uri="{FF2B5EF4-FFF2-40B4-BE49-F238E27FC236}">
                <a16:creationId xmlns:a16="http://schemas.microsoft.com/office/drawing/2014/main" id="{40B5DCE5-DA18-4143-BB24-C61BA005634A}"/>
              </a:ext>
            </a:extLst>
          </p:cNvPr>
          <p:cNvSpPr>
            <a:spLocks noGrp="1"/>
          </p:cNvSpPr>
          <p:nvPr>
            <p:ph idx="1"/>
          </p:nvPr>
        </p:nvSpPr>
        <p:spPr/>
        <p:txBody>
          <a:bodyPr>
            <a:normAutofit lnSpcReduction="10000"/>
          </a:bodyPr>
          <a:lstStyle/>
          <a:p>
            <a:r>
              <a:rPr lang="en-US" dirty="0"/>
              <a:t>The attraction of refinancing should be obvious.</a:t>
            </a:r>
          </a:p>
          <a:p>
            <a:pPr lvl="1"/>
            <a:r>
              <a:rPr lang="en-US" dirty="0"/>
              <a:t>The monthly payment dropped by almost $700, which is a nice car payment.</a:t>
            </a:r>
          </a:p>
          <a:p>
            <a:r>
              <a:rPr lang="en-US" dirty="0"/>
              <a:t>There are three things contributing to this price drop.</a:t>
            </a:r>
          </a:p>
          <a:p>
            <a:pPr lvl="1"/>
            <a:r>
              <a:rPr lang="en-US" dirty="0"/>
              <a:t>The lower interest rate.</a:t>
            </a:r>
          </a:p>
          <a:p>
            <a:pPr lvl="1"/>
            <a:r>
              <a:rPr lang="en-US" dirty="0"/>
              <a:t>The lower loan balance being financed, because part of the loan has been paid.</a:t>
            </a:r>
          </a:p>
          <a:p>
            <a:pPr lvl="1"/>
            <a:r>
              <a:rPr lang="en-US" dirty="0"/>
              <a:t>The fact that the new loan is for 30 years, effectively extending the total borrowing time to 36 years.</a:t>
            </a:r>
          </a:p>
          <a:p>
            <a:pPr lvl="1"/>
            <a:endParaRPr lang="en-US" dirty="0"/>
          </a:p>
        </p:txBody>
      </p:sp>
    </p:spTree>
    <p:extLst>
      <p:ext uri="{BB962C8B-B14F-4D97-AF65-F5344CB8AC3E}">
        <p14:creationId xmlns:p14="http://schemas.microsoft.com/office/powerpoint/2010/main" val="500958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9B32-CF04-4C45-9CE4-259DEF1CAC8B}"/>
              </a:ext>
            </a:extLst>
          </p:cNvPr>
          <p:cNvSpPr>
            <a:spLocks noGrp="1"/>
          </p:cNvSpPr>
          <p:nvPr>
            <p:ph type="title"/>
          </p:nvPr>
        </p:nvSpPr>
        <p:spPr/>
        <p:txBody>
          <a:bodyPr>
            <a:normAutofit fontScale="90000"/>
          </a:bodyPr>
          <a:lstStyle/>
          <a:p>
            <a:r>
              <a:rPr lang="en-US" dirty="0"/>
              <a:t>Calculating Remaining Balance Four Years From Today</a:t>
            </a:r>
          </a:p>
        </p:txBody>
      </p:sp>
      <p:sp>
        <p:nvSpPr>
          <p:cNvPr id="3" name="Content Placeholder 2">
            <a:extLst>
              <a:ext uri="{FF2B5EF4-FFF2-40B4-BE49-F238E27FC236}">
                <a16:creationId xmlns:a16="http://schemas.microsoft.com/office/drawing/2014/main" id="{BF976BF1-45C3-49F5-8412-3C2B8D6A2D16}"/>
              </a:ext>
            </a:extLst>
          </p:cNvPr>
          <p:cNvSpPr>
            <a:spLocks noGrp="1"/>
          </p:cNvSpPr>
          <p:nvPr>
            <p:ph idx="1"/>
          </p:nvPr>
        </p:nvSpPr>
        <p:spPr/>
        <p:txBody>
          <a:bodyPr/>
          <a:lstStyle/>
          <a:p>
            <a:r>
              <a:rPr lang="en-US" dirty="0"/>
              <a:t>Because the borrower plans to sell the property in 4 years, before either loan is fully paid, the remaining balance of each loan must be calculated.</a:t>
            </a:r>
          </a:p>
          <a:p>
            <a:pPr lvl="1"/>
            <a:r>
              <a:rPr lang="en-US" dirty="0"/>
              <a:t>The balances will not be the same because of differing interest rates and maturities.</a:t>
            </a:r>
          </a:p>
          <a:p>
            <a:pPr lvl="1"/>
            <a:r>
              <a:rPr lang="en-US" dirty="0"/>
              <a:t>This is what makes this problem harder than if the borrower planned to hold the property for 30 or more years.</a:t>
            </a:r>
          </a:p>
          <a:p>
            <a:pPr lvl="2"/>
            <a:r>
              <a:rPr lang="en-US" dirty="0"/>
              <a:t>The trick for that problem is to remember that payments on the original loan stop 6 years before payments on the new loan.</a:t>
            </a:r>
          </a:p>
        </p:txBody>
      </p:sp>
    </p:spTree>
    <p:extLst>
      <p:ext uri="{BB962C8B-B14F-4D97-AF65-F5344CB8AC3E}">
        <p14:creationId xmlns:p14="http://schemas.microsoft.com/office/powerpoint/2010/main" val="16466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4BEC-D5D3-4404-8B64-993745F0E729}"/>
              </a:ext>
            </a:extLst>
          </p:cNvPr>
          <p:cNvSpPr>
            <a:spLocks noGrp="1"/>
          </p:cNvSpPr>
          <p:nvPr>
            <p:ph type="title"/>
          </p:nvPr>
        </p:nvSpPr>
        <p:spPr/>
        <p:txBody>
          <a:bodyPr>
            <a:normAutofit fontScale="90000"/>
          </a:bodyPr>
          <a:lstStyle/>
          <a:p>
            <a:r>
              <a:rPr lang="en-US" dirty="0"/>
              <a:t>Original Loan Balance Four Years from Today</a:t>
            </a:r>
          </a:p>
        </p:txBody>
      </p:sp>
      <p:sp>
        <p:nvSpPr>
          <p:cNvPr id="3" name="Content Placeholder 2">
            <a:extLst>
              <a:ext uri="{FF2B5EF4-FFF2-40B4-BE49-F238E27FC236}">
                <a16:creationId xmlns:a16="http://schemas.microsoft.com/office/drawing/2014/main" id="{ABC30F18-BD3E-4283-B686-1A4AC16ACFE6}"/>
              </a:ext>
            </a:extLst>
          </p:cNvPr>
          <p:cNvSpPr>
            <a:spLocks noGrp="1"/>
          </p:cNvSpPr>
          <p:nvPr>
            <p:ph idx="1"/>
          </p:nvPr>
        </p:nvSpPr>
        <p:spPr/>
        <p:txBody>
          <a:bodyPr>
            <a:normAutofit fontScale="92500" lnSpcReduction="10000"/>
          </a:bodyPr>
          <a:lstStyle/>
          <a:p>
            <a:r>
              <a:rPr lang="en-US" dirty="0"/>
              <a:t>This is also 10 years from when the loan was first issued.</a:t>
            </a:r>
          </a:p>
          <a:p>
            <a:r>
              <a:rPr lang="en-US" dirty="0"/>
              <a:t>PV=400,000</a:t>
            </a:r>
          </a:p>
          <a:p>
            <a:r>
              <a:rPr lang="en-US" dirty="0"/>
              <a:t>N=120</a:t>
            </a:r>
          </a:p>
          <a:p>
            <a:pPr lvl="1"/>
            <a:r>
              <a:rPr lang="en-US" dirty="0"/>
              <a:t>10 Years from the start of the loan</a:t>
            </a:r>
          </a:p>
          <a:p>
            <a:r>
              <a:rPr lang="en-US" dirty="0"/>
              <a:t>I/Y = 5/12 or 5</a:t>
            </a:r>
          </a:p>
          <a:p>
            <a:r>
              <a:rPr lang="en-US" dirty="0"/>
              <a:t>PMT= -2147.2865</a:t>
            </a:r>
          </a:p>
          <a:p>
            <a:r>
              <a:rPr lang="en-US" dirty="0"/>
              <a:t>CPT FV=-325,368.258</a:t>
            </a:r>
          </a:p>
          <a:p>
            <a:pPr lvl="1"/>
            <a:r>
              <a:rPr lang="en-US" dirty="0"/>
              <a:t>Quick check, this is less than the balance at 6 years, so I have some confidence in my work!</a:t>
            </a:r>
          </a:p>
        </p:txBody>
      </p:sp>
    </p:spTree>
    <p:extLst>
      <p:ext uri="{BB962C8B-B14F-4D97-AF65-F5344CB8AC3E}">
        <p14:creationId xmlns:p14="http://schemas.microsoft.com/office/powerpoint/2010/main" val="2383258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830E-4B6B-4936-9F08-95A1F4EC3698}"/>
              </a:ext>
            </a:extLst>
          </p:cNvPr>
          <p:cNvSpPr>
            <a:spLocks noGrp="1"/>
          </p:cNvSpPr>
          <p:nvPr>
            <p:ph type="title"/>
          </p:nvPr>
        </p:nvSpPr>
        <p:spPr/>
        <p:txBody>
          <a:bodyPr>
            <a:normAutofit fontScale="90000"/>
          </a:bodyPr>
          <a:lstStyle/>
          <a:p>
            <a:r>
              <a:rPr lang="en-US" dirty="0"/>
              <a:t>New Loan Balance Four Years From Today</a:t>
            </a:r>
          </a:p>
        </p:txBody>
      </p:sp>
      <p:sp>
        <p:nvSpPr>
          <p:cNvPr id="3" name="Content Placeholder 2">
            <a:extLst>
              <a:ext uri="{FF2B5EF4-FFF2-40B4-BE49-F238E27FC236}">
                <a16:creationId xmlns:a16="http://schemas.microsoft.com/office/drawing/2014/main" id="{F2F10800-1185-4607-A48C-E009286C29BD}"/>
              </a:ext>
            </a:extLst>
          </p:cNvPr>
          <p:cNvSpPr>
            <a:spLocks noGrp="1"/>
          </p:cNvSpPr>
          <p:nvPr>
            <p:ph idx="1"/>
          </p:nvPr>
        </p:nvSpPr>
        <p:spPr/>
        <p:txBody>
          <a:bodyPr/>
          <a:lstStyle/>
          <a:p>
            <a:r>
              <a:rPr lang="en-US" dirty="0"/>
              <a:t>PV = 359,741.2367</a:t>
            </a:r>
          </a:p>
          <a:p>
            <a:r>
              <a:rPr lang="en-US" dirty="0"/>
              <a:t>I/Y=2.75/12 or 2.75</a:t>
            </a:r>
          </a:p>
          <a:p>
            <a:r>
              <a:rPr lang="en-US" dirty="0"/>
              <a:t>N=48</a:t>
            </a:r>
          </a:p>
          <a:p>
            <a:pPr lvl="1"/>
            <a:r>
              <a:rPr lang="en-US" dirty="0"/>
              <a:t>Four years from today is only four years into this loan.</a:t>
            </a:r>
          </a:p>
          <a:p>
            <a:r>
              <a:rPr lang="en-US" dirty="0"/>
              <a:t>PMT = -1468.6119</a:t>
            </a:r>
          </a:p>
          <a:p>
            <a:r>
              <a:rPr lang="en-US" dirty="0"/>
              <a:t>CPT FV = -327,094.078</a:t>
            </a:r>
          </a:p>
        </p:txBody>
      </p:sp>
    </p:spTree>
    <p:extLst>
      <p:ext uri="{BB962C8B-B14F-4D97-AF65-F5344CB8AC3E}">
        <p14:creationId xmlns:p14="http://schemas.microsoft.com/office/powerpoint/2010/main" val="3537836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90E2-7165-4FBF-BCD4-9930A4282632}"/>
              </a:ext>
            </a:extLst>
          </p:cNvPr>
          <p:cNvSpPr>
            <a:spLocks noGrp="1"/>
          </p:cNvSpPr>
          <p:nvPr>
            <p:ph type="title"/>
          </p:nvPr>
        </p:nvSpPr>
        <p:spPr/>
        <p:txBody>
          <a:bodyPr>
            <a:normAutofit fontScale="90000"/>
          </a:bodyPr>
          <a:lstStyle/>
          <a:p>
            <a:r>
              <a:rPr lang="en-US" dirty="0"/>
              <a:t>Combining Cash Flows</a:t>
            </a:r>
          </a:p>
        </p:txBody>
      </p:sp>
      <p:sp>
        <p:nvSpPr>
          <p:cNvPr id="3" name="Content Placeholder 2">
            <a:extLst>
              <a:ext uri="{FF2B5EF4-FFF2-40B4-BE49-F238E27FC236}">
                <a16:creationId xmlns:a16="http://schemas.microsoft.com/office/drawing/2014/main" id="{7E234402-0B06-4CFB-96FD-93F73884AC2F}"/>
              </a:ext>
            </a:extLst>
          </p:cNvPr>
          <p:cNvSpPr>
            <a:spLocks noGrp="1"/>
          </p:cNvSpPr>
          <p:nvPr>
            <p:ph idx="1"/>
          </p:nvPr>
        </p:nvSpPr>
        <p:spPr/>
        <p:txBody>
          <a:bodyPr>
            <a:normAutofit lnSpcReduction="10000"/>
          </a:bodyPr>
          <a:lstStyle/>
          <a:p>
            <a:r>
              <a:rPr lang="en-US" dirty="0"/>
              <a:t>To find the NPV, the cash flows need to be combined and entered into the cash flow menu.</a:t>
            </a:r>
          </a:p>
          <a:p>
            <a:r>
              <a:rPr lang="en-US" dirty="0"/>
              <a:t>But there is one technical issue to mention first.</a:t>
            </a:r>
          </a:p>
          <a:p>
            <a:pPr lvl="1"/>
            <a:r>
              <a:rPr lang="en-US" dirty="0"/>
              <a:t>When you get a home loan, typically part of your closing costs is the interest for the first month.</a:t>
            </a:r>
          </a:p>
          <a:p>
            <a:pPr lvl="2"/>
            <a:r>
              <a:rPr lang="en-US" dirty="0"/>
              <a:t>Your payment is then due at the end of the next month.</a:t>
            </a:r>
          </a:p>
          <a:p>
            <a:pPr lvl="2"/>
            <a:r>
              <a:rPr lang="en-US" dirty="0"/>
              <a:t>So, if you buy a house on July 1, your first payment is due September 1.</a:t>
            </a:r>
          </a:p>
          <a:p>
            <a:pPr lvl="2"/>
            <a:r>
              <a:rPr lang="en-US" dirty="0"/>
              <a:t>This timing has not really been relevant before, but it is for refinancing.</a:t>
            </a:r>
          </a:p>
          <a:p>
            <a:pPr lvl="2"/>
            <a:r>
              <a:rPr lang="en-US" dirty="0"/>
              <a:t>One original payment, the August 1 payment in our example, is skipped by refinancing the loan.</a:t>
            </a:r>
          </a:p>
        </p:txBody>
      </p:sp>
    </p:spTree>
    <p:extLst>
      <p:ext uri="{BB962C8B-B14F-4D97-AF65-F5344CB8AC3E}">
        <p14:creationId xmlns:p14="http://schemas.microsoft.com/office/powerpoint/2010/main" val="42848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169D-6A3F-43B8-80A3-8912E1E22DD2}"/>
              </a:ext>
            </a:extLst>
          </p:cNvPr>
          <p:cNvSpPr>
            <a:spLocks noGrp="1"/>
          </p:cNvSpPr>
          <p:nvPr>
            <p:ph type="title"/>
          </p:nvPr>
        </p:nvSpPr>
        <p:spPr/>
        <p:txBody>
          <a:bodyPr>
            <a:normAutofit fontScale="90000"/>
          </a:bodyPr>
          <a:lstStyle/>
          <a:p>
            <a:r>
              <a:rPr lang="en-US" dirty="0"/>
              <a:t>Initial Cash Flow</a:t>
            </a:r>
          </a:p>
        </p:txBody>
      </p:sp>
      <p:sp>
        <p:nvSpPr>
          <p:cNvPr id="3" name="Content Placeholder 2">
            <a:extLst>
              <a:ext uri="{FF2B5EF4-FFF2-40B4-BE49-F238E27FC236}">
                <a16:creationId xmlns:a16="http://schemas.microsoft.com/office/drawing/2014/main" id="{744EC238-E875-41BC-876C-B62535B70BFF}"/>
              </a:ext>
            </a:extLst>
          </p:cNvPr>
          <p:cNvSpPr>
            <a:spLocks noGrp="1"/>
          </p:cNvSpPr>
          <p:nvPr>
            <p:ph idx="1"/>
          </p:nvPr>
        </p:nvSpPr>
        <p:spPr/>
        <p:txBody>
          <a:bodyPr/>
          <a:lstStyle/>
          <a:p>
            <a:r>
              <a:rPr lang="en-US" dirty="0"/>
              <a:t>We will assume the loan is refinanced on the 1</a:t>
            </a:r>
            <a:r>
              <a:rPr lang="en-US" baseline="30000" dirty="0"/>
              <a:t>st</a:t>
            </a:r>
            <a:r>
              <a:rPr lang="en-US" dirty="0"/>
              <a:t> of the month, just as the payment on the original loan is made.</a:t>
            </a:r>
          </a:p>
          <a:p>
            <a:r>
              <a:rPr lang="en-US" dirty="0"/>
              <a:t>The only initial cash flow is the $5,000 in closing costs.</a:t>
            </a:r>
          </a:p>
          <a:p>
            <a:r>
              <a:rPr lang="en-US" dirty="0"/>
              <a:t>CF0=-5000</a:t>
            </a:r>
          </a:p>
        </p:txBody>
      </p:sp>
    </p:spTree>
    <p:extLst>
      <p:ext uri="{BB962C8B-B14F-4D97-AF65-F5344CB8AC3E}">
        <p14:creationId xmlns:p14="http://schemas.microsoft.com/office/powerpoint/2010/main" val="369918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490B-DE41-425F-9E9A-7038B8A6A545}"/>
              </a:ext>
            </a:extLst>
          </p:cNvPr>
          <p:cNvSpPr>
            <a:spLocks noGrp="1"/>
          </p:cNvSpPr>
          <p:nvPr>
            <p:ph type="title"/>
          </p:nvPr>
        </p:nvSpPr>
        <p:spPr/>
        <p:txBody>
          <a:bodyPr>
            <a:normAutofit fontScale="90000"/>
          </a:bodyPr>
          <a:lstStyle/>
          <a:p>
            <a:r>
              <a:rPr lang="en-US" dirty="0"/>
              <a:t>Approaches to Multiple Loans</a:t>
            </a:r>
          </a:p>
        </p:txBody>
      </p:sp>
      <p:sp>
        <p:nvSpPr>
          <p:cNvPr id="3" name="Content Placeholder 2">
            <a:extLst>
              <a:ext uri="{FF2B5EF4-FFF2-40B4-BE49-F238E27FC236}">
                <a16:creationId xmlns:a16="http://schemas.microsoft.com/office/drawing/2014/main" id="{53F7C861-7DC8-4E46-AD85-54D51BD005DF}"/>
              </a:ext>
            </a:extLst>
          </p:cNvPr>
          <p:cNvSpPr>
            <a:spLocks noGrp="1"/>
          </p:cNvSpPr>
          <p:nvPr>
            <p:ph idx="1"/>
          </p:nvPr>
        </p:nvSpPr>
        <p:spPr/>
        <p:txBody>
          <a:bodyPr>
            <a:normAutofit fontScale="92500" lnSpcReduction="20000"/>
          </a:bodyPr>
          <a:lstStyle/>
          <a:p>
            <a:r>
              <a:rPr lang="en-US" dirty="0"/>
              <a:t>There are at least a couple of approaches for evaluating multiple loans.</a:t>
            </a:r>
          </a:p>
          <a:p>
            <a:r>
              <a:rPr lang="en-US" dirty="0"/>
              <a:t>We will focus on one approach, the simplest conceptually.</a:t>
            </a:r>
          </a:p>
          <a:p>
            <a:r>
              <a:rPr lang="en-US" dirty="0"/>
              <a:t>The simplest is to just add up all the cash flows from each loan and calculate the return.</a:t>
            </a:r>
          </a:p>
          <a:p>
            <a:r>
              <a:rPr lang="en-US" dirty="0"/>
              <a:t>For comparison, let’s revisit our 30 year, fully amortizing mortgage for $190,000 at 3.5%.</a:t>
            </a:r>
          </a:p>
          <a:p>
            <a:pPr lvl="1"/>
            <a:r>
              <a:rPr lang="en-US" dirty="0"/>
              <a:t>Remember, the original property price was $200,000, and we put $10,000 down.</a:t>
            </a:r>
          </a:p>
          <a:p>
            <a:pPr lvl="2"/>
            <a:r>
              <a:rPr lang="en-US" dirty="0"/>
              <a:t>If we don’t have $10,000, we can’t get this loan.</a:t>
            </a:r>
          </a:p>
        </p:txBody>
      </p:sp>
    </p:spTree>
    <p:extLst>
      <p:ext uri="{BB962C8B-B14F-4D97-AF65-F5344CB8AC3E}">
        <p14:creationId xmlns:p14="http://schemas.microsoft.com/office/powerpoint/2010/main" val="1245454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2DF7-0A63-4FA6-B6E7-4B141ED7BDF6}"/>
              </a:ext>
            </a:extLst>
          </p:cNvPr>
          <p:cNvSpPr>
            <a:spLocks noGrp="1"/>
          </p:cNvSpPr>
          <p:nvPr>
            <p:ph type="title"/>
          </p:nvPr>
        </p:nvSpPr>
        <p:spPr/>
        <p:txBody>
          <a:bodyPr>
            <a:normAutofit fontScale="90000"/>
          </a:bodyPr>
          <a:lstStyle/>
          <a:p>
            <a:r>
              <a:rPr lang="en-US" dirty="0"/>
              <a:t>First Cash Flow</a:t>
            </a:r>
          </a:p>
        </p:txBody>
      </p:sp>
      <p:sp>
        <p:nvSpPr>
          <p:cNvPr id="3" name="Content Placeholder 2">
            <a:extLst>
              <a:ext uri="{FF2B5EF4-FFF2-40B4-BE49-F238E27FC236}">
                <a16:creationId xmlns:a16="http://schemas.microsoft.com/office/drawing/2014/main" id="{135F9BC8-AF37-4A92-8859-505DCC9186B8}"/>
              </a:ext>
            </a:extLst>
          </p:cNvPr>
          <p:cNvSpPr>
            <a:spLocks noGrp="1"/>
          </p:cNvSpPr>
          <p:nvPr>
            <p:ph idx="1"/>
          </p:nvPr>
        </p:nvSpPr>
        <p:spPr/>
        <p:txBody>
          <a:bodyPr/>
          <a:lstStyle/>
          <a:p>
            <a:r>
              <a:rPr lang="en-US" dirty="0"/>
              <a:t>For the first cash flow, the borrower saves the amount not paid.</a:t>
            </a:r>
          </a:p>
          <a:p>
            <a:r>
              <a:rPr lang="en-US" dirty="0"/>
              <a:t>C01=2147.2865</a:t>
            </a:r>
          </a:p>
          <a:p>
            <a:r>
              <a:rPr lang="en-US" dirty="0"/>
              <a:t>This only happens once.</a:t>
            </a:r>
          </a:p>
          <a:p>
            <a:r>
              <a:rPr lang="en-US" dirty="0"/>
              <a:t>F01=1</a:t>
            </a:r>
          </a:p>
          <a:p>
            <a:endParaRPr lang="en-US" dirty="0"/>
          </a:p>
          <a:p>
            <a:endParaRPr lang="en-US" dirty="0"/>
          </a:p>
        </p:txBody>
      </p:sp>
    </p:spTree>
    <p:extLst>
      <p:ext uri="{BB962C8B-B14F-4D97-AF65-F5344CB8AC3E}">
        <p14:creationId xmlns:p14="http://schemas.microsoft.com/office/powerpoint/2010/main" val="228567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60DC-A29C-4366-8F53-9953F4D6435F}"/>
              </a:ext>
            </a:extLst>
          </p:cNvPr>
          <p:cNvSpPr>
            <a:spLocks noGrp="1"/>
          </p:cNvSpPr>
          <p:nvPr>
            <p:ph type="title"/>
          </p:nvPr>
        </p:nvSpPr>
        <p:spPr/>
        <p:txBody>
          <a:bodyPr>
            <a:normAutofit fontScale="90000"/>
          </a:bodyPr>
          <a:lstStyle/>
          <a:p>
            <a:r>
              <a:rPr lang="en-US" dirty="0"/>
              <a:t>Second Cash Flow</a:t>
            </a:r>
          </a:p>
        </p:txBody>
      </p:sp>
      <p:sp>
        <p:nvSpPr>
          <p:cNvPr id="3" name="Content Placeholder 2">
            <a:extLst>
              <a:ext uri="{FF2B5EF4-FFF2-40B4-BE49-F238E27FC236}">
                <a16:creationId xmlns:a16="http://schemas.microsoft.com/office/drawing/2014/main" id="{CF6A720F-BCC5-4C44-94EE-60CC0FBAFA26}"/>
              </a:ext>
            </a:extLst>
          </p:cNvPr>
          <p:cNvSpPr>
            <a:spLocks noGrp="1"/>
          </p:cNvSpPr>
          <p:nvPr>
            <p:ph idx="1"/>
          </p:nvPr>
        </p:nvSpPr>
        <p:spPr/>
        <p:txBody>
          <a:bodyPr>
            <a:normAutofit fontScale="85000" lnSpcReduction="20000"/>
          </a:bodyPr>
          <a:lstStyle/>
          <a:p>
            <a:r>
              <a:rPr lang="en-US" dirty="0"/>
              <a:t>The second cash flow is the difference between payments.</a:t>
            </a:r>
          </a:p>
          <a:p>
            <a:pPr lvl="1"/>
            <a:r>
              <a:rPr lang="en-US" dirty="0"/>
              <a:t>In this example, and most refinancing examples, the borrower is saving money, which is a positive monthly cash flow.</a:t>
            </a:r>
          </a:p>
          <a:p>
            <a:r>
              <a:rPr lang="en-US" dirty="0"/>
              <a:t>C02=2147.2865-1468.6119 = 678.6746</a:t>
            </a:r>
          </a:p>
          <a:p>
            <a:r>
              <a:rPr lang="en-US" dirty="0"/>
              <a:t>The tricky part here is the frequency.</a:t>
            </a:r>
          </a:p>
          <a:p>
            <a:pPr lvl="1"/>
            <a:r>
              <a:rPr lang="en-US" dirty="0"/>
              <a:t>The property will be held for 48 more months, so that is the starting point.</a:t>
            </a:r>
          </a:p>
          <a:p>
            <a:pPr lvl="1"/>
            <a:r>
              <a:rPr lang="en-US" dirty="0"/>
              <a:t>But the last month will have additional cash flows from paying off the loans, so that needs to be dealt with separately, which leaves 47 months.</a:t>
            </a:r>
          </a:p>
          <a:p>
            <a:pPr lvl="2"/>
            <a:r>
              <a:rPr lang="en-US" dirty="0"/>
              <a:t>This is different from the usual TVM menu.  There FV is assumed to occur at the same time as the last PMT, so they DON’T have to be dealt with separately.</a:t>
            </a:r>
          </a:p>
          <a:p>
            <a:pPr lvl="1"/>
            <a:r>
              <a:rPr lang="en-US" dirty="0"/>
              <a:t>And we already had one cash flow, which leaves 46 months.</a:t>
            </a:r>
          </a:p>
          <a:p>
            <a:r>
              <a:rPr lang="en-US" dirty="0"/>
              <a:t>F02=46</a:t>
            </a:r>
          </a:p>
          <a:p>
            <a:pPr lvl="1"/>
            <a:endParaRPr lang="en-US" dirty="0"/>
          </a:p>
          <a:p>
            <a:endParaRPr lang="en-US" dirty="0"/>
          </a:p>
          <a:p>
            <a:endParaRPr lang="en-US" dirty="0"/>
          </a:p>
        </p:txBody>
      </p:sp>
    </p:spTree>
    <p:extLst>
      <p:ext uri="{BB962C8B-B14F-4D97-AF65-F5344CB8AC3E}">
        <p14:creationId xmlns:p14="http://schemas.microsoft.com/office/powerpoint/2010/main" val="96489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D5B4-CCDC-46CD-9E5F-84F596A8FC4D}"/>
              </a:ext>
            </a:extLst>
          </p:cNvPr>
          <p:cNvSpPr>
            <a:spLocks noGrp="1"/>
          </p:cNvSpPr>
          <p:nvPr>
            <p:ph type="title"/>
          </p:nvPr>
        </p:nvSpPr>
        <p:spPr/>
        <p:txBody>
          <a:bodyPr>
            <a:normAutofit fontScale="90000"/>
          </a:bodyPr>
          <a:lstStyle/>
          <a:p>
            <a:r>
              <a:rPr lang="en-US" dirty="0"/>
              <a:t>Components of Last Cash Flow</a:t>
            </a:r>
          </a:p>
        </p:txBody>
      </p:sp>
      <p:sp>
        <p:nvSpPr>
          <p:cNvPr id="3" name="Content Placeholder 2">
            <a:extLst>
              <a:ext uri="{FF2B5EF4-FFF2-40B4-BE49-F238E27FC236}">
                <a16:creationId xmlns:a16="http://schemas.microsoft.com/office/drawing/2014/main" id="{1DED8317-20E3-45C5-B35E-C093790B061E}"/>
              </a:ext>
            </a:extLst>
          </p:cNvPr>
          <p:cNvSpPr>
            <a:spLocks noGrp="1"/>
          </p:cNvSpPr>
          <p:nvPr>
            <p:ph idx="1"/>
          </p:nvPr>
        </p:nvSpPr>
        <p:spPr/>
        <p:txBody>
          <a:bodyPr>
            <a:normAutofit lnSpcReduction="10000"/>
          </a:bodyPr>
          <a:lstStyle/>
          <a:p>
            <a:r>
              <a:rPr lang="en-US" dirty="0"/>
              <a:t>For the last cash flow, the borrower still saves $678.6746 on the monthly payment.</a:t>
            </a:r>
          </a:p>
          <a:p>
            <a:r>
              <a:rPr lang="en-US" dirty="0"/>
              <a:t>But the loans must be paid off too.</a:t>
            </a:r>
          </a:p>
          <a:p>
            <a:pPr lvl="1"/>
            <a:r>
              <a:rPr lang="en-US" dirty="0"/>
              <a:t>We subtracted the new payment from the old payment to find the monthly amount saved, so we will follow the same process for the final loan payoffs as well</a:t>
            </a:r>
          </a:p>
          <a:p>
            <a:pPr lvl="1"/>
            <a:r>
              <a:rPr lang="en-US" dirty="0"/>
              <a:t>325,368.258- 327,094.078 = -1725.82</a:t>
            </a:r>
          </a:p>
          <a:p>
            <a:pPr lvl="2"/>
            <a:r>
              <a:rPr lang="en-US" dirty="0"/>
              <a:t>Yes, this is supposed to be negative.</a:t>
            </a:r>
          </a:p>
          <a:p>
            <a:pPr lvl="2"/>
            <a:r>
              <a:rPr lang="en-US" dirty="0"/>
              <a:t>The new loan balance is higher than the older loan balance.</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636510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9FC2-712B-4A4A-9994-27EBB8FF38FF}"/>
              </a:ext>
            </a:extLst>
          </p:cNvPr>
          <p:cNvSpPr>
            <a:spLocks noGrp="1"/>
          </p:cNvSpPr>
          <p:nvPr>
            <p:ph type="title"/>
          </p:nvPr>
        </p:nvSpPr>
        <p:spPr/>
        <p:txBody>
          <a:bodyPr>
            <a:normAutofit fontScale="90000"/>
          </a:bodyPr>
          <a:lstStyle/>
          <a:p>
            <a:r>
              <a:rPr lang="en-US" dirty="0"/>
              <a:t>Last Cash Flow</a:t>
            </a:r>
          </a:p>
        </p:txBody>
      </p:sp>
      <p:sp>
        <p:nvSpPr>
          <p:cNvPr id="3" name="Content Placeholder 2">
            <a:extLst>
              <a:ext uri="{FF2B5EF4-FFF2-40B4-BE49-F238E27FC236}">
                <a16:creationId xmlns:a16="http://schemas.microsoft.com/office/drawing/2014/main" id="{3D45BDFA-6CE4-4F12-9EA0-0FF6F974222A}"/>
              </a:ext>
            </a:extLst>
          </p:cNvPr>
          <p:cNvSpPr>
            <a:spLocks noGrp="1"/>
          </p:cNvSpPr>
          <p:nvPr>
            <p:ph idx="1"/>
          </p:nvPr>
        </p:nvSpPr>
        <p:spPr/>
        <p:txBody>
          <a:bodyPr/>
          <a:lstStyle/>
          <a:p>
            <a:r>
              <a:rPr lang="en-US" dirty="0"/>
              <a:t>To find the final cash flow, just add the components together.</a:t>
            </a:r>
          </a:p>
          <a:p>
            <a:r>
              <a:rPr lang="en-US" dirty="0"/>
              <a:t>C03= 678.6746 + (-1725.82) = -1047.1454</a:t>
            </a:r>
          </a:p>
          <a:p>
            <a:r>
              <a:rPr lang="en-US" dirty="0"/>
              <a:t>F03=1</a:t>
            </a:r>
          </a:p>
          <a:p>
            <a:endParaRPr lang="en-US" dirty="0"/>
          </a:p>
        </p:txBody>
      </p:sp>
    </p:spTree>
    <p:extLst>
      <p:ext uri="{BB962C8B-B14F-4D97-AF65-F5344CB8AC3E}">
        <p14:creationId xmlns:p14="http://schemas.microsoft.com/office/powerpoint/2010/main" val="2882574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8C96-F9C4-432A-9B84-CF41650ECA3C}"/>
              </a:ext>
            </a:extLst>
          </p:cNvPr>
          <p:cNvSpPr>
            <a:spLocks noGrp="1"/>
          </p:cNvSpPr>
          <p:nvPr>
            <p:ph type="title"/>
          </p:nvPr>
        </p:nvSpPr>
        <p:spPr/>
        <p:txBody>
          <a:bodyPr>
            <a:normAutofit fontScale="90000"/>
          </a:bodyPr>
          <a:lstStyle/>
          <a:p>
            <a:r>
              <a:rPr lang="en-US" dirty="0"/>
              <a:t>Cash Flow Summary</a:t>
            </a:r>
          </a:p>
        </p:txBody>
      </p:sp>
      <p:sp>
        <p:nvSpPr>
          <p:cNvPr id="3" name="Content Placeholder 2">
            <a:extLst>
              <a:ext uri="{FF2B5EF4-FFF2-40B4-BE49-F238E27FC236}">
                <a16:creationId xmlns:a16="http://schemas.microsoft.com/office/drawing/2014/main" id="{CBC9F08F-E29C-4308-A6A0-DE90B82811E3}"/>
              </a:ext>
            </a:extLst>
          </p:cNvPr>
          <p:cNvSpPr>
            <a:spLocks noGrp="1"/>
          </p:cNvSpPr>
          <p:nvPr>
            <p:ph idx="1"/>
          </p:nvPr>
        </p:nvSpPr>
        <p:spPr/>
        <p:txBody>
          <a:bodyPr/>
          <a:lstStyle/>
          <a:p>
            <a:r>
              <a:rPr lang="en-US" dirty="0"/>
              <a:t>CF0=-5000</a:t>
            </a:r>
          </a:p>
          <a:p>
            <a:r>
              <a:rPr lang="en-US" dirty="0"/>
              <a:t>C01=2147.2865</a:t>
            </a:r>
          </a:p>
          <a:p>
            <a:r>
              <a:rPr lang="en-US" dirty="0"/>
              <a:t>F01=1</a:t>
            </a:r>
          </a:p>
          <a:p>
            <a:r>
              <a:rPr lang="en-US" dirty="0"/>
              <a:t>C02=678.6746</a:t>
            </a:r>
          </a:p>
          <a:p>
            <a:r>
              <a:rPr lang="en-US" dirty="0"/>
              <a:t>F02=46</a:t>
            </a:r>
          </a:p>
          <a:p>
            <a:r>
              <a:rPr lang="en-US" dirty="0"/>
              <a:t>C03=-1047.1454</a:t>
            </a:r>
          </a:p>
          <a:p>
            <a:r>
              <a:rPr lang="en-US" dirty="0"/>
              <a:t>F03=1</a:t>
            </a:r>
          </a:p>
          <a:p>
            <a:endParaRPr lang="en-US" dirty="0"/>
          </a:p>
        </p:txBody>
      </p:sp>
    </p:spTree>
    <p:extLst>
      <p:ext uri="{BB962C8B-B14F-4D97-AF65-F5344CB8AC3E}">
        <p14:creationId xmlns:p14="http://schemas.microsoft.com/office/powerpoint/2010/main" val="812835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4082-B80E-4F29-BE0F-3F7B7BDFED8A}"/>
              </a:ext>
            </a:extLst>
          </p:cNvPr>
          <p:cNvSpPr>
            <a:spLocks noGrp="1"/>
          </p:cNvSpPr>
          <p:nvPr>
            <p:ph type="title"/>
          </p:nvPr>
        </p:nvSpPr>
        <p:spPr/>
        <p:txBody>
          <a:bodyPr>
            <a:normAutofit fontScale="90000"/>
          </a:bodyPr>
          <a:lstStyle/>
          <a:p>
            <a:r>
              <a:rPr lang="en-US" dirty="0"/>
              <a:t>NPV Discount Rate</a:t>
            </a:r>
          </a:p>
        </p:txBody>
      </p:sp>
      <p:sp>
        <p:nvSpPr>
          <p:cNvPr id="3" name="Content Placeholder 2">
            <a:extLst>
              <a:ext uri="{FF2B5EF4-FFF2-40B4-BE49-F238E27FC236}">
                <a16:creationId xmlns:a16="http://schemas.microsoft.com/office/drawing/2014/main" id="{C5282AD8-6744-43DA-A6AA-D145EC949C5C}"/>
              </a:ext>
            </a:extLst>
          </p:cNvPr>
          <p:cNvSpPr>
            <a:spLocks noGrp="1"/>
          </p:cNvSpPr>
          <p:nvPr>
            <p:ph idx="1"/>
          </p:nvPr>
        </p:nvSpPr>
        <p:spPr/>
        <p:txBody>
          <a:bodyPr>
            <a:normAutofit lnSpcReduction="10000"/>
          </a:bodyPr>
          <a:lstStyle/>
          <a:p>
            <a:r>
              <a:rPr lang="en-US" dirty="0"/>
              <a:t>To properly use NPV, the cash flows should be discounted at the rate of return that can be earned on the next best investment.</a:t>
            </a:r>
          </a:p>
          <a:p>
            <a:pPr lvl="1"/>
            <a:r>
              <a:rPr lang="en-US" dirty="0"/>
              <a:t>In our case, we invest $5,000 to refinance.</a:t>
            </a:r>
          </a:p>
          <a:p>
            <a:pPr lvl="1"/>
            <a:r>
              <a:rPr lang="en-US" dirty="0"/>
              <a:t>We could have just used that money to pay on our existing mortgage, saving us 5% on the mortgage.</a:t>
            </a:r>
          </a:p>
          <a:p>
            <a:pPr lvl="2"/>
            <a:r>
              <a:rPr lang="en-US" dirty="0"/>
              <a:t>So, in our example, 5% is a good discount rate to use.</a:t>
            </a:r>
          </a:p>
          <a:p>
            <a:pPr lvl="2"/>
            <a:r>
              <a:rPr lang="en-US" dirty="0"/>
              <a:t>If the borrower had credit card debt of $5000 or greater charging interest at 15%, then 15% should be the discount rate used.</a:t>
            </a:r>
          </a:p>
          <a:p>
            <a:pPr lvl="3"/>
            <a:r>
              <a:rPr lang="en-US" dirty="0"/>
              <a:t>The $5000 could have been used to reduce this debt, effectively investing at 15%</a:t>
            </a:r>
          </a:p>
        </p:txBody>
      </p:sp>
    </p:spTree>
    <p:extLst>
      <p:ext uri="{BB962C8B-B14F-4D97-AF65-F5344CB8AC3E}">
        <p14:creationId xmlns:p14="http://schemas.microsoft.com/office/powerpoint/2010/main" val="1220807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533A-8789-413A-B2A8-8AEC270E6280}"/>
              </a:ext>
            </a:extLst>
          </p:cNvPr>
          <p:cNvSpPr>
            <a:spLocks noGrp="1"/>
          </p:cNvSpPr>
          <p:nvPr>
            <p:ph type="title"/>
          </p:nvPr>
        </p:nvSpPr>
        <p:spPr/>
        <p:txBody>
          <a:bodyPr>
            <a:normAutofit fontScale="90000"/>
          </a:bodyPr>
          <a:lstStyle/>
          <a:p>
            <a:r>
              <a:rPr lang="en-US" dirty="0"/>
              <a:t>Calculate NPV of Refinance</a:t>
            </a:r>
          </a:p>
        </p:txBody>
      </p:sp>
      <p:sp>
        <p:nvSpPr>
          <p:cNvPr id="3" name="Content Placeholder 2">
            <a:extLst>
              <a:ext uri="{FF2B5EF4-FFF2-40B4-BE49-F238E27FC236}">
                <a16:creationId xmlns:a16="http://schemas.microsoft.com/office/drawing/2014/main" id="{BE37591A-9880-48CF-A74B-775578090340}"/>
              </a:ext>
            </a:extLst>
          </p:cNvPr>
          <p:cNvSpPr>
            <a:spLocks noGrp="1"/>
          </p:cNvSpPr>
          <p:nvPr>
            <p:ph idx="1"/>
          </p:nvPr>
        </p:nvSpPr>
        <p:spPr/>
        <p:txBody>
          <a:bodyPr>
            <a:normAutofit fontScale="92500" lnSpcReduction="10000"/>
          </a:bodyPr>
          <a:lstStyle/>
          <a:p>
            <a:r>
              <a:rPr lang="en-US" dirty="0"/>
              <a:t>Remember, the cash flow menu does not have a P/Y option, so your rate must be divided by 12.</a:t>
            </a:r>
          </a:p>
          <a:p>
            <a:r>
              <a:rPr lang="en-US" dirty="0"/>
              <a:t>Press NPV</a:t>
            </a:r>
          </a:p>
          <a:p>
            <a:pPr lvl="1"/>
            <a:r>
              <a:rPr lang="en-US" dirty="0"/>
              <a:t>You should see “I”, which is short for interest rate</a:t>
            </a:r>
          </a:p>
          <a:p>
            <a:pPr lvl="2"/>
            <a:r>
              <a:rPr lang="en-US" dirty="0"/>
              <a:t>No, I have no idea why the abbreviations keep changing.</a:t>
            </a:r>
          </a:p>
          <a:p>
            <a:pPr lvl="2"/>
            <a:r>
              <a:rPr lang="en-US" dirty="0"/>
              <a:t>Input 5/12, press enter, and scroll down</a:t>
            </a:r>
          </a:p>
          <a:p>
            <a:pPr lvl="3"/>
            <a:r>
              <a:rPr lang="en-US" dirty="0"/>
              <a:t>Again, you must press enter</a:t>
            </a:r>
          </a:p>
          <a:p>
            <a:pPr lvl="1"/>
            <a:r>
              <a:rPr lang="en-US" dirty="0"/>
              <a:t>You should see “NPV”, press CPT (compute)</a:t>
            </a:r>
          </a:p>
          <a:p>
            <a:pPr lvl="1"/>
            <a:r>
              <a:rPr lang="en-US" dirty="0"/>
              <a:t>NPV=$24,519.00</a:t>
            </a:r>
          </a:p>
          <a:p>
            <a:pPr lvl="1"/>
            <a:r>
              <a:rPr lang="en-US" dirty="0"/>
              <a:t>You should definitely refinance the loan.</a:t>
            </a:r>
          </a:p>
        </p:txBody>
      </p:sp>
    </p:spTree>
    <p:extLst>
      <p:ext uri="{BB962C8B-B14F-4D97-AF65-F5344CB8AC3E}">
        <p14:creationId xmlns:p14="http://schemas.microsoft.com/office/powerpoint/2010/main" val="3175445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A31D-D46D-4D54-9C35-8559CB15D198}"/>
              </a:ext>
            </a:extLst>
          </p:cNvPr>
          <p:cNvSpPr>
            <a:spLocks noGrp="1"/>
          </p:cNvSpPr>
          <p:nvPr>
            <p:ph type="title"/>
          </p:nvPr>
        </p:nvSpPr>
        <p:spPr/>
        <p:txBody>
          <a:bodyPr>
            <a:normAutofit fontScale="90000"/>
          </a:bodyPr>
          <a:lstStyle/>
          <a:p>
            <a:r>
              <a:rPr lang="en-US" dirty="0"/>
              <a:t>General Statements on Refinancing</a:t>
            </a:r>
          </a:p>
        </p:txBody>
      </p:sp>
      <p:sp>
        <p:nvSpPr>
          <p:cNvPr id="3" name="Content Placeholder 2">
            <a:extLst>
              <a:ext uri="{FF2B5EF4-FFF2-40B4-BE49-F238E27FC236}">
                <a16:creationId xmlns:a16="http://schemas.microsoft.com/office/drawing/2014/main" id="{92FC8A8C-4F32-4DDA-BD9C-E7BCC0EF9A6C}"/>
              </a:ext>
            </a:extLst>
          </p:cNvPr>
          <p:cNvSpPr>
            <a:spLocks noGrp="1"/>
          </p:cNvSpPr>
          <p:nvPr>
            <p:ph idx="1"/>
          </p:nvPr>
        </p:nvSpPr>
        <p:spPr/>
        <p:txBody>
          <a:bodyPr>
            <a:normAutofit fontScale="92500" lnSpcReduction="20000"/>
          </a:bodyPr>
          <a:lstStyle/>
          <a:p>
            <a:r>
              <a:rPr lang="en-US" dirty="0"/>
              <a:t>Generally, the shorter the period of time you plan to own the house, the less attractive refinancing will be.</a:t>
            </a:r>
          </a:p>
          <a:p>
            <a:pPr lvl="1"/>
            <a:r>
              <a:rPr lang="en-US" dirty="0"/>
              <a:t>There are fewer months to offset the initial cost of the loan, and fewer months before the typically higher loan balance from refinancing must be repaid.</a:t>
            </a:r>
          </a:p>
          <a:p>
            <a:r>
              <a:rPr lang="en-US" dirty="0"/>
              <a:t>In our example, based on our work so far, refinancing should be a good idea for those planning to hold the property for four years or longer.</a:t>
            </a:r>
          </a:p>
          <a:p>
            <a:pPr lvl="1"/>
            <a:r>
              <a:rPr lang="en-US" dirty="0"/>
              <a:t>This is not a close call, it would also be a good idea for some shorter time periods, but at some shorter holding period refinancing will cease to be a good idea.</a:t>
            </a:r>
          </a:p>
        </p:txBody>
      </p:sp>
    </p:spTree>
    <p:extLst>
      <p:ext uri="{BB962C8B-B14F-4D97-AF65-F5344CB8AC3E}">
        <p14:creationId xmlns:p14="http://schemas.microsoft.com/office/powerpoint/2010/main" val="60215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6718-2906-4F8F-8FB6-B192A0270C48}"/>
              </a:ext>
            </a:extLst>
          </p:cNvPr>
          <p:cNvSpPr>
            <a:spLocks noGrp="1"/>
          </p:cNvSpPr>
          <p:nvPr>
            <p:ph type="title"/>
          </p:nvPr>
        </p:nvSpPr>
        <p:spPr/>
        <p:txBody>
          <a:bodyPr>
            <a:normAutofit fontScale="90000"/>
          </a:bodyPr>
          <a:lstStyle/>
          <a:p>
            <a:r>
              <a:rPr lang="en-US" dirty="0"/>
              <a:t>Example of Multiple Loans</a:t>
            </a:r>
          </a:p>
        </p:txBody>
      </p:sp>
      <p:sp>
        <p:nvSpPr>
          <p:cNvPr id="3" name="Content Placeholder 2">
            <a:extLst>
              <a:ext uri="{FF2B5EF4-FFF2-40B4-BE49-F238E27FC236}">
                <a16:creationId xmlns:a16="http://schemas.microsoft.com/office/drawing/2014/main" id="{C17A8294-E952-4991-9BD7-2C7BB3E350EE}"/>
              </a:ext>
            </a:extLst>
          </p:cNvPr>
          <p:cNvSpPr>
            <a:spLocks noGrp="1"/>
          </p:cNvSpPr>
          <p:nvPr>
            <p:ph idx="1"/>
          </p:nvPr>
        </p:nvSpPr>
        <p:spPr/>
        <p:txBody>
          <a:bodyPr/>
          <a:lstStyle/>
          <a:p>
            <a:r>
              <a:rPr lang="en-US" dirty="0"/>
              <a:t>Another lender offers to lend us $160,000 at a rate of 3.25%.</a:t>
            </a:r>
          </a:p>
          <a:p>
            <a:pPr lvl="1"/>
            <a:r>
              <a:rPr lang="en-US" dirty="0"/>
              <a:t>This is a fully amortizing, 30 year fixed rate loan.</a:t>
            </a:r>
          </a:p>
          <a:p>
            <a:pPr lvl="1"/>
            <a:r>
              <a:rPr lang="en-US" dirty="0"/>
              <a:t>Notice this is 80% of the purchase price.</a:t>
            </a:r>
          </a:p>
          <a:p>
            <a:r>
              <a:rPr lang="en-US" dirty="0"/>
              <a:t>So we still only have to put $10,000 down, they also offer a second mortgage at an interest rate of 5%.</a:t>
            </a:r>
          </a:p>
          <a:p>
            <a:pPr lvl="1"/>
            <a:r>
              <a:rPr lang="en-US" dirty="0"/>
              <a:t>This loan is interest only, and has a 10 year term.</a:t>
            </a:r>
          </a:p>
          <a:p>
            <a:r>
              <a:rPr lang="en-US" dirty="0"/>
              <a:t>Let’s deal with these loans one at a time, then we will add them together.</a:t>
            </a:r>
          </a:p>
        </p:txBody>
      </p:sp>
    </p:spTree>
    <p:extLst>
      <p:ext uri="{BB962C8B-B14F-4D97-AF65-F5344CB8AC3E}">
        <p14:creationId xmlns:p14="http://schemas.microsoft.com/office/powerpoint/2010/main" val="356978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FA45-2775-4B57-AB57-B9EFA0A169FB}"/>
              </a:ext>
            </a:extLst>
          </p:cNvPr>
          <p:cNvSpPr>
            <a:spLocks noGrp="1"/>
          </p:cNvSpPr>
          <p:nvPr>
            <p:ph type="title"/>
          </p:nvPr>
        </p:nvSpPr>
        <p:spPr/>
        <p:txBody>
          <a:bodyPr>
            <a:normAutofit fontScale="90000"/>
          </a:bodyPr>
          <a:lstStyle/>
          <a:p>
            <a:r>
              <a:rPr lang="en-US" dirty="0"/>
              <a:t>First Loan</a:t>
            </a:r>
          </a:p>
        </p:txBody>
      </p:sp>
      <p:sp>
        <p:nvSpPr>
          <p:cNvPr id="3" name="Content Placeholder 2">
            <a:extLst>
              <a:ext uri="{FF2B5EF4-FFF2-40B4-BE49-F238E27FC236}">
                <a16:creationId xmlns:a16="http://schemas.microsoft.com/office/drawing/2014/main" id="{A7B62132-2E0C-4E04-BF33-2BE7069FD2BC}"/>
              </a:ext>
            </a:extLst>
          </p:cNvPr>
          <p:cNvSpPr>
            <a:spLocks noGrp="1"/>
          </p:cNvSpPr>
          <p:nvPr>
            <p:ph idx="1"/>
          </p:nvPr>
        </p:nvSpPr>
        <p:spPr/>
        <p:txBody>
          <a:bodyPr/>
          <a:lstStyle/>
          <a:p>
            <a:r>
              <a:rPr lang="en-US" dirty="0"/>
              <a:t>PV=$160,000</a:t>
            </a:r>
          </a:p>
          <a:p>
            <a:r>
              <a:rPr lang="en-US" dirty="0"/>
              <a:t>I/Y=3.25/12 or 3.25</a:t>
            </a:r>
          </a:p>
          <a:p>
            <a:r>
              <a:rPr lang="en-US" dirty="0"/>
              <a:t>N=360</a:t>
            </a:r>
          </a:p>
          <a:p>
            <a:r>
              <a:rPr lang="en-US" dirty="0"/>
              <a:t>CPT PMT = -$696.33</a:t>
            </a:r>
          </a:p>
        </p:txBody>
      </p:sp>
    </p:spTree>
    <p:extLst>
      <p:ext uri="{BB962C8B-B14F-4D97-AF65-F5344CB8AC3E}">
        <p14:creationId xmlns:p14="http://schemas.microsoft.com/office/powerpoint/2010/main" val="417669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5B81-7AB2-4A56-9257-1603039E471D}"/>
              </a:ext>
            </a:extLst>
          </p:cNvPr>
          <p:cNvSpPr>
            <a:spLocks noGrp="1"/>
          </p:cNvSpPr>
          <p:nvPr>
            <p:ph type="title"/>
          </p:nvPr>
        </p:nvSpPr>
        <p:spPr/>
        <p:txBody>
          <a:bodyPr>
            <a:normAutofit fontScale="90000"/>
          </a:bodyPr>
          <a:lstStyle/>
          <a:p>
            <a:r>
              <a:rPr lang="en-US" dirty="0"/>
              <a:t>Second Loan</a:t>
            </a:r>
          </a:p>
        </p:txBody>
      </p:sp>
      <p:sp>
        <p:nvSpPr>
          <p:cNvPr id="3" name="Content Placeholder 2">
            <a:extLst>
              <a:ext uri="{FF2B5EF4-FFF2-40B4-BE49-F238E27FC236}">
                <a16:creationId xmlns:a16="http://schemas.microsoft.com/office/drawing/2014/main" id="{B5CC35AE-63B1-4E57-B119-C68687645623}"/>
              </a:ext>
            </a:extLst>
          </p:cNvPr>
          <p:cNvSpPr>
            <a:spLocks noGrp="1"/>
          </p:cNvSpPr>
          <p:nvPr>
            <p:ph idx="1"/>
          </p:nvPr>
        </p:nvSpPr>
        <p:spPr/>
        <p:txBody>
          <a:bodyPr/>
          <a:lstStyle/>
          <a:p>
            <a:r>
              <a:rPr lang="en-US" dirty="0"/>
              <a:t>PV=$30,000</a:t>
            </a:r>
          </a:p>
          <a:p>
            <a:r>
              <a:rPr lang="en-US" dirty="0"/>
              <a:t>FV=-$30,000</a:t>
            </a:r>
          </a:p>
          <a:p>
            <a:r>
              <a:rPr lang="en-US" dirty="0"/>
              <a:t>N=120</a:t>
            </a:r>
          </a:p>
          <a:p>
            <a:r>
              <a:rPr lang="en-US" dirty="0"/>
              <a:t>I/Y=5/12 or 5</a:t>
            </a:r>
          </a:p>
          <a:p>
            <a:r>
              <a:rPr lang="en-US" dirty="0"/>
              <a:t>CPT PMT = -$125</a:t>
            </a:r>
          </a:p>
        </p:txBody>
      </p:sp>
    </p:spTree>
    <p:extLst>
      <p:ext uri="{BB962C8B-B14F-4D97-AF65-F5344CB8AC3E}">
        <p14:creationId xmlns:p14="http://schemas.microsoft.com/office/powerpoint/2010/main" val="362293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9FC5-AB09-4E19-B040-F7DCAEC93F14}"/>
              </a:ext>
            </a:extLst>
          </p:cNvPr>
          <p:cNvSpPr>
            <a:spLocks noGrp="1"/>
          </p:cNvSpPr>
          <p:nvPr>
            <p:ph type="title"/>
          </p:nvPr>
        </p:nvSpPr>
        <p:spPr/>
        <p:txBody>
          <a:bodyPr>
            <a:normAutofit fontScale="90000"/>
          </a:bodyPr>
          <a:lstStyle/>
          <a:p>
            <a:r>
              <a:rPr lang="en-US" dirty="0"/>
              <a:t>Combine the Loans</a:t>
            </a:r>
          </a:p>
        </p:txBody>
      </p:sp>
      <p:sp>
        <p:nvSpPr>
          <p:cNvPr id="3" name="Content Placeholder 2">
            <a:extLst>
              <a:ext uri="{FF2B5EF4-FFF2-40B4-BE49-F238E27FC236}">
                <a16:creationId xmlns:a16="http://schemas.microsoft.com/office/drawing/2014/main" id="{0081F469-1F6C-4843-80B1-26EEE9CC415D}"/>
              </a:ext>
            </a:extLst>
          </p:cNvPr>
          <p:cNvSpPr>
            <a:spLocks noGrp="1"/>
          </p:cNvSpPr>
          <p:nvPr>
            <p:ph idx="1"/>
          </p:nvPr>
        </p:nvSpPr>
        <p:spPr/>
        <p:txBody>
          <a:bodyPr>
            <a:normAutofit fontScale="92500" lnSpcReduction="20000"/>
          </a:bodyPr>
          <a:lstStyle/>
          <a:p>
            <a:r>
              <a:rPr lang="en-US" dirty="0"/>
              <a:t>Today, the combined loan amount is $160,000 + $30,000=$190,000</a:t>
            </a:r>
          </a:p>
          <a:p>
            <a:r>
              <a:rPr lang="en-US" dirty="0"/>
              <a:t>For the almost the first 10 years, the combined payment is =</a:t>
            </a:r>
          </a:p>
          <a:p>
            <a:pPr marL="0" indent="0">
              <a:buNone/>
            </a:pPr>
            <a:r>
              <a:rPr lang="en-US" dirty="0"/>
              <a:t>-696.33-125=-821.33</a:t>
            </a:r>
          </a:p>
          <a:p>
            <a:pPr lvl="1"/>
            <a:r>
              <a:rPr lang="en-US" dirty="0"/>
              <a:t>Remember the numbers are all negative because they are cash outflows to the borrower.</a:t>
            </a:r>
          </a:p>
          <a:p>
            <a:pPr lvl="1"/>
            <a:r>
              <a:rPr lang="en-US" dirty="0"/>
              <a:t>Why almost 10 years?  Because on the 120</a:t>
            </a:r>
            <a:r>
              <a:rPr lang="en-US" baseline="30000" dirty="0"/>
              <a:t>th</a:t>
            </a:r>
            <a:r>
              <a:rPr lang="en-US" dirty="0"/>
              <a:t> month, the borrower also has to pay the balloon payment of $30,000 on the 2</a:t>
            </a:r>
            <a:r>
              <a:rPr lang="en-US" baseline="30000" dirty="0"/>
              <a:t>nd</a:t>
            </a:r>
            <a:r>
              <a:rPr lang="en-US" dirty="0"/>
              <a:t> loan.</a:t>
            </a:r>
          </a:p>
          <a:p>
            <a:pPr lvl="2"/>
            <a:r>
              <a:rPr lang="en-US" dirty="0"/>
              <a:t>Making the total 120</a:t>
            </a:r>
            <a:r>
              <a:rPr lang="en-US" baseline="30000" dirty="0"/>
              <a:t>th</a:t>
            </a:r>
            <a:r>
              <a:rPr lang="en-US" dirty="0"/>
              <a:t> payment -$30,821.33 </a:t>
            </a:r>
          </a:p>
          <a:p>
            <a:r>
              <a:rPr lang="en-US" dirty="0"/>
              <a:t>After the 120</a:t>
            </a:r>
            <a:r>
              <a:rPr lang="en-US" baseline="30000" dirty="0"/>
              <a:t>th</a:t>
            </a:r>
            <a:r>
              <a:rPr lang="en-US" dirty="0"/>
              <a:t> month, only the first loan is left.</a:t>
            </a:r>
          </a:p>
          <a:p>
            <a:pPr lvl="1"/>
            <a:r>
              <a:rPr lang="en-US" dirty="0"/>
              <a:t>So the remaining 240 payments are -$696.33</a:t>
            </a:r>
          </a:p>
        </p:txBody>
      </p:sp>
    </p:spTree>
    <p:extLst>
      <p:ext uri="{BB962C8B-B14F-4D97-AF65-F5344CB8AC3E}">
        <p14:creationId xmlns:p14="http://schemas.microsoft.com/office/powerpoint/2010/main" val="328758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C242-7584-4178-9B96-006C35AB95F9}"/>
              </a:ext>
            </a:extLst>
          </p:cNvPr>
          <p:cNvSpPr>
            <a:spLocks noGrp="1"/>
          </p:cNvSpPr>
          <p:nvPr>
            <p:ph type="title"/>
          </p:nvPr>
        </p:nvSpPr>
        <p:spPr/>
        <p:txBody>
          <a:bodyPr>
            <a:normAutofit fontScale="90000"/>
          </a:bodyPr>
          <a:lstStyle/>
          <a:p>
            <a:r>
              <a:rPr lang="en-US" dirty="0"/>
              <a:t>Solving with Multiple Cash Flows</a:t>
            </a:r>
          </a:p>
        </p:txBody>
      </p:sp>
      <p:sp>
        <p:nvSpPr>
          <p:cNvPr id="3" name="Content Placeholder 2">
            <a:extLst>
              <a:ext uri="{FF2B5EF4-FFF2-40B4-BE49-F238E27FC236}">
                <a16:creationId xmlns:a16="http://schemas.microsoft.com/office/drawing/2014/main" id="{0C17C40E-147D-4E56-AD66-697D14D1CAF8}"/>
              </a:ext>
            </a:extLst>
          </p:cNvPr>
          <p:cNvSpPr>
            <a:spLocks noGrp="1"/>
          </p:cNvSpPr>
          <p:nvPr>
            <p:ph idx="1"/>
          </p:nvPr>
        </p:nvSpPr>
        <p:spPr/>
        <p:txBody>
          <a:bodyPr>
            <a:normAutofit lnSpcReduction="10000"/>
          </a:bodyPr>
          <a:lstStyle/>
          <a:p>
            <a:r>
              <a:rPr lang="en-US" dirty="0"/>
              <a:t>Unfortunately, the regular time value of money keys will not work to solve a problem where there is more than 1 payment.</a:t>
            </a:r>
          </a:p>
          <a:p>
            <a:r>
              <a:rPr lang="en-US" dirty="0"/>
              <a:t>To do that, we must use the CF menu.</a:t>
            </a:r>
          </a:p>
          <a:p>
            <a:r>
              <a:rPr lang="en-US" dirty="0"/>
              <a:t>Access the CF menu by pressing the CF key.</a:t>
            </a:r>
          </a:p>
          <a:p>
            <a:pPr lvl="1"/>
            <a:r>
              <a:rPr lang="en-US" dirty="0"/>
              <a:t>Once you are in the CF menu, clear it by pressing 2</a:t>
            </a:r>
            <a:r>
              <a:rPr lang="en-US" baseline="30000" dirty="0"/>
              <a:t>nd</a:t>
            </a:r>
            <a:r>
              <a:rPr lang="en-US" dirty="0"/>
              <a:t> CLR Work (CLR Work is at the bottom left)</a:t>
            </a:r>
          </a:p>
          <a:p>
            <a:pPr lvl="2"/>
            <a:r>
              <a:rPr lang="en-US" dirty="0"/>
              <a:t>Pressing CE/R or 2</a:t>
            </a:r>
            <a:r>
              <a:rPr lang="en-US" baseline="30000" dirty="0"/>
              <a:t>nd</a:t>
            </a:r>
            <a:r>
              <a:rPr lang="en-US" dirty="0"/>
              <a:t> CLR TVM will NOT clear the CF menu</a:t>
            </a:r>
          </a:p>
          <a:p>
            <a:pPr lvl="2"/>
            <a:r>
              <a:rPr lang="en-US" dirty="0"/>
              <a:t>Pressing 2</a:t>
            </a:r>
            <a:r>
              <a:rPr lang="en-US" baseline="30000" dirty="0"/>
              <a:t>nd</a:t>
            </a:r>
            <a:r>
              <a:rPr lang="en-US" dirty="0"/>
              <a:t> CLR Work when you are not already in the CF menu will NOT clear the CF menu.</a:t>
            </a:r>
          </a:p>
        </p:txBody>
      </p:sp>
    </p:spTree>
    <p:extLst>
      <p:ext uri="{BB962C8B-B14F-4D97-AF65-F5344CB8AC3E}">
        <p14:creationId xmlns:p14="http://schemas.microsoft.com/office/powerpoint/2010/main" val="79306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8260-5983-49F5-97BB-F470AA3AC675}"/>
              </a:ext>
            </a:extLst>
          </p:cNvPr>
          <p:cNvSpPr>
            <a:spLocks noGrp="1"/>
          </p:cNvSpPr>
          <p:nvPr>
            <p:ph type="title"/>
          </p:nvPr>
        </p:nvSpPr>
        <p:spPr/>
        <p:txBody>
          <a:bodyPr>
            <a:normAutofit fontScale="90000"/>
          </a:bodyPr>
          <a:lstStyle/>
          <a:p>
            <a:r>
              <a:rPr lang="en-US" dirty="0"/>
              <a:t>Entering CF’s</a:t>
            </a:r>
          </a:p>
        </p:txBody>
      </p:sp>
      <p:sp>
        <p:nvSpPr>
          <p:cNvPr id="3" name="Content Placeholder 2">
            <a:extLst>
              <a:ext uri="{FF2B5EF4-FFF2-40B4-BE49-F238E27FC236}">
                <a16:creationId xmlns:a16="http://schemas.microsoft.com/office/drawing/2014/main" id="{68F6E556-4CB1-47E9-ACD5-2A77BC5A4E3B}"/>
              </a:ext>
            </a:extLst>
          </p:cNvPr>
          <p:cNvSpPr>
            <a:spLocks noGrp="1"/>
          </p:cNvSpPr>
          <p:nvPr>
            <p:ph idx="1"/>
          </p:nvPr>
        </p:nvSpPr>
        <p:spPr/>
        <p:txBody>
          <a:bodyPr/>
          <a:lstStyle/>
          <a:p>
            <a:r>
              <a:rPr lang="en-US" dirty="0"/>
              <a:t>The CF menu is a scroll menu</a:t>
            </a:r>
          </a:p>
          <a:p>
            <a:pPr lvl="1"/>
            <a:r>
              <a:rPr lang="en-US" dirty="0"/>
              <a:t>The up and down arrows are used to move between the different cash flows.</a:t>
            </a:r>
          </a:p>
          <a:p>
            <a:pPr lvl="1"/>
            <a:r>
              <a:rPr lang="en-US" dirty="0"/>
              <a:t>You must press the enter key (not the = key) after entering each cash flow.</a:t>
            </a:r>
          </a:p>
          <a:p>
            <a:pPr lvl="1"/>
            <a:r>
              <a:rPr lang="en-US" dirty="0"/>
              <a:t>When you first enter the cash flow menu, it should display CF0, short for cash flow zero or the initial cash flow.</a:t>
            </a:r>
          </a:p>
          <a:p>
            <a:pPr lvl="2"/>
            <a:r>
              <a:rPr lang="en-US" dirty="0"/>
              <a:t>For our current purposes, this is what we have been entering as PV previously.</a:t>
            </a:r>
          </a:p>
        </p:txBody>
      </p:sp>
    </p:spTree>
    <p:extLst>
      <p:ext uri="{BB962C8B-B14F-4D97-AF65-F5344CB8AC3E}">
        <p14:creationId xmlns:p14="http://schemas.microsoft.com/office/powerpoint/2010/main" val="131536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3206</TotalTime>
  <Words>2863</Words>
  <Application>Microsoft Office PowerPoint</Application>
  <PresentationFormat>Widescreen</PresentationFormat>
  <Paragraphs>240</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Multiple Loans and Refinancing</vt:lpstr>
      <vt:lpstr>Introduction to Multiple Loans</vt:lpstr>
      <vt:lpstr>Approaches to Multiple Loans</vt:lpstr>
      <vt:lpstr>Example of Multiple Loans</vt:lpstr>
      <vt:lpstr>First Loan</vt:lpstr>
      <vt:lpstr>Second Loan</vt:lpstr>
      <vt:lpstr>Combine the Loans</vt:lpstr>
      <vt:lpstr>Solving with Multiple Cash Flows</vt:lpstr>
      <vt:lpstr>Entering CF’s</vt:lpstr>
      <vt:lpstr>Entering CF’s</vt:lpstr>
      <vt:lpstr>Entering CF’s</vt:lpstr>
      <vt:lpstr>Entering CF’s</vt:lpstr>
      <vt:lpstr>Solving for the Combined Loan Rate</vt:lpstr>
      <vt:lpstr>Solve for IRR</vt:lpstr>
      <vt:lpstr>Evaluating the Combined Loans</vt:lpstr>
      <vt:lpstr>Refinancing</vt:lpstr>
      <vt:lpstr>Typical Refinancing Terms</vt:lpstr>
      <vt:lpstr>Evaluating Refinancing</vt:lpstr>
      <vt:lpstr>Refinancing Example</vt:lpstr>
      <vt:lpstr>Original Loan</vt:lpstr>
      <vt:lpstr>Original Loan Balance Today</vt:lpstr>
      <vt:lpstr>Quick Note on Remaining Balance</vt:lpstr>
      <vt:lpstr>New Loan Payment</vt:lpstr>
      <vt:lpstr>Comparing Payments</vt:lpstr>
      <vt:lpstr>Calculating Remaining Balance Four Years From Today</vt:lpstr>
      <vt:lpstr>Original Loan Balance Four Years from Today</vt:lpstr>
      <vt:lpstr>New Loan Balance Four Years From Today</vt:lpstr>
      <vt:lpstr>Combining Cash Flows</vt:lpstr>
      <vt:lpstr>Initial Cash Flow</vt:lpstr>
      <vt:lpstr>First Cash Flow</vt:lpstr>
      <vt:lpstr>Second Cash Flow</vt:lpstr>
      <vt:lpstr>Components of Last Cash Flow</vt:lpstr>
      <vt:lpstr>Last Cash Flow</vt:lpstr>
      <vt:lpstr>Cash Flow Summary</vt:lpstr>
      <vt:lpstr>NPV Discount Rate</vt:lpstr>
      <vt:lpstr>Calculate NPV of Refinance</vt:lpstr>
      <vt:lpstr>General Statements on Refinancing</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98</cp:revision>
  <dcterms:created xsi:type="dcterms:W3CDTF">2015-01-14T19:18:41Z</dcterms:created>
  <dcterms:modified xsi:type="dcterms:W3CDTF">2020-08-07T17:00:32Z</dcterms:modified>
</cp:coreProperties>
</file>