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81" r:id="rId2"/>
    <p:sldMasterId id="2147483677" r:id="rId3"/>
    <p:sldMasterId id="2147483713" r:id="rId4"/>
    <p:sldMasterId id="2147483887" r:id="rId5"/>
  </p:sldMasterIdLst>
  <p:notesMasterIdLst>
    <p:notesMasterId r:id="rId35"/>
  </p:notesMasterIdLst>
  <p:handoutMasterIdLst>
    <p:handoutMasterId r:id="rId36"/>
  </p:handoutMasterIdLst>
  <p:sldIdLst>
    <p:sldId id="763" r:id="rId6"/>
    <p:sldId id="761" r:id="rId7"/>
    <p:sldId id="516" r:id="rId8"/>
    <p:sldId id="523" r:id="rId9"/>
    <p:sldId id="524" r:id="rId10"/>
    <p:sldId id="525" r:id="rId11"/>
    <p:sldId id="546" r:id="rId12"/>
    <p:sldId id="526" r:id="rId13"/>
    <p:sldId id="540" r:id="rId14"/>
    <p:sldId id="541" r:id="rId15"/>
    <p:sldId id="553" r:id="rId16"/>
    <p:sldId id="539" r:id="rId17"/>
    <p:sldId id="538" r:id="rId18"/>
    <p:sldId id="554" r:id="rId19"/>
    <p:sldId id="555" r:id="rId20"/>
    <p:sldId id="565" r:id="rId21"/>
    <p:sldId id="522" r:id="rId22"/>
    <p:sldId id="764" r:id="rId23"/>
    <p:sldId id="765" r:id="rId24"/>
    <p:sldId id="766" r:id="rId25"/>
    <p:sldId id="527" r:id="rId26"/>
    <p:sldId id="544" r:id="rId27"/>
    <p:sldId id="528" r:id="rId28"/>
    <p:sldId id="529" r:id="rId29"/>
    <p:sldId id="530" r:id="rId30"/>
    <p:sldId id="531" r:id="rId31"/>
    <p:sldId id="532" r:id="rId32"/>
    <p:sldId id="533" r:id="rId33"/>
    <p:sldId id="543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Douangpanya" initials="JD" lastIdx="16" clrIdx="0">
    <p:extLst>
      <p:ext uri="{19B8F6BF-5375-455C-9EA6-DF929625EA0E}">
        <p15:presenceInfo xmlns:p15="http://schemas.microsoft.com/office/powerpoint/2012/main" userId="Jason Douangpanya" providerId="None"/>
      </p:ext>
    </p:extLst>
  </p:cmAuthor>
  <p:cmAuthor id="2" name="Suneesha Bandaru" initials="SB" lastIdx="5" clrIdx="1">
    <p:extLst>
      <p:ext uri="{19B8F6BF-5375-455C-9EA6-DF929625EA0E}">
        <p15:presenceInfo xmlns:p15="http://schemas.microsoft.com/office/powerpoint/2012/main" userId="5ee6f225c07828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9B59"/>
    <a:srgbClr val="0054D0"/>
    <a:srgbClr val="006C31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 autoAdjust="0"/>
    <p:restoredTop sz="85170" autoAdjust="0"/>
  </p:normalViewPr>
  <p:slideViewPr>
    <p:cSldViewPr snapToObjects="1">
      <p:cViewPr varScale="1">
        <p:scale>
          <a:sx n="108" d="100"/>
          <a:sy n="108" d="100"/>
        </p:scale>
        <p:origin x="2752" y="192"/>
      </p:cViewPr>
      <p:guideLst>
        <p:guide orient="horz" pos="2160"/>
        <p:guide pos="2880"/>
      </p:guideLst>
    </p:cSldViewPr>
  </p:slid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B097DC-95CA-314B-9044-2074A7E1FF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5582F-789E-8544-AC39-08D0034AED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EBC54-3A46-4B4F-A625-928D62066ED5}" type="datetimeFigureOut">
              <a:rPr lang="en-US" smtClean="0"/>
              <a:t>9/24/21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77962-91EA-0349-8F53-04587BF8F8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6B5C6-2611-4545-BB5A-4DCB83C3C5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97879-96A7-6C48-AC99-CF9395132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42963821-E2C2-4171-8CC5-AE7662966030}" type="datetime1">
              <a:rPr lang="en-US"/>
              <a:pPr>
                <a:defRPr/>
              </a:pPr>
              <a:t>9/24/21</a:t>
            </a:fld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3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27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84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6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88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56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4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55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32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92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0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06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4468b5edfd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4468b5edfd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8131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0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23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63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53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8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eamwor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3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eadership-cop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36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uture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uture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84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nnovation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1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obs&amp;mone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5486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7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echnolog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920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versatilit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042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entrepreneurship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7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&quot;Entrepreneurship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828800"/>
            <a:ext cx="3886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584575"/>
            <a:ext cx="3886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&quot;Innovation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828800"/>
            <a:ext cx="3886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584575"/>
            <a:ext cx="3886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Money &amp; Jobs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Versatility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Technology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 descr="Darcy%20-%20Gold%20Tie%20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123844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8"/>
          <p:cNvSpPr txBox="1"/>
          <p:nvPr/>
        </p:nvSpPr>
        <p:spPr>
          <a:xfrm>
            <a:off x="1219200" y="4572000"/>
            <a:ext cx="3810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Leadership</a:t>
            </a:r>
          </a:p>
        </p:txBody>
      </p:sp>
      <p:sp>
        <p:nvSpPr>
          <p:cNvPr id="30722" name="Title Placeholder 1"/>
          <p:cNvSpPr>
            <a:spLocks noGrp="1"/>
          </p:cNvSpPr>
          <p:nvPr>
            <p:ph type="ctrTitle"/>
          </p:nvPr>
        </p:nvSpPr>
        <p:spPr>
          <a:xfrm>
            <a:off x="4511675" y="515938"/>
            <a:ext cx="4486275" cy="3295650"/>
          </a:xfrm>
        </p:spPr>
        <p:txBody>
          <a:bodyPr/>
          <a:lstStyle>
            <a:lvl1pPr>
              <a:defRPr cap="small" baseline="0" smtClean="0">
                <a:solidFill>
                  <a:srgbClr val="1835A6"/>
                </a:solidFill>
                <a:latin typeface="Interstat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23" name="Text Placeholder 2"/>
          <p:cNvSpPr>
            <a:spLocks noGrp="1"/>
          </p:cNvSpPr>
          <p:nvPr>
            <p:ph type="subTitle" idx="1"/>
          </p:nvPr>
        </p:nvSpPr>
        <p:spPr>
          <a:xfrm>
            <a:off x="4511675" y="3886200"/>
            <a:ext cx="4486275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mtClean="0">
                <a:solidFill>
                  <a:srgbClr val="6E6E6E"/>
                </a:solidFill>
                <a:latin typeface="Interstate Regular" pitchFamily="50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219200"/>
            <a:ext cx="3048000" cy="3387505"/>
          </a:xfrm>
          <a:prstGeom prst="round2DiagRect">
            <a:avLst>
              <a:gd name="adj1" fmla="val 16667"/>
              <a:gd name="adj2" fmla="val 0"/>
            </a:avLst>
          </a:prstGeom>
          <a:ln w="82550" cap="sq">
            <a:noFill/>
            <a:miter lim="800000"/>
          </a:ln>
          <a:effectLst/>
        </p:spPr>
      </p:pic>
      <p:sp>
        <p:nvSpPr>
          <p:cNvPr id="7" name="TextBox 9"/>
          <p:cNvSpPr txBox="1"/>
          <p:nvPr/>
        </p:nvSpPr>
        <p:spPr>
          <a:xfrm>
            <a:off x="5334000" y="4495800"/>
            <a:ext cx="3810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Opportunity</a:t>
            </a:r>
          </a:p>
        </p:txBody>
      </p:sp>
      <p:sp>
        <p:nvSpPr>
          <p:cNvPr id="35842" name="Title Placeholder 1"/>
          <p:cNvSpPr>
            <a:spLocks noGrp="1"/>
          </p:cNvSpPr>
          <p:nvPr>
            <p:ph type="ctrTitle"/>
          </p:nvPr>
        </p:nvSpPr>
        <p:spPr>
          <a:xfrm>
            <a:off x="152400" y="631825"/>
            <a:ext cx="5022850" cy="3295650"/>
          </a:xfrm>
        </p:spPr>
        <p:txBody>
          <a:bodyPr/>
          <a:lstStyle>
            <a:lvl1pPr>
              <a:defRPr cap="small" baseline="0">
                <a:solidFill>
                  <a:srgbClr val="1835A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843" name="Text Placeholder 2"/>
          <p:cNvSpPr>
            <a:spLocks noGrp="1"/>
          </p:cNvSpPr>
          <p:nvPr>
            <p:ph type="subTitle" idx="1"/>
          </p:nvPr>
        </p:nvSpPr>
        <p:spPr>
          <a:xfrm>
            <a:off x="457200" y="3927475"/>
            <a:ext cx="4486275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rgbClr val="6E6E6E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339" y="2201862"/>
            <a:ext cx="4932261" cy="3284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7"/>
          <p:cNvSpPr txBox="1"/>
          <p:nvPr/>
        </p:nvSpPr>
        <p:spPr>
          <a:xfrm>
            <a:off x="1536700" y="5486400"/>
            <a:ext cx="3810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Innovation</a:t>
            </a:r>
          </a:p>
        </p:txBody>
      </p:sp>
      <p:sp>
        <p:nvSpPr>
          <p:cNvPr id="37890" name="Title Placeholder 1"/>
          <p:cNvSpPr>
            <a:spLocks noGrp="1"/>
          </p:cNvSpPr>
          <p:nvPr>
            <p:ph type="ctrTitle"/>
          </p:nvPr>
        </p:nvSpPr>
        <p:spPr>
          <a:xfrm>
            <a:off x="234950" y="400050"/>
            <a:ext cx="8763000" cy="1647825"/>
          </a:xfrm>
        </p:spPr>
        <p:txBody>
          <a:bodyPr/>
          <a:lstStyle>
            <a:lvl1pPr>
              <a:defRPr cap="small" baseline="0">
                <a:solidFill>
                  <a:srgbClr val="1835A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891" name="Text Placeholder 2"/>
          <p:cNvSpPr>
            <a:spLocks noGrp="1"/>
          </p:cNvSpPr>
          <p:nvPr>
            <p:ph type="subTitle" idx="1"/>
          </p:nvPr>
        </p:nvSpPr>
        <p:spPr>
          <a:xfrm>
            <a:off x="5346700" y="2201862"/>
            <a:ext cx="362585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rgbClr val="6E6E6E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01601"/>
            <a:ext cx="4932261" cy="3284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8863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861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7030500" cy="1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2653400"/>
            <a:ext cx="34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2653400"/>
            <a:ext cx="34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077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15" r:id="rId2"/>
    <p:sldLayoutId id="2147483914" r:id="rId3"/>
    <p:sldLayoutId id="2147483913" r:id="rId4"/>
    <p:sldLayoutId id="2147483912" r:id="rId5"/>
    <p:sldLayoutId id="2147483911" r:id="rId6"/>
    <p:sldLayoutId id="2147483910" r:id="rId7"/>
    <p:sldLayoutId id="2147483909" r:id="rId8"/>
    <p:sldLayoutId id="2147483908" r:id="rId9"/>
    <p:sldLayoutId id="2147483907" r:id="rId10"/>
    <p:sldLayoutId id="214748390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25" r:id="rId2"/>
    <p:sldLayoutId id="2147483924" r:id="rId3"/>
    <p:sldLayoutId id="2147483923" r:id="rId4"/>
    <p:sldLayoutId id="2147483922" r:id="rId5"/>
    <p:sldLayoutId id="2147483921" r:id="rId6"/>
    <p:sldLayoutId id="2147483920" r:id="rId7"/>
    <p:sldLayoutId id="2147483919" r:id="rId8"/>
    <p:sldLayoutId id="2147483918" r:id="rId9"/>
    <p:sldLayoutId id="2147483917" r:id="rId10"/>
    <p:sldLayoutId id="214748391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5" r:id="rId2"/>
    <p:sldLayoutId id="2147483934" r:id="rId3"/>
    <p:sldLayoutId id="2147483933" r:id="rId4"/>
    <p:sldLayoutId id="2147483932" r:id="rId5"/>
    <p:sldLayoutId id="2147483931" r:id="rId6"/>
    <p:sldLayoutId id="2147483930" r:id="rId7"/>
    <p:sldLayoutId id="2147483929" r:id="rId8"/>
    <p:sldLayoutId id="2147483928" r:id="rId9"/>
    <p:sldLayoutId id="2147483927" r:id="rId10"/>
    <p:sldLayoutId id="21474839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Arial" charset="0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44" r:id="rId4"/>
    <p:sldLayoutId id="2147483961" r:id="rId5"/>
    <p:sldLayoutId id="2147483943" r:id="rId6"/>
    <p:sldLayoutId id="2147483942" r:id="rId7"/>
    <p:sldLayoutId id="2147483941" r:id="rId8"/>
    <p:sldLayoutId id="2147483940" r:id="rId9"/>
    <p:sldLayoutId id="2147483939" r:id="rId10"/>
    <p:sldLayoutId id="2147483938" r:id="rId11"/>
    <p:sldLayoutId id="2147483937" r:id="rId12"/>
    <p:sldLayoutId id="2147483936" r:id="rId13"/>
    <p:sldLayoutId id="2147483962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3D3F3A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1835A6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3D3F3A"/>
          </a:solidFill>
          <a:latin typeface="+mn-lt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/>
          </p:cNvSpPr>
          <p:nvPr>
            <p:ph type="subTitle" idx="1"/>
          </p:nvPr>
        </p:nvSpPr>
        <p:spPr>
          <a:xfrm>
            <a:off x="2411760" y="5157192"/>
            <a:ext cx="8121724" cy="69073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dirty="0">
                <a:solidFill>
                  <a:schemeClr val="tx2"/>
                </a:solidFill>
                <a:latin typeface="Interstate Regular"/>
              </a:rPr>
              <a:t>Naveen Kumar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D3C12-EAA5-48F3-B7A8-52686721E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1960" y="1484784"/>
            <a:ext cx="4968552" cy="3024336"/>
          </a:xfrm>
        </p:spPr>
        <p:txBody>
          <a:bodyPr/>
          <a:lstStyle/>
          <a:p>
            <a:r>
              <a:rPr lang="en-US" sz="3000" dirty="0"/>
              <a:t>INTRODUCTION </a:t>
            </a:r>
            <a:br>
              <a:rPr lang="en-US" sz="3000" dirty="0"/>
            </a:br>
            <a:r>
              <a:rPr lang="en-US" sz="3000" dirty="0"/>
              <a:t>TO </a:t>
            </a:r>
            <a:br>
              <a:rPr lang="en-US" sz="3000" dirty="0"/>
            </a:br>
            <a:r>
              <a:rPr lang="en-US" sz="3000" dirty="0"/>
              <a:t>BUSINESS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000" dirty="0"/>
              <a:t>BIA 3713</a:t>
            </a:r>
            <a:br>
              <a:rPr lang="en-US" sz="3600" dirty="0"/>
            </a:br>
            <a:br>
              <a:rPr lang="en-US" sz="3600" dirty="0"/>
            </a:br>
            <a:r>
              <a:rPr lang="en-US" sz="3000" dirty="0"/>
              <a:t>Week 6</a:t>
            </a: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195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75EE-4515-411C-9FDC-75153272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19"/>
            <a:ext cx="8229600" cy="868363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BE56D-75A4-4EEA-A60F-CAF363C4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21" y="883582"/>
            <a:ext cx="8229600" cy="50181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Quartiles</a:t>
            </a:r>
            <a:r>
              <a:rPr lang="en-US" sz="2400" dirty="0"/>
              <a:t> </a:t>
            </a:r>
          </a:p>
          <a:p>
            <a:r>
              <a:rPr lang="en-US" sz="2000" dirty="0">
                <a:ea typeface="Roboto"/>
                <a:cs typeface="Roboto"/>
                <a:sym typeface="Roboto"/>
              </a:rPr>
              <a:t>Divide data into 4 parts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3 quartiles: Q1 (25th percentile), Q2 (50% percentile = median), Q3 (75th percentile)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sz="2000" dirty="0"/>
              <a:t>The first quartile (Q1 = 25</a:t>
            </a:r>
            <a:r>
              <a:rPr lang="en-US" sz="2000" baseline="30000" dirty="0"/>
              <a:t>th</a:t>
            </a:r>
            <a:r>
              <a:rPr lang="en-US" sz="2000" dirty="0"/>
              <a:t> percentile) is the middle value between the lowest value and the median</a:t>
            </a:r>
          </a:p>
          <a:p>
            <a:r>
              <a:rPr lang="en-US" sz="2000" dirty="0"/>
              <a:t>The second quartile (Q2 = 50</a:t>
            </a:r>
            <a:r>
              <a:rPr lang="en-US" sz="2000" baseline="30000" dirty="0"/>
              <a:t>th</a:t>
            </a:r>
            <a:r>
              <a:rPr lang="en-US" sz="2000" dirty="0"/>
              <a:t> percentile) is also the median</a:t>
            </a:r>
          </a:p>
          <a:p>
            <a:r>
              <a:rPr lang="en-US" sz="2000" dirty="0"/>
              <a:t>The third quartile (Q3 = 75</a:t>
            </a:r>
            <a:r>
              <a:rPr lang="en-US" sz="2000" baseline="30000" dirty="0"/>
              <a:t>th</a:t>
            </a:r>
            <a:r>
              <a:rPr lang="en-US" sz="2000" dirty="0"/>
              <a:t> percentile) is the middle value between the median and highest value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17DB5-6D26-D54F-B93E-3EAA4709D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21" y="4005064"/>
            <a:ext cx="45720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68;p27">
            <a:extLst>
              <a:ext uri="{FF2B5EF4-FFF2-40B4-BE49-F238E27FC236}">
                <a16:creationId xmlns:a16="http://schemas.microsoft.com/office/drawing/2014/main" id="{1A3D63F4-A4BD-4833-86A2-AD8D0F98BAC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1975"/>
          <a:stretch/>
        </p:blipFill>
        <p:spPr>
          <a:xfrm>
            <a:off x="683568" y="3933056"/>
            <a:ext cx="6055440" cy="26675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9775EE-4515-411C-9FDC-75153272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BE56D-75A4-4EEA-A60F-CAF363C4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20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Interquartile Range (IQR) </a:t>
            </a:r>
          </a:p>
          <a:p>
            <a:r>
              <a:rPr lang="en-US" sz="2000" dirty="0"/>
              <a:t>Interquartile range is = Q3 – Q1</a:t>
            </a:r>
          </a:p>
          <a:p>
            <a:r>
              <a:rPr lang="en-US" sz="2000" dirty="0"/>
              <a:t>Measures the spread of the middle 50% of the data</a:t>
            </a:r>
          </a:p>
          <a:p>
            <a:r>
              <a:rPr lang="en-US" sz="2000" dirty="0"/>
              <a:t>Large interquartile range values imply Q1 and Q3 are far apart indicating a high level of variability</a:t>
            </a:r>
          </a:p>
          <a:p>
            <a:r>
              <a:rPr lang="en-US" sz="2000" dirty="0"/>
              <a:t>Not sensitive to outliers</a:t>
            </a:r>
          </a:p>
          <a:p>
            <a:r>
              <a:rPr lang="en-US" sz="2000" dirty="0"/>
              <a:t>Example: Telephone Bill Data: Interquartile Range = Q3 – Q1= 75.78</a:t>
            </a:r>
          </a:p>
        </p:txBody>
      </p:sp>
    </p:spTree>
    <p:extLst>
      <p:ext uri="{BB962C8B-B14F-4D97-AF65-F5344CB8AC3E}">
        <p14:creationId xmlns:p14="http://schemas.microsoft.com/office/powerpoint/2010/main" val="357149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B035-FC8F-46B6-9FAA-D9B2C5C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0160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Quantitative Measures of Linear Relationship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B119F-F542-4C30-9C21-A1F447E5A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Numerical measures of the linear relationship that provide information on the strength and direction of a linear relationship between two variables (if one exists)</a:t>
            </a:r>
          </a:p>
          <a:p>
            <a:pPr marL="0" indent="0">
              <a:buNone/>
            </a:pPr>
            <a:r>
              <a:rPr lang="en-US" sz="2400" b="1" dirty="0"/>
              <a:t>Correlation Coefficient</a:t>
            </a:r>
          </a:p>
          <a:p>
            <a:r>
              <a:rPr lang="en-US" sz="2400" dirty="0"/>
              <a:t>When two variables move in the same direction (both increase or decrease), the correlation coefficient will be a </a:t>
            </a:r>
            <a:r>
              <a:rPr lang="en-US" sz="2400" b="1" i="1" dirty="0"/>
              <a:t>large positive number</a:t>
            </a:r>
          </a:p>
          <a:p>
            <a:r>
              <a:rPr lang="en-US" sz="2400" dirty="0"/>
              <a:t>When two variables move in opposite directions, the correlation coefficient is a </a:t>
            </a:r>
            <a:r>
              <a:rPr lang="en-US" sz="2400" b="1" i="1" dirty="0"/>
              <a:t>large negative number</a:t>
            </a:r>
          </a:p>
          <a:p>
            <a:r>
              <a:rPr lang="en-US" sz="2400" dirty="0"/>
              <a:t>When there is </a:t>
            </a:r>
            <a:r>
              <a:rPr lang="en-US" sz="2400" b="1" i="1" dirty="0"/>
              <a:t>no particular pattern </a:t>
            </a:r>
            <a:r>
              <a:rPr lang="en-US" sz="2400" dirty="0"/>
              <a:t>the correlation coefficient is a </a:t>
            </a:r>
            <a:r>
              <a:rPr lang="en-US" sz="2400" b="1" i="1" dirty="0"/>
              <a:t>small number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7078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E541-A405-48FC-8634-4353AB2B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Quantitative Measures of Linear Relationship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601E9-26ED-48BE-938A-283E737F8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Correlation Coefficient</a:t>
            </a:r>
          </a:p>
          <a:p>
            <a:r>
              <a:rPr lang="en-US" sz="2400" dirty="0"/>
              <a:t>It has a fixed range from -1 to +1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If two variables are very strongly positively related, the correlation coefficient is close to +1 (strong positive linear relationship)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If two variables are very strongly negatively related, the correlation coefficient is close to -1 (strong negative linear relationship)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No straight linear relationship has a correlation coefficient close to zero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r>
              <a:rPr lang="en-US" sz="2400" dirty="0"/>
              <a:t>Note: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If two variables are linearly related it does not mean that X is causing Y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It may mean that another variable is causing both X and Y or that Y is causing X</a:t>
            </a:r>
          </a:p>
        </p:txBody>
      </p:sp>
    </p:spTree>
    <p:extLst>
      <p:ext uri="{BB962C8B-B14F-4D97-AF65-F5344CB8AC3E}">
        <p14:creationId xmlns:p14="http://schemas.microsoft.com/office/powerpoint/2010/main" val="59813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3FDC-34A6-40E3-BF71-8560C50A4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6184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Quantitative Measures of Linear Relationship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A232F-8D35-454F-9C81-23DC64E1B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9667"/>
            <a:ext cx="8229600" cy="4425355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 dirty="0"/>
              <a:t>Reminder: Scatter Diagram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400" dirty="0"/>
              <a:t>We are interested in the linearity and direction of the scatter</a:t>
            </a:r>
          </a:p>
        </p:txBody>
      </p:sp>
      <p:pic>
        <p:nvPicPr>
          <p:cNvPr id="4" name="Google Shape;105;p16">
            <a:extLst>
              <a:ext uri="{FF2B5EF4-FFF2-40B4-BE49-F238E27FC236}">
                <a16:creationId xmlns:a16="http://schemas.microsoft.com/office/drawing/2014/main" id="{CA94AD67-8E57-4C77-8CB1-0217CE98A41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3608" y="2708920"/>
            <a:ext cx="5590593" cy="23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E71300-C095-45BC-8D94-06327CE8C4FB}"/>
              </a:ext>
            </a:extLst>
          </p:cNvPr>
          <p:cNvSpPr txBox="1"/>
          <p:nvPr/>
        </p:nvSpPr>
        <p:spPr>
          <a:xfrm>
            <a:off x="924716" y="5052995"/>
            <a:ext cx="1963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Perfect positive linear relationship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1100" b="1" dirty="0">
                <a:solidFill>
                  <a:schemeClr val="tx2"/>
                </a:solidFill>
              </a:rPr>
              <a:t>Correlation coefficient =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76F4D-1ABB-4DD7-802F-384B49C7030D}"/>
              </a:ext>
            </a:extLst>
          </p:cNvPr>
          <p:cNvSpPr txBox="1"/>
          <p:nvPr/>
        </p:nvSpPr>
        <p:spPr>
          <a:xfrm>
            <a:off x="2932813" y="5045620"/>
            <a:ext cx="1999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Perfect negative linear relationship </a:t>
            </a:r>
          </a:p>
          <a:p>
            <a:pPr algn="ctr"/>
            <a:endParaRPr lang="en-US" sz="1100" dirty="0">
              <a:solidFill>
                <a:schemeClr val="tx2"/>
              </a:solidFill>
            </a:endParaRPr>
          </a:p>
          <a:p>
            <a:pPr algn="ctr"/>
            <a:r>
              <a:rPr lang="en-US" sz="1100" b="1" dirty="0">
                <a:solidFill>
                  <a:schemeClr val="tx2"/>
                </a:solidFill>
              </a:rPr>
              <a:t>Correlation coefficient = 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B3D56-88C3-4391-9D27-F9AA72BA912D}"/>
              </a:ext>
            </a:extLst>
          </p:cNvPr>
          <p:cNvSpPr txBox="1"/>
          <p:nvPr/>
        </p:nvSpPr>
        <p:spPr>
          <a:xfrm>
            <a:off x="4864212" y="5067878"/>
            <a:ext cx="22280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No linear relationship</a:t>
            </a:r>
          </a:p>
          <a:p>
            <a:pPr algn="ctr"/>
            <a:endParaRPr lang="en-US" sz="1100" dirty="0">
              <a:solidFill>
                <a:schemeClr val="tx2"/>
              </a:solidFill>
            </a:endParaRPr>
          </a:p>
          <a:p>
            <a:pPr algn="ctr"/>
            <a:r>
              <a:rPr lang="en-US" sz="1100" b="1" dirty="0">
                <a:solidFill>
                  <a:schemeClr val="tx2"/>
                </a:solidFill>
              </a:rPr>
              <a:t>Correlation coefficient = 0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81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E541-A405-48FC-8634-4353AB2BB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28600"/>
            <a:ext cx="9108504" cy="868363"/>
          </a:xfrm>
        </p:spPr>
        <p:txBody>
          <a:bodyPr/>
          <a:lstStyle/>
          <a:p>
            <a:r>
              <a:rPr lang="en-US" sz="3400" dirty="0">
                <a:solidFill>
                  <a:schemeClr val="tx2"/>
                </a:solidFill>
              </a:rPr>
              <a:t>Quantitative Measures of Linear Relationship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601E9-26ED-48BE-938A-283E737F8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r>
              <a:rPr lang="en-US" sz="2400" dirty="0">
                <a:cs typeface="+mn-cs"/>
              </a:rPr>
              <a:t>Correlation is not causation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If two variables are linearly related it does not mean that X is causing Y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It may mean that another variable is causing both X and Y or that Y is causing X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3602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DD0DE-CE71-4BF6-9E9C-2D00B31B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Pivot Tables</a:t>
            </a:r>
          </a:p>
        </p:txBody>
      </p:sp>
    </p:spTree>
    <p:extLst>
      <p:ext uri="{BB962C8B-B14F-4D97-AF65-F5344CB8AC3E}">
        <p14:creationId xmlns:p14="http://schemas.microsoft.com/office/powerpoint/2010/main" val="1575913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D9B4-E910-4693-8691-569D2282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is a Pivot 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DE59E-CE6C-49F2-B6A6-5440AB77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pivot table is used to summarize a dataset by numerous dimensions.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PivotTables are often used to summarize sales transaction data by salesperson, by store location, by month or week, by product, by brand, etc.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1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B85E42-17BA-4831-908D-287226DD4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81" y="180242"/>
            <a:ext cx="8584005" cy="89058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Scenario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F218E8-450C-4EB9-9553-8EEB80014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90" y="1259053"/>
            <a:ext cx="7601345" cy="4565492"/>
          </a:xfrm>
        </p:spPr>
        <p:txBody>
          <a:bodyPr>
            <a:normAutofit/>
          </a:bodyPr>
          <a:lstStyle/>
          <a:p>
            <a:r>
              <a:rPr lang="en-US" sz="2800" dirty="0"/>
              <a:t>Alex, the Athlete's Foot store manager has extended his product line to include “wearable technologies”</a:t>
            </a:r>
          </a:p>
          <a:p>
            <a:r>
              <a:rPr lang="en-US" sz="2800" dirty="0"/>
              <a:t>His product line now includes activity trackers, smart watches, and sports watches.</a:t>
            </a:r>
          </a:p>
          <a:p>
            <a:r>
              <a:rPr lang="en-US" sz="2800" dirty="0"/>
              <a:t>Alex carries three </a:t>
            </a:r>
            <a:br>
              <a:rPr lang="en-US" sz="2800" dirty="0"/>
            </a:br>
            <a:r>
              <a:rPr lang="en-US" sz="2800" dirty="0"/>
              <a:t>manufacturer’s brands:</a:t>
            </a:r>
            <a:br>
              <a:rPr lang="en-US" sz="2800" dirty="0"/>
            </a:br>
            <a:r>
              <a:rPr lang="en-US" sz="2800" dirty="0" err="1"/>
              <a:t>FitBit</a:t>
            </a:r>
            <a:r>
              <a:rPr lang="en-US" sz="2800" dirty="0"/>
              <a:t>, Garmin, and </a:t>
            </a:r>
            <a:br>
              <a:rPr lang="en-US" sz="2800" dirty="0"/>
            </a:br>
            <a:r>
              <a:rPr lang="en-US" sz="2800" dirty="0"/>
              <a:t>Polar.</a:t>
            </a:r>
          </a:p>
          <a:p>
            <a:endParaRPr lang="en-US" sz="2800" dirty="0"/>
          </a:p>
        </p:txBody>
      </p:sp>
      <p:pic>
        <p:nvPicPr>
          <p:cNvPr id="6" name="Picture 2" descr="Image result for fitness trackers">
            <a:extLst>
              <a:ext uri="{FF2B5EF4-FFF2-40B4-BE49-F238E27FC236}">
                <a16:creationId xmlns:a16="http://schemas.microsoft.com/office/drawing/2014/main" id="{F848C9E2-B594-44DA-BFD2-3B71B9C9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41799"/>
            <a:ext cx="4425611" cy="292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4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EBA442-44D2-49EB-BAFE-6C02F925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3" y="306017"/>
            <a:ext cx="8101013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Scenario (continued)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931D11-D011-4B31-8C43-80EF8A08A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3" y="1689968"/>
            <a:ext cx="8101013" cy="3983038"/>
          </a:xfrm>
        </p:spPr>
        <p:txBody>
          <a:bodyPr/>
          <a:lstStyle/>
          <a:p>
            <a:r>
              <a:rPr lang="en-US" dirty="0"/>
              <a:t>Alex would like to create PivotTables to summarize his sales activity for this new product line.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 has a dataset that includes</a:t>
            </a:r>
            <a:br>
              <a:rPr lang="en-US" dirty="0"/>
            </a:br>
            <a:r>
              <a:rPr lang="en-US" dirty="0"/>
              <a:t>all the sales transactions for </a:t>
            </a:r>
            <a:br>
              <a:rPr lang="en-US" dirty="0"/>
            </a:br>
            <a:r>
              <a:rPr lang="en-US" dirty="0"/>
              <a:t>the first six months of 2016.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D78B6-F760-48C1-83FE-13F0635DC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57" y="3280248"/>
            <a:ext cx="2823337" cy="263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8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42DE-5DF2-4DC6-B46C-A373D9BE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2"/>
            <a:ext cx="8229600" cy="868363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33FE1-0299-4D01-B7CD-A6DFAE489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3564"/>
            <a:ext cx="8229600" cy="548776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200" dirty="0"/>
              <a:t>Know your Data</a:t>
            </a:r>
          </a:p>
          <a:p>
            <a:pPr>
              <a:spcAft>
                <a:spcPts val="1200"/>
              </a:spcAft>
            </a:pPr>
            <a:endParaRPr lang="en-US" sz="800" dirty="0"/>
          </a:p>
          <a:p>
            <a:pPr>
              <a:spcAft>
                <a:spcPts val="1200"/>
              </a:spcAft>
            </a:pPr>
            <a:r>
              <a:rPr lang="en-US" sz="2200" dirty="0"/>
              <a:t>Descriptive Analytics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olidFill>
                  <a:schemeClr val="tx2"/>
                </a:solidFill>
              </a:rPr>
              <a:t>Wrap up -Numerical Summary Measures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olidFill>
                  <a:schemeClr val="tx2"/>
                </a:solidFill>
              </a:rPr>
              <a:t>PivotTables and Business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Discussion (Reading Materials)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Summary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173395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D10C-BA47-488F-91BC-77FF88A9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Data 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4B0FDC-E255-4352-9F98-EB3B62484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4409"/>
            <a:ext cx="8712968" cy="44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97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5BB5C0-7FE2-46EB-8113-96D29D85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" y="47876"/>
            <a:ext cx="9001125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1: How many items were sold by brand?</a:t>
            </a:r>
          </a:p>
        </p:txBody>
      </p:sp>
    </p:spTree>
    <p:extLst>
      <p:ext uri="{BB962C8B-B14F-4D97-AF65-F5344CB8AC3E}">
        <p14:creationId xmlns:p14="http://schemas.microsoft.com/office/powerpoint/2010/main" val="3362404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5BB5C0-7FE2-46EB-8113-96D29D85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" y="47876"/>
            <a:ext cx="9001125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1: How many items were sold by brand?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A877B5-BE15-405C-93E5-029BA9996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4" y="2119564"/>
            <a:ext cx="4750829" cy="187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318F-9047-49FE-9A0B-7A258287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Rename the worksheet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23D2EA-04F1-492A-BFF8-76C2FE0E5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78" y="1772816"/>
            <a:ext cx="4484243" cy="3857625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59F0B74-44E1-4995-91A3-64FB6BE36F1A}"/>
              </a:ext>
            </a:extLst>
          </p:cNvPr>
          <p:cNvSpPr/>
          <p:nvPr/>
        </p:nvSpPr>
        <p:spPr>
          <a:xfrm>
            <a:off x="4269406" y="4558878"/>
            <a:ext cx="1418034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374681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241A73-86CC-4F85-8A05-FFDAFC95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59" y="121186"/>
            <a:ext cx="89289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2. How many items were sold by Brand and by Gender?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D3A805-7EB7-4FE1-91E4-DD13A85E2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7" r="9648" b="26739"/>
          <a:stretch/>
        </p:blipFill>
        <p:spPr>
          <a:xfrm>
            <a:off x="3606258" y="1643063"/>
            <a:ext cx="5277221" cy="190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618E80-8FDB-4CF7-99B7-3F29B0B7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" y="113772"/>
            <a:ext cx="9001125" cy="8011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3. How many items were sold by color?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BFE1C-E7DC-4BE0-94C2-3A70B2530F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" r="25592" b="2208"/>
          <a:stretch/>
        </p:blipFill>
        <p:spPr>
          <a:xfrm>
            <a:off x="4110397" y="1122416"/>
            <a:ext cx="3071813" cy="364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0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821B3C-E653-402E-A950-997297DB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1" y="214313"/>
            <a:ext cx="807243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4. How many items were sold by Age Group and by Gender?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FBE6A-8722-499F-AD20-384F5D1D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219" y="1571625"/>
            <a:ext cx="4479144" cy="25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C2C02E-F138-4AEC-AFA2-DE0D160F2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19" y="116632"/>
            <a:ext cx="9260392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5. What are total sales by Age Group and By Gender?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D8BEAB-8240-4455-8F20-0B9781D655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0899" b="15358"/>
          <a:stretch/>
        </p:blipFill>
        <p:spPr>
          <a:xfrm>
            <a:off x="4114497" y="1580862"/>
            <a:ext cx="493497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0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4DFEDF-52AF-445D-9451-04975A70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65" y="191307"/>
            <a:ext cx="8193881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6. What is the average price paid by Age Group and By Gender?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3AA666F-93A1-4DBE-9FF7-36CC64599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9" r="7904" b="13793"/>
          <a:stretch/>
        </p:blipFill>
        <p:spPr>
          <a:xfrm>
            <a:off x="3763564" y="2000250"/>
            <a:ext cx="5072063" cy="2596413"/>
          </a:xfrm>
        </p:spPr>
      </p:pic>
    </p:spTree>
    <p:extLst>
      <p:ext uri="{BB962C8B-B14F-4D97-AF65-F5344CB8AC3E}">
        <p14:creationId xmlns:p14="http://schemas.microsoft.com/office/powerpoint/2010/main" val="103121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4FEC-448B-A144-8BBA-D2115B52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Summary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0C040-234A-8A40-9931-718EFABC9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5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1DC6-5414-4A2A-9CB1-0D8CDD1F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Numerical Techniques</a:t>
            </a:r>
          </a:p>
        </p:txBody>
      </p:sp>
      <p:pic>
        <p:nvPicPr>
          <p:cNvPr id="7" name="Google Shape;329;p20">
            <a:extLst>
              <a:ext uri="{FF2B5EF4-FFF2-40B4-BE49-F238E27FC236}">
                <a16:creationId xmlns:a16="http://schemas.microsoft.com/office/drawing/2014/main" id="{FE815549-7747-6A4A-B6F2-9E6B919D625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4795"/>
          <a:stretch/>
        </p:blipFill>
        <p:spPr>
          <a:xfrm>
            <a:off x="179584" y="1556792"/>
            <a:ext cx="8784831" cy="4382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15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75EE-4515-411C-9FDC-75153272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48"/>
            <a:ext cx="8229600" cy="868363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BE56D-75A4-4EEA-A60F-CAF363C4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0411"/>
            <a:ext cx="8435280" cy="5480917"/>
          </a:xfrm>
        </p:spPr>
        <p:txBody>
          <a:bodyPr/>
          <a:lstStyle/>
          <a:p>
            <a:r>
              <a:rPr lang="en-US" sz="2400" dirty="0"/>
              <a:t>How are the observations spread out around the central location?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Range</a:t>
            </a:r>
            <a:r>
              <a:rPr lang="en-US" sz="2800" dirty="0"/>
              <a:t>:</a:t>
            </a:r>
          </a:p>
          <a:p>
            <a:r>
              <a:rPr lang="en-US" sz="2400" dirty="0"/>
              <a:t>Advantage: Simplest measure of variability</a:t>
            </a:r>
          </a:p>
          <a:p>
            <a:r>
              <a:rPr lang="en-US" sz="2400" dirty="0"/>
              <a:t>Range = largest observation – smallest observation</a:t>
            </a:r>
          </a:p>
        </p:txBody>
      </p:sp>
    </p:spTree>
    <p:extLst>
      <p:ext uri="{BB962C8B-B14F-4D97-AF65-F5344CB8AC3E}">
        <p14:creationId xmlns:p14="http://schemas.microsoft.com/office/powerpoint/2010/main" val="410480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619" y="764704"/>
            <a:ext cx="7562850" cy="42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82CCAC-7602-E646-B523-8E1A754DDD99}"/>
              </a:ext>
            </a:extLst>
          </p:cNvPr>
          <p:cNvSpPr/>
          <p:nvPr/>
        </p:nvSpPr>
        <p:spPr>
          <a:xfrm>
            <a:off x="1331640" y="551723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Range does not address data spread;  a lot of information is missed by using only the extreme values</a:t>
            </a:r>
          </a:p>
        </p:txBody>
      </p:sp>
    </p:spTree>
    <p:extLst>
      <p:ext uri="{BB962C8B-B14F-4D97-AF65-F5344CB8AC3E}">
        <p14:creationId xmlns:p14="http://schemas.microsoft.com/office/powerpoint/2010/main" val="410427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75EE-4515-411C-9FDC-75153272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BE56D-75A4-4EEA-A60F-CAF363C4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6212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Standard Deviation</a:t>
            </a:r>
          </a:p>
          <a:p>
            <a:r>
              <a:rPr lang="en-US" sz="2400" dirty="0"/>
              <a:t>The standard deviation and variance measure the amount of variation (dispersion) of a set of values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Variance: The arithmetic mean of the squares of the deviations of all values in a set of numbers from their arithmetic mean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Standard Deviation: Simply the square root of the variance and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72220-51A6-42EF-8AB9-60A007ED2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726997"/>
            <a:ext cx="3539108" cy="2654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255B86-8BE7-4A66-AFCE-BBD8FC59FA18}"/>
              </a:ext>
            </a:extLst>
          </p:cNvPr>
          <p:cNvSpPr txBox="1"/>
          <p:nvPr/>
        </p:nvSpPr>
        <p:spPr>
          <a:xfrm>
            <a:off x="5148064" y="372892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/>
                </a:solidFill>
              </a:rPr>
              <a:t>Stdev</a:t>
            </a:r>
            <a:r>
              <a:rPr lang="en-US" dirty="0">
                <a:solidFill>
                  <a:schemeClr val="accent4"/>
                </a:solidFill>
              </a:rPr>
              <a:t>.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09382D-AB8C-4D50-A9F2-BB35E6A89907}"/>
                  </a:ext>
                </a:extLst>
              </p:cNvPr>
              <p:cNvSpPr txBox="1"/>
              <p:nvPr/>
            </p:nvSpPr>
            <p:spPr>
              <a:xfrm>
                <a:off x="6156176" y="3733691"/>
                <a:ext cx="11569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𝑉𝑎𝑟𝑖𝑎𝑛𝑐𝑒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09382D-AB8C-4D50-A9F2-BB35E6A89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733691"/>
                <a:ext cx="1156920" cy="307777"/>
              </a:xfrm>
              <a:prstGeom prst="rect">
                <a:avLst/>
              </a:prstGeom>
              <a:blipFill>
                <a:blip r:embed="rId4"/>
                <a:stretch>
                  <a:fillRect r="-2174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14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75EE-4515-411C-9FDC-75153272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Measures of Variability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BE56D-75A4-4EEA-A60F-CAF363C4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23962"/>
            <a:ext cx="8928992" cy="1917006"/>
          </a:xfrm>
        </p:spPr>
        <p:txBody>
          <a:bodyPr/>
          <a:lstStyle/>
          <a:p>
            <a:r>
              <a:rPr lang="en-US" sz="2400" dirty="0"/>
              <a:t>Suppose test scores have a mean of 70 and standard deviation of 5</a:t>
            </a:r>
          </a:p>
          <a:p>
            <a:r>
              <a:rPr lang="en-US" sz="2400" dirty="0"/>
              <a:t>If the distribution is </a:t>
            </a:r>
            <a:r>
              <a:rPr lang="en-US" sz="2400" b="1" dirty="0"/>
              <a:t>bell shaped</a:t>
            </a:r>
            <a:r>
              <a:rPr lang="en-US" sz="2400" dirty="0"/>
              <a:t>, </a:t>
            </a:r>
            <a:r>
              <a:rPr lang="en-US" sz="2400" b="1" i="1" dirty="0"/>
              <a:t>Empirical Rule </a:t>
            </a:r>
            <a:r>
              <a:rPr lang="en-US" sz="2400" dirty="0"/>
              <a:t>states: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Approximately 68% of observations fall between 65 and 75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Approximately 95% fall between 60 and 80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Approximately 99.7% fall between 55 and 85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F14887-D272-4AC8-B8DF-B43AEB2F2CC8}"/>
              </a:ext>
            </a:extLst>
          </p:cNvPr>
          <p:cNvGrpSpPr/>
          <p:nvPr/>
        </p:nvGrpSpPr>
        <p:grpSpPr>
          <a:xfrm>
            <a:off x="1718769" y="3272332"/>
            <a:ext cx="5706462" cy="2825329"/>
            <a:chOff x="1104900" y="2708920"/>
            <a:chExt cx="6203404" cy="3071370"/>
          </a:xfrm>
        </p:grpSpPr>
        <p:pic>
          <p:nvPicPr>
            <p:cNvPr id="7" name="Google Shape;356;p25">
              <a:extLst>
                <a:ext uri="{FF2B5EF4-FFF2-40B4-BE49-F238E27FC236}">
                  <a16:creationId xmlns:a16="http://schemas.microsoft.com/office/drawing/2014/main" id="{080ED6C2-01C2-43FE-B9D7-38589840864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25837" r="22835" b="4967"/>
            <a:stretch/>
          </p:blipFill>
          <p:spPr>
            <a:xfrm>
              <a:off x="1104900" y="2708920"/>
              <a:ext cx="6203404" cy="30713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A44179-A9F8-482E-B281-26762E70EDA7}"/>
                </a:ext>
              </a:extLst>
            </p:cNvPr>
            <p:cNvSpPr/>
            <p:nvPr/>
          </p:nvSpPr>
          <p:spPr>
            <a:xfrm>
              <a:off x="5580112" y="4005064"/>
              <a:ext cx="1728192" cy="12961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09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75EE-4515-411C-9FDC-75153272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BE56D-75A4-4EEA-A60F-CAF363C4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68760"/>
            <a:ext cx="3960440" cy="199377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Interquartile Range (IQR)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Prerequisites:</a:t>
            </a:r>
          </a:p>
          <a:p>
            <a:r>
              <a:rPr lang="en-US" sz="2400" b="1" dirty="0"/>
              <a:t>Percentiles</a:t>
            </a:r>
          </a:p>
          <a:p>
            <a:r>
              <a:rPr lang="en-US" sz="2400" b="1" dirty="0"/>
              <a:t>Quartiles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8886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6066-3117-C341-B1D9-D7B2D081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65"/>
            <a:ext cx="8229600" cy="868363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4E5B5-E2B3-0B4D-8F76-D5D7DCABE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28" y="980728"/>
            <a:ext cx="8229600" cy="4906963"/>
          </a:xfrm>
        </p:spPr>
        <p:txBody>
          <a:bodyPr/>
          <a:lstStyle/>
          <a:p>
            <a:r>
              <a:rPr lang="en-US" sz="2400" b="1" dirty="0"/>
              <a:t>Percentile</a:t>
            </a:r>
            <a:r>
              <a:rPr lang="en-US" sz="2400" dirty="0"/>
              <a:t> </a:t>
            </a:r>
          </a:p>
          <a:p>
            <a:pPr lvl="1"/>
            <a:r>
              <a:rPr lang="en-US" sz="2400" dirty="0" err="1">
                <a:solidFill>
                  <a:schemeClr val="tx2"/>
                </a:solidFill>
              </a:rPr>
              <a:t>P</a:t>
            </a:r>
            <a:r>
              <a:rPr lang="en-US" sz="2400" baseline="30000" dirty="0" err="1">
                <a:solidFill>
                  <a:schemeClr val="tx2"/>
                </a:solidFill>
              </a:rPr>
              <a:t>th</a:t>
            </a:r>
            <a:r>
              <a:rPr lang="en-US" sz="2400" dirty="0">
                <a:solidFill>
                  <a:schemeClr val="tx2"/>
                </a:solidFill>
              </a:rPr>
              <a:t> percentile is the value at which P percent of the observations are less than that value and (100-P)% are greater than that value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Example: if you score in the 60</a:t>
            </a:r>
            <a:r>
              <a:rPr lang="en-US" sz="2400" baseline="30000" dirty="0">
                <a:solidFill>
                  <a:schemeClr val="tx2"/>
                </a:solidFill>
              </a:rPr>
              <a:t>th</a:t>
            </a:r>
            <a:r>
              <a:rPr lang="en-US" sz="2400" dirty="0">
                <a:solidFill>
                  <a:schemeClr val="tx2"/>
                </a:solidFill>
              </a:rPr>
              <a:t> percentile on the GMAT, then 60% of the other scores are below your score while 40% are above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50</a:t>
            </a:r>
            <a:r>
              <a:rPr lang="en-US" sz="2400" baseline="30000" dirty="0">
                <a:solidFill>
                  <a:schemeClr val="tx2"/>
                </a:solidFill>
              </a:rPr>
              <a:t>th</a:t>
            </a:r>
            <a:r>
              <a:rPr lang="en-US" sz="2400" dirty="0">
                <a:solidFill>
                  <a:schemeClr val="tx2"/>
                </a:solidFill>
              </a:rPr>
              <a:t> percentile = median</a:t>
            </a:r>
          </a:p>
        </p:txBody>
      </p:sp>
      <p:pic>
        <p:nvPicPr>
          <p:cNvPr id="4" name="Google Shape;141;p21">
            <a:extLst>
              <a:ext uri="{FF2B5EF4-FFF2-40B4-BE49-F238E27FC236}">
                <a16:creationId xmlns:a16="http://schemas.microsoft.com/office/drawing/2014/main" id="{87ACB6F7-87A1-604B-8772-1FEDCCF5B09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2988" y="3717032"/>
            <a:ext cx="3960440" cy="1617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569226"/>
      </p:ext>
    </p:extLst>
  </p:cSld>
  <p:clrMapOvr>
    <a:masterClrMapping/>
  </p:clrMapOvr>
</p:sld>
</file>

<file path=ppt/theme/theme1.xml><?xml version="1.0" encoding="utf-8"?>
<a:theme xmlns:a="http://schemas.openxmlformats.org/drawingml/2006/main" name="Teamwork">
  <a:themeElements>
    <a:clrScheme name="Teamwork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Team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amwork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adership">
  <a:themeElements>
    <a:clrScheme name="Leadership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Leadershi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adership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ture">
  <a:themeElements>
    <a:clrScheme name="Future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Futur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ture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chnology">
  <a:themeElements>
    <a:clrScheme name="McCombs Palette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981E32"/>
      </a:accent3>
      <a:accent4>
        <a:srgbClr val="A09B59"/>
      </a:accent4>
      <a:accent5>
        <a:srgbClr val="000000"/>
      </a:accent5>
      <a:accent6>
        <a:srgbClr val="AA9C8F"/>
      </a:accent6>
      <a:hlink>
        <a:srgbClr val="981E32"/>
      </a:hlink>
      <a:folHlink>
        <a:srgbClr val="BDB1A6"/>
      </a:folHlink>
    </a:clrScheme>
    <a:fontScheme name="1_Technology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pportunities">
  <a:themeElements>
    <a:clrScheme name="2_Opportunities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2_Opportunities">
      <a:majorFont>
        <a:latin typeface="Interstate"/>
        <a:ea typeface="ＭＳ Ｐゴシック"/>
        <a:cs typeface=""/>
      </a:majorFont>
      <a:minorFont>
        <a:latin typeface="Interstate Regula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pportunities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31829</TotalTime>
  <Words>954</Words>
  <Application>Microsoft Macintosh PowerPoint</Application>
  <PresentationFormat>On-screen Show (4:3)</PresentationFormat>
  <Paragraphs>129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Cambria Math</vt:lpstr>
      <vt:lpstr>Interstate</vt:lpstr>
      <vt:lpstr>Interstate Regular</vt:lpstr>
      <vt:lpstr>Roboto</vt:lpstr>
      <vt:lpstr>Teamwork</vt:lpstr>
      <vt:lpstr>Leadership</vt:lpstr>
      <vt:lpstr>Future</vt:lpstr>
      <vt:lpstr>1_Technology</vt:lpstr>
      <vt:lpstr>2_Opportunities</vt:lpstr>
      <vt:lpstr>INTRODUCTION  TO  BUSINESS INTELLIGENCE  BIA 3713  Week 6</vt:lpstr>
      <vt:lpstr>Agenda</vt:lpstr>
      <vt:lpstr>Numerical Techniques</vt:lpstr>
      <vt:lpstr>Measures of Variability</vt:lpstr>
      <vt:lpstr>PowerPoint Presentation</vt:lpstr>
      <vt:lpstr>Measures of Variability</vt:lpstr>
      <vt:lpstr>Measures of Variability</vt:lpstr>
      <vt:lpstr>Measures of Variability</vt:lpstr>
      <vt:lpstr>Measures of Variability</vt:lpstr>
      <vt:lpstr>Measures of Variability</vt:lpstr>
      <vt:lpstr>Measures of Variability</vt:lpstr>
      <vt:lpstr>Quantitative Measures of Linear Relationship </vt:lpstr>
      <vt:lpstr>Quantitative Measures of Linear Relationship </vt:lpstr>
      <vt:lpstr>Quantitative Measures of Linear Relationship </vt:lpstr>
      <vt:lpstr>Quantitative Measures of Linear Relationship </vt:lpstr>
      <vt:lpstr>Pivot Tables</vt:lpstr>
      <vt:lpstr>What is a Pivot table?</vt:lpstr>
      <vt:lpstr>Scenario</vt:lpstr>
      <vt:lpstr>Scenario (continued)</vt:lpstr>
      <vt:lpstr>Data Table</vt:lpstr>
      <vt:lpstr>1: How many items were sold by brand?</vt:lpstr>
      <vt:lpstr>1: How many items were sold by brand?</vt:lpstr>
      <vt:lpstr>Rename the worksheet</vt:lpstr>
      <vt:lpstr>2. How many items were sold by Brand and by Gender?</vt:lpstr>
      <vt:lpstr>3. How many items were sold by color?</vt:lpstr>
      <vt:lpstr>4. How many items were sold by Age Group and by Gender?</vt:lpstr>
      <vt:lpstr>5. What are total sales by Age Group and By Gender?</vt:lpstr>
      <vt:lpstr>6. What is the average price paid by Age Group and By Gender?</vt:lpstr>
      <vt:lpstr>Summary and Conclusion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MIS 302</dc:subject>
  <dc:creator>Katie Gray</dc:creator>
  <cp:lastModifiedBy>Naveen Kumar (nkumar7)</cp:lastModifiedBy>
  <cp:revision>726</cp:revision>
  <cp:lastPrinted>2020-07-12T15:26:37Z</cp:lastPrinted>
  <dcterms:created xsi:type="dcterms:W3CDTF">2008-07-10T14:06:34Z</dcterms:created>
  <dcterms:modified xsi:type="dcterms:W3CDTF">2021-09-24T22:52:02Z</dcterms:modified>
</cp:coreProperties>
</file>