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F0502020204030203" pitchFamily="34" charset="0"/>
      <p:regular r:id="rId15"/>
      <p:bold r:id="rId16"/>
      <p:italic r:id="rId17"/>
      <p:boldItalic r:id="rId18"/>
    </p:embeddedFont>
    <p:embeddedFont>
      <p:font typeface="Montserrat"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36" d="100"/>
          <a:sy n="136" d="100"/>
        </p:scale>
        <p:origin x="9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dd9b5bfc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edd9b5bfc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dd9b5bfc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dd9b5bf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dd9b5bfc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edd9b5bfc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10a9e932d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10a9e932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10a9e932d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10a9e932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10a9e932d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10a9e932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dd9b5bd9e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dd9b5bd9e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dd9b5bd9e_6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edd9b5bd9e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dd9b5bd9e_6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dd9b5bd9e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dd9b5bd9e_6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dd9b5bd9e_6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dd9b5bf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edd9b5bf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Week 4 Summary</a:t>
            </a:r>
            <a:endParaRPr/>
          </a:p>
        </p:txBody>
      </p:sp>
      <p:sp>
        <p:nvSpPr>
          <p:cNvPr id="135" name="Google Shape;135;p13"/>
          <p:cNvSpPr txBox="1">
            <a:spLocks noGrp="1"/>
          </p:cNvSpPr>
          <p:nvPr>
            <p:ph type="subTitle" idx="1"/>
          </p:nvPr>
        </p:nvSpPr>
        <p:spPr>
          <a:xfrm>
            <a:off x="5083950" y="3157300"/>
            <a:ext cx="3470700" cy="87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Jack Dibble</a:t>
            </a:r>
            <a:endParaRPr sz="2500"/>
          </a:p>
          <a:p>
            <a:pPr marL="0" lvl="0" indent="0" algn="l" rtl="0">
              <a:spcBef>
                <a:spcPts val="0"/>
              </a:spcBef>
              <a:spcAft>
                <a:spcPts val="0"/>
              </a:spcAft>
              <a:buNone/>
            </a:pPr>
            <a:r>
              <a:rPr lang="en" sz="2500"/>
              <a:t>Zach Dillon </a:t>
            </a:r>
            <a:endParaRPr sz="2500"/>
          </a:p>
          <a:p>
            <a:pPr marL="0" lvl="0" indent="0" algn="l" rtl="0">
              <a:spcBef>
                <a:spcPts val="0"/>
              </a:spcBef>
              <a:spcAft>
                <a:spcPts val="0"/>
              </a:spcAft>
              <a:buNone/>
            </a:pPr>
            <a:r>
              <a:rPr lang="en" sz="2500"/>
              <a:t>Michaela Stark</a:t>
            </a:r>
            <a:endParaRPr sz="2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1164050" y="59910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Mean and Median </a:t>
            </a:r>
            <a:endParaRPr/>
          </a:p>
        </p:txBody>
      </p:sp>
      <p:sp>
        <p:nvSpPr>
          <p:cNvPr id="198" name="Google Shape;198;p22"/>
          <p:cNvSpPr txBox="1">
            <a:spLocks noGrp="1"/>
          </p:cNvSpPr>
          <p:nvPr>
            <p:ph type="body" idx="1"/>
          </p:nvPr>
        </p:nvSpPr>
        <p:spPr>
          <a:xfrm>
            <a:off x="1164050" y="13797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The general summarization of the </a:t>
            </a:r>
            <a:r>
              <a:rPr lang="en" sz="1800" u="sng"/>
              <a:t>mean</a:t>
            </a:r>
            <a:r>
              <a:rPr lang="en" sz="1800"/>
              <a:t> is that it helps us find the </a:t>
            </a:r>
            <a:r>
              <a:rPr lang="en" sz="1800" b="1"/>
              <a:t>average </a:t>
            </a:r>
            <a:r>
              <a:rPr lang="en" sz="1800"/>
              <a:t>of the graphed data.  The mean is found by adding together all the data, then dividing by the count of data variables. </a:t>
            </a:r>
            <a:endParaRPr sz="1800"/>
          </a:p>
          <a:p>
            <a:pPr marL="0" lvl="0" indent="457200" algn="l" rtl="0">
              <a:spcBef>
                <a:spcPts val="0"/>
              </a:spcBef>
              <a:spcAft>
                <a:spcPts val="0"/>
              </a:spcAft>
              <a:buNone/>
            </a:pPr>
            <a:r>
              <a:rPr lang="en" sz="1400"/>
              <a:t>*Is heavily affected by outliers. </a:t>
            </a:r>
            <a:endParaRPr sz="1400"/>
          </a:p>
          <a:p>
            <a:pPr marL="0" lvl="0" indent="0" algn="l" rtl="0">
              <a:spcBef>
                <a:spcPts val="0"/>
              </a:spcBef>
              <a:spcAft>
                <a:spcPts val="0"/>
              </a:spcAft>
              <a:buNone/>
            </a:pPr>
            <a:endParaRPr sz="1800"/>
          </a:p>
          <a:p>
            <a:pPr marL="0" lvl="0" indent="0" algn="l" rtl="0">
              <a:spcBef>
                <a:spcPts val="1200"/>
              </a:spcBef>
              <a:spcAft>
                <a:spcPts val="0"/>
              </a:spcAft>
              <a:buNone/>
            </a:pPr>
            <a:r>
              <a:rPr lang="en" sz="1800"/>
              <a:t>The </a:t>
            </a:r>
            <a:r>
              <a:rPr lang="en" sz="1800" u="sng"/>
              <a:t>median </a:t>
            </a:r>
            <a:r>
              <a:rPr lang="en" sz="1800"/>
              <a:t>is the chronological order of data, with the middle number representing the central location.  In some cases, there can be an odd amount, to we then would add together the two points that fall in the middle, and divide by 2. </a:t>
            </a:r>
            <a:endParaRPr sz="1800"/>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1297500" y="509725"/>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Mode </a:t>
            </a:r>
            <a:endParaRPr/>
          </a:p>
        </p:txBody>
      </p:sp>
      <p:sp>
        <p:nvSpPr>
          <p:cNvPr id="204" name="Google Shape;204;p23"/>
          <p:cNvSpPr txBox="1">
            <a:spLocks noGrp="1"/>
          </p:cNvSpPr>
          <p:nvPr>
            <p:ph type="body" idx="1"/>
          </p:nvPr>
        </p:nvSpPr>
        <p:spPr>
          <a:xfrm>
            <a:off x="1297500" y="1423825"/>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800"/>
              <a:t>The </a:t>
            </a:r>
            <a:r>
              <a:rPr lang="en" sz="1800" u="sng"/>
              <a:t>mode</a:t>
            </a:r>
            <a:r>
              <a:rPr lang="en" sz="1800"/>
              <a:t> is the most frequent data variable that shows up in a given set of data.  It IS possible for there to be more than one mode in certain scenarios.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1297500" y="558000"/>
            <a:ext cx="7038900" cy="914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When to use each measure of central location</a:t>
            </a:r>
            <a:endParaRPr/>
          </a:p>
        </p:txBody>
      </p:sp>
      <p:sp>
        <p:nvSpPr>
          <p:cNvPr id="210" name="Google Shape;210;p24"/>
          <p:cNvSpPr txBox="1">
            <a:spLocks noGrp="1"/>
          </p:cNvSpPr>
          <p:nvPr>
            <p:ph type="body" idx="1"/>
          </p:nvPr>
        </p:nvSpPr>
        <p:spPr>
          <a:xfrm>
            <a:off x="835525" y="1290375"/>
            <a:ext cx="7737000" cy="2911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500" b="1"/>
              <a:t>Mean</a:t>
            </a:r>
            <a:endParaRPr sz="1500" b="1"/>
          </a:p>
          <a:p>
            <a:pPr marL="457200" lvl="0" indent="0" algn="l" rtl="0">
              <a:spcBef>
                <a:spcPts val="0"/>
              </a:spcBef>
              <a:spcAft>
                <a:spcPts val="0"/>
              </a:spcAft>
              <a:buNone/>
            </a:pPr>
            <a:r>
              <a:rPr lang="en" sz="1500"/>
              <a:t>The mean is most often used to accurately find the central location. It is the best measure when we are dealing with interval data that does not deal with outliers. </a:t>
            </a:r>
            <a:endParaRPr sz="1500"/>
          </a:p>
          <a:p>
            <a:pPr marL="0" lvl="0" indent="0" algn="l" rtl="0">
              <a:spcBef>
                <a:spcPts val="0"/>
              </a:spcBef>
              <a:spcAft>
                <a:spcPts val="0"/>
              </a:spcAft>
              <a:buNone/>
            </a:pPr>
            <a:endParaRPr sz="1500"/>
          </a:p>
          <a:p>
            <a:pPr marL="457200" lvl="0" indent="0" algn="l" rtl="0">
              <a:spcBef>
                <a:spcPts val="0"/>
              </a:spcBef>
              <a:spcAft>
                <a:spcPts val="0"/>
              </a:spcAft>
              <a:buNone/>
            </a:pPr>
            <a:r>
              <a:rPr lang="en" sz="1500" b="1"/>
              <a:t>Median</a:t>
            </a:r>
            <a:endParaRPr sz="1500" b="1"/>
          </a:p>
          <a:p>
            <a:pPr marL="457200" lvl="0" indent="0" algn="l" rtl="0">
              <a:spcBef>
                <a:spcPts val="0"/>
              </a:spcBef>
              <a:spcAft>
                <a:spcPts val="0"/>
              </a:spcAft>
              <a:buNone/>
            </a:pPr>
            <a:r>
              <a:rPr lang="en" sz="1500"/>
              <a:t>When the mean is affected heavily by outliers, we would resort to the median. Ordinal data and interval data that is skewed are when we typically apply the median. </a:t>
            </a:r>
            <a:endParaRPr sz="1500"/>
          </a:p>
          <a:p>
            <a:pPr marL="0" lvl="0" indent="0" algn="l" rtl="0">
              <a:spcBef>
                <a:spcPts val="0"/>
              </a:spcBef>
              <a:spcAft>
                <a:spcPts val="0"/>
              </a:spcAft>
              <a:buNone/>
            </a:pPr>
            <a:endParaRPr sz="1500"/>
          </a:p>
          <a:p>
            <a:pPr marL="457200" lvl="0" indent="0" algn="l" rtl="0">
              <a:spcBef>
                <a:spcPts val="0"/>
              </a:spcBef>
              <a:spcAft>
                <a:spcPts val="0"/>
              </a:spcAft>
              <a:buNone/>
            </a:pPr>
            <a:r>
              <a:rPr lang="en" sz="1500" b="1"/>
              <a:t>Mode</a:t>
            </a:r>
            <a:r>
              <a:rPr lang="en" sz="1500"/>
              <a:t> </a:t>
            </a:r>
            <a:endParaRPr sz="1500"/>
          </a:p>
          <a:p>
            <a:pPr marL="457200" lvl="0" indent="0" algn="l" rtl="0">
              <a:spcBef>
                <a:spcPts val="0"/>
              </a:spcBef>
              <a:spcAft>
                <a:spcPts val="0"/>
              </a:spcAft>
              <a:buNone/>
            </a:pPr>
            <a:r>
              <a:rPr lang="en" sz="1500"/>
              <a:t>The mode is the best option to find the central location when we are looking at nominal data. </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1371600" lvl="0" indent="457200" algn="l" rtl="0">
              <a:spcBef>
                <a:spcPts val="0"/>
              </a:spcBef>
              <a:spcAft>
                <a:spcPts val="0"/>
              </a:spcAft>
              <a:buNone/>
            </a:pPr>
            <a:r>
              <a:rPr lang="en"/>
              <a:t>Main Points Covered</a:t>
            </a:r>
            <a:endParaRPr/>
          </a:p>
        </p:txBody>
      </p:sp>
      <p:sp>
        <p:nvSpPr>
          <p:cNvPr id="141" name="Google Shape;141;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77500" lnSpcReduction="10000"/>
          </a:bodyPr>
          <a:lstStyle/>
          <a:p>
            <a:pPr marL="457200" lvl="0" indent="-351631" algn="l" rtl="0">
              <a:spcBef>
                <a:spcPts val="0"/>
              </a:spcBef>
              <a:spcAft>
                <a:spcPts val="0"/>
              </a:spcAft>
              <a:buSzPct val="100000"/>
              <a:buChar char="●"/>
            </a:pPr>
            <a:r>
              <a:rPr lang="en" sz="2500"/>
              <a:t>Know Your Data</a:t>
            </a:r>
            <a:endParaRPr sz="2500"/>
          </a:p>
          <a:p>
            <a:pPr marL="914400" lvl="1" indent="-313129" algn="l" rtl="0">
              <a:spcBef>
                <a:spcPts val="0"/>
              </a:spcBef>
              <a:spcAft>
                <a:spcPts val="0"/>
              </a:spcAft>
              <a:buSzPct val="100000"/>
              <a:buChar char="○"/>
            </a:pPr>
            <a:r>
              <a:rPr lang="en" sz="1717"/>
              <a:t>Know your data enough to clearly arrange and summarize it in  a  way that is digestible for any user. Present the data in a way that is easy to read and grasp</a:t>
            </a:r>
            <a:endParaRPr sz="1717"/>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362678" algn="l" rtl="0">
              <a:spcBef>
                <a:spcPts val="1200"/>
              </a:spcBef>
              <a:spcAft>
                <a:spcPts val="0"/>
              </a:spcAft>
              <a:buSzPct val="100000"/>
              <a:buChar char="●"/>
            </a:pPr>
            <a:r>
              <a:rPr lang="en" sz="2724"/>
              <a:t>Descriptive Data</a:t>
            </a:r>
            <a:endParaRPr sz="2724"/>
          </a:p>
          <a:p>
            <a:pPr marL="914400" lvl="1" indent="-317471" algn="l" rtl="0">
              <a:spcBef>
                <a:spcPts val="0"/>
              </a:spcBef>
              <a:spcAft>
                <a:spcPts val="0"/>
              </a:spcAft>
              <a:buSzPct val="100000"/>
              <a:buChar char="○"/>
            </a:pPr>
            <a:r>
              <a:rPr lang="en" sz="1805"/>
              <a:t>Know what kind of graphical technique to use with different kinds of data. This will make visualized data easier to understand. </a:t>
            </a:r>
            <a:endParaRPr sz="1805"/>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Graphical Techniques</a:t>
            </a:r>
            <a:endParaRPr/>
          </a:p>
        </p:txBody>
      </p:sp>
      <p:sp>
        <p:nvSpPr>
          <p:cNvPr id="147" name="Google Shape;147;p15"/>
          <p:cNvSpPr txBox="1">
            <a:spLocks noGrp="1"/>
          </p:cNvSpPr>
          <p:nvPr>
            <p:ph type="body" idx="1"/>
          </p:nvPr>
        </p:nvSpPr>
        <p:spPr>
          <a:xfrm>
            <a:off x="1243800" y="1062875"/>
            <a:ext cx="7038900" cy="2911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Categorical Data: Visualized with bar graphs or pie charts</a:t>
            </a:r>
            <a:endParaRPr sz="2000"/>
          </a:p>
          <a:p>
            <a:pPr marL="0" lvl="0" indent="0" algn="l" rtl="0">
              <a:spcBef>
                <a:spcPts val="1200"/>
              </a:spcBef>
              <a:spcAft>
                <a:spcPts val="0"/>
              </a:spcAft>
              <a:buNone/>
            </a:pPr>
            <a:endParaRPr sz="2000"/>
          </a:p>
          <a:p>
            <a:pPr marL="457200" lvl="0" indent="-355600" algn="l" rtl="0">
              <a:spcBef>
                <a:spcPts val="1200"/>
              </a:spcBef>
              <a:spcAft>
                <a:spcPts val="0"/>
              </a:spcAft>
              <a:buSzPts val="2000"/>
              <a:buChar char="●"/>
            </a:pPr>
            <a:r>
              <a:rPr lang="en" sz="2000"/>
              <a:t>Graphical Measures: Histograms can be used to describe and visualize interval data</a:t>
            </a:r>
            <a:endParaRPr sz="2000"/>
          </a:p>
          <a:p>
            <a:pPr marL="914400" lvl="1" indent="-355600" algn="l" rtl="0">
              <a:spcBef>
                <a:spcPts val="0"/>
              </a:spcBef>
              <a:spcAft>
                <a:spcPts val="0"/>
              </a:spcAft>
              <a:buSzPts val="2000"/>
              <a:buChar char="○"/>
            </a:pPr>
            <a:r>
              <a:rPr lang="en" sz="2000"/>
              <a:t>Histograms different shapes- Symmetric, Skewed, Modality and Bell Shaped. </a:t>
            </a:r>
            <a:endParaRPr sz="2000"/>
          </a:p>
          <a:p>
            <a:pPr marL="0" lvl="0" indent="0" algn="l" rtl="0">
              <a:spcBef>
                <a:spcPts val="1200"/>
              </a:spcBef>
              <a:spcAft>
                <a:spcPts val="0"/>
              </a:spcAft>
              <a:buNone/>
            </a:pPr>
            <a:endParaRPr sz="2000"/>
          </a:p>
          <a:p>
            <a:pPr marL="457200" lvl="0" indent="-355600" algn="l" rtl="0">
              <a:spcBef>
                <a:spcPts val="1200"/>
              </a:spcBef>
              <a:spcAft>
                <a:spcPts val="0"/>
              </a:spcAft>
              <a:buSzPts val="2000"/>
              <a:buChar char="●"/>
            </a:pPr>
            <a:r>
              <a:rPr lang="en" sz="2000"/>
              <a:t>Scatter Diagram: Plot two continuous variables against each other</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3100050" y="157600"/>
            <a:ext cx="3331200" cy="404400"/>
          </a:xfrm>
          <a:prstGeom prst="rect">
            <a:avLst/>
          </a:prstGeom>
        </p:spPr>
        <p:txBody>
          <a:bodyPr spcFirstLastPara="1" wrap="square" lIns="91425" tIns="91425" rIns="91425" bIns="91425" anchor="t" anchorCtr="0">
            <a:normAutofit fontScale="90000"/>
          </a:bodyPr>
          <a:lstStyle/>
          <a:p>
            <a:pPr marL="0" lvl="0" indent="457200" algn="l" rtl="0">
              <a:spcBef>
                <a:spcPts val="0"/>
              </a:spcBef>
              <a:spcAft>
                <a:spcPts val="0"/>
              </a:spcAft>
              <a:buNone/>
            </a:pPr>
            <a:r>
              <a:rPr lang="en"/>
              <a:t>Examples of Graphical Techniques</a:t>
            </a:r>
            <a:endParaRPr/>
          </a:p>
        </p:txBody>
      </p:sp>
      <p:pic>
        <p:nvPicPr>
          <p:cNvPr id="153" name="Google Shape;153;p16"/>
          <p:cNvPicPr preferRelativeResize="0"/>
          <p:nvPr/>
        </p:nvPicPr>
        <p:blipFill>
          <a:blip r:embed="rId3">
            <a:alphaModFix/>
          </a:blip>
          <a:stretch>
            <a:fillRect/>
          </a:stretch>
        </p:blipFill>
        <p:spPr>
          <a:xfrm>
            <a:off x="895345" y="1437158"/>
            <a:ext cx="3114625" cy="1618675"/>
          </a:xfrm>
          <a:prstGeom prst="rect">
            <a:avLst/>
          </a:prstGeom>
          <a:noFill/>
          <a:ln>
            <a:noFill/>
          </a:ln>
        </p:spPr>
      </p:pic>
      <p:pic>
        <p:nvPicPr>
          <p:cNvPr id="154" name="Google Shape;154;p16"/>
          <p:cNvPicPr preferRelativeResize="0"/>
          <p:nvPr/>
        </p:nvPicPr>
        <p:blipFill>
          <a:blip r:embed="rId4">
            <a:alphaModFix/>
          </a:blip>
          <a:stretch>
            <a:fillRect/>
          </a:stretch>
        </p:blipFill>
        <p:spPr>
          <a:xfrm>
            <a:off x="5672500" y="1285347"/>
            <a:ext cx="3186850" cy="1770475"/>
          </a:xfrm>
          <a:prstGeom prst="rect">
            <a:avLst/>
          </a:prstGeom>
          <a:noFill/>
          <a:ln>
            <a:noFill/>
          </a:ln>
        </p:spPr>
      </p:pic>
      <p:pic>
        <p:nvPicPr>
          <p:cNvPr id="155" name="Google Shape;155;p16"/>
          <p:cNvPicPr preferRelativeResize="0"/>
          <p:nvPr/>
        </p:nvPicPr>
        <p:blipFill>
          <a:blip r:embed="rId5">
            <a:alphaModFix/>
          </a:blip>
          <a:stretch>
            <a:fillRect/>
          </a:stretch>
        </p:blipFill>
        <p:spPr>
          <a:xfrm>
            <a:off x="3496180" y="3302200"/>
            <a:ext cx="2538932" cy="1770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3208875" y="307850"/>
            <a:ext cx="22890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Types of Data</a:t>
            </a:r>
            <a:endParaRPr/>
          </a:p>
        </p:txBody>
      </p:sp>
      <p:sp>
        <p:nvSpPr>
          <p:cNvPr id="161" name="Google Shape;161;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Categorical Data: Nominal</a:t>
            </a:r>
            <a:endParaRPr sz="2500"/>
          </a:p>
          <a:p>
            <a:pPr marL="457200" lvl="0" indent="-342900" algn="l" rtl="0">
              <a:spcBef>
                <a:spcPts val="1200"/>
              </a:spcBef>
              <a:spcAft>
                <a:spcPts val="0"/>
              </a:spcAft>
              <a:buSzPts val="1800"/>
              <a:buChar char="-"/>
            </a:pPr>
            <a:r>
              <a:rPr lang="en" sz="1800"/>
              <a:t>Counts the frequency of each variable in a sample</a:t>
            </a:r>
            <a:endParaRPr sz="1800"/>
          </a:p>
          <a:p>
            <a:pPr marL="457200" lvl="0" indent="-342900" algn="l" rtl="0">
              <a:spcBef>
                <a:spcPts val="0"/>
              </a:spcBef>
              <a:spcAft>
                <a:spcPts val="0"/>
              </a:spcAft>
              <a:buSzPts val="1800"/>
              <a:buChar char="-"/>
            </a:pPr>
            <a:r>
              <a:rPr lang="en" sz="1800"/>
              <a:t>Normally represented by a bar graph or pie chart</a:t>
            </a:r>
            <a:endParaRPr sz="1800"/>
          </a:p>
          <a:p>
            <a:pPr marL="0" lvl="0" indent="0" algn="l" rtl="0">
              <a:spcBef>
                <a:spcPts val="1200"/>
              </a:spcBef>
              <a:spcAft>
                <a:spcPts val="0"/>
              </a:spcAft>
              <a:buNone/>
            </a:pPr>
            <a:r>
              <a:rPr lang="en" sz="2500"/>
              <a:t>Interval Data</a:t>
            </a:r>
            <a:endParaRPr sz="2500"/>
          </a:p>
          <a:p>
            <a:pPr marL="457200" lvl="0" indent="-342900" algn="l" rtl="0">
              <a:spcBef>
                <a:spcPts val="1200"/>
              </a:spcBef>
              <a:spcAft>
                <a:spcPts val="0"/>
              </a:spcAft>
              <a:buSzPts val="1800"/>
              <a:buChar char="-"/>
            </a:pPr>
            <a:r>
              <a:rPr lang="en" sz="1800"/>
              <a:t>Data type which is measured along a scale</a:t>
            </a:r>
            <a:endParaRPr sz="1800"/>
          </a:p>
          <a:p>
            <a:pPr marL="457200" lvl="0" indent="-342900" algn="l" rtl="0">
              <a:spcBef>
                <a:spcPts val="0"/>
              </a:spcBef>
              <a:spcAft>
                <a:spcPts val="0"/>
              </a:spcAft>
              <a:buSzPts val="1800"/>
              <a:buChar char="-"/>
            </a:pPr>
            <a:r>
              <a:rPr lang="en" sz="1800"/>
              <a:t>Represented by histograms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2701950" y="436700"/>
            <a:ext cx="37401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Bar Charts vs. Histograms</a:t>
            </a:r>
            <a:endParaRPr/>
          </a:p>
        </p:txBody>
      </p:sp>
      <p:pic>
        <p:nvPicPr>
          <p:cNvPr id="167" name="Google Shape;167;p18"/>
          <p:cNvPicPr preferRelativeResize="0"/>
          <p:nvPr/>
        </p:nvPicPr>
        <p:blipFill>
          <a:blip r:embed="rId3">
            <a:alphaModFix/>
          </a:blip>
          <a:stretch>
            <a:fillRect/>
          </a:stretch>
        </p:blipFill>
        <p:spPr>
          <a:xfrm>
            <a:off x="2210650" y="1449500"/>
            <a:ext cx="4722700" cy="2061825"/>
          </a:xfrm>
          <a:prstGeom prst="rect">
            <a:avLst/>
          </a:prstGeom>
          <a:noFill/>
          <a:ln>
            <a:noFill/>
          </a:ln>
        </p:spPr>
      </p:pic>
      <p:sp>
        <p:nvSpPr>
          <p:cNvPr id="168" name="Google Shape;168;p18"/>
          <p:cNvSpPr txBox="1"/>
          <p:nvPr/>
        </p:nvSpPr>
        <p:spPr>
          <a:xfrm>
            <a:off x="1984200" y="3672375"/>
            <a:ext cx="31056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Bars further apart</a:t>
            </a:r>
            <a:endParaRPr>
              <a:solidFill>
                <a:schemeClr val="lt1"/>
              </a:solidFill>
              <a:latin typeface="Lato"/>
              <a:ea typeface="Lato"/>
              <a:cs typeface="Lato"/>
              <a:sym typeface="Lato"/>
            </a:endParaRPr>
          </a:p>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Displays data that is counted</a:t>
            </a:r>
            <a:endParaRPr>
              <a:solidFill>
                <a:schemeClr val="lt1"/>
              </a:solidFill>
              <a:latin typeface="Lato"/>
              <a:ea typeface="Lato"/>
              <a:cs typeface="Lato"/>
              <a:sym typeface="Lato"/>
            </a:endParaRPr>
          </a:p>
        </p:txBody>
      </p:sp>
      <p:sp>
        <p:nvSpPr>
          <p:cNvPr id="169" name="Google Shape;169;p18"/>
          <p:cNvSpPr txBox="1"/>
          <p:nvPr/>
        </p:nvSpPr>
        <p:spPr>
          <a:xfrm>
            <a:off x="4832100" y="3672375"/>
            <a:ext cx="31056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Bars closer together</a:t>
            </a:r>
            <a:endParaRPr>
              <a:solidFill>
                <a:schemeClr val="lt1"/>
              </a:solidFill>
              <a:latin typeface="Lato"/>
              <a:ea typeface="Lato"/>
              <a:cs typeface="Lato"/>
              <a:sym typeface="Lato"/>
            </a:endParaRPr>
          </a:p>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Displays data that is measured</a:t>
            </a:r>
            <a:endParaRPr>
              <a:solidFill>
                <a:schemeClr val="lt1"/>
              </a:solidFill>
              <a:latin typeface="Lato"/>
              <a:ea typeface="Lato"/>
              <a:cs typeface="Lato"/>
              <a:sym typeface="Lato"/>
            </a:endParaRPr>
          </a:p>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Use of bins</a:t>
            </a:r>
            <a:endParaRPr>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2898000" y="372250"/>
            <a:ext cx="33480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Histograms Continued</a:t>
            </a:r>
            <a:endParaRPr/>
          </a:p>
        </p:txBody>
      </p:sp>
      <p:pic>
        <p:nvPicPr>
          <p:cNvPr id="175" name="Google Shape;175;p19"/>
          <p:cNvPicPr preferRelativeResize="0"/>
          <p:nvPr/>
        </p:nvPicPr>
        <p:blipFill>
          <a:blip r:embed="rId3">
            <a:alphaModFix/>
          </a:blip>
          <a:stretch>
            <a:fillRect/>
          </a:stretch>
        </p:blipFill>
        <p:spPr>
          <a:xfrm>
            <a:off x="3917413" y="1621275"/>
            <a:ext cx="4981575" cy="2800350"/>
          </a:xfrm>
          <a:prstGeom prst="rect">
            <a:avLst/>
          </a:prstGeom>
          <a:noFill/>
          <a:ln>
            <a:noFill/>
          </a:ln>
        </p:spPr>
      </p:pic>
      <p:sp>
        <p:nvSpPr>
          <p:cNvPr id="176" name="Google Shape;176;p19"/>
          <p:cNvSpPr txBox="1"/>
          <p:nvPr/>
        </p:nvSpPr>
        <p:spPr>
          <a:xfrm>
            <a:off x="300675" y="1653650"/>
            <a:ext cx="34038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lt1"/>
                </a:solidFill>
                <a:latin typeface="Lato"/>
                <a:ea typeface="Lato"/>
                <a:cs typeface="Lato"/>
                <a:sym typeface="Lato"/>
              </a:rPr>
              <a:t>Terms to remember: </a:t>
            </a:r>
            <a:endParaRPr sz="2400">
              <a:solidFill>
                <a:schemeClr val="lt1"/>
              </a:solidFill>
              <a:latin typeface="Lato"/>
              <a:ea typeface="Lato"/>
              <a:cs typeface="Lato"/>
              <a:sym typeface="Lato"/>
            </a:endParaRPr>
          </a:p>
          <a:p>
            <a:pPr marL="457200" lvl="0" indent="-381000" algn="l" rtl="0">
              <a:spcBef>
                <a:spcPts val="0"/>
              </a:spcBef>
              <a:spcAft>
                <a:spcPts val="0"/>
              </a:spcAft>
              <a:buClr>
                <a:schemeClr val="lt1"/>
              </a:buClr>
              <a:buSzPts val="2400"/>
              <a:buFont typeface="Lato"/>
              <a:buChar char="-"/>
            </a:pPr>
            <a:r>
              <a:rPr lang="en" sz="2400">
                <a:solidFill>
                  <a:schemeClr val="lt1"/>
                </a:solidFill>
                <a:latin typeface="Lato"/>
                <a:ea typeface="Lato"/>
                <a:cs typeface="Lato"/>
                <a:sym typeface="Lato"/>
              </a:rPr>
              <a:t>Symmetric</a:t>
            </a:r>
            <a:endParaRPr sz="2400">
              <a:solidFill>
                <a:schemeClr val="lt1"/>
              </a:solidFill>
              <a:latin typeface="Lato"/>
              <a:ea typeface="Lato"/>
              <a:cs typeface="Lato"/>
              <a:sym typeface="Lato"/>
            </a:endParaRPr>
          </a:p>
          <a:p>
            <a:pPr marL="457200" lvl="0" indent="-381000" algn="l" rtl="0">
              <a:spcBef>
                <a:spcPts val="0"/>
              </a:spcBef>
              <a:spcAft>
                <a:spcPts val="0"/>
              </a:spcAft>
              <a:buClr>
                <a:schemeClr val="lt1"/>
              </a:buClr>
              <a:buSzPts val="2400"/>
              <a:buFont typeface="Lato"/>
              <a:buChar char="-"/>
            </a:pPr>
            <a:r>
              <a:rPr lang="en" sz="2400">
                <a:solidFill>
                  <a:schemeClr val="lt1"/>
                </a:solidFill>
                <a:latin typeface="Lato"/>
                <a:ea typeface="Lato"/>
                <a:cs typeface="Lato"/>
                <a:sym typeface="Lato"/>
              </a:rPr>
              <a:t>Skewed</a:t>
            </a:r>
            <a:endParaRPr sz="2400">
              <a:solidFill>
                <a:schemeClr val="lt1"/>
              </a:solidFill>
              <a:latin typeface="Lato"/>
              <a:ea typeface="Lato"/>
              <a:cs typeface="Lato"/>
              <a:sym typeface="Lato"/>
            </a:endParaRPr>
          </a:p>
          <a:p>
            <a:pPr marL="457200" lvl="0" indent="-381000" algn="l" rtl="0">
              <a:spcBef>
                <a:spcPts val="0"/>
              </a:spcBef>
              <a:spcAft>
                <a:spcPts val="0"/>
              </a:spcAft>
              <a:buClr>
                <a:schemeClr val="lt1"/>
              </a:buClr>
              <a:buSzPts val="2400"/>
              <a:buFont typeface="Lato"/>
              <a:buChar char="-"/>
            </a:pPr>
            <a:r>
              <a:rPr lang="en" sz="2400">
                <a:solidFill>
                  <a:schemeClr val="lt1"/>
                </a:solidFill>
                <a:latin typeface="Lato"/>
                <a:ea typeface="Lato"/>
                <a:cs typeface="Lato"/>
                <a:sym typeface="Lato"/>
              </a:rPr>
              <a:t>Modality</a:t>
            </a:r>
            <a:endParaRPr sz="2400">
              <a:solidFill>
                <a:schemeClr val="lt1"/>
              </a:solidFill>
              <a:latin typeface="Lato"/>
              <a:ea typeface="Lato"/>
              <a:cs typeface="Lato"/>
              <a:sym typeface="Lato"/>
            </a:endParaRPr>
          </a:p>
          <a:p>
            <a:pPr marL="457200" lvl="0" indent="-381000" algn="l" rtl="0">
              <a:spcBef>
                <a:spcPts val="0"/>
              </a:spcBef>
              <a:spcAft>
                <a:spcPts val="0"/>
              </a:spcAft>
              <a:buClr>
                <a:schemeClr val="lt1"/>
              </a:buClr>
              <a:buSzPts val="2400"/>
              <a:buFont typeface="Lato"/>
              <a:buChar char="-"/>
            </a:pPr>
            <a:r>
              <a:rPr lang="en" sz="2400">
                <a:solidFill>
                  <a:schemeClr val="lt1"/>
                </a:solidFill>
                <a:latin typeface="Lato"/>
                <a:ea typeface="Lato"/>
                <a:cs typeface="Lato"/>
                <a:sym typeface="Lato"/>
              </a:rPr>
              <a:t>Bell Shaped</a:t>
            </a:r>
            <a:endParaRPr sz="24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3498800" y="522600"/>
            <a:ext cx="20526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Scatter Plots</a:t>
            </a:r>
            <a:endParaRPr/>
          </a:p>
        </p:txBody>
      </p:sp>
      <p:pic>
        <p:nvPicPr>
          <p:cNvPr id="182" name="Google Shape;182;p20"/>
          <p:cNvPicPr preferRelativeResize="0"/>
          <p:nvPr/>
        </p:nvPicPr>
        <p:blipFill>
          <a:blip r:embed="rId3">
            <a:alphaModFix/>
          </a:blip>
          <a:stretch>
            <a:fillRect/>
          </a:stretch>
        </p:blipFill>
        <p:spPr>
          <a:xfrm>
            <a:off x="4071775" y="1436700"/>
            <a:ext cx="4876800" cy="2743200"/>
          </a:xfrm>
          <a:prstGeom prst="rect">
            <a:avLst/>
          </a:prstGeom>
          <a:noFill/>
          <a:ln>
            <a:noFill/>
          </a:ln>
        </p:spPr>
      </p:pic>
      <p:sp>
        <p:nvSpPr>
          <p:cNvPr id="183" name="Google Shape;183;p20"/>
          <p:cNvSpPr txBox="1"/>
          <p:nvPr/>
        </p:nvSpPr>
        <p:spPr>
          <a:xfrm>
            <a:off x="4293425" y="3564300"/>
            <a:ext cx="124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Positive Correlation</a:t>
            </a:r>
            <a:endParaRPr>
              <a:latin typeface="Lato"/>
              <a:ea typeface="Lato"/>
              <a:cs typeface="Lato"/>
              <a:sym typeface="Lato"/>
            </a:endParaRPr>
          </a:p>
        </p:txBody>
      </p:sp>
      <p:sp>
        <p:nvSpPr>
          <p:cNvPr id="184" name="Google Shape;184;p20"/>
          <p:cNvSpPr txBox="1"/>
          <p:nvPr/>
        </p:nvSpPr>
        <p:spPr>
          <a:xfrm>
            <a:off x="5942525" y="3564300"/>
            <a:ext cx="124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Negative Correlation</a:t>
            </a:r>
            <a:endParaRPr>
              <a:latin typeface="Lato"/>
              <a:ea typeface="Lato"/>
              <a:cs typeface="Lato"/>
              <a:sym typeface="Lato"/>
            </a:endParaRPr>
          </a:p>
        </p:txBody>
      </p:sp>
      <p:sp>
        <p:nvSpPr>
          <p:cNvPr id="185" name="Google Shape;185;p20"/>
          <p:cNvSpPr txBox="1"/>
          <p:nvPr/>
        </p:nvSpPr>
        <p:spPr>
          <a:xfrm>
            <a:off x="7486750" y="3564300"/>
            <a:ext cx="124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No Correlation</a:t>
            </a:r>
            <a:endParaRPr>
              <a:latin typeface="Lato"/>
              <a:ea typeface="Lato"/>
              <a:cs typeface="Lato"/>
              <a:sym typeface="Lato"/>
            </a:endParaRPr>
          </a:p>
        </p:txBody>
      </p:sp>
      <p:sp>
        <p:nvSpPr>
          <p:cNvPr id="186" name="Google Shape;186;p20"/>
          <p:cNvSpPr txBox="1"/>
          <p:nvPr/>
        </p:nvSpPr>
        <p:spPr>
          <a:xfrm>
            <a:off x="354350" y="1621425"/>
            <a:ext cx="3554400" cy="25551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lt1"/>
              </a:buClr>
              <a:buSzPts val="2200"/>
              <a:buFont typeface="Lato"/>
              <a:buChar char="-"/>
            </a:pPr>
            <a:r>
              <a:rPr lang="en" sz="2200">
                <a:solidFill>
                  <a:schemeClr val="lt1"/>
                </a:solidFill>
                <a:latin typeface="Lato"/>
                <a:ea typeface="Lato"/>
                <a:cs typeface="Lato"/>
                <a:sym typeface="Lato"/>
              </a:rPr>
              <a:t>Two variables plotted against each other</a:t>
            </a:r>
            <a:endParaRPr sz="2200">
              <a:solidFill>
                <a:schemeClr val="lt1"/>
              </a:solidFill>
              <a:latin typeface="Lato"/>
              <a:ea typeface="Lato"/>
              <a:cs typeface="Lato"/>
              <a:sym typeface="Lato"/>
            </a:endParaRPr>
          </a:p>
          <a:p>
            <a:pPr marL="457200" lvl="0" indent="-368300" algn="l" rtl="0">
              <a:spcBef>
                <a:spcPts val="0"/>
              </a:spcBef>
              <a:spcAft>
                <a:spcPts val="0"/>
              </a:spcAft>
              <a:buClr>
                <a:schemeClr val="lt1"/>
              </a:buClr>
              <a:buSzPts val="2200"/>
              <a:buFont typeface="Lato"/>
              <a:buChar char="-"/>
            </a:pPr>
            <a:r>
              <a:rPr lang="en" sz="2200">
                <a:solidFill>
                  <a:schemeClr val="lt1"/>
                </a:solidFill>
                <a:latin typeface="Lato"/>
                <a:ea typeface="Lato"/>
                <a:cs typeface="Lato"/>
                <a:sym typeface="Lato"/>
              </a:rPr>
              <a:t>Independent vs. Dependent Variables</a:t>
            </a:r>
            <a:endParaRPr sz="2200">
              <a:solidFill>
                <a:schemeClr val="lt1"/>
              </a:solidFill>
              <a:latin typeface="Lato"/>
              <a:ea typeface="Lato"/>
              <a:cs typeface="Lato"/>
              <a:sym typeface="Lato"/>
            </a:endParaRPr>
          </a:p>
          <a:p>
            <a:pPr marL="457200" lvl="0" indent="-368300" algn="l" rtl="0">
              <a:spcBef>
                <a:spcPts val="0"/>
              </a:spcBef>
              <a:spcAft>
                <a:spcPts val="0"/>
              </a:spcAft>
              <a:buClr>
                <a:schemeClr val="lt1"/>
              </a:buClr>
              <a:buSzPts val="2200"/>
              <a:buFont typeface="Lato"/>
              <a:buChar char="-"/>
            </a:pPr>
            <a:r>
              <a:rPr lang="en" sz="2200">
                <a:solidFill>
                  <a:schemeClr val="lt1"/>
                </a:solidFill>
                <a:latin typeface="Lato"/>
                <a:ea typeface="Lato"/>
                <a:cs typeface="Lato"/>
                <a:sym typeface="Lato"/>
              </a:rPr>
              <a:t>Trying to find linearity and direction of the scatter</a:t>
            </a:r>
            <a:endParaRPr sz="22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1"/>
          <p:cNvSpPr txBox="1">
            <a:spLocks noGrp="1"/>
          </p:cNvSpPr>
          <p:nvPr>
            <p:ph type="title"/>
          </p:nvPr>
        </p:nvSpPr>
        <p:spPr>
          <a:xfrm>
            <a:off x="1122925" y="571325"/>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Numerical Techniques</a:t>
            </a:r>
            <a:endParaRPr/>
          </a:p>
        </p:txBody>
      </p:sp>
      <p:sp>
        <p:nvSpPr>
          <p:cNvPr id="192" name="Google Shape;192;p21"/>
          <p:cNvSpPr txBox="1">
            <a:spLocks noGrp="1"/>
          </p:cNvSpPr>
          <p:nvPr>
            <p:ph type="body" idx="1"/>
          </p:nvPr>
        </p:nvSpPr>
        <p:spPr>
          <a:xfrm>
            <a:off x="790525" y="1485425"/>
            <a:ext cx="7371300" cy="29112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sz="1800"/>
              <a:t>In order to identify some key points from graphical techniques that were talked about previously, we must understand:</a:t>
            </a:r>
            <a:endParaRPr sz="1800"/>
          </a:p>
          <a:p>
            <a:pPr marL="914400" lvl="1" indent="-342900" algn="l" rtl="0">
              <a:spcBef>
                <a:spcPts val="1200"/>
              </a:spcBef>
              <a:spcAft>
                <a:spcPts val="0"/>
              </a:spcAft>
              <a:buSzPts val="1800"/>
              <a:buChar char="-"/>
            </a:pPr>
            <a:r>
              <a:rPr lang="en" sz="1800"/>
              <a:t>Mean</a:t>
            </a:r>
            <a:endParaRPr sz="1800"/>
          </a:p>
          <a:p>
            <a:pPr marL="914400" lvl="1" indent="-342900" algn="l" rtl="0">
              <a:spcBef>
                <a:spcPts val="0"/>
              </a:spcBef>
              <a:spcAft>
                <a:spcPts val="0"/>
              </a:spcAft>
              <a:buSzPts val="1800"/>
              <a:buChar char="-"/>
            </a:pPr>
            <a:r>
              <a:rPr lang="en" sz="1800"/>
              <a:t>Median</a:t>
            </a:r>
            <a:endParaRPr sz="1800"/>
          </a:p>
          <a:p>
            <a:pPr marL="914400" lvl="1" indent="-342900" algn="l" rtl="0">
              <a:spcBef>
                <a:spcPts val="0"/>
              </a:spcBef>
              <a:spcAft>
                <a:spcPts val="0"/>
              </a:spcAft>
              <a:buSzPts val="1800"/>
              <a:buChar char="-"/>
            </a:pPr>
            <a:r>
              <a:rPr lang="en" sz="1800"/>
              <a:t>Mode</a:t>
            </a:r>
            <a:endParaRPr sz="1800"/>
          </a:p>
          <a:p>
            <a:pPr marL="0" lvl="0" indent="457200" algn="l" rtl="0">
              <a:spcBef>
                <a:spcPts val="1200"/>
              </a:spcBef>
              <a:spcAft>
                <a:spcPts val="1200"/>
              </a:spcAft>
              <a:buNone/>
            </a:pPr>
            <a:r>
              <a:rPr lang="en" sz="1800"/>
              <a:t>These will help us measure the </a:t>
            </a:r>
            <a:r>
              <a:rPr lang="en" sz="1800" b="1" u="sng"/>
              <a:t>central location</a:t>
            </a:r>
            <a:r>
              <a:rPr lang="en" sz="1800" u="sng"/>
              <a:t> </a:t>
            </a:r>
            <a:r>
              <a:rPr lang="en" sz="1800"/>
              <a:t>of the data. </a:t>
            </a:r>
            <a:endParaRPr sz="18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492</Words>
  <Application>Microsoft Macintosh PowerPoint</Application>
  <PresentationFormat>On-screen Show (16:9)</PresentationFormat>
  <Paragraphs>67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Montserrat</vt:lpstr>
      <vt:lpstr>Lato</vt:lpstr>
      <vt:lpstr>Arial</vt:lpstr>
      <vt:lpstr>Focus</vt:lpstr>
      <vt:lpstr>Week 4 Summary</vt:lpstr>
      <vt:lpstr>Main Points Covered</vt:lpstr>
      <vt:lpstr>    Graphical Techniques</vt:lpstr>
      <vt:lpstr>Examples of Graphical Techniques</vt:lpstr>
      <vt:lpstr>Types of Data</vt:lpstr>
      <vt:lpstr>Bar Charts vs. Histograms</vt:lpstr>
      <vt:lpstr>Histograms Continued</vt:lpstr>
      <vt:lpstr>Scatter Plots</vt:lpstr>
      <vt:lpstr>Numerical Techniques</vt:lpstr>
      <vt:lpstr>Mean and Median </vt:lpstr>
      <vt:lpstr>Mode </vt:lpstr>
      <vt:lpstr>When to use each measure of central location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Summary</dc:title>
  <cp:lastModifiedBy>Badalwar, Yashashwini</cp:lastModifiedBy>
  <cp:revision>1</cp:revision>
  <dcterms:modified xsi:type="dcterms:W3CDTF">2021-09-29T15:28:34Z</dcterms:modified>
</cp:coreProperties>
</file>