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81" r:id="rId2"/>
    <p:sldMasterId id="2147483677" r:id="rId3"/>
    <p:sldMasterId id="2147483713" r:id="rId4"/>
    <p:sldMasterId id="2147483887" r:id="rId5"/>
  </p:sldMasterIdLst>
  <p:notesMasterIdLst>
    <p:notesMasterId r:id="rId27"/>
  </p:notesMasterIdLst>
  <p:handoutMasterIdLst>
    <p:handoutMasterId r:id="rId28"/>
  </p:handoutMasterIdLst>
  <p:sldIdLst>
    <p:sldId id="763" r:id="rId6"/>
    <p:sldId id="761" r:id="rId7"/>
    <p:sldId id="522" r:id="rId8"/>
    <p:sldId id="764" r:id="rId9"/>
    <p:sldId id="765" r:id="rId10"/>
    <p:sldId id="766" r:id="rId11"/>
    <p:sldId id="527" r:id="rId12"/>
    <p:sldId id="544" r:id="rId13"/>
    <p:sldId id="528" r:id="rId14"/>
    <p:sldId id="529" r:id="rId15"/>
    <p:sldId id="530" r:id="rId16"/>
    <p:sldId id="531" r:id="rId17"/>
    <p:sldId id="532" r:id="rId18"/>
    <p:sldId id="533" r:id="rId19"/>
    <p:sldId id="534" r:id="rId20"/>
    <p:sldId id="538" r:id="rId21"/>
    <p:sldId id="539" r:id="rId22"/>
    <p:sldId id="540" r:id="rId23"/>
    <p:sldId id="541" r:id="rId24"/>
    <p:sldId id="542" r:id="rId25"/>
    <p:sldId id="543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Douangpanya" initials="JD" lastIdx="16" clrIdx="0">
    <p:extLst>
      <p:ext uri="{19B8F6BF-5375-455C-9EA6-DF929625EA0E}">
        <p15:presenceInfo xmlns:p15="http://schemas.microsoft.com/office/powerpoint/2012/main" userId="Jason Douangpanya" providerId="None"/>
      </p:ext>
    </p:extLst>
  </p:cmAuthor>
  <p:cmAuthor id="2" name="Suneesha Bandaru" initials="SB" lastIdx="5" clrIdx="1">
    <p:extLst>
      <p:ext uri="{19B8F6BF-5375-455C-9EA6-DF929625EA0E}">
        <p15:presenceInfo xmlns:p15="http://schemas.microsoft.com/office/powerpoint/2012/main" userId="5ee6f225c07828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9B59"/>
    <a:srgbClr val="0054D0"/>
    <a:srgbClr val="006C31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1" autoAdjust="0"/>
    <p:restoredTop sz="73810" autoAdjust="0"/>
  </p:normalViewPr>
  <p:slideViewPr>
    <p:cSldViewPr snapToObjects="1">
      <p:cViewPr varScale="1">
        <p:scale>
          <a:sx n="92" d="100"/>
          <a:sy n="92" d="100"/>
        </p:scale>
        <p:origin x="3056" y="192"/>
      </p:cViewPr>
      <p:guideLst>
        <p:guide orient="horz" pos="2160"/>
        <p:guide pos="2880"/>
      </p:guideLst>
    </p:cSldViewPr>
  </p:slid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B097DC-95CA-314B-9044-2074A7E1FF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5582F-789E-8544-AC39-08D0034AED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EBC54-3A46-4B4F-A625-928D62066ED5}" type="datetimeFigureOut">
              <a:rPr lang="en-US" smtClean="0"/>
              <a:t>10/3/21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77962-91EA-0349-8F53-04587BF8F8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36B5C6-2611-4545-BB5A-4DCB83C3C5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97879-96A7-6C48-AC99-CF9395132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42963821-E2C2-4171-8CC5-AE7662966030}" type="datetime1">
              <a:rPr lang="en-US"/>
              <a:pPr>
                <a:defRPr/>
              </a:pPr>
              <a:t>10/3/21</a:t>
            </a:fld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</a:defRPr>
            </a:lvl1pPr>
          </a:lstStyle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34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27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14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22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32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57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86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98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11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78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91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32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07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09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63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5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89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84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MS PGothic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34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69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9424-81B8-49AE-8B98-547E53E546B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5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eamwor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3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A09B5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eadership-cop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636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A09B5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uture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uture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84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rgbClr val="A09B5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nnovation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1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obs&amp;money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5486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Placeholder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505200" cy="2011363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7" name="Title Placeholder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9060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echnology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Placeholder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505200" cy="2011363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920" name="Title Placeholder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9060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versatility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Placeholder 2"/>
          <p:cNvSpPr>
            <a:spLocks noGrp="1"/>
          </p:cNvSpPr>
          <p:nvPr>
            <p:ph type="subTitle" idx="1"/>
          </p:nvPr>
        </p:nvSpPr>
        <p:spPr>
          <a:xfrm>
            <a:off x="5181600" y="1600200"/>
            <a:ext cx="3505200" cy="2011363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042" name="Title Placeholder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99060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entrepreneurship_pp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itle Placeholder 1"/>
          <p:cNvSpPr>
            <a:spLocks noGrp="1"/>
          </p:cNvSpPr>
          <p:nvPr>
            <p:ph type="ctrTitle"/>
          </p:nvPr>
        </p:nvSpPr>
        <p:spPr>
          <a:xfrm>
            <a:off x="4572000" y="1600200"/>
            <a:ext cx="4191000" cy="2000250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7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910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rgbClr val="A09B59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&quot;Entrepreneurship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828800"/>
            <a:ext cx="3886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584575"/>
            <a:ext cx="3886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&quot;Innovation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828800"/>
            <a:ext cx="3886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584575"/>
            <a:ext cx="3886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Money &amp; Jobs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600200"/>
            <a:ext cx="3048000" cy="259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Versatility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600200"/>
            <a:ext cx="3048000" cy="259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Technology&quot;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600200"/>
            <a:ext cx="3048000" cy="2590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6" descr="Darcy%20-%20Gold%20Tie%20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123844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8"/>
          <p:cNvSpPr txBox="1"/>
          <p:nvPr/>
        </p:nvSpPr>
        <p:spPr>
          <a:xfrm>
            <a:off x="1219200" y="4572000"/>
            <a:ext cx="3810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3D3F3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nterstate Regular" pitchFamily="84" charset="0"/>
                <a:ea typeface="ＭＳ Ｐゴシック" charset="-128"/>
                <a:cs typeface="ＭＳ Ｐゴシック" charset="-128"/>
              </a:rPr>
              <a:t>Leadership</a:t>
            </a:r>
          </a:p>
        </p:txBody>
      </p:sp>
      <p:sp>
        <p:nvSpPr>
          <p:cNvPr id="30722" name="Title Placeholder 1"/>
          <p:cNvSpPr>
            <a:spLocks noGrp="1"/>
          </p:cNvSpPr>
          <p:nvPr>
            <p:ph type="ctrTitle"/>
          </p:nvPr>
        </p:nvSpPr>
        <p:spPr>
          <a:xfrm>
            <a:off x="4511675" y="515938"/>
            <a:ext cx="4486275" cy="3295650"/>
          </a:xfrm>
        </p:spPr>
        <p:txBody>
          <a:bodyPr/>
          <a:lstStyle>
            <a:lvl1pPr>
              <a:defRPr cap="small" baseline="0" smtClean="0">
                <a:solidFill>
                  <a:srgbClr val="1835A6"/>
                </a:solidFill>
                <a:latin typeface="Interstat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23" name="Text Placeholder 2"/>
          <p:cNvSpPr>
            <a:spLocks noGrp="1"/>
          </p:cNvSpPr>
          <p:nvPr>
            <p:ph type="subTitle" idx="1"/>
          </p:nvPr>
        </p:nvSpPr>
        <p:spPr>
          <a:xfrm>
            <a:off x="4511675" y="3886200"/>
            <a:ext cx="4486275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mtClean="0">
                <a:solidFill>
                  <a:srgbClr val="6E6E6E"/>
                </a:solidFill>
                <a:latin typeface="Interstate Regular" pitchFamily="50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219200"/>
            <a:ext cx="3048000" cy="3387505"/>
          </a:xfrm>
          <a:prstGeom prst="round2DiagRect">
            <a:avLst>
              <a:gd name="adj1" fmla="val 16667"/>
              <a:gd name="adj2" fmla="val 0"/>
            </a:avLst>
          </a:prstGeom>
          <a:ln w="82550" cap="sq">
            <a:noFill/>
            <a:miter lim="800000"/>
          </a:ln>
          <a:effectLst/>
        </p:spPr>
      </p:pic>
      <p:sp>
        <p:nvSpPr>
          <p:cNvPr id="7" name="TextBox 9"/>
          <p:cNvSpPr txBox="1"/>
          <p:nvPr/>
        </p:nvSpPr>
        <p:spPr>
          <a:xfrm>
            <a:off x="5334000" y="4495800"/>
            <a:ext cx="3810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3D3F3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nterstate Regular" pitchFamily="84" charset="0"/>
                <a:ea typeface="ＭＳ Ｐゴシック" charset="-128"/>
                <a:cs typeface="ＭＳ Ｐゴシック" charset="-128"/>
              </a:rPr>
              <a:t>Opportunity</a:t>
            </a:r>
          </a:p>
        </p:txBody>
      </p:sp>
      <p:sp>
        <p:nvSpPr>
          <p:cNvPr id="35842" name="Title Placeholder 1"/>
          <p:cNvSpPr>
            <a:spLocks noGrp="1"/>
          </p:cNvSpPr>
          <p:nvPr>
            <p:ph type="ctrTitle"/>
          </p:nvPr>
        </p:nvSpPr>
        <p:spPr>
          <a:xfrm>
            <a:off x="152400" y="631825"/>
            <a:ext cx="5022850" cy="3295650"/>
          </a:xfrm>
        </p:spPr>
        <p:txBody>
          <a:bodyPr/>
          <a:lstStyle>
            <a:lvl1pPr>
              <a:defRPr cap="small" baseline="0">
                <a:solidFill>
                  <a:srgbClr val="1835A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843" name="Text Placeholder 2"/>
          <p:cNvSpPr>
            <a:spLocks noGrp="1"/>
          </p:cNvSpPr>
          <p:nvPr>
            <p:ph type="subTitle" idx="1"/>
          </p:nvPr>
        </p:nvSpPr>
        <p:spPr>
          <a:xfrm>
            <a:off x="457200" y="3927475"/>
            <a:ext cx="4486275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>
                <a:solidFill>
                  <a:srgbClr val="6E6E6E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339" y="2201862"/>
            <a:ext cx="4932261" cy="3284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7"/>
          <p:cNvSpPr txBox="1"/>
          <p:nvPr/>
        </p:nvSpPr>
        <p:spPr>
          <a:xfrm>
            <a:off x="1536700" y="5486400"/>
            <a:ext cx="3810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D3F3A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nterstate Regular" pitchFamily="84" charset="0"/>
                <a:ea typeface="ＭＳ Ｐゴシック" charset="-128"/>
                <a:cs typeface="ＭＳ Ｐゴシック" charset="-128"/>
              </a:rPr>
              <a:t>Innovation</a:t>
            </a:r>
          </a:p>
        </p:txBody>
      </p:sp>
      <p:sp>
        <p:nvSpPr>
          <p:cNvPr id="37890" name="Title Placeholder 1"/>
          <p:cNvSpPr>
            <a:spLocks noGrp="1"/>
          </p:cNvSpPr>
          <p:nvPr>
            <p:ph type="ctrTitle"/>
          </p:nvPr>
        </p:nvSpPr>
        <p:spPr>
          <a:xfrm>
            <a:off x="234950" y="400050"/>
            <a:ext cx="8763000" cy="1647825"/>
          </a:xfrm>
        </p:spPr>
        <p:txBody>
          <a:bodyPr/>
          <a:lstStyle>
            <a:lvl1pPr>
              <a:defRPr cap="small" baseline="0">
                <a:solidFill>
                  <a:srgbClr val="1835A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891" name="Text Placeholder 2"/>
          <p:cNvSpPr>
            <a:spLocks noGrp="1"/>
          </p:cNvSpPr>
          <p:nvPr>
            <p:ph type="subTitle" idx="1"/>
          </p:nvPr>
        </p:nvSpPr>
        <p:spPr>
          <a:xfrm>
            <a:off x="5346700" y="2201862"/>
            <a:ext cx="362585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>
                <a:solidFill>
                  <a:srgbClr val="6E6E6E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01601"/>
            <a:ext cx="4932261" cy="3284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7785" algn="br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8863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861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 descr="foot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15" r:id="rId2"/>
    <p:sldLayoutId id="2147483914" r:id="rId3"/>
    <p:sldLayoutId id="2147483913" r:id="rId4"/>
    <p:sldLayoutId id="2147483912" r:id="rId5"/>
    <p:sldLayoutId id="2147483911" r:id="rId6"/>
    <p:sldLayoutId id="2147483910" r:id="rId7"/>
    <p:sldLayoutId id="2147483909" r:id="rId8"/>
    <p:sldLayoutId id="2147483908" r:id="rId9"/>
    <p:sldLayoutId id="2147483907" r:id="rId10"/>
    <p:sldLayoutId id="214748390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oot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25" r:id="rId2"/>
    <p:sldLayoutId id="2147483924" r:id="rId3"/>
    <p:sldLayoutId id="2147483923" r:id="rId4"/>
    <p:sldLayoutId id="2147483922" r:id="rId5"/>
    <p:sldLayoutId id="2147483921" r:id="rId6"/>
    <p:sldLayoutId id="2147483920" r:id="rId7"/>
    <p:sldLayoutId id="2147483919" r:id="rId8"/>
    <p:sldLayoutId id="2147483918" r:id="rId9"/>
    <p:sldLayoutId id="2147483917" r:id="rId10"/>
    <p:sldLayoutId id="214748391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footer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4200" y="6172200"/>
            <a:ext cx="347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5" r:id="rId2"/>
    <p:sldLayoutId id="2147483934" r:id="rId3"/>
    <p:sldLayoutId id="2147483933" r:id="rId4"/>
    <p:sldLayoutId id="2147483932" r:id="rId5"/>
    <p:sldLayoutId id="2147483931" r:id="rId6"/>
    <p:sldLayoutId id="2147483930" r:id="rId7"/>
    <p:sldLayoutId id="2147483929" r:id="rId8"/>
    <p:sldLayoutId id="2147483928" r:id="rId9"/>
    <p:sldLayoutId id="2147483927" r:id="rId10"/>
    <p:sldLayoutId id="21474839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Arial" charset="0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Arial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81800" y="6172200"/>
            <a:ext cx="2190750" cy="57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10800000">
            <a:off x="0" y="6629400"/>
            <a:ext cx="7239000" cy="1588"/>
          </a:xfrm>
          <a:prstGeom prst="line">
            <a:avLst/>
          </a:prstGeom>
          <a:noFill/>
          <a:ln w="22225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44" r:id="rId4"/>
    <p:sldLayoutId id="2147483961" r:id="rId5"/>
    <p:sldLayoutId id="2147483943" r:id="rId6"/>
    <p:sldLayoutId id="2147483942" r:id="rId7"/>
    <p:sldLayoutId id="2147483941" r:id="rId8"/>
    <p:sldLayoutId id="2147483940" r:id="rId9"/>
    <p:sldLayoutId id="2147483939" r:id="rId10"/>
    <p:sldLayoutId id="2147483938" r:id="rId11"/>
    <p:sldLayoutId id="2147483937" r:id="rId12"/>
    <p:sldLayoutId id="2147483936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D3F3A"/>
          </a:solidFill>
          <a:latin typeface="Interstate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3D3F3A"/>
          </a:solidFill>
          <a:latin typeface="+mn-lt"/>
          <a:ea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1835A6"/>
          </a:solidFill>
          <a:latin typeface="+mn-lt"/>
          <a:ea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3D3F3A"/>
          </a:solidFill>
          <a:latin typeface="+mn-lt"/>
          <a:ea typeface="MS PGothic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D3F3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/>
          </p:cNvSpPr>
          <p:nvPr>
            <p:ph type="subTitle" idx="1"/>
          </p:nvPr>
        </p:nvSpPr>
        <p:spPr>
          <a:xfrm>
            <a:off x="2411760" y="5157192"/>
            <a:ext cx="8121724" cy="69073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dirty="0">
                <a:solidFill>
                  <a:schemeClr val="tx2"/>
                </a:solidFill>
                <a:latin typeface="Interstate Regular"/>
              </a:rPr>
              <a:t>Naveen Kumar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D3C12-EAA5-48F3-B7A8-52686721E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1960" y="1484784"/>
            <a:ext cx="4968552" cy="3024336"/>
          </a:xfrm>
        </p:spPr>
        <p:txBody>
          <a:bodyPr/>
          <a:lstStyle/>
          <a:p>
            <a:r>
              <a:rPr lang="en-US" sz="3000" dirty="0"/>
              <a:t>INTRODUCTION </a:t>
            </a:r>
            <a:br>
              <a:rPr lang="en-US" sz="3000" dirty="0"/>
            </a:br>
            <a:r>
              <a:rPr lang="en-US" sz="3000" dirty="0"/>
              <a:t>TO </a:t>
            </a:r>
            <a:br>
              <a:rPr lang="en-US" sz="3000" dirty="0"/>
            </a:br>
            <a:r>
              <a:rPr lang="en-US" sz="3000" dirty="0"/>
              <a:t>BUSINESS INTELLIGENCE</a:t>
            </a:r>
            <a:br>
              <a:rPr lang="en-US" sz="3600" dirty="0"/>
            </a:br>
            <a:br>
              <a:rPr lang="en-US" sz="3600" dirty="0"/>
            </a:br>
            <a:r>
              <a:rPr lang="en-US" sz="3000" dirty="0"/>
              <a:t>BIA 3713</a:t>
            </a:r>
            <a:br>
              <a:rPr lang="en-US" sz="3600" dirty="0"/>
            </a:br>
            <a:br>
              <a:rPr lang="en-US" sz="3600" dirty="0"/>
            </a:br>
            <a:r>
              <a:rPr lang="en-US" sz="3000" dirty="0"/>
              <a:t>Week 7</a:t>
            </a:r>
            <a:endParaRPr 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1953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241A73-86CC-4F85-8A05-FFDAFC95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59" y="121186"/>
            <a:ext cx="89289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2. How many items were sold by Brand and by Gender?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D3A805-7EB7-4FE1-91E4-DD13A85E2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7" r="9648" b="26739"/>
          <a:stretch/>
        </p:blipFill>
        <p:spPr>
          <a:xfrm>
            <a:off x="3606258" y="1643063"/>
            <a:ext cx="5277221" cy="190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618E80-8FDB-4CF7-99B7-3F29B0B7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" y="113772"/>
            <a:ext cx="9001125" cy="8011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3. How many items were sold by color?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EBFE1C-E7DC-4BE0-94C2-3A70B2530F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" r="25592" b="2208"/>
          <a:stretch/>
        </p:blipFill>
        <p:spPr>
          <a:xfrm>
            <a:off x="4110397" y="1122416"/>
            <a:ext cx="3071813" cy="364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0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821B3C-E653-402E-A950-997297DB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81" y="214313"/>
            <a:ext cx="807243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4. How many items were sold by Age Group and by Gender?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FBE6A-8722-499F-AD20-384F5D1DA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219" y="1571625"/>
            <a:ext cx="4479144" cy="25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C2C02E-F138-4AEC-AFA2-DE0D160F2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19" y="116632"/>
            <a:ext cx="9260392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5. What are total sales by Age Group and By Gender?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D8BEAB-8240-4455-8F20-0B9781D655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0899" b="15358"/>
          <a:stretch/>
        </p:blipFill>
        <p:spPr>
          <a:xfrm>
            <a:off x="4114497" y="1580862"/>
            <a:ext cx="4934979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0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4DFEDF-52AF-445D-9451-04975A705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65" y="191307"/>
            <a:ext cx="8193881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6. What is the average price paid by Age Group and By Gender?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3AA666F-93A1-4DBE-9FF7-36CC64599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9" r="7904" b="13793"/>
          <a:stretch/>
        </p:blipFill>
        <p:spPr>
          <a:xfrm>
            <a:off x="3763564" y="2000250"/>
            <a:ext cx="5072063" cy="2596413"/>
          </a:xfrm>
        </p:spPr>
      </p:pic>
    </p:spTree>
    <p:extLst>
      <p:ext uri="{BB962C8B-B14F-4D97-AF65-F5344CB8AC3E}">
        <p14:creationId xmlns:p14="http://schemas.microsoft.com/office/powerpoint/2010/main" val="103121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578485-73D5-4C63-83FC-9CFB6DD09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3061"/>
            <a:ext cx="8856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7. How many items did we sell by Day-of-Week?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C2E175-7A3D-B84D-B035-EE4928C72A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" r="16937" b="14451"/>
          <a:stretch/>
        </p:blipFill>
        <p:spPr>
          <a:xfrm>
            <a:off x="3778996" y="1643063"/>
            <a:ext cx="481692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8C75C3-8CE6-416E-A8F3-A5CA2767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3" y="214313"/>
            <a:ext cx="8101013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8. Adding Slicers to a Pivot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1677BD-D451-474C-BF1F-EDA219FF0F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5"/>
          <a:stretch/>
        </p:blipFill>
        <p:spPr>
          <a:xfrm>
            <a:off x="735806" y="1472339"/>
            <a:ext cx="3071813" cy="4407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C107B1-8B21-44CD-A7D7-69A9151AB7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64" b="3329"/>
          <a:stretch/>
        </p:blipFill>
        <p:spPr>
          <a:xfrm>
            <a:off x="4879181" y="2003993"/>
            <a:ext cx="2558028" cy="34882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5DE9FAE-D3F0-4173-BF9C-28F7BE1CDB63}"/>
              </a:ext>
            </a:extLst>
          </p:cNvPr>
          <p:cNvSpPr/>
          <p:nvPr/>
        </p:nvSpPr>
        <p:spPr>
          <a:xfrm>
            <a:off x="707232" y="5028473"/>
            <a:ext cx="814387" cy="472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F8A2F0-8332-45EB-BCBE-83E7469C4C05}"/>
              </a:ext>
            </a:extLst>
          </p:cNvPr>
          <p:cNvSpPr/>
          <p:nvPr/>
        </p:nvSpPr>
        <p:spPr>
          <a:xfrm>
            <a:off x="2114551" y="4214813"/>
            <a:ext cx="764380" cy="285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186DC3-053C-4FC3-94F2-1A0F81B8A2A9}"/>
              </a:ext>
            </a:extLst>
          </p:cNvPr>
          <p:cNvSpPr/>
          <p:nvPr/>
        </p:nvSpPr>
        <p:spPr>
          <a:xfrm>
            <a:off x="2278857" y="5028474"/>
            <a:ext cx="1121569" cy="2579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23477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54C97E-A941-44C0-BCB8-A727AD0F6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3" y="214313"/>
            <a:ext cx="8101013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8. Add Slicers to Pivot Table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836B3D-E442-41B5-9731-8A7A39898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1423987"/>
            <a:ext cx="4857750" cy="401002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9FB09AA-ABEF-49F9-9FFB-B2AC5103B4BD}"/>
              </a:ext>
            </a:extLst>
          </p:cNvPr>
          <p:cNvSpPr/>
          <p:nvPr/>
        </p:nvSpPr>
        <p:spPr>
          <a:xfrm>
            <a:off x="2483768" y="4156401"/>
            <a:ext cx="1142394" cy="3337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BE2A81-D76E-4760-BF44-A2F19ABF8290}"/>
              </a:ext>
            </a:extLst>
          </p:cNvPr>
          <p:cNvSpPr/>
          <p:nvPr/>
        </p:nvSpPr>
        <p:spPr>
          <a:xfrm>
            <a:off x="4391996" y="4156401"/>
            <a:ext cx="1142394" cy="3337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AA1A1-0005-49FA-89D8-B3C6F3565B8E}"/>
              </a:ext>
            </a:extLst>
          </p:cNvPr>
          <p:cNvSpPr/>
          <p:nvPr/>
        </p:nvSpPr>
        <p:spPr>
          <a:xfrm>
            <a:off x="6169467" y="1666020"/>
            <a:ext cx="857250" cy="357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6E2DF9-3E79-41F0-B0EF-2EC78E8D242B}"/>
              </a:ext>
            </a:extLst>
          </p:cNvPr>
          <p:cNvSpPr/>
          <p:nvPr/>
        </p:nvSpPr>
        <p:spPr>
          <a:xfrm>
            <a:off x="3197537" y="1916831"/>
            <a:ext cx="857250" cy="3571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177861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3BC27E-D4E2-451A-A44E-EB759E62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2508"/>
            <a:ext cx="8784976" cy="86836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8. Experiment with the slicers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4316F-7C29-4932-A553-22DB98696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2" y="1412776"/>
            <a:ext cx="7139873" cy="471701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68BDE97-D462-4D15-9C1A-4B80B7E09E7E}"/>
              </a:ext>
            </a:extLst>
          </p:cNvPr>
          <p:cNvSpPr/>
          <p:nvPr/>
        </p:nvSpPr>
        <p:spPr>
          <a:xfrm>
            <a:off x="4383437" y="1769964"/>
            <a:ext cx="898298" cy="285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78D450-75A9-42AE-90F7-9B4C3150E151}"/>
              </a:ext>
            </a:extLst>
          </p:cNvPr>
          <p:cNvSpPr/>
          <p:nvPr/>
        </p:nvSpPr>
        <p:spPr>
          <a:xfrm>
            <a:off x="5924672" y="1771176"/>
            <a:ext cx="785813" cy="2845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18307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F72C98C-5664-49AD-AED4-BFF4AF8B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3" y="285750"/>
            <a:ext cx="8101013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9. Create a Pivot Chart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6D7EB0-0027-4B15-A8E7-95FBBE2DF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4" y="2492896"/>
            <a:ext cx="7639050" cy="21717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EFBA770-039B-458F-A992-2B1F7C99EB9A}"/>
              </a:ext>
            </a:extLst>
          </p:cNvPr>
          <p:cNvSpPr/>
          <p:nvPr/>
        </p:nvSpPr>
        <p:spPr>
          <a:xfrm>
            <a:off x="7011772" y="2735713"/>
            <a:ext cx="642938" cy="6962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5D84BB-AED8-431D-80AF-7323A360ABD3}"/>
              </a:ext>
            </a:extLst>
          </p:cNvPr>
          <p:cNvSpPr/>
          <p:nvPr/>
        </p:nvSpPr>
        <p:spPr>
          <a:xfrm>
            <a:off x="1915632" y="2501672"/>
            <a:ext cx="428625" cy="285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60910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42DE-5DF2-4DC6-B46C-A373D9BE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2"/>
            <a:ext cx="8229600" cy="868363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33FE1-0299-4D01-B7CD-A6DFAE489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3564"/>
            <a:ext cx="8229600" cy="5487764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dirty="0"/>
              <a:t>Know Your Data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PivotTables and Business Applications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Adding slicers to PivotTables</a:t>
            </a:r>
          </a:p>
          <a:p>
            <a:pPr>
              <a:spcAft>
                <a:spcPts val="1200"/>
              </a:spcAft>
            </a:pPr>
            <a:r>
              <a:rPr lang="en-US" sz="2600" dirty="0" err="1"/>
              <a:t>PivotCharts</a:t>
            </a:r>
            <a:r>
              <a:rPr lang="en-US" sz="2600" dirty="0"/>
              <a:t> and Applications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Summary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173395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946D01-C47B-4A70-8FD0-3FB60AB4F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5" y="207592"/>
            <a:ext cx="8712969" cy="86836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9. Create a Pivot Chart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8CD0505-C6A4-406C-B98C-F79D1F2EEA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87" b="59580"/>
          <a:stretch/>
        </p:blipFill>
        <p:spPr>
          <a:xfrm>
            <a:off x="4412380" y="5047316"/>
            <a:ext cx="3121819" cy="1357313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F8D5A1C-1BEF-4461-A82A-1871F1D642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2" t="12764" r="5640" b="8523"/>
          <a:stretch/>
        </p:blipFill>
        <p:spPr>
          <a:xfrm>
            <a:off x="3744842" y="1877429"/>
            <a:ext cx="4920249" cy="29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4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4FEC-448B-A144-8BBA-D2115B52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Summary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0C040-234A-8A40-9931-718EFABC9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5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AD9B4-E910-4693-8691-569D22821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 is a Pivot 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DE59E-CE6C-49F2-B6A6-5440AB77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pivot table is used to summarize a dataset by numerous dimensions.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PivotTables are often used to summarize sales transaction data by salesperson, by store location, by month or week, by product, by brand, etc.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1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B85E42-17BA-4831-908D-287226DD4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81" y="180242"/>
            <a:ext cx="8584005" cy="89058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Scenario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F218E8-450C-4EB9-9553-8EEB80014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90" y="1259053"/>
            <a:ext cx="7601345" cy="4565492"/>
          </a:xfrm>
        </p:spPr>
        <p:txBody>
          <a:bodyPr>
            <a:normAutofit/>
          </a:bodyPr>
          <a:lstStyle/>
          <a:p>
            <a:r>
              <a:rPr lang="en-US" sz="2800" dirty="0"/>
              <a:t>Alex, the Athlete's Foot store manager has extended his product line to include “wearable technologies”</a:t>
            </a:r>
          </a:p>
          <a:p>
            <a:r>
              <a:rPr lang="en-US" sz="2800" dirty="0"/>
              <a:t>His product line now includes activity trackers, smart watches, and sports watches.</a:t>
            </a:r>
          </a:p>
          <a:p>
            <a:r>
              <a:rPr lang="en-US" sz="2800" dirty="0"/>
              <a:t>Alex carries three </a:t>
            </a:r>
            <a:br>
              <a:rPr lang="en-US" sz="2800" dirty="0"/>
            </a:br>
            <a:r>
              <a:rPr lang="en-US" sz="2800" dirty="0"/>
              <a:t>manufacturer’s brands:</a:t>
            </a:r>
            <a:br>
              <a:rPr lang="en-US" sz="2800" dirty="0"/>
            </a:br>
            <a:r>
              <a:rPr lang="en-US" sz="2800" dirty="0" err="1"/>
              <a:t>FitBit</a:t>
            </a:r>
            <a:r>
              <a:rPr lang="en-US" sz="2800" dirty="0"/>
              <a:t>, Garmin, and </a:t>
            </a:r>
            <a:br>
              <a:rPr lang="en-US" sz="2800" dirty="0"/>
            </a:br>
            <a:r>
              <a:rPr lang="en-US" sz="2800" dirty="0"/>
              <a:t>Polar.</a:t>
            </a:r>
          </a:p>
          <a:p>
            <a:endParaRPr lang="en-US" sz="2800" dirty="0"/>
          </a:p>
        </p:txBody>
      </p:sp>
      <p:pic>
        <p:nvPicPr>
          <p:cNvPr id="6" name="Picture 2" descr="Image result for fitness trackers">
            <a:extLst>
              <a:ext uri="{FF2B5EF4-FFF2-40B4-BE49-F238E27FC236}">
                <a16:creationId xmlns:a16="http://schemas.microsoft.com/office/drawing/2014/main" id="{F848C9E2-B594-44DA-BFD2-3B71B9C9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41799"/>
            <a:ext cx="4425611" cy="292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54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EBA442-44D2-49EB-BAFE-6C02F925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3" y="306017"/>
            <a:ext cx="8101013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Scenario (continued)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931D11-D011-4B31-8C43-80EF8A08A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3" y="1689968"/>
            <a:ext cx="8101013" cy="3983038"/>
          </a:xfrm>
        </p:spPr>
        <p:txBody>
          <a:bodyPr/>
          <a:lstStyle/>
          <a:p>
            <a:r>
              <a:rPr lang="en-US" dirty="0"/>
              <a:t>Alex would like to create PivotTables to summarize his sales activity for this new product line.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 has a dataset that includes</a:t>
            </a:r>
            <a:br>
              <a:rPr lang="en-US" dirty="0"/>
            </a:br>
            <a:r>
              <a:rPr lang="en-US" dirty="0"/>
              <a:t>all the sales transactions for </a:t>
            </a:r>
            <a:br>
              <a:rPr lang="en-US" dirty="0"/>
            </a:br>
            <a:r>
              <a:rPr lang="en-US" dirty="0"/>
              <a:t>the first six months of 2016.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D78B6-F760-48C1-83FE-13F0635DC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57" y="3280248"/>
            <a:ext cx="2823337" cy="263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8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D10C-BA47-488F-91BC-77FF88A9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Data Table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4B0FDC-E255-4352-9F98-EB3B62484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4409"/>
            <a:ext cx="8712968" cy="44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9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5BB5C0-7FE2-46EB-8113-96D29D854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" y="47876"/>
            <a:ext cx="9001125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1: How many items were sold by brand?</a:t>
            </a:r>
          </a:p>
        </p:txBody>
      </p:sp>
    </p:spTree>
    <p:extLst>
      <p:ext uri="{BB962C8B-B14F-4D97-AF65-F5344CB8AC3E}">
        <p14:creationId xmlns:p14="http://schemas.microsoft.com/office/powerpoint/2010/main" val="3362404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5BB5C0-7FE2-46EB-8113-96D29D854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" y="47876"/>
            <a:ext cx="9001125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1: How many items were sold by brand?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A877B5-BE15-405C-93E5-029BA9996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4" y="2119564"/>
            <a:ext cx="4750829" cy="187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318F-9047-49FE-9A0B-7A258287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Rename the worksheet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23D2EA-04F1-492A-BFF8-76C2FE0E5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78" y="1772816"/>
            <a:ext cx="4484243" cy="3857625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59F0B74-44E1-4995-91A3-64FB6BE36F1A}"/>
              </a:ext>
            </a:extLst>
          </p:cNvPr>
          <p:cNvSpPr/>
          <p:nvPr/>
        </p:nvSpPr>
        <p:spPr>
          <a:xfrm>
            <a:off x="4269406" y="4558878"/>
            <a:ext cx="1418034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374681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amwork">
  <a:themeElements>
    <a:clrScheme name="Teamwork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Team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amwork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adership">
  <a:themeElements>
    <a:clrScheme name="Leadership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Leadershi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adership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ture">
  <a:themeElements>
    <a:clrScheme name="Future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Futur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ture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chnology">
  <a:themeElements>
    <a:clrScheme name="McCombs Palette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981E32"/>
      </a:accent3>
      <a:accent4>
        <a:srgbClr val="A09B59"/>
      </a:accent4>
      <a:accent5>
        <a:srgbClr val="000000"/>
      </a:accent5>
      <a:accent6>
        <a:srgbClr val="AA9C8F"/>
      </a:accent6>
      <a:hlink>
        <a:srgbClr val="981E32"/>
      </a:hlink>
      <a:folHlink>
        <a:srgbClr val="BDB1A6"/>
      </a:folHlink>
    </a:clrScheme>
    <a:fontScheme name="1_Technology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pportunities">
  <a:themeElements>
    <a:clrScheme name="2_Opportunities 1">
      <a:dk1>
        <a:srgbClr val="002C5F"/>
      </a:dk1>
      <a:lt1>
        <a:srgbClr val="FFFFFF"/>
      </a:lt1>
      <a:dk2>
        <a:srgbClr val="000000"/>
      </a:dk2>
      <a:lt2>
        <a:srgbClr val="F1E3BB"/>
      </a:lt2>
      <a:accent1>
        <a:srgbClr val="C75B12"/>
      </a:accent1>
      <a:accent2>
        <a:srgbClr val="EAAB00"/>
      </a:accent2>
      <a:accent3>
        <a:srgbClr val="FFFFFF"/>
      </a:accent3>
      <a:accent4>
        <a:srgbClr val="002450"/>
      </a:accent4>
      <a:accent5>
        <a:srgbClr val="E0B5AA"/>
      </a:accent5>
      <a:accent6>
        <a:srgbClr val="D49B00"/>
      </a:accent6>
      <a:hlink>
        <a:srgbClr val="981E32"/>
      </a:hlink>
      <a:folHlink>
        <a:srgbClr val="BDB1A6"/>
      </a:folHlink>
    </a:clrScheme>
    <a:fontScheme name="2_Opportunities">
      <a:majorFont>
        <a:latin typeface="Interstate"/>
        <a:ea typeface="ＭＳ Ｐゴシック"/>
        <a:cs typeface=""/>
      </a:majorFont>
      <a:minorFont>
        <a:latin typeface="Interstate Regular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pportunities 1">
        <a:dk1>
          <a:srgbClr val="002C5F"/>
        </a:dk1>
        <a:lt1>
          <a:srgbClr val="FFFFFF"/>
        </a:lt1>
        <a:dk2>
          <a:srgbClr val="000000"/>
        </a:dk2>
        <a:lt2>
          <a:srgbClr val="F1E3BB"/>
        </a:lt2>
        <a:accent1>
          <a:srgbClr val="C75B12"/>
        </a:accent1>
        <a:accent2>
          <a:srgbClr val="EAAB00"/>
        </a:accent2>
        <a:accent3>
          <a:srgbClr val="FFFFFF"/>
        </a:accent3>
        <a:accent4>
          <a:srgbClr val="002450"/>
        </a:accent4>
        <a:accent5>
          <a:srgbClr val="E0B5AA"/>
        </a:accent5>
        <a:accent6>
          <a:srgbClr val="D49B00"/>
        </a:accent6>
        <a:hlink>
          <a:srgbClr val="981E32"/>
        </a:hlink>
        <a:folHlink>
          <a:srgbClr val="BDB1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41680</TotalTime>
  <Words>330</Words>
  <Application>Microsoft Macintosh PowerPoint</Application>
  <PresentationFormat>On-screen Show (4:3)</PresentationFormat>
  <Paragraphs>56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Interstate</vt:lpstr>
      <vt:lpstr>Interstate Regular</vt:lpstr>
      <vt:lpstr>Teamwork</vt:lpstr>
      <vt:lpstr>Leadership</vt:lpstr>
      <vt:lpstr>Future</vt:lpstr>
      <vt:lpstr>1_Technology</vt:lpstr>
      <vt:lpstr>2_Opportunities</vt:lpstr>
      <vt:lpstr>INTRODUCTION  TO  BUSINESS INTELLIGENCE  BIA 3713  Week 7</vt:lpstr>
      <vt:lpstr>Agenda</vt:lpstr>
      <vt:lpstr>What is a Pivot table?</vt:lpstr>
      <vt:lpstr>Scenario</vt:lpstr>
      <vt:lpstr>Scenario (continued)</vt:lpstr>
      <vt:lpstr>Data Table</vt:lpstr>
      <vt:lpstr>1: How many items were sold by brand?</vt:lpstr>
      <vt:lpstr>1: How many items were sold by brand?</vt:lpstr>
      <vt:lpstr>Rename the worksheet</vt:lpstr>
      <vt:lpstr>2. How many items were sold by Brand and by Gender?</vt:lpstr>
      <vt:lpstr>3. How many items were sold by color?</vt:lpstr>
      <vt:lpstr>4. How many items were sold by Age Group and by Gender?</vt:lpstr>
      <vt:lpstr>5. What are total sales by Age Group and By Gender?</vt:lpstr>
      <vt:lpstr>6. What is the average price paid by Age Group and By Gender?</vt:lpstr>
      <vt:lpstr>7. How many items did we sell by Day-of-Week?</vt:lpstr>
      <vt:lpstr>8. Adding Slicers to a Pivot Table</vt:lpstr>
      <vt:lpstr>8. Add Slicers to Pivot Table</vt:lpstr>
      <vt:lpstr>8. Experiment with the slicers </vt:lpstr>
      <vt:lpstr>9. Create a Pivot Chart</vt:lpstr>
      <vt:lpstr>9. Create a Pivot Chart</vt:lpstr>
      <vt:lpstr>Summary and Conclusion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MIS 302</dc:subject>
  <dc:creator>Katie Gray</dc:creator>
  <cp:lastModifiedBy>Naveen Kumar (nkumar7)</cp:lastModifiedBy>
  <cp:revision>863</cp:revision>
  <cp:lastPrinted>2020-07-12T15:26:37Z</cp:lastPrinted>
  <dcterms:created xsi:type="dcterms:W3CDTF">2008-07-10T14:06:34Z</dcterms:created>
  <dcterms:modified xsi:type="dcterms:W3CDTF">2021-10-03T17:49:10Z</dcterms:modified>
</cp:coreProperties>
</file>