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  <p:sldMasterId id="2147483681" r:id="rId2"/>
    <p:sldMasterId id="2147483677" r:id="rId3"/>
    <p:sldMasterId id="2147483713" r:id="rId4"/>
    <p:sldMasterId id="2147483887" r:id="rId5"/>
  </p:sldMasterIdLst>
  <p:notesMasterIdLst>
    <p:notesMasterId r:id="rId27"/>
  </p:notesMasterIdLst>
  <p:handoutMasterIdLst>
    <p:handoutMasterId r:id="rId28"/>
  </p:handoutMasterIdLst>
  <p:sldIdLst>
    <p:sldId id="763" r:id="rId6"/>
    <p:sldId id="761" r:id="rId7"/>
    <p:sldId id="424" r:id="rId8"/>
    <p:sldId id="274" r:id="rId9"/>
    <p:sldId id="275" r:id="rId10"/>
    <p:sldId id="277" r:id="rId11"/>
    <p:sldId id="519" r:id="rId12"/>
    <p:sldId id="260" r:id="rId13"/>
    <p:sldId id="261" r:id="rId14"/>
    <p:sldId id="263" r:id="rId15"/>
    <p:sldId id="264" r:id="rId16"/>
    <p:sldId id="265" r:id="rId17"/>
    <p:sldId id="266" r:id="rId18"/>
    <p:sldId id="267" r:id="rId19"/>
    <p:sldId id="269" r:id="rId20"/>
    <p:sldId id="279" r:id="rId21"/>
    <p:sldId id="270" r:id="rId22"/>
    <p:sldId id="271" r:id="rId23"/>
    <p:sldId id="272" r:id="rId24"/>
    <p:sldId id="273" r:id="rId25"/>
    <p:sldId id="520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on Douangpanya" initials="JD" lastIdx="16" clrIdx="0">
    <p:extLst>
      <p:ext uri="{19B8F6BF-5375-455C-9EA6-DF929625EA0E}">
        <p15:presenceInfo xmlns:p15="http://schemas.microsoft.com/office/powerpoint/2012/main" userId="Jason Douangpanya" providerId="None"/>
      </p:ext>
    </p:extLst>
  </p:cmAuthor>
  <p:cmAuthor id="2" name="Suneesha Bandaru" initials="SB" lastIdx="5" clrIdx="1">
    <p:extLst>
      <p:ext uri="{19B8F6BF-5375-455C-9EA6-DF929625EA0E}">
        <p15:presenceInfo xmlns:p15="http://schemas.microsoft.com/office/powerpoint/2012/main" userId="5ee6f225c078287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9B59"/>
    <a:srgbClr val="0054D0"/>
    <a:srgbClr val="006C31"/>
    <a:srgbClr val="FF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89" autoAdjust="0"/>
    <p:restoredTop sz="56054" autoAdjust="0"/>
  </p:normalViewPr>
  <p:slideViewPr>
    <p:cSldViewPr snapToObjects="1">
      <p:cViewPr varScale="1">
        <p:scale>
          <a:sx n="68" d="100"/>
          <a:sy n="68" d="100"/>
        </p:scale>
        <p:origin x="3912" y="208"/>
      </p:cViewPr>
      <p:guideLst>
        <p:guide orient="horz" pos="2160"/>
        <p:guide pos="2880"/>
      </p:guideLst>
    </p:cSldViewPr>
  </p:slideViewPr>
  <p:notesTextViewPr>
    <p:cViewPr>
      <p:scale>
        <a:sx n="170" d="100"/>
        <a:sy n="17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B097DC-95CA-314B-9044-2074A7E1FF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95582F-789E-8544-AC39-08D0034AED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EBC54-3A46-4B4F-A625-928D62066ED5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177962-91EA-0349-8F53-04587BF8F8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36B5C6-2611-4545-BB5A-4DCB83C3C5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97879-96A7-6C48-AC99-CF9395132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99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6" charset="-128"/>
              </a:defRPr>
            </a:lvl1pPr>
          </a:lstStyle>
          <a:p>
            <a:pPr>
              <a:defRPr/>
            </a:pPr>
            <a:fld id="{42963821-E2C2-4171-8CC5-AE7662966030}" type="datetime1">
              <a:rPr lang="en-US"/>
              <a:pPr>
                <a:defRPr/>
              </a:pPr>
              <a:t>10/11/21</a:t>
            </a:fld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6" charset="-128"/>
              </a:defRPr>
            </a:lvl1pPr>
          </a:lstStyle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34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327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44707-4695-4C22-BE44-B8C26287ED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77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44707-4695-4C22-BE44-B8C26287ED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68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>
              <a:latin typeface="Calibri"/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44707-4695-4C22-BE44-B8C26287ED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22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spcBef>
                <a:spcPts val="0"/>
              </a:spcBef>
              <a:spcAft>
                <a:spcPts val="0"/>
              </a:spcAft>
              <a:defRPr/>
            </a:pPr>
            <a:endParaRPr lang="en" dirty="0">
              <a:latin typeface="Calibri"/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44707-4695-4C22-BE44-B8C26287ED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02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44707-4695-4C22-BE44-B8C26287ED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75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44707-4695-4C22-BE44-B8C26287ED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81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56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44707-4695-4C22-BE44-B8C26287ED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55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44707-4695-4C22-BE44-B8C26287ED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03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44707-4695-4C22-BE44-B8C26287ED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00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707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44707-4695-4C22-BE44-B8C26287ED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336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5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/>
            <a:endParaRPr lang="en-US" sz="1200" kern="1200" dirty="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6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30000" dirty="0">
              <a:latin typeface="Calibri"/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44707-4695-4C22-BE44-B8C26287ED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28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44707-4695-4C22-BE44-B8C26287ED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5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14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1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44707-4695-4C22-BE44-B8C26287ED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5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44707-4695-4C22-BE44-B8C26287ED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2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teamwor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itle Placeholder 1"/>
          <p:cNvSpPr>
            <a:spLocks noGrp="1"/>
          </p:cNvSpPr>
          <p:nvPr>
            <p:ph type="ctrTitle"/>
          </p:nvPr>
        </p:nvSpPr>
        <p:spPr>
          <a:xfrm>
            <a:off x="4572000" y="1600200"/>
            <a:ext cx="4191000" cy="2000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493" name="Text Placeholder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41910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rgbClr val="A09B59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leadership-copy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itle Placeholder 1"/>
          <p:cNvSpPr>
            <a:spLocks noGrp="1"/>
          </p:cNvSpPr>
          <p:nvPr>
            <p:ph type="ctrTitle"/>
          </p:nvPr>
        </p:nvSpPr>
        <p:spPr>
          <a:xfrm>
            <a:off x="4572000" y="1600200"/>
            <a:ext cx="4191000" cy="2000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9636" name="Text Placeholder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41910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rgbClr val="A09B59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future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future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Title Placeholder 1"/>
          <p:cNvSpPr>
            <a:spLocks noGrp="1"/>
          </p:cNvSpPr>
          <p:nvPr>
            <p:ph type="ctrTitle"/>
          </p:nvPr>
        </p:nvSpPr>
        <p:spPr>
          <a:xfrm>
            <a:off x="4572000" y="1600200"/>
            <a:ext cx="4191000" cy="2000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184" name="Text Placeholder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41910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rgbClr val="A09B59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nnovation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itle Placeholder 1"/>
          <p:cNvSpPr>
            <a:spLocks noGrp="1"/>
          </p:cNvSpPr>
          <p:nvPr>
            <p:ph type="ctrTitle"/>
          </p:nvPr>
        </p:nvSpPr>
        <p:spPr>
          <a:xfrm>
            <a:off x="4572000" y="1600200"/>
            <a:ext cx="4191000" cy="2000250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991" name="Text Placeholder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41910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solidFill>
                  <a:srgbClr val="A09B59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jobs&amp;money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5486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Text Placeholder 2"/>
          <p:cNvSpPr>
            <a:spLocks noGrp="1"/>
          </p:cNvSpPr>
          <p:nvPr>
            <p:ph type="subTitle" idx="1"/>
          </p:nvPr>
        </p:nvSpPr>
        <p:spPr>
          <a:xfrm>
            <a:off x="5181600" y="1600200"/>
            <a:ext cx="3505200" cy="2011363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solidFill>
                  <a:srgbClr val="A09B59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7" name="Title Placeholder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05800" cy="990600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technology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 Placeholder 2"/>
          <p:cNvSpPr>
            <a:spLocks noGrp="1"/>
          </p:cNvSpPr>
          <p:nvPr>
            <p:ph type="subTitle" idx="1"/>
          </p:nvPr>
        </p:nvSpPr>
        <p:spPr>
          <a:xfrm>
            <a:off x="5181600" y="1600200"/>
            <a:ext cx="3505200" cy="2011363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solidFill>
                  <a:srgbClr val="A09B59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8920" name="Title Placeholder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05800" cy="990600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versatility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Placeholder 2"/>
          <p:cNvSpPr>
            <a:spLocks noGrp="1"/>
          </p:cNvSpPr>
          <p:nvPr>
            <p:ph type="subTitle" idx="1"/>
          </p:nvPr>
        </p:nvSpPr>
        <p:spPr>
          <a:xfrm>
            <a:off x="5181600" y="1600200"/>
            <a:ext cx="3505200" cy="2011363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solidFill>
                  <a:srgbClr val="A09B59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042" name="Title Placeholder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05800" cy="990600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entrepreneurship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itle Placeholder 1"/>
          <p:cNvSpPr>
            <a:spLocks noGrp="1"/>
          </p:cNvSpPr>
          <p:nvPr>
            <p:ph type="ctrTitle"/>
          </p:nvPr>
        </p:nvSpPr>
        <p:spPr>
          <a:xfrm>
            <a:off x="4572000" y="1600200"/>
            <a:ext cx="4191000" cy="2000250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67" name="Text Placeholder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41910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solidFill>
                  <a:srgbClr val="A09B59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&quot;Entrepreneurship&quot;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1828800"/>
            <a:ext cx="3886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3584575"/>
            <a:ext cx="3886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&quot;Innovation&quot;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1828800"/>
            <a:ext cx="3886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3584575"/>
            <a:ext cx="3886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&quot;Money &amp; Jobs&quot;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1600200"/>
            <a:ext cx="3048000" cy="2590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&quot;Versatility&quot;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1600200"/>
            <a:ext cx="3048000" cy="2590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&quot;Technology&quot;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1600200"/>
            <a:ext cx="3048000" cy="2590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6172200"/>
            <a:ext cx="2190750" cy="571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Straight Connector 5"/>
          <p:cNvCxnSpPr>
            <a:cxnSpLocks noChangeShapeType="1"/>
          </p:cNvCxnSpPr>
          <p:nvPr/>
        </p:nvCxnSpPr>
        <p:spPr bwMode="auto">
          <a:xfrm rot="10800000">
            <a:off x="0" y="6629400"/>
            <a:ext cx="7239000" cy="1588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6" name="Picture 6" descr="Darcy%20-%20Gold%20Tie%20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4123844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8"/>
          <p:cNvSpPr txBox="1"/>
          <p:nvPr/>
        </p:nvSpPr>
        <p:spPr>
          <a:xfrm>
            <a:off x="1219200" y="4572000"/>
            <a:ext cx="3810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3D3F3A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nterstate Regular" pitchFamily="84" charset="0"/>
                <a:ea typeface="ＭＳ Ｐゴシック" charset="-128"/>
                <a:cs typeface="ＭＳ Ｐゴシック" charset="-128"/>
              </a:rPr>
              <a:t>Leadership</a:t>
            </a:r>
          </a:p>
        </p:txBody>
      </p:sp>
      <p:sp>
        <p:nvSpPr>
          <p:cNvPr id="30722" name="Title Placeholder 1"/>
          <p:cNvSpPr>
            <a:spLocks noGrp="1"/>
          </p:cNvSpPr>
          <p:nvPr>
            <p:ph type="ctrTitle"/>
          </p:nvPr>
        </p:nvSpPr>
        <p:spPr>
          <a:xfrm>
            <a:off x="4511675" y="515938"/>
            <a:ext cx="4486275" cy="3295650"/>
          </a:xfrm>
        </p:spPr>
        <p:txBody>
          <a:bodyPr/>
          <a:lstStyle>
            <a:lvl1pPr>
              <a:defRPr cap="small" baseline="0" smtClean="0">
                <a:solidFill>
                  <a:srgbClr val="1835A6"/>
                </a:solidFill>
                <a:latin typeface="Interstat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23" name="Text Placeholder 2"/>
          <p:cNvSpPr>
            <a:spLocks noGrp="1"/>
          </p:cNvSpPr>
          <p:nvPr>
            <p:ph type="subTitle" idx="1"/>
          </p:nvPr>
        </p:nvSpPr>
        <p:spPr>
          <a:xfrm>
            <a:off x="4511675" y="3886200"/>
            <a:ext cx="4486275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mtClean="0">
                <a:solidFill>
                  <a:srgbClr val="6E6E6E"/>
                </a:solidFill>
                <a:latin typeface="Interstate Regular" pitchFamily="50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6172200"/>
            <a:ext cx="2190750" cy="571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Straight Connector 5"/>
          <p:cNvCxnSpPr>
            <a:cxnSpLocks noChangeShapeType="1"/>
          </p:cNvCxnSpPr>
          <p:nvPr/>
        </p:nvCxnSpPr>
        <p:spPr bwMode="auto">
          <a:xfrm rot="10800000">
            <a:off x="0" y="6629400"/>
            <a:ext cx="7239000" cy="1588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219200"/>
            <a:ext cx="3048000" cy="3387505"/>
          </a:xfrm>
          <a:prstGeom prst="round2DiagRect">
            <a:avLst>
              <a:gd name="adj1" fmla="val 16667"/>
              <a:gd name="adj2" fmla="val 0"/>
            </a:avLst>
          </a:prstGeom>
          <a:ln w="82550" cap="sq">
            <a:noFill/>
            <a:miter lim="800000"/>
          </a:ln>
          <a:effectLst/>
        </p:spPr>
      </p:pic>
      <p:sp>
        <p:nvSpPr>
          <p:cNvPr id="7" name="TextBox 9"/>
          <p:cNvSpPr txBox="1"/>
          <p:nvPr/>
        </p:nvSpPr>
        <p:spPr>
          <a:xfrm>
            <a:off x="5334000" y="4495800"/>
            <a:ext cx="3810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3D3F3A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nterstate Regular" pitchFamily="84" charset="0"/>
                <a:ea typeface="ＭＳ Ｐゴシック" charset="-128"/>
                <a:cs typeface="ＭＳ Ｐゴシック" charset="-128"/>
              </a:rPr>
              <a:t>Opportunity</a:t>
            </a:r>
          </a:p>
        </p:txBody>
      </p:sp>
      <p:sp>
        <p:nvSpPr>
          <p:cNvPr id="35842" name="Title Placeholder 1"/>
          <p:cNvSpPr>
            <a:spLocks noGrp="1"/>
          </p:cNvSpPr>
          <p:nvPr>
            <p:ph type="ctrTitle"/>
          </p:nvPr>
        </p:nvSpPr>
        <p:spPr>
          <a:xfrm>
            <a:off x="152400" y="631825"/>
            <a:ext cx="5022850" cy="3295650"/>
          </a:xfrm>
        </p:spPr>
        <p:txBody>
          <a:bodyPr/>
          <a:lstStyle>
            <a:lvl1pPr>
              <a:defRPr cap="small" baseline="0">
                <a:solidFill>
                  <a:srgbClr val="1835A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843" name="Text Placeholder 2"/>
          <p:cNvSpPr>
            <a:spLocks noGrp="1"/>
          </p:cNvSpPr>
          <p:nvPr>
            <p:ph type="subTitle" idx="1"/>
          </p:nvPr>
        </p:nvSpPr>
        <p:spPr>
          <a:xfrm>
            <a:off x="457200" y="3927475"/>
            <a:ext cx="4486275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>
                <a:solidFill>
                  <a:srgbClr val="6E6E6E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6172200"/>
            <a:ext cx="2190750" cy="571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Straight Connector 5"/>
          <p:cNvCxnSpPr>
            <a:cxnSpLocks noChangeShapeType="1"/>
          </p:cNvCxnSpPr>
          <p:nvPr/>
        </p:nvCxnSpPr>
        <p:spPr bwMode="auto">
          <a:xfrm rot="10800000">
            <a:off x="0" y="6629400"/>
            <a:ext cx="7239000" cy="1588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339" y="2201862"/>
            <a:ext cx="4932261" cy="3284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7"/>
          <p:cNvSpPr txBox="1"/>
          <p:nvPr/>
        </p:nvSpPr>
        <p:spPr>
          <a:xfrm>
            <a:off x="1536700" y="5486400"/>
            <a:ext cx="3810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3D3F3A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nterstate Regular" pitchFamily="84" charset="0"/>
                <a:ea typeface="ＭＳ Ｐゴシック" charset="-128"/>
                <a:cs typeface="ＭＳ Ｐゴシック" charset="-128"/>
              </a:rPr>
              <a:t>Innovation</a:t>
            </a:r>
          </a:p>
        </p:txBody>
      </p:sp>
      <p:sp>
        <p:nvSpPr>
          <p:cNvPr id="37890" name="Title Placeholder 1"/>
          <p:cNvSpPr>
            <a:spLocks noGrp="1"/>
          </p:cNvSpPr>
          <p:nvPr>
            <p:ph type="ctrTitle"/>
          </p:nvPr>
        </p:nvSpPr>
        <p:spPr>
          <a:xfrm>
            <a:off x="234950" y="400050"/>
            <a:ext cx="8763000" cy="1647825"/>
          </a:xfrm>
        </p:spPr>
        <p:txBody>
          <a:bodyPr/>
          <a:lstStyle>
            <a:lvl1pPr>
              <a:defRPr cap="small" baseline="0">
                <a:solidFill>
                  <a:srgbClr val="1835A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891" name="Text Placeholder 2"/>
          <p:cNvSpPr>
            <a:spLocks noGrp="1"/>
          </p:cNvSpPr>
          <p:nvPr>
            <p:ph type="subTitle" idx="1"/>
          </p:nvPr>
        </p:nvSpPr>
        <p:spPr>
          <a:xfrm>
            <a:off x="5346700" y="2201862"/>
            <a:ext cx="362585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>
                <a:solidFill>
                  <a:srgbClr val="6E6E6E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101601"/>
            <a:ext cx="4932261" cy="3284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8863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861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4" descr="footer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15" r:id="rId2"/>
    <p:sldLayoutId id="2147483914" r:id="rId3"/>
    <p:sldLayoutId id="2147483913" r:id="rId4"/>
    <p:sldLayoutId id="2147483912" r:id="rId5"/>
    <p:sldLayoutId id="2147483911" r:id="rId6"/>
    <p:sldLayoutId id="2147483910" r:id="rId7"/>
    <p:sldLayoutId id="2147483909" r:id="rId8"/>
    <p:sldLayoutId id="2147483908" r:id="rId9"/>
    <p:sldLayoutId id="2147483907" r:id="rId10"/>
    <p:sldLayoutId id="214748390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  <a:ea typeface="MS PGothic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  <a:ea typeface="MS PGothic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  <a:ea typeface="MS PGothic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MS PGothic" pitchFamily="34" charset="-128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ooter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25" r:id="rId2"/>
    <p:sldLayoutId id="2147483924" r:id="rId3"/>
    <p:sldLayoutId id="2147483923" r:id="rId4"/>
    <p:sldLayoutId id="2147483922" r:id="rId5"/>
    <p:sldLayoutId id="2147483921" r:id="rId6"/>
    <p:sldLayoutId id="2147483920" r:id="rId7"/>
    <p:sldLayoutId id="2147483919" r:id="rId8"/>
    <p:sldLayoutId id="2147483918" r:id="rId9"/>
    <p:sldLayoutId id="2147483917" r:id="rId10"/>
    <p:sldLayoutId id="214748391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  <a:ea typeface="MS PGothic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  <a:ea typeface="MS PGothic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  <a:ea typeface="MS PGothic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MS PGothic" pitchFamily="34" charset="-128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footer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35" r:id="rId2"/>
    <p:sldLayoutId id="2147483934" r:id="rId3"/>
    <p:sldLayoutId id="2147483933" r:id="rId4"/>
    <p:sldLayoutId id="2147483932" r:id="rId5"/>
    <p:sldLayoutId id="2147483931" r:id="rId6"/>
    <p:sldLayoutId id="2147483930" r:id="rId7"/>
    <p:sldLayoutId id="2147483929" r:id="rId8"/>
    <p:sldLayoutId id="2147483928" r:id="rId9"/>
    <p:sldLayoutId id="2147483927" r:id="rId10"/>
    <p:sldLayoutId id="214748392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  <a:ea typeface="MS PGothic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  <a:ea typeface="MS PGothic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  <a:ea typeface="MS PGothic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MS PGothic" pitchFamily="34" charset="-128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accent1"/>
          </a:solidFill>
          <a:latin typeface="Arial" charset="0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Arial" charset="0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2"/>
          </a:solidFill>
          <a:latin typeface="Arial" charset="0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Arial" charset="0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Arial" charset="0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Arial" charset="0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91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781800" y="6172200"/>
            <a:ext cx="2190750" cy="571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rot="10800000">
            <a:off x="0" y="6629400"/>
            <a:ext cx="7239000" cy="1588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44" r:id="rId4"/>
    <p:sldLayoutId id="2147483961" r:id="rId5"/>
    <p:sldLayoutId id="2147483943" r:id="rId6"/>
    <p:sldLayoutId id="2147483942" r:id="rId7"/>
    <p:sldLayoutId id="2147483941" r:id="rId8"/>
    <p:sldLayoutId id="2147483940" r:id="rId9"/>
    <p:sldLayoutId id="2147483939" r:id="rId10"/>
    <p:sldLayoutId id="2147483938" r:id="rId11"/>
    <p:sldLayoutId id="2147483937" r:id="rId12"/>
    <p:sldLayoutId id="2147483936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3D3F3A"/>
          </a:solidFill>
          <a:latin typeface="+mn-lt"/>
          <a:ea typeface="MS PGothic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1835A6"/>
          </a:solidFill>
          <a:latin typeface="+mn-lt"/>
          <a:ea typeface="MS PGothic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  <a:ea typeface="MS PGothic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3D3F3A"/>
          </a:solidFill>
          <a:latin typeface="+mn-lt"/>
          <a:ea typeface="MS PGothic" pitchFamily="34" charset="-128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D3F3A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D3F3A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D3F3A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D3F3A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/>
          </p:cNvSpPr>
          <p:nvPr>
            <p:ph type="subTitle" idx="1"/>
          </p:nvPr>
        </p:nvSpPr>
        <p:spPr>
          <a:xfrm>
            <a:off x="2411760" y="5157192"/>
            <a:ext cx="8121724" cy="690736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b="1" dirty="0">
                <a:solidFill>
                  <a:schemeClr val="tx2"/>
                </a:solidFill>
                <a:latin typeface="Interstate Regular"/>
              </a:rPr>
              <a:t>Naveen Kumar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DD3C12-EAA5-48F3-B7A8-52686721E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1960" y="1484784"/>
            <a:ext cx="4968552" cy="3024336"/>
          </a:xfrm>
        </p:spPr>
        <p:txBody>
          <a:bodyPr/>
          <a:lstStyle/>
          <a:p>
            <a:r>
              <a:rPr lang="en-US" sz="3000" dirty="0"/>
              <a:t>INTRODUCTION </a:t>
            </a:r>
            <a:br>
              <a:rPr lang="en-US" sz="3000" dirty="0"/>
            </a:br>
            <a:r>
              <a:rPr lang="en-US" sz="3000" dirty="0"/>
              <a:t>TO </a:t>
            </a:r>
            <a:br>
              <a:rPr lang="en-US" sz="3000" dirty="0"/>
            </a:br>
            <a:r>
              <a:rPr lang="en-US" sz="3000" dirty="0"/>
              <a:t>BUSINESS INTELLIGENCE</a:t>
            </a:r>
            <a:br>
              <a:rPr lang="en-US" sz="3600" dirty="0"/>
            </a:br>
            <a:br>
              <a:rPr lang="en-US" sz="3600" dirty="0"/>
            </a:br>
            <a:r>
              <a:rPr lang="en-US" sz="3000" dirty="0"/>
              <a:t>BIA 3713</a:t>
            </a:r>
            <a:br>
              <a:rPr lang="en-US" sz="3600" dirty="0"/>
            </a:br>
            <a:br>
              <a:rPr lang="en-US" sz="3600" dirty="0"/>
            </a:br>
            <a:r>
              <a:rPr lang="en-US" sz="3000" dirty="0"/>
              <a:t>Week 8</a:t>
            </a:r>
            <a:endParaRPr lang="en-US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1953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Trend chart with a benchmark line</a:t>
            </a:r>
          </a:p>
        </p:txBody>
      </p:sp>
      <p:pic>
        <p:nvPicPr>
          <p:cNvPr id="17410" name="Picture 2" descr="KPI Column Chart with Target 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49" y="2475267"/>
            <a:ext cx="6064463" cy="314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968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133" y="836712"/>
            <a:ext cx="7886700" cy="994172"/>
          </a:xfrm>
        </p:spPr>
        <p:txBody>
          <a:bodyPr/>
          <a:lstStyle/>
          <a:p>
            <a:pPr algn="ctr"/>
            <a:r>
              <a:rPr lang="en-US" dirty="0"/>
              <a:t>Charts showing comparisons</a:t>
            </a:r>
            <a:br>
              <a:rPr lang="en-US" dirty="0"/>
            </a:br>
            <a:r>
              <a:rPr lang="en-US" dirty="0"/>
              <a:t>(column and bar charts)</a:t>
            </a:r>
          </a:p>
        </p:txBody>
      </p:sp>
      <p:pic>
        <p:nvPicPr>
          <p:cNvPr id="9" name="Picture 4" descr="Cateogyr Chart - Column 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43" y="2642533"/>
            <a:ext cx="3622239" cy="311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targetdashboard.com/site/dashboardresources/vizImages/BarCh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483" y="2764759"/>
            <a:ext cx="4270906" cy="23295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22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2736"/>
            <a:ext cx="7886700" cy="994172"/>
          </a:xfrm>
        </p:spPr>
        <p:txBody>
          <a:bodyPr/>
          <a:lstStyle/>
          <a:p>
            <a:pPr algn="ctr"/>
            <a:r>
              <a:rPr lang="en-US" dirty="0"/>
              <a:t>Clustered Column &amp; Bar Charts</a:t>
            </a:r>
          </a:p>
        </p:txBody>
      </p:sp>
      <p:pic>
        <p:nvPicPr>
          <p:cNvPr id="6" name="Picture 2" descr="https://www.targetdashboard.com/site/dashboardresources/vizImages/MultipleColum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07" y="3063585"/>
            <a:ext cx="3797791" cy="207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targetdashboard.com/site/dashboardresources/vizImages/multipleb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9126"/>
            <a:ext cx="3886200" cy="213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898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Charts showing parts contributing to a whole</a:t>
            </a:r>
          </a:p>
        </p:txBody>
      </p:sp>
      <p:pic>
        <p:nvPicPr>
          <p:cNvPr id="16386" name="Picture 2" descr="Category Chart - Pie Ch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" t="4232" r="2641"/>
          <a:stretch/>
        </p:blipFill>
        <p:spPr bwMode="auto">
          <a:xfrm>
            <a:off x="485491" y="2795186"/>
            <a:ext cx="2648412" cy="13266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targetdashboard.com/site/dashboardresources/vizImages/stackedcolum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430" y="3975195"/>
            <a:ext cx="3429000" cy="187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targetdashboard.com/site/dashboardresources/vizImages/stackedbarcha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430" y="1990726"/>
            <a:ext cx="3429000" cy="187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22" y="3096394"/>
            <a:ext cx="1490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Stacked Bar and Column Charts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5551" y="2403791"/>
            <a:ext cx="219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Pie Chart</a:t>
            </a:r>
          </a:p>
        </p:txBody>
      </p:sp>
    </p:spTree>
    <p:extLst>
      <p:ext uri="{BB962C8B-B14F-4D97-AF65-F5344CB8AC3E}">
        <p14:creationId xmlns:p14="http://schemas.microsoft.com/office/powerpoint/2010/main" val="53497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Charts showing progress toward a goal</a:t>
            </a:r>
          </a:p>
        </p:txBody>
      </p:sp>
      <p:pic>
        <p:nvPicPr>
          <p:cNvPr id="11267" name="Picture 3" descr="KPI Gau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8" y="2595836"/>
            <a:ext cx="2968418" cy="283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Bar Indic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058" y="2780069"/>
            <a:ext cx="706236" cy="248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988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Creating charts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Alex from the Athlete’s Foot? He was considering opening a fitness center by his shoe store.</a:t>
            </a:r>
          </a:p>
          <a:p>
            <a:r>
              <a:rPr lang="en-US" dirty="0"/>
              <a:t>Let’s help him obtain information that will help him learn more about growth and trends in the fitness industry.</a:t>
            </a:r>
          </a:p>
        </p:txBody>
      </p:sp>
    </p:spTree>
    <p:extLst>
      <p:ext uri="{BB962C8B-B14F-4D97-AF65-F5344CB8AC3E}">
        <p14:creationId xmlns:p14="http://schemas.microsoft.com/office/powerpoint/2010/main" val="2992289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four things you need to know to create a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type of a chart is it? (Line, Column, Bar, Pie etc.,)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data do you have and need for the chart? (understand the columns properly)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on the X-axis?</a:t>
            </a:r>
          </a:p>
          <a:p>
            <a:endParaRPr lang="en-US" dirty="0"/>
          </a:p>
          <a:p>
            <a:r>
              <a:rPr lang="en-US" dirty="0"/>
              <a:t>What is on the Y-axis?</a:t>
            </a:r>
          </a:p>
        </p:txBody>
      </p:sp>
    </p:spTree>
    <p:extLst>
      <p:ext uri="{BB962C8B-B14F-4D97-AF65-F5344CB8AC3E}">
        <p14:creationId xmlns:p14="http://schemas.microsoft.com/office/powerpoint/2010/main" val="416544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246" y="836712"/>
            <a:ext cx="7232754" cy="994172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Total number of memberships at fitness centers / health clubs in the U.S. from 2000 to 2014 (in millions)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01429" y="965578"/>
          <a:ext cx="1855972" cy="38298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1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0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Year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Millions of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Memberships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9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32.8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9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33.8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9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36.3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9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39.4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9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41.3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9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41.3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9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42.7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9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46.7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9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45.6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9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45.3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79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50.2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79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51.4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79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50.2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79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52.9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79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54.1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452" y="1985558"/>
            <a:ext cx="4987241" cy="292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68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94" y="54868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Revenue of fitness and recreational sports centers in U.S. from 2008 and projected to 2020 (in billions of dollars)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3610" y="1459217"/>
          <a:ext cx="3939221" cy="32743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2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4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Year3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Fitness Centers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Recreational Sports Centers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Total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2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$11.2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$11.3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$22.5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2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$11.5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$10.5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$22.0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2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$11.8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$10.7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$22.5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2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$12.0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$11.6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$23.6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2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$12.5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$12.0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$24.5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2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$13.8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$12.7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$26.5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2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$15.2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$12.6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$27.8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2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$15.8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$12.2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$28.0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2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2016*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$17.5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$11.9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$29.4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2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2017*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$18.7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$11.8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$30.5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2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2018*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$19.2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$11.9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$31.1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2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2019*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$20.4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$12.0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$32.4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2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2020*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$21.4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$12.1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$33.5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623" y="1459216"/>
            <a:ext cx="4330515" cy="328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07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2068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Market Share of Major Fitness Center Chains # of members </a:t>
            </a:r>
            <a:br>
              <a:rPr lang="en-US" sz="2400" dirty="0"/>
            </a:br>
            <a:r>
              <a:rPr lang="en-US" sz="2400" dirty="0"/>
              <a:t>(in thousands) in 2014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93219" y="1641059"/>
          <a:ext cx="3314479" cy="28330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3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0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58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Major Chain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Number of</a:t>
                      </a:r>
                      <a:br>
                        <a:rPr lang="en-US" sz="1500" u="none" strike="noStrike" dirty="0">
                          <a:effectLst/>
                        </a:rPr>
                      </a:br>
                      <a:r>
                        <a:rPr lang="en-US" sz="1500" u="none" strike="noStrike" dirty="0">
                          <a:effectLst/>
                        </a:rPr>
                        <a:t>Members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Planet Fitness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        6,085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24-hour Fitness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        4,000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Gold's Gym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        3,000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Anytime Fitness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        2,300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Lifetime Fitness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           684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All other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        6,542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TOTAL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      22,611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829" y="1607431"/>
            <a:ext cx="5334160" cy="315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84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C42DE-5DF2-4DC6-B46C-A373D9BE2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02"/>
            <a:ext cx="8229600" cy="868363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33FE1-0299-4D01-B7CD-A6DFAE489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3564"/>
            <a:ext cx="8229600" cy="548776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200" dirty="0"/>
              <a:t>Business Decision Making</a:t>
            </a:r>
            <a:endParaRPr lang="en-US" sz="2200" dirty="0">
              <a:solidFill>
                <a:srgbClr val="3D3F3A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200" dirty="0"/>
              <a:t>Dashboards and Business Applications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Week 6-7 Summary Presentation (Live Session on Friday)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Quiz 2 (Live Session on Friday)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Guest Speaker (Live Session on Friday)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Summary and Conclusion</a:t>
            </a:r>
          </a:p>
        </p:txBody>
      </p:sp>
    </p:spTree>
    <p:extLst>
      <p:ext uri="{BB962C8B-B14F-4D97-AF65-F5344CB8AC3E}">
        <p14:creationId xmlns:p14="http://schemas.microsoft.com/office/powerpoint/2010/main" val="1733953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408" y="476672"/>
            <a:ext cx="7886700" cy="994172"/>
          </a:xfrm>
        </p:spPr>
        <p:txBody>
          <a:bodyPr>
            <a:norm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Revenue for Entire Fitness Industry and 24-hour fitness</a:t>
            </a:r>
            <a:br>
              <a:rPr lang="en-US" sz="240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</a:br>
            <a:r>
              <a:rPr lang="en-US" sz="240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2010-2015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8493" y="1470844"/>
          <a:ext cx="3257956" cy="27961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1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860"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Revenue</a:t>
                      </a:r>
                      <a:br>
                        <a:rPr lang="en-US" sz="1500" u="none" strike="noStrike" dirty="0">
                          <a:effectLst/>
                        </a:rPr>
                      </a:br>
                      <a:r>
                        <a:rPr lang="en-US" sz="1500" u="none" strike="noStrike" dirty="0">
                          <a:effectLst/>
                        </a:rPr>
                        <a:t>2010-2015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Year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24-Hr Fitness</a:t>
                      </a:r>
                      <a:br>
                        <a:rPr lang="en-US" sz="1500" u="none" strike="noStrike">
                          <a:effectLst/>
                        </a:rPr>
                      </a:br>
                      <a:r>
                        <a:rPr lang="en-US" sz="1500" u="none" strike="noStrike">
                          <a:effectLst/>
                        </a:rPr>
                        <a:t>(thousands)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Entire Fitness Center Industry</a:t>
                      </a:r>
                      <a:br>
                        <a:rPr lang="en-US" sz="1500" u="none" strike="noStrike">
                          <a:effectLst/>
                        </a:rPr>
                      </a:br>
                      <a:r>
                        <a:rPr lang="en-US" sz="1500" u="none" strike="noStrike">
                          <a:effectLst/>
                        </a:rPr>
                        <a:t>(millions)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2010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$980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$22.5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2011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$1,004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$23.6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2012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$1,126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$24.5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2013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$1,205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$26.5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2014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$1,290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$27.8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2015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$1,275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$28.0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743" y="1470844"/>
            <a:ext cx="4302365" cy="304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71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40615-CC0A-E44F-9D57-9F0BFA06F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4A096-E25C-2840-BA51-FBE5D6AB9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04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A4AB-6692-455C-8601-4C8C39816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28527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Information Visualization(Digital Dashboards)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5C7CC-7D23-47BF-B166-AC7E70708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825" y="1722437"/>
            <a:ext cx="3466728" cy="4906963"/>
          </a:xfrm>
        </p:spPr>
        <p:txBody>
          <a:bodyPr/>
          <a:lstStyle/>
          <a:p>
            <a:pPr marL="255651" lvl="0" indent="-25565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+mn-lt"/>
              </a:rPr>
              <a:t>Digital dashboards are used to visually present key performance indicators used by management</a:t>
            </a:r>
          </a:p>
          <a:p>
            <a:pPr marL="255651" lvl="0" indent="-25565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+mn-lt"/>
              </a:rPr>
              <a:t>Data usually highly aggregate</a:t>
            </a:r>
          </a:p>
          <a:p>
            <a:pPr marL="255651" lvl="0" indent="-25565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+mn-lt"/>
              </a:rPr>
              <a:t>They use a variety of design elements to present data in a user friendly way</a:t>
            </a:r>
            <a:endParaRPr lang="en-IN" sz="2400" dirty="0">
              <a:latin typeface="+mn-lt"/>
            </a:endParaRPr>
          </a:p>
        </p:txBody>
      </p:sp>
      <p:pic>
        <p:nvPicPr>
          <p:cNvPr id="5" name="Picture" descr="Screenshot of a digital dashboard is provided. The dashboard for revenue and profitability includes the date, an overall figure for revenue, gross margin, and percentage, a pie chart of revenue by division, a line graph of revenue trend compared to previous year, a listing of top 20 customers, and a graph depicting gross margin trend over the year.">
            <a:extLst>
              <a:ext uri="{FF2B5EF4-FFF2-40B4-BE49-F238E27FC236}">
                <a16:creationId xmlns:a16="http://schemas.microsoft.com/office/drawing/2014/main" id="{22666D23-0AC1-4062-8C85-840A026FF2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0"/>
          <a:stretch/>
        </p:blipFill>
        <p:spPr>
          <a:xfrm>
            <a:off x="4145327" y="1722437"/>
            <a:ext cx="4546848" cy="36784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71A149-7242-4193-B77A-E90772EA35F0}"/>
              </a:ext>
            </a:extLst>
          </p:cNvPr>
          <p:cNvSpPr txBox="1">
            <a:spLocks/>
          </p:cNvSpPr>
          <p:nvPr/>
        </p:nvSpPr>
        <p:spPr>
          <a:xfrm>
            <a:off x="4145327" y="5527171"/>
            <a:ext cx="4546848" cy="73501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rgbClr val="3D3F3A"/>
                </a:solidFill>
                <a:latin typeface="+mn-lt"/>
                <a:ea typeface="MS PGothic" pitchFamily="34" charset="-12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rgbClr val="1835A6"/>
                </a:solidFill>
                <a:latin typeface="+mn-lt"/>
                <a:ea typeface="MS PGothic" pitchFamily="34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2"/>
                </a:solidFill>
                <a:latin typeface="+mn-lt"/>
                <a:ea typeface="MS PGothic" pitchFamily="34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3D3F3A"/>
                </a:solidFill>
                <a:latin typeface="+mn-lt"/>
                <a:ea typeface="MS PGothic" pitchFamily="34" charset="-128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3D3F3A"/>
                </a:solidFill>
                <a:latin typeface="+mn-lt"/>
                <a:ea typeface="+mn-ea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3D3F3A"/>
                </a:solidFill>
                <a:latin typeface="+mn-lt"/>
                <a:ea typeface="+mn-ea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3D3F3A"/>
                </a:solidFill>
                <a:latin typeface="+mn-lt"/>
                <a:ea typeface="+mn-ea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3D3F3A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IN" sz="1800" b="1" kern="0" dirty="0"/>
              <a:t>Source:</a:t>
            </a:r>
            <a:r>
              <a:rPr lang="en-IN" sz="1800" kern="0" dirty="0"/>
              <a:t> Power B</a:t>
            </a:r>
            <a:r>
              <a:rPr lang="en-IN" sz="100" kern="0" dirty="0"/>
              <a:t> </a:t>
            </a:r>
            <a:r>
              <a:rPr lang="en-IN" sz="1800" kern="0" dirty="0"/>
              <a:t>I 2016, Windows 10, Microsoft Corporation.</a:t>
            </a:r>
          </a:p>
        </p:txBody>
      </p:sp>
    </p:spTree>
    <p:extLst>
      <p:ext uri="{BB962C8B-B14F-4D97-AF65-F5344CB8AC3E}">
        <p14:creationId xmlns:p14="http://schemas.microsoft.com/office/powerpoint/2010/main" val="57586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c/c7/3_Dashboar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928" y="961085"/>
            <a:ext cx="5183411" cy="357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344" y="404664"/>
            <a:ext cx="7771006" cy="873674"/>
          </a:xfrm>
        </p:spPr>
        <p:txBody>
          <a:bodyPr/>
          <a:lstStyle/>
          <a:p>
            <a:pPr algn="ctr"/>
            <a:r>
              <a:rPr lang="en-US" dirty="0"/>
              <a:t>Dashboards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755" y="1414170"/>
            <a:ext cx="3710174" cy="38870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Displays summarized data graphically</a:t>
            </a:r>
          </a:p>
          <a:p>
            <a:endParaRPr lang="en-US" dirty="0"/>
          </a:p>
          <a:p>
            <a:r>
              <a:rPr lang="en-US" dirty="0"/>
              <a:t>Provides metrics of key performance indicators</a:t>
            </a:r>
          </a:p>
          <a:p>
            <a:endParaRPr lang="en-US" dirty="0"/>
          </a:p>
          <a:p>
            <a:r>
              <a:rPr lang="en-US" dirty="0"/>
              <a:t>Conveys a readily-understood message "</a:t>
            </a:r>
          </a:p>
        </p:txBody>
      </p:sp>
    </p:spTree>
    <p:extLst>
      <p:ext uri="{BB962C8B-B14F-4D97-AF65-F5344CB8AC3E}">
        <p14:creationId xmlns:p14="http://schemas.microsoft.com/office/powerpoint/2010/main" val="409822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024" y="332656"/>
            <a:ext cx="5809326" cy="994172"/>
          </a:xfrm>
        </p:spPr>
        <p:txBody>
          <a:bodyPr/>
          <a:lstStyle/>
          <a:p>
            <a:pPr algn="ctr"/>
            <a:r>
              <a:rPr lang="en-US" dirty="0"/>
              <a:t>Types of Dashboards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024" y="1413259"/>
            <a:ext cx="6437976" cy="7544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Strategic - focus on high level measures of performance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14" y="628241"/>
            <a:ext cx="2534210" cy="13836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24" y="2890472"/>
            <a:ext cx="7075371" cy="40530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79883" y="2172244"/>
            <a:ext cx="6635021" cy="639530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Analytic– focus on comparisons, and historical data that may be used in analyses.</a:t>
            </a:r>
          </a:p>
        </p:txBody>
      </p:sp>
    </p:spTree>
    <p:extLst>
      <p:ext uri="{BB962C8B-B14F-4D97-AF65-F5344CB8AC3E}">
        <p14:creationId xmlns:p14="http://schemas.microsoft.com/office/powerpoint/2010/main" val="1815485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Create Your Own Dashboard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707" y="2339777"/>
            <a:ext cx="2527113" cy="1481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705" y="3821187"/>
            <a:ext cx="2527115" cy="1918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4819" y="2306689"/>
            <a:ext cx="2677427" cy="1580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4819" y="3847235"/>
            <a:ext cx="2677427" cy="18921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095" y="2746012"/>
            <a:ext cx="16976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Just copy and paste your visuals side-by-side!</a:t>
            </a:r>
          </a:p>
        </p:txBody>
      </p:sp>
    </p:spTree>
    <p:extLst>
      <p:ext uri="{BB962C8B-B14F-4D97-AF65-F5344CB8AC3E}">
        <p14:creationId xmlns:p14="http://schemas.microsoft.com/office/powerpoint/2010/main" val="1612475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C1E51-669A-5844-8E2F-586134439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41FF8-EFF5-E64F-8DC6-7E8FCE44F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conveyed by charts</a:t>
            </a:r>
          </a:p>
          <a:p>
            <a:pPr lvl="1"/>
            <a:r>
              <a:rPr lang="en-US" dirty="0"/>
              <a:t>Show changes over time</a:t>
            </a:r>
          </a:p>
          <a:p>
            <a:pPr lvl="2"/>
            <a:r>
              <a:rPr lang="en-US" dirty="0"/>
              <a:t>Line &amp; Column charts</a:t>
            </a:r>
          </a:p>
          <a:p>
            <a:pPr lvl="1"/>
            <a:r>
              <a:rPr lang="en-US" dirty="0"/>
              <a:t>Show how one category compares to another </a:t>
            </a:r>
          </a:p>
          <a:p>
            <a:pPr lvl="2"/>
            <a:r>
              <a:rPr lang="en-US" dirty="0"/>
              <a:t>Column &amp; Bar charts</a:t>
            </a:r>
          </a:p>
          <a:p>
            <a:pPr lvl="1"/>
            <a:r>
              <a:rPr lang="en-US" dirty="0"/>
              <a:t>Show how parts contribute to a whole</a:t>
            </a:r>
          </a:p>
          <a:p>
            <a:pPr lvl="2"/>
            <a:r>
              <a:rPr lang="en-US" dirty="0"/>
              <a:t>Pie charts &amp; stacked bar or column charts</a:t>
            </a:r>
          </a:p>
          <a:p>
            <a:pPr lvl="1"/>
            <a:r>
              <a:rPr lang="en-US" dirty="0"/>
              <a:t>Show progress toward a goal</a:t>
            </a:r>
          </a:p>
          <a:p>
            <a:pPr lvl="2"/>
            <a:r>
              <a:rPr lang="en-US" dirty="0"/>
              <a:t>Usually a column chart</a:t>
            </a:r>
          </a:p>
        </p:txBody>
      </p:sp>
    </p:spTree>
    <p:extLst>
      <p:ext uri="{BB962C8B-B14F-4D97-AF65-F5344CB8AC3E}">
        <p14:creationId xmlns:p14="http://schemas.microsoft.com/office/powerpoint/2010/main" val="3079469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Charts that show trends over time</a:t>
            </a:r>
          </a:p>
        </p:txBody>
      </p:sp>
      <p:pic>
        <p:nvPicPr>
          <p:cNvPr id="7" name="Picture 2" descr="https://www.targetdashboard.com/site/dashboardresources/vizImages/Line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2706799"/>
            <a:ext cx="3850481" cy="210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targetdashboard.com/site/dashboardresources/vizImages/column_ch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090" y="2706799"/>
            <a:ext cx="3850481" cy="210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11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Comparing Trends – plotting two lines</a:t>
            </a:r>
          </a:p>
        </p:txBody>
      </p:sp>
      <p:pic>
        <p:nvPicPr>
          <p:cNvPr id="1028" name="Picture 4" descr="https://www.targetdashboard.com/site/dashboardresources/vizImages/Multiple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8299"/>
            <a:ext cx="5675172" cy="30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436729"/>
      </p:ext>
    </p:extLst>
  </p:cSld>
  <p:clrMapOvr>
    <a:masterClrMapping/>
  </p:clrMapOvr>
</p:sld>
</file>

<file path=ppt/theme/theme1.xml><?xml version="1.0" encoding="utf-8"?>
<a:theme xmlns:a="http://schemas.openxmlformats.org/drawingml/2006/main" name="Teamwork">
  <a:themeElements>
    <a:clrScheme name="Teamwork 1">
      <a:dk1>
        <a:srgbClr val="002C5F"/>
      </a:dk1>
      <a:lt1>
        <a:srgbClr val="FFFFFF"/>
      </a:lt1>
      <a:dk2>
        <a:srgbClr val="000000"/>
      </a:dk2>
      <a:lt2>
        <a:srgbClr val="F1E3BB"/>
      </a:lt2>
      <a:accent1>
        <a:srgbClr val="C75B12"/>
      </a:accent1>
      <a:accent2>
        <a:srgbClr val="EAAB00"/>
      </a:accent2>
      <a:accent3>
        <a:srgbClr val="FFFFFF"/>
      </a:accent3>
      <a:accent4>
        <a:srgbClr val="002450"/>
      </a:accent4>
      <a:accent5>
        <a:srgbClr val="E0B5AA"/>
      </a:accent5>
      <a:accent6>
        <a:srgbClr val="D49B00"/>
      </a:accent6>
      <a:hlink>
        <a:srgbClr val="981E32"/>
      </a:hlink>
      <a:folHlink>
        <a:srgbClr val="BDB1A6"/>
      </a:folHlink>
    </a:clrScheme>
    <a:fontScheme name="Team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amwork 1">
        <a:dk1>
          <a:srgbClr val="002C5F"/>
        </a:dk1>
        <a:lt1>
          <a:srgbClr val="FFFFFF"/>
        </a:lt1>
        <a:dk2>
          <a:srgbClr val="000000"/>
        </a:dk2>
        <a:lt2>
          <a:srgbClr val="F1E3BB"/>
        </a:lt2>
        <a:accent1>
          <a:srgbClr val="C75B12"/>
        </a:accent1>
        <a:accent2>
          <a:srgbClr val="EAAB00"/>
        </a:accent2>
        <a:accent3>
          <a:srgbClr val="FFFFFF"/>
        </a:accent3>
        <a:accent4>
          <a:srgbClr val="002450"/>
        </a:accent4>
        <a:accent5>
          <a:srgbClr val="E0B5AA"/>
        </a:accent5>
        <a:accent6>
          <a:srgbClr val="D49B00"/>
        </a:accent6>
        <a:hlink>
          <a:srgbClr val="981E32"/>
        </a:hlink>
        <a:folHlink>
          <a:srgbClr val="BDB1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eadership">
  <a:themeElements>
    <a:clrScheme name="Leadership 1">
      <a:dk1>
        <a:srgbClr val="002C5F"/>
      </a:dk1>
      <a:lt1>
        <a:srgbClr val="FFFFFF"/>
      </a:lt1>
      <a:dk2>
        <a:srgbClr val="000000"/>
      </a:dk2>
      <a:lt2>
        <a:srgbClr val="F1E3BB"/>
      </a:lt2>
      <a:accent1>
        <a:srgbClr val="C75B12"/>
      </a:accent1>
      <a:accent2>
        <a:srgbClr val="EAAB00"/>
      </a:accent2>
      <a:accent3>
        <a:srgbClr val="FFFFFF"/>
      </a:accent3>
      <a:accent4>
        <a:srgbClr val="002450"/>
      </a:accent4>
      <a:accent5>
        <a:srgbClr val="E0B5AA"/>
      </a:accent5>
      <a:accent6>
        <a:srgbClr val="D49B00"/>
      </a:accent6>
      <a:hlink>
        <a:srgbClr val="981E32"/>
      </a:hlink>
      <a:folHlink>
        <a:srgbClr val="BDB1A6"/>
      </a:folHlink>
    </a:clrScheme>
    <a:fontScheme name="Leadershi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adership 1">
        <a:dk1>
          <a:srgbClr val="002C5F"/>
        </a:dk1>
        <a:lt1>
          <a:srgbClr val="FFFFFF"/>
        </a:lt1>
        <a:dk2>
          <a:srgbClr val="000000"/>
        </a:dk2>
        <a:lt2>
          <a:srgbClr val="F1E3BB"/>
        </a:lt2>
        <a:accent1>
          <a:srgbClr val="C75B12"/>
        </a:accent1>
        <a:accent2>
          <a:srgbClr val="EAAB00"/>
        </a:accent2>
        <a:accent3>
          <a:srgbClr val="FFFFFF"/>
        </a:accent3>
        <a:accent4>
          <a:srgbClr val="002450"/>
        </a:accent4>
        <a:accent5>
          <a:srgbClr val="E0B5AA"/>
        </a:accent5>
        <a:accent6>
          <a:srgbClr val="D49B00"/>
        </a:accent6>
        <a:hlink>
          <a:srgbClr val="981E32"/>
        </a:hlink>
        <a:folHlink>
          <a:srgbClr val="BDB1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ture">
  <a:themeElements>
    <a:clrScheme name="Future 1">
      <a:dk1>
        <a:srgbClr val="002C5F"/>
      </a:dk1>
      <a:lt1>
        <a:srgbClr val="FFFFFF"/>
      </a:lt1>
      <a:dk2>
        <a:srgbClr val="000000"/>
      </a:dk2>
      <a:lt2>
        <a:srgbClr val="F1E3BB"/>
      </a:lt2>
      <a:accent1>
        <a:srgbClr val="C75B12"/>
      </a:accent1>
      <a:accent2>
        <a:srgbClr val="EAAB00"/>
      </a:accent2>
      <a:accent3>
        <a:srgbClr val="FFFFFF"/>
      </a:accent3>
      <a:accent4>
        <a:srgbClr val="002450"/>
      </a:accent4>
      <a:accent5>
        <a:srgbClr val="E0B5AA"/>
      </a:accent5>
      <a:accent6>
        <a:srgbClr val="D49B00"/>
      </a:accent6>
      <a:hlink>
        <a:srgbClr val="981E32"/>
      </a:hlink>
      <a:folHlink>
        <a:srgbClr val="BDB1A6"/>
      </a:folHlink>
    </a:clrScheme>
    <a:fontScheme name="Futur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uture 1">
        <a:dk1>
          <a:srgbClr val="002C5F"/>
        </a:dk1>
        <a:lt1>
          <a:srgbClr val="FFFFFF"/>
        </a:lt1>
        <a:dk2>
          <a:srgbClr val="000000"/>
        </a:dk2>
        <a:lt2>
          <a:srgbClr val="F1E3BB"/>
        </a:lt2>
        <a:accent1>
          <a:srgbClr val="C75B12"/>
        </a:accent1>
        <a:accent2>
          <a:srgbClr val="EAAB00"/>
        </a:accent2>
        <a:accent3>
          <a:srgbClr val="FFFFFF"/>
        </a:accent3>
        <a:accent4>
          <a:srgbClr val="002450"/>
        </a:accent4>
        <a:accent5>
          <a:srgbClr val="E0B5AA"/>
        </a:accent5>
        <a:accent6>
          <a:srgbClr val="D49B00"/>
        </a:accent6>
        <a:hlink>
          <a:srgbClr val="981E32"/>
        </a:hlink>
        <a:folHlink>
          <a:srgbClr val="BDB1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echnology">
  <a:themeElements>
    <a:clrScheme name="McCombs Palette 1">
      <a:dk1>
        <a:srgbClr val="002C5F"/>
      </a:dk1>
      <a:lt1>
        <a:srgbClr val="FFFFFF"/>
      </a:lt1>
      <a:dk2>
        <a:srgbClr val="000000"/>
      </a:dk2>
      <a:lt2>
        <a:srgbClr val="F1E3BB"/>
      </a:lt2>
      <a:accent1>
        <a:srgbClr val="C75B12"/>
      </a:accent1>
      <a:accent2>
        <a:srgbClr val="EAAB00"/>
      </a:accent2>
      <a:accent3>
        <a:srgbClr val="981E32"/>
      </a:accent3>
      <a:accent4>
        <a:srgbClr val="A09B59"/>
      </a:accent4>
      <a:accent5>
        <a:srgbClr val="000000"/>
      </a:accent5>
      <a:accent6>
        <a:srgbClr val="AA9C8F"/>
      </a:accent6>
      <a:hlink>
        <a:srgbClr val="981E32"/>
      </a:hlink>
      <a:folHlink>
        <a:srgbClr val="BDB1A6"/>
      </a:folHlink>
    </a:clrScheme>
    <a:fontScheme name="1_Technology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pportunities">
  <a:themeElements>
    <a:clrScheme name="2_Opportunities 1">
      <a:dk1>
        <a:srgbClr val="002C5F"/>
      </a:dk1>
      <a:lt1>
        <a:srgbClr val="FFFFFF"/>
      </a:lt1>
      <a:dk2>
        <a:srgbClr val="000000"/>
      </a:dk2>
      <a:lt2>
        <a:srgbClr val="F1E3BB"/>
      </a:lt2>
      <a:accent1>
        <a:srgbClr val="C75B12"/>
      </a:accent1>
      <a:accent2>
        <a:srgbClr val="EAAB00"/>
      </a:accent2>
      <a:accent3>
        <a:srgbClr val="FFFFFF"/>
      </a:accent3>
      <a:accent4>
        <a:srgbClr val="002450"/>
      </a:accent4>
      <a:accent5>
        <a:srgbClr val="E0B5AA"/>
      </a:accent5>
      <a:accent6>
        <a:srgbClr val="D49B00"/>
      </a:accent6>
      <a:hlink>
        <a:srgbClr val="981E32"/>
      </a:hlink>
      <a:folHlink>
        <a:srgbClr val="BDB1A6"/>
      </a:folHlink>
    </a:clrScheme>
    <a:fontScheme name="2_Opportunities">
      <a:majorFont>
        <a:latin typeface="Interstate"/>
        <a:ea typeface="ＭＳ Ｐゴシック"/>
        <a:cs typeface=""/>
      </a:majorFont>
      <a:minorFont>
        <a:latin typeface="Interstate Regular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pportunities 1">
        <a:dk1>
          <a:srgbClr val="002C5F"/>
        </a:dk1>
        <a:lt1>
          <a:srgbClr val="FFFFFF"/>
        </a:lt1>
        <a:dk2>
          <a:srgbClr val="000000"/>
        </a:dk2>
        <a:lt2>
          <a:srgbClr val="F1E3BB"/>
        </a:lt2>
        <a:accent1>
          <a:srgbClr val="C75B12"/>
        </a:accent1>
        <a:accent2>
          <a:srgbClr val="EAAB00"/>
        </a:accent2>
        <a:accent3>
          <a:srgbClr val="FFFFFF"/>
        </a:accent3>
        <a:accent4>
          <a:srgbClr val="002450"/>
        </a:accent4>
        <a:accent5>
          <a:srgbClr val="E0B5AA"/>
        </a:accent5>
        <a:accent6>
          <a:srgbClr val="D49B00"/>
        </a:accent6>
        <a:hlink>
          <a:srgbClr val="981E32"/>
        </a:hlink>
        <a:folHlink>
          <a:srgbClr val="BDB1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44732</TotalTime>
  <Words>678</Words>
  <Application>Microsoft Macintosh PowerPoint</Application>
  <PresentationFormat>On-screen Show (4:3)</PresentationFormat>
  <Paragraphs>206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Interstate</vt:lpstr>
      <vt:lpstr>Interstate Regular</vt:lpstr>
      <vt:lpstr>Teamwork</vt:lpstr>
      <vt:lpstr>Leadership</vt:lpstr>
      <vt:lpstr>Future</vt:lpstr>
      <vt:lpstr>1_Technology</vt:lpstr>
      <vt:lpstr>2_Opportunities</vt:lpstr>
      <vt:lpstr>INTRODUCTION  TO  BUSINESS INTELLIGENCE  BIA 3713  Week 8</vt:lpstr>
      <vt:lpstr>Agenda</vt:lpstr>
      <vt:lpstr>Information Visualization(Digital Dashboards)</vt:lpstr>
      <vt:lpstr>Dashboards</vt:lpstr>
      <vt:lpstr>Types of Dashboards</vt:lpstr>
      <vt:lpstr>Create Your Own Dashboard</vt:lpstr>
      <vt:lpstr>Advanced Charts</vt:lpstr>
      <vt:lpstr>Charts that show trends over time</vt:lpstr>
      <vt:lpstr>Comparing Trends – plotting two lines</vt:lpstr>
      <vt:lpstr>Trend chart with a benchmark line</vt:lpstr>
      <vt:lpstr>Charts showing comparisons (column and bar charts)</vt:lpstr>
      <vt:lpstr>Clustered Column &amp; Bar Charts</vt:lpstr>
      <vt:lpstr>Charts showing parts contributing to a whole</vt:lpstr>
      <vt:lpstr>Charts showing progress toward a goal</vt:lpstr>
      <vt:lpstr>Creating charts</vt:lpstr>
      <vt:lpstr>The four things you need to know to create a chart</vt:lpstr>
      <vt:lpstr>Total number of memberships at fitness centers / health clubs in the U.S. from 2000 to 2014 (in millions)</vt:lpstr>
      <vt:lpstr>Revenue of fitness and recreational sports centers in U.S. from 2008 and projected to 2020 (in billions of dollars)</vt:lpstr>
      <vt:lpstr>Market Share of Major Fitness Center Chains # of members  (in thousands) in 2014</vt:lpstr>
      <vt:lpstr>Revenue for Entire Fitness Industry and 24-hour fitness 2010-2015</vt:lpstr>
      <vt:lpstr>Summary and Conclusion</vt:lpstr>
    </vt:vector>
  </TitlesOfParts>
  <Company>The 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MIS 302</dc:subject>
  <dc:creator>Katie Gray</dc:creator>
  <cp:lastModifiedBy>Naveen Kumar (nkumar7)</cp:lastModifiedBy>
  <cp:revision>804</cp:revision>
  <cp:lastPrinted>2020-07-12T15:26:37Z</cp:lastPrinted>
  <dcterms:created xsi:type="dcterms:W3CDTF">2008-07-10T14:06:34Z</dcterms:created>
  <dcterms:modified xsi:type="dcterms:W3CDTF">2021-10-11T17:56:19Z</dcterms:modified>
</cp:coreProperties>
</file>