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81" r:id="rId2"/>
    <p:sldMasterId id="2147483677" r:id="rId3"/>
    <p:sldMasterId id="2147483713" r:id="rId4"/>
    <p:sldMasterId id="2147483887" r:id="rId5"/>
    <p:sldMasterId id="2147483962" r:id="rId6"/>
  </p:sldMasterIdLst>
  <p:notesMasterIdLst>
    <p:notesMasterId r:id="rId33"/>
  </p:notesMasterIdLst>
  <p:handoutMasterIdLst>
    <p:handoutMasterId r:id="rId34"/>
  </p:handoutMasterIdLst>
  <p:sldIdLst>
    <p:sldId id="763" r:id="rId7"/>
    <p:sldId id="364" r:id="rId8"/>
    <p:sldId id="508" r:id="rId9"/>
    <p:sldId id="511" r:id="rId10"/>
    <p:sldId id="512" r:id="rId11"/>
    <p:sldId id="513" r:id="rId12"/>
    <p:sldId id="518" r:id="rId13"/>
    <p:sldId id="519" r:id="rId14"/>
    <p:sldId id="396" r:id="rId15"/>
    <p:sldId id="521" r:id="rId16"/>
    <p:sldId id="520" r:id="rId17"/>
    <p:sldId id="522" r:id="rId18"/>
    <p:sldId id="514" r:id="rId19"/>
    <p:sldId id="515" r:id="rId20"/>
    <p:sldId id="516" r:id="rId21"/>
    <p:sldId id="523" r:id="rId22"/>
    <p:sldId id="517" r:id="rId23"/>
    <p:sldId id="524" r:id="rId24"/>
    <p:sldId id="525" r:id="rId25"/>
    <p:sldId id="532" r:id="rId26"/>
    <p:sldId id="500" r:id="rId27"/>
    <p:sldId id="504" r:id="rId28"/>
    <p:sldId id="505" r:id="rId29"/>
    <p:sldId id="506" r:id="rId30"/>
    <p:sldId id="527" r:id="rId31"/>
    <p:sldId id="764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B59"/>
    <a:srgbClr val="0054D0"/>
    <a:srgbClr val="006C31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2" autoAdjust="0"/>
    <p:restoredTop sz="66881" autoAdjust="0"/>
  </p:normalViewPr>
  <p:slideViewPr>
    <p:cSldViewPr snapToObjects="1">
      <p:cViewPr varScale="1">
        <p:scale>
          <a:sx n="98" d="100"/>
          <a:sy n="98" d="100"/>
        </p:scale>
        <p:origin x="15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B097DC-95CA-314B-9044-2074A7E1FF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5582F-789E-8544-AC39-08D0034AE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EBC54-3A46-4B4F-A625-928D62066ED5}" type="datetimeFigureOut">
              <a:rPr lang="en-US" smtClean="0"/>
              <a:t>11/8/21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77962-91EA-0349-8F53-04587BF8F8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6B5C6-2611-4545-BB5A-4DCB83C3C5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97879-96A7-6C48-AC99-CF9395132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42963821-E2C2-4171-8CC5-AE7662966030}" type="datetime1">
              <a:rPr lang="en-US"/>
              <a:pPr>
                <a:defRPr/>
              </a:pPr>
              <a:t>11/8/21</a:t>
            </a:fld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1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5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01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5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4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amwor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3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eadership-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36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4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nnovation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1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obs&amp;mone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5486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7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echnolog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20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versatilit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042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ntrepreneurship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7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Entrepreneurship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Innovation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Money &amp; Jobs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Versatilit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Technolog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 descr="Darcy%20-%20Gold%20Tie%20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123844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8"/>
          <p:cNvSpPr txBox="1"/>
          <p:nvPr/>
        </p:nvSpPr>
        <p:spPr>
          <a:xfrm>
            <a:off x="1219200" y="45720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Leadership</a:t>
            </a:r>
          </a:p>
        </p:txBody>
      </p:sp>
      <p:sp>
        <p:nvSpPr>
          <p:cNvPr id="30722" name="Title Placeholder 1"/>
          <p:cNvSpPr>
            <a:spLocks noGrp="1"/>
          </p:cNvSpPr>
          <p:nvPr>
            <p:ph type="ctrTitle"/>
          </p:nvPr>
        </p:nvSpPr>
        <p:spPr>
          <a:xfrm>
            <a:off x="4511675" y="515938"/>
            <a:ext cx="4486275" cy="3295650"/>
          </a:xfrm>
        </p:spPr>
        <p:txBody>
          <a:bodyPr/>
          <a:lstStyle>
            <a:lvl1pPr>
              <a:defRPr cap="small" baseline="0" smtClean="0">
                <a:solidFill>
                  <a:srgbClr val="1835A6"/>
                </a:solidFill>
                <a:latin typeface="Interstat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23" name="Text Placeholder 2"/>
          <p:cNvSpPr>
            <a:spLocks noGrp="1"/>
          </p:cNvSpPr>
          <p:nvPr>
            <p:ph type="subTitle" idx="1"/>
          </p:nvPr>
        </p:nvSpPr>
        <p:spPr>
          <a:xfrm>
            <a:off x="4511675" y="3886200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mtClean="0">
                <a:solidFill>
                  <a:srgbClr val="6E6E6E"/>
                </a:solidFill>
                <a:latin typeface="Interstate Regular" pitchFamily="50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19200"/>
            <a:ext cx="3048000" cy="3387505"/>
          </a:xfrm>
          <a:prstGeom prst="round2DiagRect">
            <a:avLst>
              <a:gd name="adj1" fmla="val 16667"/>
              <a:gd name="adj2" fmla="val 0"/>
            </a:avLst>
          </a:prstGeom>
          <a:ln w="82550" cap="sq">
            <a:noFill/>
            <a:miter lim="800000"/>
          </a:ln>
          <a:effectLst/>
        </p:spPr>
      </p:pic>
      <p:sp>
        <p:nvSpPr>
          <p:cNvPr id="7" name="TextBox 9"/>
          <p:cNvSpPr txBox="1"/>
          <p:nvPr/>
        </p:nvSpPr>
        <p:spPr>
          <a:xfrm>
            <a:off x="5334000" y="44958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Opportunity</a:t>
            </a:r>
          </a:p>
        </p:txBody>
      </p:sp>
      <p:sp>
        <p:nvSpPr>
          <p:cNvPr id="35842" name="Title Placeholder 1"/>
          <p:cNvSpPr>
            <a:spLocks noGrp="1"/>
          </p:cNvSpPr>
          <p:nvPr>
            <p:ph type="ctrTitle"/>
          </p:nvPr>
        </p:nvSpPr>
        <p:spPr>
          <a:xfrm>
            <a:off x="152400" y="631825"/>
            <a:ext cx="5022850" cy="3295650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843" name="Text Placeholder 2"/>
          <p:cNvSpPr>
            <a:spLocks noGrp="1"/>
          </p:cNvSpPr>
          <p:nvPr>
            <p:ph type="subTitle" idx="1"/>
          </p:nvPr>
        </p:nvSpPr>
        <p:spPr>
          <a:xfrm>
            <a:off x="457200" y="3927475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39" y="2201862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7"/>
          <p:cNvSpPr txBox="1"/>
          <p:nvPr/>
        </p:nvSpPr>
        <p:spPr>
          <a:xfrm>
            <a:off x="1536700" y="5486400"/>
            <a:ext cx="3810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Innovation</a:t>
            </a:r>
          </a:p>
        </p:txBody>
      </p:sp>
      <p:sp>
        <p:nvSpPr>
          <p:cNvPr id="37890" name="Title Placeholder 1"/>
          <p:cNvSpPr>
            <a:spLocks noGrp="1"/>
          </p:cNvSpPr>
          <p:nvPr>
            <p:ph type="ctrTitle"/>
          </p:nvPr>
        </p:nvSpPr>
        <p:spPr>
          <a:xfrm>
            <a:off x="234950" y="400050"/>
            <a:ext cx="8763000" cy="1647825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891" name="Text Placeholder 2"/>
          <p:cNvSpPr>
            <a:spLocks noGrp="1"/>
          </p:cNvSpPr>
          <p:nvPr>
            <p:ph type="subTitle" idx="1"/>
          </p:nvPr>
        </p:nvSpPr>
        <p:spPr>
          <a:xfrm>
            <a:off x="5346700" y="2201862"/>
            <a:ext cx="362585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01601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86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861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69332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s-ES_tradnl" dirty="0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 b="1"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36566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8842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09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43455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72407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06364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974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0450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508000" y="6581422"/>
            <a:ext cx="8173156" cy="26528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33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729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3716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85637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752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7772400" cy="1362075"/>
          </a:xfrm>
        </p:spPr>
        <p:txBody>
          <a:bodyPr anchor="t"/>
          <a:lstStyle>
            <a:lvl1pPr algn="l">
              <a:defRPr sz="3200" b="1" cap="none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23955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7772400" cy="1362075"/>
          </a:xfrm>
        </p:spPr>
        <p:txBody>
          <a:bodyPr anchor="t"/>
          <a:lstStyle>
            <a:lvl1pPr algn="l">
              <a:defRPr sz="3200" b="1" cap="none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373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15" r:id="rId2"/>
    <p:sldLayoutId id="2147483914" r:id="rId3"/>
    <p:sldLayoutId id="2147483913" r:id="rId4"/>
    <p:sldLayoutId id="2147483912" r:id="rId5"/>
    <p:sldLayoutId id="2147483911" r:id="rId6"/>
    <p:sldLayoutId id="2147483910" r:id="rId7"/>
    <p:sldLayoutId id="2147483909" r:id="rId8"/>
    <p:sldLayoutId id="2147483908" r:id="rId9"/>
    <p:sldLayoutId id="2147483907" r:id="rId10"/>
    <p:sldLayoutId id="21474839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25" r:id="rId2"/>
    <p:sldLayoutId id="2147483924" r:id="rId3"/>
    <p:sldLayoutId id="2147483923" r:id="rId4"/>
    <p:sldLayoutId id="2147483922" r:id="rId5"/>
    <p:sldLayoutId id="2147483921" r:id="rId6"/>
    <p:sldLayoutId id="2147483920" r:id="rId7"/>
    <p:sldLayoutId id="2147483919" r:id="rId8"/>
    <p:sldLayoutId id="2147483918" r:id="rId9"/>
    <p:sldLayoutId id="2147483917" r:id="rId10"/>
    <p:sldLayoutId id="21474839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5" r:id="rId2"/>
    <p:sldLayoutId id="2147483934" r:id="rId3"/>
    <p:sldLayoutId id="2147483933" r:id="rId4"/>
    <p:sldLayoutId id="2147483932" r:id="rId5"/>
    <p:sldLayoutId id="2147483931" r:id="rId6"/>
    <p:sldLayoutId id="2147483930" r:id="rId7"/>
    <p:sldLayoutId id="2147483929" r:id="rId8"/>
    <p:sldLayoutId id="2147483928" r:id="rId9"/>
    <p:sldLayoutId id="2147483927" r:id="rId10"/>
    <p:sldLayoutId id="21474839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Arial" charset="0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4" r:id="rId4"/>
    <p:sldLayoutId id="2147483961" r:id="rId5"/>
    <p:sldLayoutId id="2147483943" r:id="rId6"/>
    <p:sldLayoutId id="2147483942" r:id="rId7"/>
    <p:sldLayoutId id="2147483941" r:id="rId8"/>
    <p:sldLayoutId id="2147483940" r:id="rId9"/>
    <p:sldLayoutId id="2147483939" r:id="rId10"/>
    <p:sldLayoutId id="2147483938" r:id="rId11"/>
    <p:sldLayoutId id="2147483937" r:id="rId12"/>
    <p:sldLayoutId id="2147483936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3D3F3A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1835A6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D3F3A"/>
          </a:solidFill>
          <a:latin typeface="+mn-lt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64873" y="361950"/>
            <a:ext cx="8214254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7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7068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11" Type="http://schemas.openxmlformats.org/officeDocument/2006/relationships/image" Target="../media/image48.png"/><Relationship Id="rId5" Type="http://schemas.openxmlformats.org/officeDocument/2006/relationships/image" Target="../media/image36.png"/><Relationship Id="rId10" Type="http://schemas.openxmlformats.org/officeDocument/2006/relationships/image" Target="../media/image47.png"/><Relationship Id="rId4" Type="http://schemas.openxmlformats.org/officeDocument/2006/relationships/image" Target="../media/image34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2.png"/><Relationship Id="rId7" Type="http://schemas.openxmlformats.org/officeDocument/2006/relationships/image" Target="../media/image37.png"/><Relationship Id="rId12" Type="http://schemas.openxmlformats.org/officeDocument/2006/relationships/image" Target="../media/image5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ech.nitoyon.com/en/blog/2013/11/07/k-means/" TargetMode="Externa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/>
          </p:cNvSpPr>
          <p:nvPr>
            <p:ph type="subTitle" idx="1"/>
          </p:nvPr>
        </p:nvSpPr>
        <p:spPr>
          <a:xfrm>
            <a:off x="2411760" y="5157192"/>
            <a:ext cx="8121724" cy="69073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Interstate Regular"/>
              </a:rPr>
              <a:t>Naveen Kumar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D3C12-EAA5-48F3-B7A8-52686721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960" y="1484784"/>
            <a:ext cx="4968552" cy="3024336"/>
          </a:xfrm>
        </p:spPr>
        <p:txBody>
          <a:bodyPr/>
          <a:lstStyle/>
          <a:p>
            <a:r>
              <a:rPr lang="en-US" sz="3000" dirty="0"/>
              <a:t>INTRODUCTION </a:t>
            </a:r>
            <a:br>
              <a:rPr lang="en-US" sz="3000" dirty="0"/>
            </a:br>
            <a:r>
              <a:rPr lang="en-US" sz="3000" dirty="0"/>
              <a:t>TO </a:t>
            </a:r>
            <a:br>
              <a:rPr lang="en-US" sz="3000" dirty="0"/>
            </a:br>
            <a:r>
              <a:rPr lang="en-US" sz="3000" dirty="0"/>
              <a:t>BUSINESS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000" dirty="0"/>
              <a:t>BIA 3713</a:t>
            </a:r>
            <a:br>
              <a:rPr lang="en-US" sz="3600" dirty="0"/>
            </a:br>
            <a:br>
              <a:rPr lang="en-US" sz="3600" dirty="0"/>
            </a:br>
            <a:r>
              <a:rPr lang="en-US" sz="3000" dirty="0"/>
              <a:t>Week 12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58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F62C-FCB5-4FFC-B151-95B4DDDAA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0695" lvl="1" indent="-179705">
              <a:lnSpc>
                <a:spcPct val="100000"/>
              </a:lnSpc>
              <a:spcBef>
                <a:spcPts val="234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lang="en-US" sz="2400" spc="-5" dirty="0">
                <a:solidFill>
                  <a:srgbClr val="3E3A39"/>
                </a:solidFill>
                <a:latin typeface="Arial"/>
                <a:cs typeface="Arial"/>
              </a:rPr>
              <a:t>Supervised</a:t>
            </a:r>
          </a:p>
          <a:p>
            <a:pPr marL="480695" lvl="1" indent="-179705">
              <a:lnSpc>
                <a:spcPct val="100000"/>
              </a:lnSpc>
              <a:spcBef>
                <a:spcPts val="234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480695" lvl="1" indent="-179705">
              <a:lnSpc>
                <a:spcPct val="100000"/>
              </a:lnSpc>
              <a:spcBef>
                <a:spcPts val="310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lang="en-US" sz="2400" spc="-5" dirty="0">
                <a:solidFill>
                  <a:srgbClr val="3E3A39"/>
                </a:solidFill>
                <a:latin typeface="Arial"/>
                <a:cs typeface="Arial"/>
              </a:rPr>
              <a:t>Unsupervised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6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Machine Learning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5FC38E8-E538-5543-AEE6-CC36676956E8}"/>
              </a:ext>
            </a:extLst>
          </p:cNvPr>
          <p:cNvSpPr/>
          <p:nvPr/>
        </p:nvSpPr>
        <p:spPr>
          <a:xfrm>
            <a:off x="3811954" y="1465503"/>
            <a:ext cx="1627933" cy="1978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22B6149-BAF0-5647-8064-5408800B4EE7}"/>
              </a:ext>
            </a:extLst>
          </p:cNvPr>
          <p:cNvSpPr txBox="1"/>
          <p:nvPr/>
        </p:nvSpPr>
        <p:spPr>
          <a:xfrm>
            <a:off x="4152846" y="3153908"/>
            <a:ext cx="857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E3A39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34A757BB-82A1-B94D-B1BF-B58056DBF830}"/>
              </a:ext>
            </a:extLst>
          </p:cNvPr>
          <p:cNvSpPr/>
          <p:nvPr/>
        </p:nvSpPr>
        <p:spPr>
          <a:xfrm>
            <a:off x="3167350" y="2123709"/>
            <a:ext cx="477520" cy="528955"/>
          </a:xfrm>
          <a:custGeom>
            <a:avLst/>
            <a:gdLst/>
            <a:ahLst/>
            <a:cxnLst/>
            <a:rect l="l" t="t" r="r" b="b"/>
            <a:pathLst>
              <a:path w="477520" h="528955">
                <a:moveTo>
                  <a:pt x="238555" y="0"/>
                </a:moveTo>
                <a:lnTo>
                  <a:pt x="238555" y="132087"/>
                </a:lnTo>
                <a:lnTo>
                  <a:pt x="0" y="132087"/>
                </a:lnTo>
                <a:lnTo>
                  <a:pt x="0" y="396264"/>
                </a:lnTo>
                <a:lnTo>
                  <a:pt x="238555" y="396264"/>
                </a:lnTo>
                <a:lnTo>
                  <a:pt x="238555" y="528351"/>
                </a:lnTo>
                <a:lnTo>
                  <a:pt x="477111" y="264175"/>
                </a:lnTo>
                <a:lnTo>
                  <a:pt x="238555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D15F525-94AC-5742-A650-7EE38FF40C51}"/>
              </a:ext>
            </a:extLst>
          </p:cNvPr>
          <p:cNvSpPr/>
          <p:nvPr/>
        </p:nvSpPr>
        <p:spPr>
          <a:xfrm>
            <a:off x="5603335" y="2123709"/>
            <a:ext cx="477520" cy="528955"/>
          </a:xfrm>
          <a:custGeom>
            <a:avLst/>
            <a:gdLst/>
            <a:ahLst/>
            <a:cxnLst/>
            <a:rect l="l" t="t" r="r" b="b"/>
            <a:pathLst>
              <a:path w="477520" h="528955">
                <a:moveTo>
                  <a:pt x="238555" y="0"/>
                </a:moveTo>
                <a:lnTo>
                  <a:pt x="238555" y="132087"/>
                </a:lnTo>
                <a:lnTo>
                  <a:pt x="0" y="132087"/>
                </a:lnTo>
                <a:lnTo>
                  <a:pt x="0" y="396264"/>
                </a:lnTo>
                <a:lnTo>
                  <a:pt x="238555" y="396264"/>
                </a:lnTo>
                <a:lnTo>
                  <a:pt x="238555" y="528351"/>
                </a:lnTo>
                <a:lnTo>
                  <a:pt x="477111" y="264175"/>
                </a:lnTo>
                <a:lnTo>
                  <a:pt x="238555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CB5C29C-ED32-844E-B4EE-8BDECAD6EF68}"/>
              </a:ext>
            </a:extLst>
          </p:cNvPr>
          <p:cNvSpPr txBox="1"/>
          <p:nvPr/>
        </p:nvSpPr>
        <p:spPr>
          <a:xfrm>
            <a:off x="6290838" y="2233411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95" dirty="0">
                <a:solidFill>
                  <a:srgbClr val="3E3A39"/>
                </a:solidFill>
                <a:latin typeface="Arial Unicode MS"/>
                <a:cs typeface="Arial Unicode MS"/>
              </a:rPr>
              <a:t>𝑦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F3765A8-CEF6-4F40-9475-E6D688B34140}"/>
              </a:ext>
            </a:extLst>
          </p:cNvPr>
          <p:cNvSpPr txBox="1"/>
          <p:nvPr/>
        </p:nvSpPr>
        <p:spPr>
          <a:xfrm>
            <a:off x="6633707" y="1833108"/>
            <a:ext cx="213360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645"/>
              </a:lnSpc>
              <a:spcBef>
                <a:spcPts val="10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Class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45"/>
              </a:lnSpc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Label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35" dirty="0">
                <a:solidFill>
                  <a:srgbClr val="3E3A39"/>
                </a:solidFill>
                <a:latin typeface="Arial"/>
                <a:cs typeface="Arial"/>
              </a:rPr>
              <a:t>Target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Output</a:t>
            </a:r>
            <a:r>
              <a:rPr sz="1400" spc="-7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feature/attribute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Dependent</a:t>
            </a:r>
            <a:r>
              <a:rPr sz="1400" spc="-1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variable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C657553A-EB53-4942-AA46-65DCB09148A8}"/>
              </a:ext>
            </a:extLst>
          </p:cNvPr>
          <p:cNvSpPr txBox="1"/>
          <p:nvPr/>
        </p:nvSpPr>
        <p:spPr>
          <a:xfrm>
            <a:off x="440727" y="2049516"/>
            <a:ext cx="2054860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645"/>
              </a:lnSpc>
              <a:spcBef>
                <a:spcPts val="10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Input</a:t>
            </a:r>
            <a:r>
              <a:rPr sz="1400" spc="-1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features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45"/>
              </a:lnSpc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Input</a:t>
            </a:r>
            <a:r>
              <a:rPr sz="1400" spc="-1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attributes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Independent</a:t>
            </a:r>
            <a:r>
              <a:rPr sz="1400" spc="-6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variables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A8582A33-5BE2-404F-9F7E-13373EDBAF11}"/>
              </a:ext>
            </a:extLst>
          </p:cNvPr>
          <p:cNvSpPr/>
          <p:nvPr/>
        </p:nvSpPr>
        <p:spPr>
          <a:xfrm>
            <a:off x="3865119" y="3869715"/>
            <a:ext cx="1627933" cy="1978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A3AF545F-6E01-4848-9252-0E99922602F4}"/>
              </a:ext>
            </a:extLst>
          </p:cNvPr>
          <p:cNvSpPr txBox="1"/>
          <p:nvPr/>
        </p:nvSpPr>
        <p:spPr>
          <a:xfrm>
            <a:off x="4206011" y="5558120"/>
            <a:ext cx="857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E3A39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59253921-01C4-9E42-B18F-223E3916A17C}"/>
              </a:ext>
            </a:extLst>
          </p:cNvPr>
          <p:cNvSpPr/>
          <p:nvPr/>
        </p:nvSpPr>
        <p:spPr>
          <a:xfrm>
            <a:off x="3220515" y="4527921"/>
            <a:ext cx="477520" cy="528955"/>
          </a:xfrm>
          <a:custGeom>
            <a:avLst/>
            <a:gdLst/>
            <a:ahLst/>
            <a:cxnLst/>
            <a:rect l="l" t="t" r="r" b="b"/>
            <a:pathLst>
              <a:path w="477520" h="528955">
                <a:moveTo>
                  <a:pt x="238555" y="0"/>
                </a:moveTo>
                <a:lnTo>
                  <a:pt x="238555" y="132087"/>
                </a:lnTo>
                <a:lnTo>
                  <a:pt x="0" y="132087"/>
                </a:lnTo>
                <a:lnTo>
                  <a:pt x="0" y="396264"/>
                </a:lnTo>
                <a:lnTo>
                  <a:pt x="238555" y="396264"/>
                </a:lnTo>
                <a:lnTo>
                  <a:pt x="238555" y="528351"/>
                </a:lnTo>
                <a:lnTo>
                  <a:pt x="477111" y="264175"/>
                </a:lnTo>
                <a:lnTo>
                  <a:pt x="238555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78870123-2C80-184F-8B66-9D66D4D3B5BD}"/>
              </a:ext>
            </a:extLst>
          </p:cNvPr>
          <p:cNvSpPr/>
          <p:nvPr/>
        </p:nvSpPr>
        <p:spPr>
          <a:xfrm>
            <a:off x="5656500" y="4527921"/>
            <a:ext cx="477520" cy="528955"/>
          </a:xfrm>
          <a:custGeom>
            <a:avLst/>
            <a:gdLst/>
            <a:ahLst/>
            <a:cxnLst/>
            <a:rect l="l" t="t" r="r" b="b"/>
            <a:pathLst>
              <a:path w="477520" h="528955">
                <a:moveTo>
                  <a:pt x="238555" y="0"/>
                </a:moveTo>
                <a:lnTo>
                  <a:pt x="238555" y="132087"/>
                </a:lnTo>
                <a:lnTo>
                  <a:pt x="0" y="132087"/>
                </a:lnTo>
                <a:lnTo>
                  <a:pt x="0" y="396264"/>
                </a:lnTo>
                <a:lnTo>
                  <a:pt x="238555" y="396264"/>
                </a:lnTo>
                <a:lnTo>
                  <a:pt x="238555" y="528351"/>
                </a:lnTo>
                <a:lnTo>
                  <a:pt x="477111" y="264175"/>
                </a:lnTo>
                <a:lnTo>
                  <a:pt x="238555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3D7AFF1E-4A1A-064B-BAB5-B11E005564CC}"/>
              </a:ext>
            </a:extLst>
          </p:cNvPr>
          <p:cNvSpPr txBox="1"/>
          <p:nvPr/>
        </p:nvSpPr>
        <p:spPr>
          <a:xfrm>
            <a:off x="6686872" y="4237320"/>
            <a:ext cx="2133600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645"/>
              </a:lnSpc>
              <a:spcBef>
                <a:spcPts val="100"/>
              </a:spcBef>
              <a:buChar char="▪"/>
              <a:tabLst>
                <a:tab pos="297815" algn="l"/>
                <a:tab pos="298450" algn="l"/>
              </a:tabLst>
            </a:pPr>
            <a:r>
              <a:rPr lang="en-US" sz="1400" spc="-5" dirty="0">
                <a:solidFill>
                  <a:srgbClr val="3E3A39"/>
                </a:solidFill>
                <a:latin typeface="Arial"/>
                <a:cs typeface="Arial"/>
              </a:rPr>
              <a:t>Groups or segments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83A2A579-7420-3C43-B641-6643881C362F}"/>
              </a:ext>
            </a:extLst>
          </p:cNvPr>
          <p:cNvSpPr txBox="1"/>
          <p:nvPr/>
        </p:nvSpPr>
        <p:spPr>
          <a:xfrm>
            <a:off x="493892" y="4453728"/>
            <a:ext cx="205486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645"/>
              </a:lnSpc>
              <a:spcBef>
                <a:spcPts val="10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Input</a:t>
            </a:r>
            <a:r>
              <a:rPr sz="1400" spc="-1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features</a:t>
            </a:r>
            <a:endParaRPr sz="1400" dirty="0">
              <a:latin typeface="Arial"/>
              <a:cs typeface="Arial"/>
            </a:endParaRPr>
          </a:p>
          <a:p>
            <a:pPr marL="298450" indent="-285750">
              <a:lnSpc>
                <a:spcPts val="1645"/>
              </a:lnSpc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Input</a:t>
            </a:r>
            <a:r>
              <a:rPr sz="1400" spc="-1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attributes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52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Supervised</a:t>
            </a:r>
            <a:r>
              <a:rPr lang="en-US" spc="-60" dirty="0"/>
              <a:t> </a:t>
            </a:r>
            <a:r>
              <a:rPr lang="en-US" spc="-5" dirty="0"/>
              <a:t>Learning</a:t>
            </a:r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7D41EC8-C6DA-3C4D-8112-5C46433BC6DE}"/>
              </a:ext>
            </a:extLst>
          </p:cNvPr>
          <p:cNvSpPr txBox="1"/>
          <p:nvPr/>
        </p:nvSpPr>
        <p:spPr>
          <a:xfrm>
            <a:off x="321900" y="1291688"/>
            <a:ext cx="8341359" cy="9983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26390" indent="-288290">
              <a:lnSpc>
                <a:spcPct val="100000"/>
              </a:lnSpc>
              <a:spcBef>
                <a:spcPts val="530"/>
              </a:spcBef>
              <a:buClr>
                <a:srgbClr val="FFD800"/>
              </a:buClr>
              <a:buChar char="▪"/>
              <a:tabLst>
                <a:tab pos="325755" algn="l"/>
                <a:tab pos="326390" algn="l"/>
              </a:tabLst>
            </a:pP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training set with many examples of </a:t>
            </a:r>
            <a:r>
              <a:rPr sz="1800" spc="-180" dirty="0">
                <a:solidFill>
                  <a:srgbClr val="3E3A39"/>
                </a:solidFill>
                <a:latin typeface="Arial Unicode MS"/>
                <a:cs typeface="Arial Unicode MS"/>
              </a:rPr>
              <a:t>(𝑿,</a:t>
            </a:r>
            <a:r>
              <a:rPr sz="1800" spc="-305" dirty="0">
                <a:solidFill>
                  <a:srgbClr val="3E3A39"/>
                </a:solidFill>
                <a:latin typeface="Arial Unicode MS"/>
                <a:cs typeface="Arial Unicode MS"/>
              </a:rPr>
              <a:t> </a:t>
            </a:r>
            <a:r>
              <a:rPr sz="1800" spc="-310" dirty="0">
                <a:solidFill>
                  <a:srgbClr val="3E3A39"/>
                </a:solidFill>
                <a:latin typeface="Arial Unicode MS"/>
                <a:cs typeface="Arial Unicode MS"/>
              </a:rPr>
              <a:t>𝑦)</a:t>
            </a:r>
            <a:endParaRPr sz="1800" dirty="0">
              <a:latin typeface="Arial Unicode MS"/>
              <a:cs typeface="Arial Unicode MS"/>
            </a:endParaRPr>
          </a:p>
          <a:p>
            <a:pPr marL="326390" marR="43180" indent="-288290">
              <a:lnSpc>
                <a:spcPts val="2090"/>
              </a:lnSpc>
              <a:spcBef>
                <a:spcPts val="775"/>
              </a:spcBef>
              <a:buClr>
                <a:srgbClr val="FFD800"/>
              </a:buClr>
              <a:buChar char="▪"/>
              <a:tabLst>
                <a:tab pos="325755" algn="l"/>
                <a:tab pos="326390" algn="l"/>
              </a:tabLst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The model learns on the examples of the training set to produce the right value  of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y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for an input vector</a:t>
            </a:r>
            <a:r>
              <a:rPr sz="1800" spc="-1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55" dirty="0">
                <a:solidFill>
                  <a:srgbClr val="3E3A39"/>
                </a:solidFill>
                <a:latin typeface="Arial Unicode MS"/>
                <a:cs typeface="Arial Unicode MS"/>
              </a:rPr>
              <a:t>𝑿</a:t>
            </a:r>
            <a:endParaRPr sz="1800" dirty="0">
              <a:latin typeface="Arial Unicode MS"/>
              <a:cs typeface="Arial Unicode MS"/>
            </a:endParaRPr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9F8F455D-5903-4A42-8D1B-430DCA7F9848}"/>
              </a:ext>
            </a:extLst>
          </p:cNvPr>
          <p:cNvGrpSpPr/>
          <p:nvPr/>
        </p:nvGrpSpPr>
        <p:grpSpPr>
          <a:xfrm>
            <a:off x="1937490" y="2823504"/>
            <a:ext cx="5934075" cy="2590800"/>
            <a:chOff x="1937490" y="2460947"/>
            <a:chExt cx="5934075" cy="2590800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E3DC9649-A9A1-F240-891D-98CCCC0ADEE4}"/>
                </a:ext>
              </a:extLst>
            </p:cNvPr>
            <p:cNvSpPr/>
            <p:nvPr/>
          </p:nvSpPr>
          <p:spPr>
            <a:xfrm>
              <a:off x="2510351" y="2857500"/>
              <a:ext cx="3528695" cy="2165350"/>
            </a:xfrm>
            <a:custGeom>
              <a:avLst/>
              <a:gdLst/>
              <a:ahLst/>
              <a:cxnLst/>
              <a:rect l="l" t="t" r="r" b="b"/>
              <a:pathLst>
                <a:path w="3528695" h="2165350">
                  <a:moveTo>
                    <a:pt x="0" y="2165138"/>
                  </a:moveTo>
                  <a:lnTo>
                    <a:pt x="3528392" y="0"/>
                  </a:lnTo>
                </a:path>
              </a:pathLst>
            </a:custGeom>
            <a:ln w="57150">
              <a:solidFill>
                <a:srgbClr val="BFA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EA2DB01-2C79-2B49-868C-F337AF5BB293}"/>
                </a:ext>
              </a:extLst>
            </p:cNvPr>
            <p:cNvSpPr/>
            <p:nvPr/>
          </p:nvSpPr>
          <p:spPr>
            <a:xfrm>
              <a:off x="5964398" y="41308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72003" y="0"/>
                  </a:moveTo>
                  <a:lnTo>
                    <a:pt x="43976" y="5658"/>
                  </a:lnTo>
                  <a:lnTo>
                    <a:pt x="21089" y="21090"/>
                  </a:lnTo>
                  <a:lnTo>
                    <a:pt x="5658" y="43979"/>
                  </a:lnTo>
                  <a:lnTo>
                    <a:pt x="0" y="72009"/>
                  </a:lnTo>
                  <a:lnTo>
                    <a:pt x="5658" y="100037"/>
                  </a:lnTo>
                  <a:lnTo>
                    <a:pt x="21089" y="122926"/>
                  </a:lnTo>
                  <a:lnTo>
                    <a:pt x="43976" y="138358"/>
                  </a:lnTo>
                  <a:lnTo>
                    <a:pt x="72003" y="144016"/>
                  </a:lnTo>
                  <a:lnTo>
                    <a:pt x="100031" y="138358"/>
                  </a:lnTo>
                  <a:lnTo>
                    <a:pt x="122918" y="122926"/>
                  </a:lnTo>
                  <a:lnTo>
                    <a:pt x="138349" y="100037"/>
                  </a:lnTo>
                  <a:lnTo>
                    <a:pt x="144007" y="72009"/>
                  </a:lnTo>
                  <a:lnTo>
                    <a:pt x="138349" y="43979"/>
                  </a:lnTo>
                  <a:lnTo>
                    <a:pt x="122918" y="21090"/>
                  </a:lnTo>
                  <a:lnTo>
                    <a:pt x="100031" y="5658"/>
                  </a:lnTo>
                  <a:lnTo>
                    <a:pt x="72003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8BF54EB7-A780-1D4D-9A05-BA1AEA1C0556}"/>
                </a:ext>
              </a:extLst>
            </p:cNvPr>
            <p:cNvSpPr/>
            <p:nvPr/>
          </p:nvSpPr>
          <p:spPr>
            <a:xfrm>
              <a:off x="5964398" y="41308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72008"/>
                  </a:moveTo>
                  <a:lnTo>
                    <a:pt x="5658" y="43979"/>
                  </a:lnTo>
                  <a:lnTo>
                    <a:pt x="21089" y="21090"/>
                  </a:lnTo>
                  <a:lnTo>
                    <a:pt x="43976" y="5658"/>
                  </a:lnTo>
                  <a:lnTo>
                    <a:pt x="72004" y="0"/>
                  </a:lnTo>
                  <a:lnTo>
                    <a:pt x="100031" y="5658"/>
                  </a:lnTo>
                  <a:lnTo>
                    <a:pt x="122918" y="21090"/>
                  </a:lnTo>
                  <a:lnTo>
                    <a:pt x="138349" y="43979"/>
                  </a:lnTo>
                  <a:lnTo>
                    <a:pt x="144008" y="72008"/>
                  </a:lnTo>
                  <a:lnTo>
                    <a:pt x="138349" y="100036"/>
                  </a:lnTo>
                  <a:lnTo>
                    <a:pt x="122918" y="122925"/>
                  </a:lnTo>
                  <a:lnTo>
                    <a:pt x="100031" y="138357"/>
                  </a:lnTo>
                  <a:lnTo>
                    <a:pt x="72004" y="144016"/>
                  </a:lnTo>
                  <a:lnTo>
                    <a:pt x="43976" y="138357"/>
                  </a:lnTo>
                  <a:lnTo>
                    <a:pt x="21089" y="122925"/>
                  </a:lnTo>
                  <a:lnTo>
                    <a:pt x="5658" y="100036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D33130FD-96FB-3B45-A11A-6FD617D80F64}"/>
                </a:ext>
              </a:extLst>
            </p:cNvPr>
            <p:cNvSpPr/>
            <p:nvPr/>
          </p:nvSpPr>
          <p:spPr>
            <a:xfrm>
              <a:off x="2497273" y="3081007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23C2010D-E428-AD4C-8F73-0EA37EFF8F6D}"/>
                </a:ext>
              </a:extLst>
            </p:cNvPr>
            <p:cNvSpPr/>
            <p:nvPr/>
          </p:nvSpPr>
          <p:spPr>
            <a:xfrm>
              <a:off x="2572956" y="2856048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3E6FC858-1C95-6F4D-86C6-C3A66520D54C}"/>
                </a:ext>
              </a:extLst>
            </p:cNvPr>
            <p:cNvSpPr/>
            <p:nvPr/>
          </p:nvSpPr>
          <p:spPr>
            <a:xfrm>
              <a:off x="2765529" y="3008999"/>
              <a:ext cx="309108" cy="309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55D9F53A-B005-F34A-8E4F-9C54AEC0ADA2}"/>
                </a:ext>
              </a:extLst>
            </p:cNvPr>
            <p:cNvSpPr/>
            <p:nvPr/>
          </p:nvSpPr>
          <p:spPr>
            <a:xfrm>
              <a:off x="4458511" y="3355210"/>
              <a:ext cx="156708" cy="156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D273B97F-7DED-2C49-AAF1-01ABBA452250}"/>
                </a:ext>
              </a:extLst>
            </p:cNvPr>
            <p:cNvSpPr/>
            <p:nvPr/>
          </p:nvSpPr>
          <p:spPr>
            <a:xfrm>
              <a:off x="3522593" y="3153016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072B4DAE-70AB-4648-B3C2-1F7FC5DA1CD2}"/>
                </a:ext>
              </a:extLst>
            </p:cNvPr>
            <p:cNvSpPr/>
            <p:nvPr/>
          </p:nvSpPr>
          <p:spPr>
            <a:xfrm>
              <a:off x="3475755" y="2907193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B4234550-F2F3-E34D-B266-0ECB9BF11E80}"/>
                </a:ext>
              </a:extLst>
            </p:cNvPr>
            <p:cNvSpPr/>
            <p:nvPr/>
          </p:nvSpPr>
          <p:spPr>
            <a:xfrm>
              <a:off x="4515857" y="2954690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94B572C4-7671-CD47-A7ED-9B5C942220CB}"/>
                </a:ext>
              </a:extLst>
            </p:cNvPr>
            <p:cNvSpPr/>
            <p:nvPr/>
          </p:nvSpPr>
          <p:spPr>
            <a:xfrm>
              <a:off x="2610401" y="4075282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780DDC2A-84EE-1E4C-9D24-E2AA8B710A27}"/>
                </a:ext>
              </a:extLst>
            </p:cNvPr>
            <p:cNvSpPr/>
            <p:nvPr/>
          </p:nvSpPr>
          <p:spPr>
            <a:xfrm>
              <a:off x="3936639" y="3089391"/>
              <a:ext cx="156708" cy="156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C7FB277F-297F-1E4B-80F8-77524A4DDD5B}"/>
                </a:ext>
              </a:extLst>
            </p:cNvPr>
            <p:cNvSpPr/>
            <p:nvPr/>
          </p:nvSpPr>
          <p:spPr>
            <a:xfrm>
              <a:off x="2806336" y="3570479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EEF3AF86-4BAC-4A4E-88CB-6D9199B9E7B1}"/>
                </a:ext>
              </a:extLst>
            </p:cNvPr>
            <p:cNvSpPr/>
            <p:nvPr/>
          </p:nvSpPr>
          <p:spPr>
            <a:xfrm>
              <a:off x="3814017" y="3515993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BCF9E762-C064-2A42-8692-57D63F9249F9}"/>
                </a:ext>
              </a:extLst>
            </p:cNvPr>
            <p:cNvSpPr/>
            <p:nvPr/>
          </p:nvSpPr>
          <p:spPr>
            <a:xfrm>
              <a:off x="3457538" y="3574925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C17E2A84-AC4B-B14A-84A2-24D7997E5241}"/>
                </a:ext>
              </a:extLst>
            </p:cNvPr>
            <p:cNvSpPr/>
            <p:nvPr/>
          </p:nvSpPr>
          <p:spPr>
            <a:xfrm>
              <a:off x="3096157" y="3848569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0E2911D1-7C35-E440-B93C-6628989732FB}"/>
                </a:ext>
              </a:extLst>
            </p:cNvPr>
            <p:cNvSpPr/>
            <p:nvPr/>
          </p:nvSpPr>
          <p:spPr>
            <a:xfrm>
              <a:off x="5666625" y="3761547"/>
              <a:ext cx="156708" cy="156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48212E00-0F8F-8947-987F-CACD5B47E6CA}"/>
                </a:ext>
              </a:extLst>
            </p:cNvPr>
            <p:cNvSpPr/>
            <p:nvPr/>
          </p:nvSpPr>
          <p:spPr>
            <a:xfrm>
              <a:off x="5619787" y="3515724"/>
              <a:ext cx="156708" cy="156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AC2AA61B-A418-5949-865A-DD43AAB1C11D}"/>
                </a:ext>
              </a:extLst>
            </p:cNvPr>
            <p:cNvSpPr/>
            <p:nvPr/>
          </p:nvSpPr>
          <p:spPr>
            <a:xfrm>
              <a:off x="6080671" y="3697922"/>
              <a:ext cx="156708" cy="156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D3AE1432-31A9-A947-B239-C72D2A0F4D2C}"/>
                </a:ext>
              </a:extLst>
            </p:cNvPr>
            <p:cNvSpPr/>
            <p:nvPr/>
          </p:nvSpPr>
          <p:spPr>
            <a:xfrm>
              <a:off x="5171263" y="3883863"/>
              <a:ext cx="156708" cy="156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A118A3E7-03DA-AC42-9C85-7E794155179B}"/>
                </a:ext>
              </a:extLst>
            </p:cNvPr>
            <p:cNvSpPr/>
            <p:nvPr/>
          </p:nvSpPr>
          <p:spPr>
            <a:xfrm>
              <a:off x="6030052" y="3347152"/>
              <a:ext cx="156708" cy="156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D393E48C-406D-6741-B722-2F05615FA183}"/>
                </a:ext>
              </a:extLst>
            </p:cNvPr>
            <p:cNvSpPr/>
            <p:nvPr/>
          </p:nvSpPr>
          <p:spPr>
            <a:xfrm>
              <a:off x="4701148" y="4529559"/>
              <a:ext cx="156708" cy="156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21669C75-358C-534B-82E6-4181BFA72B00}"/>
                </a:ext>
              </a:extLst>
            </p:cNvPr>
            <p:cNvSpPr/>
            <p:nvPr/>
          </p:nvSpPr>
          <p:spPr>
            <a:xfrm>
              <a:off x="6116798" y="42832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72003" y="0"/>
                  </a:moveTo>
                  <a:lnTo>
                    <a:pt x="43976" y="5658"/>
                  </a:lnTo>
                  <a:lnTo>
                    <a:pt x="21089" y="21090"/>
                  </a:lnTo>
                  <a:lnTo>
                    <a:pt x="5658" y="43979"/>
                  </a:lnTo>
                  <a:lnTo>
                    <a:pt x="0" y="72009"/>
                  </a:lnTo>
                  <a:lnTo>
                    <a:pt x="5658" y="100037"/>
                  </a:lnTo>
                  <a:lnTo>
                    <a:pt x="21089" y="122926"/>
                  </a:lnTo>
                  <a:lnTo>
                    <a:pt x="43976" y="138358"/>
                  </a:lnTo>
                  <a:lnTo>
                    <a:pt x="72003" y="144016"/>
                  </a:lnTo>
                  <a:lnTo>
                    <a:pt x="100031" y="138358"/>
                  </a:lnTo>
                  <a:lnTo>
                    <a:pt x="122918" y="122926"/>
                  </a:lnTo>
                  <a:lnTo>
                    <a:pt x="138349" y="100037"/>
                  </a:lnTo>
                  <a:lnTo>
                    <a:pt x="144007" y="72009"/>
                  </a:lnTo>
                  <a:lnTo>
                    <a:pt x="138349" y="43979"/>
                  </a:lnTo>
                  <a:lnTo>
                    <a:pt x="122918" y="21090"/>
                  </a:lnTo>
                  <a:lnTo>
                    <a:pt x="100031" y="5658"/>
                  </a:lnTo>
                  <a:lnTo>
                    <a:pt x="72003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B0D4CB1C-6714-7E4C-A86A-FB0D9A7350A5}"/>
                </a:ext>
              </a:extLst>
            </p:cNvPr>
            <p:cNvSpPr/>
            <p:nvPr/>
          </p:nvSpPr>
          <p:spPr>
            <a:xfrm>
              <a:off x="6116798" y="42832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72008"/>
                  </a:moveTo>
                  <a:lnTo>
                    <a:pt x="5658" y="43979"/>
                  </a:lnTo>
                  <a:lnTo>
                    <a:pt x="21089" y="21090"/>
                  </a:lnTo>
                  <a:lnTo>
                    <a:pt x="43976" y="5658"/>
                  </a:lnTo>
                  <a:lnTo>
                    <a:pt x="72004" y="0"/>
                  </a:lnTo>
                  <a:lnTo>
                    <a:pt x="100031" y="5658"/>
                  </a:lnTo>
                  <a:lnTo>
                    <a:pt x="122918" y="21090"/>
                  </a:lnTo>
                  <a:lnTo>
                    <a:pt x="138349" y="43979"/>
                  </a:lnTo>
                  <a:lnTo>
                    <a:pt x="144008" y="72008"/>
                  </a:lnTo>
                  <a:lnTo>
                    <a:pt x="138349" y="100036"/>
                  </a:lnTo>
                  <a:lnTo>
                    <a:pt x="122918" y="122925"/>
                  </a:lnTo>
                  <a:lnTo>
                    <a:pt x="100031" y="138357"/>
                  </a:lnTo>
                  <a:lnTo>
                    <a:pt x="72004" y="144016"/>
                  </a:lnTo>
                  <a:lnTo>
                    <a:pt x="43976" y="138357"/>
                  </a:lnTo>
                  <a:lnTo>
                    <a:pt x="21089" y="122925"/>
                  </a:lnTo>
                  <a:lnTo>
                    <a:pt x="5658" y="100036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>
              <a:extLst>
                <a:ext uri="{FF2B5EF4-FFF2-40B4-BE49-F238E27FC236}">
                  <a16:creationId xmlns:a16="http://schemas.microsoft.com/office/drawing/2014/main" id="{44A6E255-8A59-4949-85E0-90F38349A63A}"/>
                </a:ext>
              </a:extLst>
            </p:cNvPr>
            <p:cNvSpPr/>
            <p:nvPr/>
          </p:nvSpPr>
          <p:spPr>
            <a:xfrm>
              <a:off x="5189565" y="4439941"/>
              <a:ext cx="156708" cy="156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60F87EAF-0996-1340-A76E-CD7ABF1A2B1F}"/>
                </a:ext>
              </a:extLst>
            </p:cNvPr>
            <p:cNvSpPr/>
            <p:nvPr/>
          </p:nvSpPr>
          <p:spPr>
            <a:xfrm>
              <a:off x="4080022" y="4450216"/>
              <a:ext cx="156708" cy="156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EE183143-1FAD-8549-9452-1E57DED37E95}"/>
                </a:ext>
              </a:extLst>
            </p:cNvPr>
            <p:cNvSpPr/>
            <p:nvPr/>
          </p:nvSpPr>
          <p:spPr>
            <a:xfrm>
              <a:off x="5460392" y="4119866"/>
              <a:ext cx="156708" cy="1567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82C48FC9-5C3F-7241-AB5C-C3D18E5B1BC1}"/>
                </a:ext>
              </a:extLst>
            </p:cNvPr>
            <p:cNvSpPr/>
            <p:nvPr/>
          </p:nvSpPr>
          <p:spPr>
            <a:xfrm>
              <a:off x="5912719" y="4494607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72003" y="0"/>
                  </a:moveTo>
                  <a:lnTo>
                    <a:pt x="43976" y="5658"/>
                  </a:lnTo>
                  <a:lnTo>
                    <a:pt x="21089" y="21090"/>
                  </a:lnTo>
                  <a:lnTo>
                    <a:pt x="5658" y="43979"/>
                  </a:lnTo>
                  <a:lnTo>
                    <a:pt x="0" y="72007"/>
                  </a:lnTo>
                  <a:lnTo>
                    <a:pt x="5658" y="100036"/>
                  </a:lnTo>
                  <a:lnTo>
                    <a:pt x="21089" y="122925"/>
                  </a:lnTo>
                  <a:lnTo>
                    <a:pt x="43976" y="138357"/>
                  </a:lnTo>
                  <a:lnTo>
                    <a:pt x="72003" y="144015"/>
                  </a:lnTo>
                  <a:lnTo>
                    <a:pt x="100030" y="138357"/>
                  </a:lnTo>
                  <a:lnTo>
                    <a:pt x="122918" y="122925"/>
                  </a:lnTo>
                  <a:lnTo>
                    <a:pt x="138349" y="100036"/>
                  </a:lnTo>
                  <a:lnTo>
                    <a:pt x="144007" y="72007"/>
                  </a:lnTo>
                  <a:lnTo>
                    <a:pt x="138349" y="43979"/>
                  </a:lnTo>
                  <a:lnTo>
                    <a:pt x="122918" y="21090"/>
                  </a:lnTo>
                  <a:lnTo>
                    <a:pt x="100030" y="5658"/>
                  </a:lnTo>
                  <a:lnTo>
                    <a:pt x="72003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3">
              <a:extLst>
                <a:ext uri="{FF2B5EF4-FFF2-40B4-BE49-F238E27FC236}">
                  <a16:creationId xmlns:a16="http://schemas.microsoft.com/office/drawing/2014/main" id="{95EBF735-6291-FF44-8DC4-9B8ED3D7A196}"/>
                </a:ext>
              </a:extLst>
            </p:cNvPr>
            <p:cNvSpPr/>
            <p:nvPr/>
          </p:nvSpPr>
          <p:spPr>
            <a:xfrm>
              <a:off x="5912719" y="4494607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72008"/>
                  </a:moveTo>
                  <a:lnTo>
                    <a:pt x="5658" y="43979"/>
                  </a:lnTo>
                  <a:lnTo>
                    <a:pt x="21089" y="21090"/>
                  </a:lnTo>
                  <a:lnTo>
                    <a:pt x="43976" y="5658"/>
                  </a:lnTo>
                  <a:lnTo>
                    <a:pt x="72004" y="0"/>
                  </a:lnTo>
                  <a:lnTo>
                    <a:pt x="100031" y="5658"/>
                  </a:lnTo>
                  <a:lnTo>
                    <a:pt x="122918" y="21090"/>
                  </a:lnTo>
                  <a:lnTo>
                    <a:pt x="138349" y="43979"/>
                  </a:lnTo>
                  <a:lnTo>
                    <a:pt x="144008" y="72008"/>
                  </a:lnTo>
                  <a:lnTo>
                    <a:pt x="138349" y="100036"/>
                  </a:lnTo>
                  <a:lnTo>
                    <a:pt x="122918" y="122925"/>
                  </a:lnTo>
                  <a:lnTo>
                    <a:pt x="100031" y="138357"/>
                  </a:lnTo>
                  <a:lnTo>
                    <a:pt x="72004" y="144016"/>
                  </a:lnTo>
                  <a:lnTo>
                    <a:pt x="43976" y="138357"/>
                  </a:lnTo>
                  <a:lnTo>
                    <a:pt x="21089" y="122925"/>
                  </a:lnTo>
                  <a:lnTo>
                    <a:pt x="5658" y="100036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94CA4531-78FE-2443-ACA9-A804133511A7}"/>
                </a:ext>
              </a:extLst>
            </p:cNvPr>
            <p:cNvSpPr/>
            <p:nvPr/>
          </p:nvSpPr>
          <p:spPr>
            <a:xfrm>
              <a:off x="4832281" y="4211079"/>
              <a:ext cx="155708" cy="1557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73CF5E98-2810-4A4F-B2F8-3BF403975928}"/>
                </a:ext>
              </a:extLst>
            </p:cNvPr>
            <p:cNvSpPr/>
            <p:nvPr/>
          </p:nvSpPr>
          <p:spPr>
            <a:xfrm>
              <a:off x="5577776" y="4567552"/>
              <a:ext cx="155708" cy="1557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F8C876A9-5E60-DE4D-9F3B-E6D88BDA645E}"/>
                </a:ext>
              </a:extLst>
            </p:cNvPr>
            <p:cNvSpPr/>
            <p:nvPr/>
          </p:nvSpPr>
          <p:spPr>
            <a:xfrm>
              <a:off x="4328525" y="4037332"/>
              <a:ext cx="155708" cy="15570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>
              <a:extLst>
                <a:ext uri="{FF2B5EF4-FFF2-40B4-BE49-F238E27FC236}">
                  <a16:creationId xmlns:a16="http://schemas.microsoft.com/office/drawing/2014/main" id="{57B720EC-3045-DC43-9836-5809695F1064}"/>
                </a:ext>
              </a:extLst>
            </p:cNvPr>
            <p:cNvSpPr/>
            <p:nvPr/>
          </p:nvSpPr>
          <p:spPr>
            <a:xfrm>
              <a:off x="6065620" y="4647514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10" h="143510">
                  <a:moveTo>
                    <a:pt x="62846" y="0"/>
                  </a:moveTo>
                  <a:lnTo>
                    <a:pt x="36591" y="8525"/>
                  </a:lnTo>
                  <a:lnTo>
                    <a:pt x="15449" y="26272"/>
                  </a:lnTo>
                  <a:lnTo>
                    <a:pt x="2284" y="51654"/>
                  </a:lnTo>
                  <a:lnTo>
                    <a:pt x="0" y="80156"/>
                  </a:lnTo>
                  <a:lnTo>
                    <a:pt x="8526" y="106410"/>
                  </a:lnTo>
                  <a:lnTo>
                    <a:pt x="26275" y="127551"/>
                  </a:lnTo>
                  <a:lnTo>
                    <a:pt x="51658" y="140716"/>
                  </a:lnTo>
                  <a:lnTo>
                    <a:pt x="80161" y="143001"/>
                  </a:lnTo>
                  <a:lnTo>
                    <a:pt x="106416" y="134476"/>
                  </a:lnTo>
                  <a:lnTo>
                    <a:pt x="127558" y="116729"/>
                  </a:lnTo>
                  <a:lnTo>
                    <a:pt x="140722" y="91347"/>
                  </a:lnTo>
                  <a:lnTo>
                    <a:pt x="143007" y="62845"/>
                  </a:lnTo>
                  <a:lnTo>
                    <a:pt x="134481" y="36591"/>
                  </a:lnTo>
                  <a:lnTo>
                    <a:pt x="116732" y="15449"/>
                  </a:lnTo>
                  <a:lnTo>
                    <a:pt x="91348" y="2285"/>
                  </a:lnTo>
                  <a:lnTo>
                    <a:pt x="62846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8">
              <a:extLst>
                <a:ext uri="{FF2B5EF4-FFF2-40B4-BE49-F238E27FC236}">
                  <a16:creationId xmlns:a16="http://schemas.microsoft.com/office/drawing/2014/main" id="{505BAB30-3687-7549-8062-1F17E2FC3534}"/>
                </a:ext>
              </a:extLst>
            </p:cNvPr>
            <p:cNvSpPr/>
            <p:nvPr/>
          </p:nvSpPr>
          <p:spPr>
            <a:xfrm>
              <a:off x="6065620" y="4647514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10" h="143510">
                  <a:moveTo>
                    <a:pt x="51659" y="140716"/>
                  </a:moveTo>
                  <a:lnTo>
                    <a:pt x="26275" y="127551"/>
                  </a:lnTo>
                  <a:lnTo>
                    <a:pt x="8526" y="106410"/>
                  </a:lnTo>
                  <a:lnTo>
                    <a:pt x="0" y="80156"/>
                  </a:lnTo>
                  <a:lnTo>
                    <a:pt x="2284" y="51654"/>
                  </a:lnTo>
                  <a:lnTo>
                    <a:pt x="15449" y="26272"/>
                  </a:lnTo>
                  <a:lnTo>
                    <a:pt x="36591" y="8525"/>
                  </a:lnTo>
                  <a:lnTo>
                    <a:pt x="62846" y="0"/>
                  </a:lnTo>
                  <a:lnTo>
                    <a:pt x="91349" y="2285"/>
                  </a:lnTo>
                  <a:lnTo>
                    <a:pt x="116732" y="15449"/>
                  </a:lnTo>
                  <a:lnTo>
                    <a:pt x="134481" y="36591"/>
                  </a:lnTo>
                  <a:lnTo>
                    <a:pt x="143008" y="62845"/>
                  </a:lnTo>
                  <a:lnTo>
                    <a:pt x="140723" y="91347"/>
                  </a:lnTo>
                  <a:lnTo>
                    <a:pt x="127559" y="116729"/>
                  </a:lnTo>
                  <a:lnTo>
                    <a:pt x="106416" y="134476"/>
                  </a:lnTo>
                  <a:lnTo>
                    <a:pt x="80161" y="143001"/>
                  </a:lnTo>
                  <a:lnTo>
                    <a:pt x="51659" y="140716"/>
                  </a:lnTo>
                  <a:close/>
                </a:path>
              </a:pathLst>
            </a:custGeom>
            <a:ln w="12699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9">
              <a:extLst>
                <a:ext uri="{FF2B5EF4-FFF2-40B4-BE49-F238E27FC236}">
                  <a16:creationId xmlns:a16="http://schemas.microsoft.com/office/drawing/2014/main" id="{25F9F087-246F-9041-A81D-C95EB6A89FF7}"/>
                </a:ext>
              </a:extLst>
            </p:cNvPr>
            <p:cNvSpPr/>
            <p:nvPr/>
          </p:nvSpPr>
          <p:spPr>
            <a:xfrm>
              <a:off x="1937486" y="2460955"/>
              <a:ext cx="5934075" cy="2553970"/>
            </a:xfrm>
            <a:custGeom>
              <a:avLst/>
              <a:gdLst/>
              <a:ahLst/>
              <a:cxnLst/>
              <a:rect l="l" t="t" r="r" b="b"/>
              <a:pathLst>
                <a:path w="5934075" h="2553970">
                  <a:moveTo>
                    <a:pt x="5933668" y="2403513"/>
                  </a:moveTo>
                  <a:lnTo>
                    <a:pt x="5857468" y="2365413"/>
                  </a:lnTo>
                  <a:lnTo>
                    <a:pt x="5857468" y="2400338"/>
                  </a:lnTo>
                  <a:lnTo>
                    <a:pt x="125285" y="2400338"/>
                  </a:lnTo>
                  <a:lnTo>
                    <a:pt x="125285" y="76200"/>
                  </a:lnTo>
                  <a:lnTo>
                    <a:pt x="160210" y="76200"/>
                  </a:lnTo>
                  <a:lnTo>
                    <a:pt x="153860" y="63500"/>
                  </a:lnTo>
                  <a:lnTo>
                    <a:pt x="122110" y="0"/>
                  </a:lnTo>
                  <a:lnTo>
                    <a:pt x="84010" y="76200"/>
                  </a:lnTo>
                  <a:lnTo>
                    <a:pt x="118935" y="76200"/>
                  </a:lnTo>
                  <a:lnTo>
                    <a:pt x="118935" y="2400338"/>
                  </a:lnTo>
                  <a:lnTo>
                    <a:pt x="0" y="2400338"/>
                  </a:lnTo>
                  <a:lnTo>
                    <a:pt x="0" y="2406688"/>
                  </a:lnTo>
                  <a:lnTo>
                    <a:pt x="118935" y="2406688"/>
                  </a:lnTo>
                  <a:lnTo>
                    <a:pt x="118935" y="2553728"/>
                  </a:lnTo>
                  <a:lnTo>
                    <a:pt x="125285" y="2553728"/>
                  </a:lnTo>
                  <a:lnTo>
                    <a:pt x="125285" y="2406688"/>
                  </a:lnTo>
                  <a:lnTo>
                    <a:pt x="5857468" y="2406688"/>
                  </a:lnTo>
                  <a:lnTo>
                    <a:pt x="5857468" y="2441613"/>
                  </a:lnTo>
                  <a:lnTo>
                    <a:pt x="5927318" y="2406688"/>
                  </a:lnTo>
                  <a:lnTo>
                    <a:pt x="5933668" y="2403513"/>
                  </a:lnTo>
                  <a:close/>
                </a:path>
              </a:pathLst>
            </a:custGeom>
            <a:solidFill>
              <a:srgbClr val="3E3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0">
            <a:extLst>
              <a:ext uri="{FF2B5EF4-FFF2-40B4-BE49-F238E27FC236}">
                <a16:creationId xmlns:a16="http://schemas.microsoft.com/office/drawing/2014/main" id="{1B576B06-F35F-BD45-9C1A-973E21A27ED5}"/>
              </a:ext>
            </a:extLst>
          </p:cNvPr>
          <p:cNvSpPr/>
          <p:nvPr/>
        </p:nvSpPr>
        <p:spPr>
          <a:xfrm>
            <a:off x="6522655" y="3950290"/>
            <a:ext cx="156708" cy="156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5D312E38-173B-D743-8246-C0DD6E6C3338}"/>
              </a:ext>
            </a:extLst>
          </p:cNvPr>
          <p:cNvSpPr/>
          <p:nvPr/>
        </p:nvSpPr>
        <p:spPr>
          <a:xfrm>
            <a:off x="6385471" y="4365279"/>
            <a:ext cx="156708" cy="1567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D13B5342-7C69-6946-ACB4-391A9B6B4806}"/>
              </a:ext>
            </a:extLst>
          </p:cNvPr>
          <p:cNvSpPr/>
          <p:nvPr/>
        </p:nvSpPr>
        <p:spPr>
          <a:xfrm>
            <a:off x="6666664" y="4479578"/>
            <a:ext cx="156708" cy="1567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D181B779-C6FC-A945-BA5B-35DD55C2570D}"/>
              </a:ext>
            </a:extLst>
          </p:cNvPr>
          <p:cNvSpPr/>
          <p:nvPr/>
        </p:nvSpPr>
        <p:spPr>
          <a:xfrm>
            <a:off x="2250476" y="3192703"/>
            <a:ext cx="162911" cy="1629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id="{B25495DE-C36E-FC4C-BB41-09BC03DB05AE}"/>
              </a:ext>
            </a:extLst>
          </p:cNvPr>
          <p:cNvSpPr/>
          <p:nvPr/>
        </p:nvSpPr>
        <p:spPr>
          <a:xfrm>
            <a:off x="6621182" y="4918133"/>
            <a:ext cx="161868" cy="1618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5">
            <a:extLst>
              <a:ext uri="{FF2B5EF4-FFF2-40B4-BE49-F238E27FC236}">
                <a16:creationId xmlns:a16="http://schemas.microsoft.com/office/drawing/2014/main" id="{0819F8B9-A755-874B-8920-8D7EF8A1658B}"/>
              </a:ext>
            </a:extLst>
          </p:cNvPr>
          <p:cNvSpPr txBox="1"/>
          <p:nvPr/>
        </p:nvSpPr>
        <p:spPr>
          <a:xfrm>
            <a:off x="7644710" y="5217512"/>
            <a:ext cx="27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x</a:t>
            </a:r>
            <a:r>
              <a:rPr sz="1800" baseline="-13888" dirty="0">
                <a:solidFill>
                  <a:srgbClr val="3E3A39"/>
                </a:solidFill>
                <a:latin typeface="Arial"/>
                <a:cs typeface="Arial"/>
              </a:rPr>
              <a:t>1</a:t>
            </a:r>
            <a:endParaRPr sz="1800" baseline="-13888">
              <a:latin typeface="Arial"/>
              <a:cs typeface="Arial"/>
            </a:endParaRP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78C3D12C-8D75-2F4E-8FE6-34B8889A5F44}"/>
              </a:ext>
            </a:extLst>
          </p:cNvPr>
          <p:cNvSpPr txBox="1"/>
          <p:nvPr/>
        </p:nvSpPr>
        <p:spPr>
          <a:xfrm>
            <a:off x="1706220" y="2709008"/>
            <a:ext cx="27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x</a:t>
            </a:r>
            <a:r>
              <a:rPr sz="1800" baseline="-13888" dirty="0">
                <a:solidFill>
                  <a:srgbClr val="3E3A39"/>
                </a:solidFill>
                <a:latin typeface="Arial"/>
                <a:cs typeface="Arial"/>
              </a:rPr>
              <a:t>2</a:t>
            </a:r>
            <a:endParaRPr sz="1800" baseline="-13888">
              <a:latin typeface="Arial"/>
              <a:cs typeface="Arial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29598872-EF92-4648-8D16-9501F47C6AD8}"/>
              </a:ext>
            </a:extLst>
          </p:cNvPr>
          <p:cNvSpPr txBox="1"/>
          <p:nvPr/>
        </p:nvSpPr>
        <p:spPr>
          <a:xfrm>
            <a:off x="357901" y="2929426"/>
            <a:ext cx="1348740" cy="1600835"/>
          </a:xfrm>
          <a:prstGeom prst="rect">
            <a:avLst/>
          </a:prstGeom>
          <a:ln w="9525">
            <a:solidFill>
              <a:srgbClr val="3E3A3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805" marR="605155" indent="520700">
              <a:lnSpc>
                <a:spcPct val="98600"/>
              </a:lnSpc>
              <a:spcBef>
                <a:spcPts val="370"/>
              </a:spcBef>
            </a:pPr>
            <a:r>
              <a:rPr sz="1400" spc="-280" dirty="0">
                <a:solidFill>
                  <a:srgbClr val="3E3A39"/>
                </a:solidFill>
                <a:latin typeface="Arial Unicode MS"/>
                <a:cs typeface="Arial Unicode MS"/>
              </a:rPr>
              <a:t>𝑿 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Age  Money</a:t>
            </a:r>
            <a:endParaRPr sz="1400">
              <a:latin typeface="Arial"/>
              <a:cs typeface="Arial"/>
            </a:endParaRPr>
          </a:p>
          <a:p>
            <a:pPr marL="90805" marR="96520">
              <a:lnSpc>
                <a:spcPct val="100699"/>
              </a:lnSpc>
              <a:spcBef>
                <a:spcPts val="15"/>
              </a:spcBef>
            </a:pPr>
            <a:r>
              <a:rPr sz="1400" spc="-20" dirty="0">
                <a:solidFill>
                  <a:srgbClr val="3E3A39"/>
                </a:solidFill>
                <a:latin typeface="Arial"/>
                <a:cs typeface="Arial"/>
              </a:rPr>
              <a:t>Temperature 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Speed  Number of</a:t>
            </a:r>
            <a:r>
              <a:rPr sz="1400" spc="-8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taxi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ts val="1610"/>
              </a:lnSpc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id="{FF1E82F8-DFAD-4F45-8608-EF6E387392D3}"/>
              </a:ext>
            </a:extLst>
          </p:cNvPr>
          <p:cNvSpPr txBox="1"/>
          <p:nvPr/>
        </p:nvSpPr>
        <p:spPr>
          <a:xfrm>
            <a:off x="6990713" y="2931815"/>
            <a:ext cx="1854835" cy="2031364"/>
          </a:xfrm>
          <a:prstGeom prst="rect">
            <a:avLst/>
          </a:prstGeom>
          <a:ln w="9525">
            <a:solidFill>
              <a:srgbClr val="3E3A39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400" spc="-620" dirty="0">
                <a:solidFill>
                  <a:srgbClr val="3E3A39"/>
                </a:solidFill>
                <a:latin typeface="Arial Unicode MS"/>
                <a:cs typeface="Arial Unicode MS"/>
              </a:rPr>
              <a:t>𝑦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Arial Unicode MS"/>
              <a:cs typeface="Arial Unicode MS"/>
            </a:endParaRPr>
          </a:p>
          <a:p>
            <a:pPr marL="91440" marR="335280">
              <a:lnSpc>
                <a:spcPct val="101000"/>
              </a:lnSpc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Sunny </a:t>
            </a: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vs.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Cloudy  Healthy </a:t>
            </a: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vs. Sick 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Churn </a:t>
            </a: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vs.</a:t>
            </a:r>
            <a:r>
              <a:rPr sz="1400" spc="-8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Remain  Increase</a:t>
            </a:r>
            <a:r>
              <a:rPr sz="1400" spc="-1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vs.</a:t>
            </a:r>
            <a:endParaRPr sz="1400">
              <a:latin typeface="Arial"/>
              <a:cs typeface="Arial"/>
            </a:endParaRPr>
          </a:p>
          <a:p>
            <a:pPr marL="91440">
              <a:lnSpc>
                <a:spcPts val="1610"/>
              </a:lnSpc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Deacrease</a:t>
            </a:r>
            <a:endParaRPr sz="14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49A9858D-2F2E-774E-8B2B-9C26C567C2B5}"/>
              </a:ext>
            </a:extLst>
          </p:cNvPr>
          <p:cNvSpPr txBox="1"/>
          <p:nvPr/>
        </p:nvSpPr>
        <p:spPr>
          <a:xfrm>
            <a:off x="5737574" y="2891889"/>
            <a:ext cx="647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ode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42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5" dirty="0"/>
              <a:t>Supervised </a:t>
            </a:r>
            <a:r>
              <a:rPr lang="en-US" sz="3600" dirty="0"/>
              <a:t>Learning: Classification vs. </a:t>
            </a:r>
            <a:r>
              <a:rPr lang="en-US" sz="3600" spc="-5" dirty="0"/>
              <a:t>Numerical</a:t>
            </a:r>
            <a:r>
              <a:rPr lang="en-US" sz="3600" spc="5" dirty="0"/>
              <a:t> </a:t>
            </a:r>
            <a:r>
              <a:rPr lang="en-US" sz="3600" dirty="0"/>
              <a:t>Predictions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46FBEC5-5787-F74A-9289-AE4F43BC4295}"/>
              </a:ext>
            </a:extLst>
          </p:cNvPr>
          <p:cNvSpPr txBox="1"/>
          <p:nvPr/>
        </p:nvSpPr>
        <p:spPr>
          <a:xfrm>
            <a:off x="435139" y="1916832"/>
            <a:ext cx="6010529" cy="1656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spc="-5" dirty="0">
                <a:solidFill>
                  <a:srgbClr val="3E3A39"/>
                </a:solidFill>
                <a:latin typeface="Arial"/>
                <a:cs typeface="Arial"/>
              </a:rPr>
              <a:t>Classification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sz="1800" i="1" dirty="0">
                <a:solidFill>
                  <a:srgbClr val="3E3A39"/>
                </a:solidFill>
                <a:latin typeface="Arial"/>
                <a:cs typeface="Arial"/>
              </a:rPr>
              <a:t>y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= </a:t>
            </a:r>
            <a:r>
              <a:rPr sz="1800" spc="-15" dirty="0">
                <a:solidFill>
                  <a:srgbClr val="3E3A39"/>
                </a:solidFill>
                <a:latin typeface="Arial"/>
                <a:cs typeface="Arial"/>
              </a:rPr>
              <a:t>{yellow,</a:t>
            </a:r>
            <a:r>
              <a:rPr sz="1800" spc="-2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gray}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35"/>
              </a:lnSpc>
              <a:spcBef>
                <a:spcPts val="20"/>
              </a:spcBef>
            </a:pPr>
            <a:r>
              <a:rPr sz="1800" i="1" dirty="0">
                <a:solidFill>
                  <a:srgbClr val="3E3A39"/>
                </a:solidFill>
                <a:latin typeface="Arial"/>
                <a:cs typeface="Arial"/>
              </a:rPr>
              <a:t>y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{churn, no</a:t>
            </a:r>
            <a:r>
              <a:rPr sz="1800" spc="-2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churn}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sz="1800" i="1" dirty="0">
                <a:solidFill>
                  <a:srgbClr val="3E3A39"/>
                </a:solidFill>
                <a:latin typeface="Arial"/>
                <a:cs typeface="Arial"/>
              </a:rPr>
              <a:t>y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{increase, unchanged,</a:t>
            </a:r>
            <a:r>
              <a:rPr sz="1800" spc="-6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decrease}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i="1" dirty="0">
                <a:solidFill>
                  <a:srgbClr val="3E3A39"/>
                </a:solidFill>
                <a:latin typeface="Arial"/>
                <a:cs typeface="Arial"/>
              </a:rPr>
              <a:t>y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{blonde, </a:t>
            </a:r>
            <a:r>
              <a:rPr sz="1800" spc="-30" dirty="0">
                <a:solidFill>
                  <a:srgbClr val="3E3A39"/>
                </a:solidFill>
                <a:latin typeface="Arial"/>
                <a:cs typeface="Arial"/>
              </a:rPr>
              <a:t>gray,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brown, red,</a:t>
            </a:r>
            <a:r>
              <a:rPr sz="1800" spc="-2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black}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i="1" dirty="0">
                <a:solidFill>
                  <a:srgbClr val="3E3A39"/>
                </a:solidFill>
                <a:latin typeface="Arial"/>
                <a:cs typeface="Arial"/>
              </a:rPr>
              <a:t>y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{job 1, job 2, ...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job</a:t>
            </a:r>
            <a:r>
              <a:rPr sz="1800" spc="-4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n}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74C175E-6C59-4546-B7E2-B5A8D288B147}"/>
              </a:ext>
            </a:extLst>
          </p:cNvPr>
          <p:cNvSpPr txBox="1"/>
          <p:nvPr/>
        </p:nvSpPr>
        <p:spPr>
          <a:xfrm>
            <a:off x="5477602" y="1916832"/>
            <a:ext cx="3918934" cy="1656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spc="-5" dirty="0">
                <a:solidFill>
                  <a:srgbClr val="3E3A39"/>
                </a:solidFill>
                <a:latin typeface="Arial"/>
                <a:cs typeface="Arial"/>
              </a:rPr>
              <a:t>Numerical</a:t>
            </a:r>
            <a:r>
              <a:rPr sz="1800" b="1" spc="-2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E3A39"/>
                </a:solidFill>
                <a:latin typeface="Arial"/>
                <a:cs typeface="Arial"/>
              </a:rPr>
              <a:t>Predictions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sz="1800" i="1" dirty="0">
                <a:solidFill>
                  <a:srgbClr val="3E3A39"/>
                </a:solidFill>
                <a:latin typeface="Arial"/>
                <a:cs typeface="Arial"/>
              </a:rPr>
              <a:t>y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=</a:t>
            </a:r>
            <a:r>
              <a:rPr sz="1800" spc="-2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temperature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  <a:spcBef>
                <a:spcPts val="20"/>
              </a:spcBef>
            </a:pPr>
            <a:r>
              <a:rPr sz="1800" i="1" dirty="0">
                <a:solidFill>
                  <a:srgbClr val="3E3A39"/>
                </a:solidFill>
                <a:latin typeface="Arial"/>
                <a:cs typeface="Arial"/>
              </a:rPr>
              <a:t>y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number of</a:t>
            </a:r>
            <a:r>
              <a:rPr sz="1800" spc="-4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visitors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sz="1800" i="1" dirty="0">
                <a:solidFill>
                  <a:srgbClr val="3E3A39"/>
                </a:solidFill>
                <a:latin typeface="Arial"/>
                <a:cs typeface="Arial"/>
              </a:rPr>
              <a:t>y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number of</a:t>
            </a:r>
            <a:r>
              <a:rPr sz="1800" spc="-3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kW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i="1" dirty="0">
                <a:solidFill>
                  <a:srgbClr val="3E3A39"/>
                </a:solidFill>
                <a:latin typeface="Arial"/>
                <a:cs typeface="Arial"/>
              </a:rPr>
              <a:t>y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=</a:t>
            </a:r>
            <a:r>
              <a:rPr sz="1800" spc="-2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price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i="1" dirty="0">
                <a:solidFill>
                  <a:srgbClr val="3E3A39"/>
                </a:solidFill>
                <a:latin typeface="Arial"/>
                <a:cs typeface="Arial"/>
              </a:rPr>
              <a:t>y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number of</a:t>
            </a:r>
            <a:r>
              <a:rPr sz="1800" spc="-4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hours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26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20" dirty="0"/>
              <a:t>Training </a:t>
            </a:r>
            <a:r>
              <a:rPr lang="en-US" sz="4000" dirty="0"/>
              <a:t>vs. </a:t>
            </a:r>
            <a:r>
              <a:rPr lang="en-US" sz="4000" spc="-25" dirty="0"/>
              <a:t>Testing:</a:t>
            </a:r>
            <a:r>
              <a:rPr lang="en-US" sz="4000" spc="-70" dirty="0"/>
              <a:t> </a:t>
            </a:r>
            <a:r>
              <a:rPr lang="en-US" sz="4000" spc="-5" dirty="0"/>
              <a:t>Partitioning</a:t>
            </a:r>
            <a:endParaRPr lang="en-US" sz="4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C69D52E-A180-5443-9BFE-D32B798EC907}"/>
              </a:ext>
            </a:extLst>
          </p:cNvPr>
          <p:cNvSpPr txBox="1"/>
          <p:nvPr/>
        </p:nvSpPr>
        <p:spPr>
          <a:xfrm>
            <a:off x="347300" y="1295458"/>
            <a:ext cx="8307070" cy="17522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00990" indent="-288290">
              <a:lnSpc>
                <a:spcPct val="100000"/>
              </a:lnSpc>
              <a:spcBef>
                <a:spcPts val="625"/>
              </a:spcBef>
              <a:buClr>
                <a:srgbClr val="FFD800"/>
              </a:buClr>
              <a:buFont typeface="Arial"/>
              <a:buChar char="▪"/>
              <a:tabLst>
                <a:tab pos="300355" algn="l"/>
                <a:tab pos="300990" algn="l"/>
              </a:tabLst>
            </a:pPr>
            <a:r>
              <a:rPr sz="2000" b="1" i="1" spc="-5" dirty="0">
                <a:solidFill>
                  <a:srgbClr val="3E3A39"/>
                </a:solidFill>
                <a:latin typeface="Arial-BoldItalicMT"/>
                <a:cs typeface="Arial-BoldItalicMT"/>
              </a:rPr>
              <a:t>Training phase</a:t>
            </a:r>
            <a:r>
              <a:rPr sz="2000" spc="-5" dirty="0">
                <a:solidFill>
                  <a:srgbClr val="3E3A39"/>
                </a:solidFill>
                <a:latin typeface="Arial"/>
                <a:cs typeface="Arial"/>
              </a:rPr>
              <a:t>: the algorithm trains </a:t>
            </a:r>
            <a:r>
              <a:rPr sz="2000" dirty="0">
                <a:solidFill>
                  <a:srgbClr val="3E3A39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3E3A39"/>
                </a:solidFill>
                <a:latin typeface="Arial"/>
                <a:cs typeface="Arial"/>
              </a:rPr>
              <a:t>model using the data </a:t>
            </a:r>
            <a:r>
              <a:rPr sz="2000" dirty="0">
                <a:solidFill>
                  <a:srgbClr val="3E3A39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3E3A39"/>
                </a:solidFill>
                <a:latin typeface="Arial"/>
                <a:cs typeface="Arial"/>
              </a:rPr>
              <a:t>the training</a:t>
            </a:r>
            <a:r>
              <a:rPr sz="2000" spc="1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E3A39"/>
                </a:solidFill>
                <a:latin typeface="Arial"/>
                <a:cs typeface="Arial"/>
              </a:rPr>
              <a:t>set</a:t>
            </a:r>
            <a:endParaRPr lang="en-US" sz="2000" spc="-5" dirty="0">
              <a:solidFill>
                <a:srgbClr val="3E3A39"/>
              </a:solidFill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625"/>
              </a:spcBef>
              <a:buClr>
                <a:srgbClr val="FFD800"/>
              </a:buClr>
              <a:buFont typeface="Arial"/>
              <a:buChar char="▪"/>
              <a:tabLst>
                <a:tab pos="300355" algn="l"/>
                <a:tab pos="300990" algn="l"/>
              </a:tabLst>
            </a:pPr>
            <a:endParaRPr sz="2000" dirty="0">
              <a:latin typeface="Arial"/>
              <a:cs typeface="Arial"/>
            </a:endParaRPr>
          </a:p>
          <a:p>
            <a:pPr marL="300990" marR="5080" indent="-288290">
              <a:lnSpc>
                <a:spcPct val="102200"/>
              </a:lnSpc>
              <a:spcBef>
                <a:spcPts val="480"/>
              </a:spcBef>
              <a:buClr>
                <a:srgbClr val="FFD800"/>
              </a:buClr>
              <a:buFont typeface="Arial"/>
              <a:buChar char="▪"/>
              <a:tabLst>
                <a:tab pos="300355" algn="l"/>
                <a:tab pos="300990" algn="l"/>
              </a:tabLst>
            </a:pPr>
            <a:r>
              <a:rPr sz="2000" b="1" i="1" spc="-15" dirty="0">
                <a:solidFill>
                  <a:srgbClr val="3E3A39"/>
                </a:solidFill>
                <a:latin typeface="Arial-BoldItalicMT"/>
                <a:cs typeface="Arial-BoldItalicMT"/>
              </a:rPr>
              <a:t>Testing </a:t>
            </a:r>
            <a:r>
              <a:rPr sz="2000" b="1" i="1" spc="-5" dirty="0">
                <a:solidFill>
                  <a:srgbClr val="3E3A39"/>
                </a:solidFill>
                <a:latin typeface="Arial-BoldItalicMT"/>
                <a:cs typeface="Arial-BoldItalicMT"/>
              </a:rPr>
              <a:t>phase</a:t>
            </a:r>
            <a:r>
              <a:rPr sz="2000" spc="-5" dirty="0">
                <a:solidFill>
                  <a:srgbClr val="3E3A39"/>
                </a:solidFill>
                <a:latin typeface="Arial"/>
                <a:cs typeface="Arial"/>
              </a:rPr>
              <a:t>: </a:t>
            </a:r>
            <a:r>
              <a:rPr lang="en-US" sz="2000" spc="-5" dirty="0">
                <a:solidFill>
                  <a:srgbClr val="3E3A39"/>
                </a:solidFill>
                <a:latin typeface="Arial"/>
                <a:cs typeface="Arial"/>
              </a:rPr>
              <a:t>the algorithm </a:t>
            </a:r>
            <a:r>
              <a:rPr sz="2000" spc="-5" dirty="0">
                <a:solidFill>
                  <a:srgbClr val="3E3A39"/>
                </a:solidFill>
                <a:latin typeface="Arial"/>
                <a:cs typeface="Arial"/>
              </a:rPr>
              <a:t>measures how well the model </a:t>
            </a:r>
            <a:r>
              <a:rPr sz="2000" dirty="0">
                <a:solidFill>
                  <a:srgbClr val="3E3A39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3E3A39"/>
                </a:solidFill>
                <a:latin typeface="Arial"/>
                <a:cs typeface="Arial"/>
              </a:rPr>
              <a:t>performing on data </a:t>
            </a:r>
            <a:r>
              <a:rPr sz="2000" dirty="0">
                <a:solidFill>
                  <a:srgbClr val="3E3A39"/>
                </a:solidFill>
                <a:latin typeface="Arial"/>
                <a:cs typeface="Arial"/>
              </a:rPr>
              <a:t>in  a </a:t>
            </a:r>
            <a:r>
              <a:rPr sz="2000" spc="-5" dirty="0">
                <a:solidFill>
                  <a:srgbClr val="3E3A39"/>
                </a:solidFill>
                <a:latin typeface="Arial"/>
                <a:cs typeface="Arial"/>
              </a:rPr>
              <a:t>new dataset (the test</a:t>
            </a:r>
            <a:r>
              <a:rPr sz="2000" spc="-1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E3A39"/>
                </a:solidFill>
                <a:latin typeface="Arial"/>
                <a:cs typeface="Arial"/>
              </a:rPr>
              <a:t>set)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1DF1AB1-D420-C341-AC88-C59D86562F63}"/>
              </a:ext>
            </a:extLst>
          </p:cNvPr>
          <p:cNvSpPr txBox="1"/>
          <p:nvPr/>
        </p:nvSpPr>
        <p:spPr>
          <a:xfrm>
            <a:off x="6129957" y="3218747"/>
            <a:ext cx="851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3E3A39"/>
                </a:solidFill>
                <a:latin typeface="Arial"/>
                <a:cs typeface="Arial"/>
              </a:rPr>
              <a:t>Test</a:t>
            </a:r>
            <a:r>
              <a:rPr sz="1800" spc="-7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Set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0F3E093-DF58-974B-B2BB-B5166DA99E42}"/>
              </a:ext>
            </a:extLst>
          </p:cNvPr>
          <p:cNvSpPr/>
          <p:nvPr/>
        </p:nvSpPr>
        <p:spPr>
          <a:xfrm>
            <a:off x="6012160" y="4383668"/>
            <a:ext cx="156708" cy="156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20AEF2AA-CA66-6842-91D5-EB9A3AE96C30}"/>
              </a:ext>
            </a:extLst>
          </p:cNvPr>
          <p:cNvSpPr/>
          <p:nvPr/>
        </p:nvSpPr>
        <p:spPr>
          <a:xfrm>
            <a:off x="6048746" y="3982254"/>
            <a:ext cx="156708" cy="156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C99AB4BB-3835-8248-9AFC-D5F8993D27E8}"/>
              </a:ext>
            </a:extLst>
          </p:cNvPr>
          <p:cNvSpPr/>
          <p:nvPr/>
        </p:nvSpPr>
        <p:spPr>
          <a:xfrm>
            <a:off x="6352954" y="4271889"/>
            <a:ext cx="156708" cy="156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6A75706-A91F-D642-ABD1-044F54F5C8A3}"/>
              </a:ext>
            </a:extLst>
          </p:cNvPr>
          <p:cNvSpPr/>
          <p:nvPr/>
        </p:nvSpPr>
        <p:spPr>
          <a:xfrm>
            <a:off x="6490731" y="3924647"/>
            <a:ext cx="156708" cy="156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99F15F5D-9A48-0346-9B1C-FDF09059F9E4}"/>
              </a:ext>
            </a:extLst>
          </p:cNvPr>
          <p:cNvSpPr/>
          <p:nvPr/>
        </p:nvSpPr>
        <p:spPr>
          <a:xfrm>
            <a:off x="6830934" y="3954060"/>
            <a:ext cx="156708" cy="156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4E9848D-A113-9248-BD42-7058A2F73F5F}"/>
              </a:ext>
            </a:extLst>
          </p:cNvPr>
          <p:cNvSpPr/>
          <p:nvPr/>
        </p:nvSpPr>
        <p:spPr>
          <a:xfrm>
            <a:off x="6418728" y="4643251"/>
            <a:ext cx="156708" cy="156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300C82EC-8E1D-9341-9840-630AA74D6DD1}"/>
              </a:ext>
            </a:extLst>
          </p:cNvPr>
          <p:cNvSpPr/>
          <p:nvPr/>
        </p:nvSpPr>
        <p:spPr>
          <a:xfrm>
            <a:off x="6693748" y="4369049"/>
            <a:ext cx="156708" cy="156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6CD18A61-8BF2-6946-ABF2-6C1D95738620}"/>
              </a:ext>
            </a:extLst>
          </p:cNvPr>
          <p:cNvSpPr/>
          <p:nvPr/>
        </p:nvSpPr>
        <p:spPr>
          <a:xfrm>
            <a:off x="6974943" y="4483348"/>
            <a:ext cx="156708" cy="156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E54A1DEA-4242-AD49-9AE9-9FA9306E1BE3}"/>
              </a:ext>
            </a:extLst>
          </p:cNvPr>
          <p:cNvSpPr/>
          <p:nvPr/>
        </p:nvSpPr>
        <p:spPr>
          <a:xfrm>
            <a:off x="6214649" y="4854584"/>
            <a:ext cx="156708" cy="156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9F668B9-43EA-6E4F-9129-B04509775C64}"/>
              </a:ext>
            </a:extLst>
          </p:cNvPr>
          <p:cNvSpPr txBox="1"/>
          <p:nvPr/>
        </p:nvSpPr>
        <p:spPr>
          <a:xfrm>
            <a:off x="1644027" y="3224843"/>
            <a:ext cx="1249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3E3A39"/>
                </a:solidFill>
                <a:latin typeface="Arial"/>
                <a:cs typeface="Arial"/>
              </a:rPr>
              <a:t>Training</a:t>
            </a:r>
            <a:r>
              <a:rPr sz="1800" spc="-6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Set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0326DC1E-EFE3-6C45-9C45-B63FEEE29050}"/>
              </a:ext>
            </a:extLst>
          </p:cNvPr>
          <p:cNvSpPr/>
          <p:nvPr/>
        </p:nvSpPr>
        <p:spPr>
          <a:xfrm>
            <a:off x="2409949" y="4643251"/>
            <a:ext cx="156708" cy="156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0AE9BB6D-A7E4-A54F-BE3F-E1F4C962D5FE}"/>
              </a:ext>
            </a:extLst>
          </p:cNvPr>
          <p:cNvSpPr/>
          <p:nvPr/>
        </p:nvSpPr>
        <p:spPr>
          <a:xfrm>
            <a:off x="2831116" y="4115242"/>
            <a:ext cx="156708" cy="156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3A0654E4-6082-9941-B4DE-9AE7A18A47FC}"/>
              </a:ext>
            </a:extLst>
          </p:cNvPr>
          <p:cNvSpPr/>
          <p:nvPr/>
        </p:nvSpPr>
        <p:spPr>
          <a:xfrm>
            <a:off x="2670549" y="4720579"/>
            <a:ext cx="155708" cy="155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A1648963-5967-EE43-9361-F7215698E9AD}"/>
              </a:ext>
            </a:extLst>
          </p:cNvPr>
          <p:cNvSpPr/>
          <p:nvPr/>
        </p:nvSpPr>
        <p:spPr>
          <a:xfrm>
            <a:off x="2393388" y="3709384"/>
            <a:ext cx="155708" cy="1557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DEDD3122-0A6D-164B-861C-99998DB091A2}"/>
              </a:ext>
            </a:extLst>
          </p:cNvPr>
          <p:cNvSpPr/>
          <p:nvPr/>
        </p:nvSpPr>
        <p:spPr>
          <a:xfrm>
            <a:off x="1856672" y="4227440"/>
            <a:ext cx="155708" cy="1557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64856A49-B986-554D-8176-919D8501533F}"/>
              </a:ext>
            </a:extLst>
          </p:cNvPr>
          <p:cNvSpPr/>
          <p:nvPr/>
        </p:nvSpPr>
        <p:spPr>
          <a:xfrm>
            <a:off x="1644264" y="4092697"/>
            <a:ext cx="156708" cy="156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4A7820CD-036F-A740-A59C-8D67E666433B}"/>
              </a:ext>
            </a:extLst>
          </p:cNvPr>
          <p:cNvSpPr/>
          <p:nvPr/>
        </p:nvSpPr>
        <p:spPr>
          <a:xfrm>
            <a:off x="1597425" y="3846876"/>
            <a:ext cx="156708" cy="156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7C11B746-5E54-3543-8A0B-1E50132D5DD3}"/>
              </a:ext>
            </a:extLst>
          </p:cNvPr>
          <p:cNvSpPr/>
          <p:nvPr/>
        </p:nvSpPr>
        <p:spPr>
          <a:xfrm>
            <a:off x="2058310" y="4029074"/>
            <a:ext cx="156708" cy="156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3">
            <a:extLst>
              <a:ext uri="{FF2B5EF4-FFF2-40B4-BE49-F238E27FC236}">
                <a16:creationId xmlns:a16="http://schemas.microsoft.com/office/drawing/2014/main" id="{2ACAE1B1-A2BA-CE45-BC8A-3335533B8323}"/>
              </a:ext>
            </a:extLst>
          </p:cNvPr>
          <p:cNvGrpSpPr/>
          <p:nvPr/>
        </p:nvGrpSpPr>
        <p:grpSpPr>
          <a:xfrm>
            <a:off x="1935687" y="4455676"/>
            <a:ext cx="309245" cy="309245"/>
            <a:chOff x="1409741" y="4089349"/>
            <a:chExt cx="309245" cy="309245"/>
          </a:xfrm>
        </p:grpSpPr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6D56B31A-ECDF-D546-8401-38F7DEFCB861}"/>
                </a:ext>
              </a:extLst>
            </p:cNvPr>
            <p:cNvSpPr/>
            <p:nvPr/>
          </p:nvSpPr>
          <p:spPr>
            <a:xfrm>
              <a:off x="1416091" y="4095699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4" h="144145">
                  <a:moveTo>
                    <a:pt x="72003" y="0"/>
                  </a:moveTo>
                  <a:lnTo>
                    <a:pt x="43976" y="5658"/>
                  </a:lnTo>
                  <a:lnTo>
                    <a:pt x="21089" y="21090"/>
                  </a:lnTo>
                  <a:lnTo>
                    <a:pt x="5658" y="43979"/>
                  </a:lnTo>
                  <a:lnTo>
                    <a:pt x="0" y="72007"/>
                  </a:lnTo>
                  <a:lnTo>
                    <a:pt x="5658" y="100036"/>
                  </a:lnTo>
                  <a:lnTo>
                    <a:pt x="21089" y="122924"/>
                  </a:lnTo>
                  <a:lnTo>
                    <a:pt x="43976" y="138356"/>
                  </a:lnTo>
                  <a:lnTo>
                    <a:pt x="72003" y="144015"/>
                  </a:lnTo>
                  <a:lnTo>
                    <a:pt x="100030" y="138356"/>
                  </a:lnTo>
                  <a:lnTo>
                    <a:pt x="122918" y="122924"/>
                  </a:lnTo>
                  <a:lnTo>
                    <a:pt x="138349" y="100036"/>
                  </a:lnTo>
                  <a:lnTo>
                    <a:pt x="144007" y="72007"/>
                  </a:lnTo>
                  <a:lnTo>
                    <a:pt x="138349" y="43979"/>
                  </a:lnTo>
                  <a:lnTo>
                    <a:pt x="122918" y="21090"/>
                  </a:lnTo>
                  <a:lnTo>
                    <a:pt x="100030" y="5658"/>
                  </a:lnTo>
                  <a:lnTo>
                    <a:pt x="720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73BF945A-A4A7-A142-BB3E-566D25250E7B}"/>
                </a:ext>
              </a:extLst>
            </p:cNvPr>
            <p:cNvSpPr/>
            <p:nvPr/>
          </p:nvSpPr>
          <p:spPr>
            <a:xfrm>
              <a:off x="1416091" y="4095699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4" h="144145">
                  <a:moveTo>
                    <a:pt x="0" y="72008"/>
                  </a:moveTo>
                  <a:lnTo>
                    <a:pt x="5658" y="43979"/>
                  </a:lnTo>
                  <a:lnTo>
                    <a:pt x="21089" y="21090"/>
                  </a:lnTo>
                  <a:lnTo>
                    <a:pt x="43976" y="5658"/>
                  </a:lnTo>
                  <a:lnTo>
                    <a:pt x="72004" y="0"/>
                  </a:lnTo>
                  <a:lnTo>
                    <a:pt x="100031" y="5658"/>
                  </a:lnTo>
                  <a:lnTo>
                    <a:pt x="122918" y="21090"/>
                  </a:lnTo>
                  <a:lnTo>
                    <a:pt x="138349" y="43979"/>
                  </a:lnTo>
                  <a:lnTo>
                    <a:pt x="144008" y="72008"/>
                  </a:lnTo>
                  <a:lnTo>
                    <a:pt x="138349" y="100036"/>
                  </a:lnTo>
                  <a:lnTo>
                    <a:pt x="122918" y="122925"/>
                  </a:lnTo>
                  <a:lnTo>
                    <a:pt x="100031" y="138357"/>
                  </a:lnTo>
                  <a:lnTo>
                    <a:pt x="72004" y="144016"/>
                  </a:lnTo>
                  <a:lnTo>
                    <a:pt x="43976" y="138357"/>
                  </a:lnTo>
                  <a:lnTo>
                    <a:pt x="21089" y="122925"/>
                  </a:lnTo>
                  <a:lnTo>
                    <a:pt x="5658" y="100036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BFA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90AB728E-9D95-0F40-8A0C-B0B4C88819A9}"/>
                </a:ext>
              </a:extLst>
            </p:cNvPr>
            <p:cNvSpPr/>
            <p:nvPr/>
          </p:nvSpPr>
          <p:spPr>
            <a:xfrm>
              <a:off x="1568491" y="4248099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4" h="144145">
                  <a:moveTo>
                    <a:pt x="72003" y="0"/>
                  </a:moveTo>
                  <a:lnTo>
                    <a:pt x="43976" y="5658"/>
                  </a:lnTo>
                  <a:lnTo>
                    <a:pt x="21089" y="21090"/>
                  </a:lnTo>
                  <a:lnTo>
                    <a:pt x="5658" y="43979"/>
                  </a:lnTo>
                  <a:lnTo>
                    <a:pt x="0" y="72007"/>
                  </a:lnTo>
                  <a:lnTo>
                    <a:pt x="5658" y="100036"/>
                  </a:lnTo>
                  <a:lnTo>
                    <a:pt x="21089" y="122924"/>
                  </a:lnTo>
                  <a:lnTo>
                    <a:pt x="43976" y="138356"/>
                  </a:lnTo>
                  <a:lnTo>
                    <a:pt x="72003" y="144015"/>
                  </a:lnTo>
                  <a:lnTo>
                    <a:pt x="100030" y="138356"/>
                  </a:lnTo>
                  <a:lnTo>
                    <a:pt x="122918" y="122924"/>
                  </a:lnTo>
                  <a:lnTo>
                    <a:pt x="138349" y="100036"/>
                  </a:lnTo>
                  <a:lnTo>
                    <a:pt x="144007" y="72007"/>
                  </a:lnTo>
                  <a:lnTo>
                    <a:pt x="138349" y="43979"/>
                  </a:lnTo>
                  <a:lnTo>
                    <a:pt x="122918" y="21090"/>
                  </a:lnTo>
                  <a:lnTo>
                    <a:pt x="100030" y="5658"/>
                  </a:lnTo>
                  <a:lnTo>
                    <a:pt x="72003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5C0A78FA-C9FE-F242-B912-A1EEE955EF3A}"/>
                </a:ext>
              </a:extLst>
            </p:cNvPr>
            <p:cNvSpPr/>
            <p:nvPr/>
          </p:nvSpPr>
          <p:spPr>
            <a:xfrm>
              <a:off x="1568491" y="4248099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4" h="144145">
                  <a:moveTo>
                    <a:pt x="0" y="72008"/>
                  </a:moveTo>
                  <a:lnTo>
                    <a:pt x="5658" y="43979"/>
                  </a:lnTo>
                  <a:lnTo>
                    <a:pt x="21089" y="21090"/>
                  </a:lnTo>
                  <a:lnTo>
                    <a:pt x="43976" y="5658"/>
                  </a:lnTo>
                  <a:lnTo>
                    <a:pt x="72004" y="0"/>
                  </a:lnTo>
                  <a:lnTo>
                    <a:pt x="100031" y="5658"/>
                  </a:lnTo>
                  <a:lnTo>
                    <a:pt x="122918" y="21090"/>
                  </a:lnTo>
                  <a:lnTo>
                    <a:pt x="138349" y="43979"/>
                  </a:lnTo>
                  <a:lnTo>
                    <a:pt x="144008" y="72008"/>
                  </a:lnTo>
                  <a:lnTo>
                    <a:pt x="138349" y="100036"/>
                  </a:lnTo>
                  <a:lnTo>
                    <a:pt x="122918" y="122925"/>
                  </a:lnTo>
                  <a:lnTo>
                    <a:pt x="100031" y="138357"/>
                  </a:lnTo>
                  <a:lnTo>
                    <a:pt x="72004" y="144016"/>
                  </a:lnTo>
                  <a:lnTo>
                    <a:pt x="43976" y="138357"/>
                  </a:lnTo>
                  <a:lnTo>
                    <a:pt x="21089" y="122925"/>
                  </a:lnTo>
                  <a:lnTo>
                    <a:pt x="5658" y="100036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D4BCEA08-6BBE-4145-8526-0E583031FCA9}"/>
              </a:ext>
            </a:extLst>
          </p:cNvPr>
          <p:cNvSpPr/>
          <p:nvPr/>
        </p:nvSpPr>
        <p:spPr>
          <a:xfrm>
            <a:off x="2007691" y="3678304"/>
            <a:ext cx="156708" cy="156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7030B6B4-DFC8-B141-8ADE-B15F116B4C4A}"/>
              </a:ext>
            </a:extLst>
          </p:cNvPr>
          <p:cNvSpPr/>
          <p:nvPr/>
        </p:nvSpPr>
        <p:spPr>
          <a:xfrm>
            <a:off x="2500294" y="3918884"/>
            <a:ext cx="156708" cy="1567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3989B48-CEDC-4245-991B-497918F994C7}"/>
              </a:ext>
            </a:extLst>
          </p:cNvPr>
          <p:cNvSpPr/>
          <p:nvPr/>
        </p:nvSpPr>
        <p:spPr>
          <a:xfrm>
            <a:off x="1419187" y="4451016"/>
            <a:ext cx="156708" cy="1567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90B1ED20-DD24-804B-B134-88C7D3E5AC5B}"/>
              </a:ext>
            </a:extLst>
          </p:cNvPr>
          <p:cNvSpPr/>
          <p:nvPr/>
        </p:nvSpPr>
        <p:spPr>
          <a:xfrm>
            <a:off x="2363110" y="4333874"/>
            <a:ext cx="156708" cy="156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079B9BE5-0743-824B-80D8-36DC87400187}"/>
              </a:ext>
            </a:extLst>
          </p:cNvPr>
          <p:cNvSpPr/>
          <p:nvPr/>
        </p:nvSpPr>
        <p:spPr>
          <a:xfrm>
            <a:off x="2644303" y="4448171"/>
            <a:ext cx="156708" cy="156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3">
            <a:extLst>
              <a:ext uri="{FF2B5EF4-FFF2-40B4-BE49-F238E27FC236}">
                <a16:creationId xmlns:a16="http://schemas.microsoft.com/office/drawing/2014/main" id="{4622ACEE-9124-C44F-B34F-0E79B0769238}"/>
              </a:ext>
            </a:extLst>
          </p:cNvPr>
          <p:cNvGrpSpPr/>
          <p:nvPr/>
        </p:nvGrpSpPr>
        <p:grpSpPr>
          <a:xfrm>
            <a:off x="1884009" y="4819407"/>
            <a:ext cx="308610" cy="308610"/>
            <a:chOff x="1358063" y="4453080"/>
            <a:chExt cx="308610" cy="308610"/>
          </a:xfrm>
        </p:grpSpPr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EF37A576-311C-984D-A7B0-0B77C5F11933}"/>
                </a:ext>
              </a:extLst>
            </p:cNvPr>
            <p:cNvSpPr/>
            <p:nvPr/>
          </p:nvSpPr>
          <p:spPr>
            <a:xfrm>
              <a:off x="1364413" y="4459430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4" h="144145">
                  <a:moveTo>
                    <a:pt x="72003" y="0"/>
                  </a:moveTo>
                  <a:lnTo>
                    <a:pt x="43976" y="5658"/>
                  </a:lnTo>
                  <a:lnTo>
                    <a:pt x="21089" y="21090"/>
                  </a:lnTo>
                  <a:lnTo>
                    <a:pt x="5658" y="43979"/>
                  </a:lnTo>
                  <a:lnTo>
                    <a:pt x="0" y="72007"/>
                  </a:lnTo>
                  <a:lnTo>
                    <a:pt x="5658" y="100036"/>
                  </a:lnTo>
                  <a:lnTo>
                    <a:pt x="21089" y="122925"/>
                  </a:lnTo>
                  <a:lnTo>
                    <a:pt x="43976" y="138357"/>
                  </a:lnTo>
                  <a:lnTo>
                    <a:pt x="72003" y="144015"/>
                  </a:lnTo>
                  <a:lnTo>
                    <a:pt x="100030" y="138357"/>
                  </a:lnTo>
                  <a:lnTo>
                    <a:pt x="122918" y="122925"/>
                  </a:lnTo>
                  <a:lnTo>
                    <a:pt x="138349" y="100036"/>
                  </a:lnTo>
                  <a:lnTo>
                    <a:pt x="144007" y="72007"/>
                  </a:lnTo>
                  <a:lnTo>
                    <a:pt x="138349" y="43979"/>
                  </a:lnTo>
                  <a:lnTo>
                    <a:pt x="122918" y="21090"/>
                  </a:lnTo>
                  <a:lnTo>
                    <a:pt x="100030" y="5658"/>
                  </a:lnTo>
                  <a:lnTo>
                    <a:pt x="72003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D7FCC7F5-0BF1-5648-ABA6-1480B564FE2C}"/>
                </a:ext>
              </a:extLst>
            </p:cNvPr>
            <p:cNvSpPr/>
            <p:nvPr/>
          </p:nvSpPr>
          <p:spPr>
            <a:xfrm>
              <a:off x="1364413" y="4459430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4" h="144145">
                  <a:moveTo>
                    <a:pt x="0" y="72008"/>
                  </a:moveTo>
                  <a:lnTo>
                    <a:pt x="5658" y="43979"/>
                  </a:lnTo>
                  <a:lnTo>
                    <a:pt x="21089" y="21090"/>
                  </a:lnTo>
                  <a:lnTo>
                    <a:pt x="43976" y="5658"/>
                  </a:lnTo>
                  <a:lnTo>
                    <a:pt x="72004" y="0"/>
                  </a:lnTo>
                  <a:lnTo>
                    <a:pt x="100031" y="5658"/>
                  </a:lnTo>
                  <a:lnTo>
                    <a:pt x="122918" y="21090"/>
                  </a:lnTo>
                  <a:lnTo>
                    <a:pt x="138349" y="43979"/>
                  </a:lnTo>
                  <a:lnTo>
                    <a:pt x="144008" y="72008"/>
                  </a:lnTo>
                  <a:lnTo>
                    <a:pt x="138349" y="100036"/>
                  </a:lnTo>
                  <a:lnTo>
                    <a:pt x="122918" y="122925"/>
                  </a:lnTo>
                  <a:lnTo>
                    <a:pt x="100031" y="138357"/>
                  </a:lnTo>
                  <a:lnTo>
                    <a:pt x="72004" y="144016"/>
                  </a:lnTo>
                  <a:lnTo>
                    <a:pt x="43976" y="138357"/>
                  </a:lnTo>
                  <a:lnTo>
                    <a:pt x="21089" y="122925"/>
                  </a:lnTo>
                  <a:lnTo>
                    <a:pt x="5658" y="100036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0DB0A87F-621D-EA40-A541-AE3A6D4058AB}"/>
                </a:ext>
              </a:extLst>
            </p:cNvPr>
            <p:cNvSpPr/>
            <p:nvPr/>
          </p:nvSpPr>
          <p:spPr>
            <a:xfrm>
              <a:off x="1517313" y="4612337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10" h="143510">
                  <a:moveTo>
                    <a:pt x="62846" y="0"/>
                  </a:moveTo>
                  <a:lnTo>
                    <a:pt x="36591" y="8525"/>
                  </a:lnTo>
                  <a:lnTo>
                    <a:pt x="15449" y="26272"/>
                  </a:lnTo>
                  <a:lnTo>
                    <a:pt x="2284" y="51654"/>
                  </a:lnTo>
                  <a:lnTo>
                    <a:pt x="0" y="80156"/>
                  </a:lnTo>
                  <a:lnTo>
                    <a:pt x="8526" y="106410"/>
                  </a:lnTo>
                  <a:lnTo>
                    <a:pt x="26275" y="127551"/>
                  </a:lnTo>
                  <a:lnTo>
                    <a:pt x="51658" y="140716"/>
                  </a:lnTo>
                  <a:lnTo>
                    <a:pt x="80161" y="143001"/>
                  </a:lnTo>
                  <a:lnTo>
                    <a:pt x="106416" y="134476"/>
                  </a:lnTo>
                  <a:lnTo>
                    <a:pt x="127558" y="116729"/>
                  </a:lnTo>
                  <a:lnTo>
                    <a:pt x="140722" y="91347"/>
                  </a:lnTo>
                  <a:lnTo>
                    <a:pt x="143007" y="62845"/>
                  </a:lnTo>
                  <a:lnTo>
                    <a:pt x="134481" y="36591"/>
                  </a:lnTo>
                  <a:lnTo>
                    <a:pt x="116732" y="15450"/>
                  </a:lnTo>
                  <a:lnTo>
                    <a:pt x="91348" y="2285"/>
                  </a:lnTo>
                  <a:lnTo>
                    <a:pt x="62846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>
              <a:extLst>
                <a:ext uri="{FF2B5EF4-FFF2-40B4-BE49-F238E27FC236}">
                  <a16:creationId xmlns:a16="http://schemas.microsoft.com/office/drawing/2014/main" id="{E8A4B010-0B64-B44B-991E-53E32606FC73}"/>
                </a:ext>
              </a:extLst>
            </p:cNvPr>
            <p:cNvSpPr/>
            <p:nvPr/>
          </p:nvSpPr>
          <p:spPr>
            <a:xfrm>
              <a:off x="1517313" y="4612337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10" h="143510">
                  <a:moveTo>
                    <a:pt x="51659" y="140716"/>
                  </a:moveTo>
                  <a:lnTo>
                    <a:pt x="26275" y="127551"/>
                  </a:lnTo>
                  <a:lnTo>
                    <a:pt x="8526" y="106410"/>
                  </a:lnTo>
                  <a:lnTo>
                    <a:pt x="0" y="80156"/>
                  </a:lnTo>
                  <a:lnTo>
                    <a:pt x="2284" y="51654"/>
                  </a:lnTo>
                  <a:lnTo>
                    <a:pt x="15449" y="26272"/>
                  </a:lnTo>
                  <a:lnTo>
                    <a:pt x="36591" y="8525"/>
                  </a:lnTo>
                  <a:lnTo>
                    <a:pt x="62846" y="0"/>
                  </a:lnTo>
                  <a:lnTo>
                    <a:pt x="91349" y="2285"/>
                  </a:lnTo>
                  <a:lnTo>
                    <a:pt x="116732" y="15449"/>
                  </a:lnTo>
                  <a:lnTo>
                    <a:pt x="134481" y="36591"/>
                  </a:lnTo>
                  <a:lnTo>
                    <a:pt x="143008" y="62845"/>
                  </a:lnTo>
                  <a:lnTo>
                    <a:pt x="140723" y="91347"/>
                  </a:lnTo>
                  <a:lnTo>
                    <a:pt x="127559" y="116729"/>
                  </a:lnTo>
                  <a:lnTo>
                    <a:pt x="106416" y="134476"/>
                  </a:lnTo>
                  <a:lnTo>
                    <a:pt x="80161" y="143001"/>
                  </a:lnTo>
                  <a:lnTo>
                    <a:pt x="51659" y="140716"/>
                  </a:lnTo>
                  <a:close/>
                </a:path>
              </a:pathLst>
            </a:custGeom>
            <a:ln w="12699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8">
            <a:extLst>
              <a:ext uri="{FF2B5EF4-FFF2-40B4-BE49-F238E27FC236}">
                <a16:creationId xmlns:a16="http://schemas.microsoft.com/office/drawing/2014/main" id="{B9ADB1AF-FD8F-B849-A288-AABFDCA2F226}"/>
              </a:ext>
            </a:extLst>
          </p:cNvPr>
          <p:cNvSpPr/>
          <p:nvPr/>
        </p:nvSpPr>
        <p:spPr>
          <a:xfrm>
            <a:off x="1555414" y="4898703"/>
            <a:ext cx="155708" cy="1557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C3D4A9CF-3BD8-8A41-9123-A3075FF01568}"/>
              </a:ext>
            </a:extLst>
          </p:cNvPr>
          <p:cNvSpPr/>
          <p:nvPr/>
        </p:nvSpPr>
        <p:spPr>
          <a:xfrm>
            <a:off x="2393388" y="4913382"/>
            <a:ext cx="155708" cy="1557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287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28600"/>
            <a:ext cx="8640951" cy="868363"/>
          </a:xfrm>
        </p:spPr>
        <p:txBody>
          <a:bodyPr/>
          <a:lstStyle/>
          <a:p>
            <a:r>
              <a:rPr lang="en-US" sz="4000" dirty="0"/>
              <a:t>Supervised Machine Learning Process</a:t>
            </a: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FBCFBD7E-0ACA-6744-90CB-DE5E6EA24BCC}"/>
              </a:ext>
            </a:extLst>
          </p:cNvPr>
          <p:cNvGrpSpPr/>
          <p:nvPr/>
        </p:nvGrpSpPr>
        <p:grpSpPr>
          <a:xfrm>
            <a:off x="505712" y="3033234"/>
            <a:ext cx="1130300" cy="1425575"/>
            <a:chOff x="505712" y="2640775"/>
            <a:chExt cx="1130300" cy="142557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2412C5B-5D79-7143-8E68-C80360A4B9D4}"/>
                </a:ext>
              </a:extLst>
            </p:cNvPr>
            <p:cNvSpPr/>
            <p:nvPr/>
          </p:nvSpPr>
          <p:spPr>
            <a:xfrm>
              <a:off x="512062" y="2786824"/>
              <a:ext cx="1117600" cy="1273175"/>
            </a:xfrm>
            <a:custGeom>
              <a:avLst/>
              <a:gdLst/>
              <a:ahLst/>
              <a:cxnLst/>
              <a:rect l="l" t="t" r="r" b="b"/>
              <a:pathLst>
                <a:path w="1117600" h="1273175">
                  <a:moveTo>
                    <a:pt x="1117592" y="0"/>
                  </a:moveTo>
                  <a:lnTo>
                    <a:pt x="1100526" y="34397"/>
                  </a:lnTo>
                  <a:lnTo>
                    <a:pt x="1052121" y="65673"/>
                  </a:lnTo>
                  <a:lnTo>
                    <a:pt x="976565" y="92779"/>
                  </a:lnTo>
                  <a:lnTo>
                    <a:pt x="929915" y="104442"/>
                  </a:lnTo>
                  <a:lnTo>
                    <a:pt x="878049" y="114669"/>
                  </a:lnTo>
                  <a:lnTo>
                    <a:pt x="821489" y="123330"/>
                  </a:lnTo>
                  <a:lnTo>
                    <a:pt x="760761" y="130295"/>
                  </a:lnTo>
                  <a:lnTo>
                    <a:pt x="696387" y="135432"/>
                  </a:lnTo>
                  <a:lnTo>
                    <a:pt x="628891" y="138610"/>
                  </a:lnTo>
                  <a:lnTo>
                    <a:pt x="558797" y="139698"/>
                  </a:lnTo>
                  <a:lnTo>
                    <a:pt x="488703" y="138610"/>
                  </a:lnTo>
                  <a:lnTo>
                    <a:pt x="421207" y="135432"/>
                  </a:lnTo>
                  <a:lnTo>
                    <a:pt x="356833" y="130295"/>
                  </a:lnTo>
                  <a:lnTo>
                    <a:pt x="296104" y="123330"/>
                  </a:lnTo>
                  <a:lnTo>
                    <a:pt x="239545" y="114669"/>
                  </a:lnTo>
                  <a:lnTo>
                    <a:pt x="187678" y="104442"/>
                  </a:lnTo>
                  <a:lnTo>
                    <a:pt x="141028" y="92779"/>
                  </a:lnTo>
                  <a:lnTo>
                    <a:pt x="100119" y="79813"/>
                  </a:lnTo>
                  <a:lnTo>
                    <a:pt x="37614" y="50491"/>
                  </a:lnTo>
                  <a:lnTo>
                    <a:pt x="4355" y="17523"/>
                  </a:lnTo>
                  <a:lnTo>
                    <a:pt x="1" y="0"/>
                  </a:lnTo>
                  <a:lnTo>
                    <a:pt x="0" y="1133240"/>
                  </a:lnTo>
                  <a:lnTo>
                    <a:pt x="17066" y="1167637"/>
                  </a:lnTo>
                  <a:lnTo>
                    <a:pt x="65471" y="1198913"/>
                  </a:lnTo>
                  <a:lnTo>
                    <a:pt x="141027" y="1226020"/>
                  </a:lnTo>
                  <a:lnTo>
                    <a:pt x="187677" y="1237682"/>
                  </a:lnTo>
                  <a:lnTo>
                    <a:pt x="239543" y="1247910"/>
                  </a:lnTo>
                  <a:lnTo>
                    <a:pt x="296103" y="1256571"/>
                  </a:lnTo>
                  <a:lnTo>
                    <a:pt x="356831" y="1263536"/>
                  </a:lnTo>
                  <a:lnTo>
                    <a:pt x="421205" y="1268673"/>
                  </a:lnTo>
                  <a:lnTo>
                    <a:pt x="488701" y="1271851"/>
                  </a:lnTo>
                  <a:lnTo>
                    <a:pt x="558795" y="1272940"/>
                  </a:lnTo>
                  <a:lnTo>
                    <a:pt x="628889" y="1271851"/>
                  </a:lnTo>
                  <a:lnTo>
                    <a:pt x="696385" y="1268673"/>
                  </a:lnTo>
                  <a:lnTo>
                    <a:pt x="760759" y="1263536"/>
                  </a:lnTo>
                  <a:lnTo>
                    <a:pt x="821488" y="1256571"/>
                  </a:lnTo>
                  <a:lnTo>
                    <a:pt x="878047" y="1247910"/>
                  </a:lnTo>
                  <a:lnTo>
                    <a:pt x="929914" y="1237682"/>
                  </a:lnTo>
                  <a:lnTo>
                    <a:pt x="976564" y="1226020"/>
                  </a:lnTo>
                  <a:lnTo>
                    <a:pt x="1017473" y="1213053"/>
                  </a:lnTo>
                  <a:lnTo>
                    <a:pt x="1079978" y="1183731"/>
                  </a:lnTo>
                  <a:lnTo>
                    <a:pt x="1113237" y="1150763"/>
                  </a:lnTo>
                  <a:lnTo>
                    <a:pt x="1117591" y="1133240"/>
                  </a:lnTo>
                  <a:lnTo>
                    <a:pt x="1117592" y="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95770226-13AB-5142-9450-ABBC2BAA1342}"/>
                </a:ext>
              </a:extLst>
            </p:cNvPr>
            <p:cNvSpPr/>
            <p:nvPr/>
          </p:nvSpPr>
          <p:spPr>
            <a:xfrm>
              <a:off x="512063" y="2647125"/>
              <a:ext cx="1117600" cy="279400"/>
            </a:xfrm>
            <a:custGeom>
              <a:avLst/>
              <a:gdLst/>
              <a:ahLst/>
              <a:cxnLst/>
              <a:rect l="l" t="t" r="r" b="b"/>
              <a:pathLst>
                <a:path w="1117600" h="279400">
                  <a:moveTo>
                    <a:pt x="558795" y="0"/>
                  </a:moveTo>
                  <a:lnTo>
                    <a:pt x="488701" y="1088"/>
                  </a:lnTo>
                  <a:lnTo>
                    <a:pt x="421205" y="4266"/>
                  </a:lnTo>
                  <a:lnTo>
                    <a:pt x="356831" y="9403"/>
                  </a:lnTo>
                  <a:lnTo>
                    <a:pt x="296103" y="16367"/>
                  </a:lnTo>
                  <a:lnTo>
                    <a:pt x="239543" y="25029"/>
                  </a:lnTo>
                  <a:lnTo>
                    <a:pt x="187677" y="35256"/>
                  </a:lnTo>
                  <a:lnTo>
                    <a:pt x="141027" y="46919"/>
                  </a:lnTo>
                  <a:lnTo>
                    <a:pt x="100117" y="59885"/>
                  </a:lnTo>
                  <a:lnTo>
                    <a:pt x="37613" y="89207"/>
                  </a:lnTo>
                  <a:lnTo>
                    <a:pt x="4353" y="122175"/>
                  </a:lnTo>
                  <a:lnTo>
                    <a:pt x="0" y="139698"/>
                  </a:lnTo>
                  <a:lnTo>
                    <a:pt x="4353" y="157222"/>
                  </a:lnTo>
                  <a:lnTo>
                    <a:pt x="37613" y="190189"/>
                  </a:lnTo>
                  <a:lnTo>
                    <a:pt x="100117" y="219511"/>
                  </a:lnTo>
                  <a:lnTo>
                    <a:pt x="141027" y="232478"/>
                  </a:lnTo>
                  <a:lnTo>
                    <a:pt x="187677" y="244140"/>
                  </a:lnTo>
                  <a:lnTo>
                    <a:pt x="239543" y="254368"/>
                  </a:lnTo>
                  <a:lnTo>
                    <a:pt x="296103" y="263029"/>
                  </a:lnTo>
                  <a:lnTo>
                    <a:pt x="356831" y="269994"/>
                  </a:lnTo>
                  <a:lnTo>
                    <a:pt x="421205" y="275130"/>
                  </a:lnTo>
                  <a:lnTo>
                    <a:pt x="488701" y="278309"/>
                  </a:lnTo>
                  <a:lnTo>
                    <a:pt x="558795" y="279397"/>
                  </a:lnTo>
                  <a:lnTo>
                    <a:pt x="628889" y="278309"/>
                  </a:lnTo>
                  <a:lnTo>
                    <a:pt x="696385" y="275130"/>
                  </a:lnTo>
                  <a:lnTo>
                    <a:pt x="760759" y="269994"/>
                  </a:lnTo>
                  <a:lnTo>
                    <a:pt x="821488" y="263029"/>
                  </a:lnTo>
                  <a:lnTo>
                    <a:pt x="878047" y="254368"/>
                  </a:lnTo>
                  <a:lnTo>
                    <a:pt x="929914" y="244140"/>
                  </a:lnTo>
                  <a:lnTo>
                    <a:pt x="976563" y="232478"/>
                  </a:lnTo>
                  <a:lnTo>
                    <a:pt x="1017473" y="219511"/>
                  </a:lnTo>
                  <a:lnTo>
                    <a:pt x="1079977" y="190189"/>
                  </a:lnTo>
                  <a:lnTo>
                    <a:pt x="1113237" y="157222"/>
                  </a:lnTo>
                  <a:lnTo>
                    <a:pt x="1117591" y="139698"/>
                  </a:lnTo>
                  <a:lnTo>
                    <a:pt x="1113237" y="122175"/>
                  </a:lnTo>
                  <a:lnTo>
                    <a:pt x="1079977" y="89207"/>
                  </a:lnTo>
                  <a:lnTo>
                    <a:pt x="1017473" y="59885"/>
                  </a:lnTo>
                  <a:lnTo>
                    <a:pt x="976563" y="46919"/>
                  </a:lnTo>
                  <a:lnTo>
                    <a:pt x="929914" y="35256"/>
                  </a:lnTo>
                  <a:lnTo>
                    <a:pt x="878047" y="25029"/>
                  </a:lnTo>
                  <a:lnTo>
                    <a:pt x="821488" y="16367"/>
                  </a:lnTo>
                  <a:lnTo>
                    <a:pt x="760759" y="9403"/>
                  </a:lnTo>
                  <a:lnTo>
                    <a:pt x="696385" y="4266"/>
                  </a:lnTo>
                  <a:lnTo>
                    <a:pt x="628889" y="1088"/>
                  </a:lnTo>
                  <a:lnTo>
                    <a:pt x="558795" y="0"/>
                  </a:lnTo>
                  <a:close/>
                </a:path>
              </a:pathLst>
            </a:custGeom>
            <a:solidFill>
              <a:srgbClr val="FFE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20AF4A8F-831F-B34A-BBDB-300F470C0A4F}"/>
                </a:ext>
              </a:extLst>
            </p:cNvPr>
            <p:cNvSpPr/>
            <p:nvPr/>
          </p:nvSpPr>
          <p:spPr>
            <a:xfrm>
              <a:off x="512062" y="2647125"/>
              <a:ext cx="1117600" cy="1412875"/>
            </a:xfrm>
            <a:custGeom>
              <a:avLst/>
              <a:gdLst/>
              <a:ahLst/>
              <a:cxnLst/>
              <a:rect l="l" t="t" r="r" b="b"/>
              <a:pathLst>
                <a:path w="1117600" h="1412875">
                  <a:moveTo>
                    <a:pt x="1117591" y="139698"/>
                  </a:moveTo>
                  <a:lnTo>
                    <a:pt x="1100525" y="174096"/>
                  </a:lnTo>
                  <a:lnTo>
                    <a:pt x="1052119" y="205371"/>
                  </a:lnTo>
                  <a:lnTo>
                    <a:pt x="976564" y="232478"/>
                  </a:lnTo>
                  <a:lnTo>
                    <a:pt x="929914" y="244140"/>
                  </a:lnTo>
                  <a:lnTo>
                    <a:pt x="878047" y="254368"/>
                  </a:lnTo>
                  <a:lnTo>
                    <a:pt x="821488" y="263029"/>
                  </a:lnTo>
                  <a:lnTo>
                    <a:pt x="760759" y="269994"/>
                  </a:lnTo>
                  <a:lnTo>
                    <a:pt x="696385" y="275131"/>
                  </a:lnTo>
                  <a:lnTo>
                    <a:pt x="628889" y="278309"/>
                  </a:lnTo>
                  <a:lnTo>
                    <a:pt x="558795" y="279397"/>
                  </a:lnTo>
                  <a:lnTo>
                    <a:pt x="488701" y="278309"/>
                  </a:lnTo>
                  <a:lnTo>
                    <a:pt x="421205" y="275131"/>
                  </a:lnTo>
                  <a:lnTo>
                    <a:pt x="356831" y="269994"/>
                  </a:lnTo>
                  <a:lnTo>
                    <a:pt x="296103" y="263029"/>
                  </a:lnTo>
                  <a:lnTo>
                    <a:pt x="239543" y="254368"/>
                  </a:lnTo>
                  <a:lnTo>
                    <a:pt x="187677" y="244140"/>
                  </a:lnTo>
                  <a:lnTo>
                    <a:pt x="141027" y="232478"/>
                  </a:lnTo>
                  <a:lnTo>
                    <a:pt x="100117" y="219511"/>
                  </a:lnTo>
                  <a:lnTo>
                    <a:pt x="37613" y="190189"/>
                  </a:lnTo>
                  <a:lnTo>
                    <a:pt x="4353" y="157222"/>
                  </a:lnTo>
                  <a:lnTo>
                    <a:pt x="0" y="139698"/>
                  </a:lnTo>
                  <a:lnTo>
                    <a:pt x="4353" y="122175"/>
                  </a:lnTo>
                  <a:lnTo>
                    <a:pt x="37613" y="89207"/>
                  </a:lnTo>
                  <a:lnTo>
                    <a:pt x="100117" y="59885"/>
                  </a:lnTo>
                  <a:lnTo>
                    <a:pt x="141027" y="46919"/>
                  </a:lnTo>
                  <a:lnTo>
                    <a:pt x="187677" y="35256"/>
                  </a:lnTo>
                  <a:lnTo>
                    <a:pt x="239543" y="25029"/>
                  </a:lnTo>
                  <a:lnTo>
                    <a:pt x="296103" y="16367"/>
                  </a:lnTo>
                  <a:lnTo>
                    <a:pt x="356831" y="9403"/>
                  </a:lnTo>
                  <a:lnTo>
                    <a:pt x="421205" y="4266"/>
                  </a:lnTo>
                  <a:lnTo>
                    <a:pt x="488701" y="1088"/>
                  </a:lnTo>
                  <a:lnTo>
                    <a:pt x="558795" y="0"/>
                  </a:lnTo>
                  <a:lnTo>
                    <a:pt x="628889" y="1088"/>
                  </a:lnTo>
                  <a:lnTo>
                    <a:pt x="696385" y="4266"/>
                  </a:lnTo>
                  <a:lnTo>
                    <a:pt x="760759" y="9403"/>
                  </a:lnTo>
                  <a:lnTo>
                    <a:pt x="821488" y="16367"/>
                  </a:lnTo>
                  <a:lnTo>
                    <a:pt x="878047" y="25029"/>
                  </a:lnTo>
                  <a:lnTo>
                    <a:pt x="929914" y="35256"/>
                  </a:lnTo>
                  <a:lnTo>
                    <a:pt x="976564" y="46919"/>
                  </a:lnTo>
                  <a:lnTo>
                    <a:pt x="1017473" y="59885"/>
                  </a:lnTo>
                  <a:lnTo>
                    <a:pt x="1079978" y="89207"/>
                  </a:lnTo>
                  <a:lnTo>
                    <a:pt x="1113237" y="122175"/>
                  </a:lnTo>
                  <a:lnTo>
                    <a:pt x="1117591" y="139698"/>
                  </a:lnTo>
                  <a:close/>
                </a:path>
                <a:path w="1117600" h="1412875">
                  <a:moveTo>
                    <a:pt x="1117591" y="139698"/>
                  </a:moveTo>
                  <a:lnTo>
                    <a:pt x="1117591" y="1272939"/>
                  </a:lnTo>
                  <a:lnTo>
                    <a:pt x="1113237" y="1290462"/>
                  </a:lnTo>
                  <a:lnTo>
                    <a:pt x="1079978" y="1323430"/>
                  </a:lnTo>
                  <a:lnTo>
                    <a:pt x="1017473" y="1352752"/>
                  </a:lnTo>
                  <a:lnTo>
                    <a:pt x="976564" y="1365718"/>
                  </a:lnTo>
                  <a:lnTo>
                    <a:pt x="929914" y="1377381"/>
                  </a:lnTo>
                  <a:lnTo>
                    <a:pt x="878047" y="1387608"/>
                  </a:lnTo>
                  <a:lnTo>
                    <a:pt x="821488" y="1396270"/>
                  </a:lnTo>
                  <a:lnTo>
                    <a:pt x="760759" y="1403234"/>
                  </a:lnTo>
                  <a:lnTo>
                    <a:pt x="696385" y="1408371"/>
                  </a:lnTo>
                  <a:lnTo>
                    <a:pt x="628889" y="1411549"/>
                  </a:lnTo>
                  <a:lnTo>
                    <a:pt x="558795" y="1412638"/>
                  </a:lnTo>
                  <a:lnTo>
                    <a:pt x="488701" y="1411549"/>
                  </a:lnTo>
                  <a:lnTo>
                    <a:pt x="421205" y="1408371"/>
                  </a:lnTo>
                  <a:lnTo>
                    <a:pt x="356831" y="1403234"/>
                  </a:lnTo>
                  <a:lnTo>
                    <a:pt x="296103" y="1396270"/>
                  </a:lnTo>
                  <a:lnTo>
                    <a:pt x="239543" y="1387608"/>
                  </a:lnTo>
                  <a:lnTo>
                    <a:pt x="187677" y="1377381"/>
                  </a:lnTo>
                  <a:lnTo>
                    <a:pt x="141027" y="1365718"/>
                  </a:lnTo>
                  <a:lnTo>
                    <a:pt x="100117" y="1352752"/>
                  </a:lnTo>
                  <a:lnTo>
                    <a:pt x="37613" y="1323430"/>
                  </a:lnTo>
                  <a:lnTo>
                    <a:pt x="4353" y="1290462"/>
                  </a:lnTo>
                  <a:lnTo>
                    <a:pt x="0" y="1272939"/>
                  </a:lnTo>
                  <a:lnTo>
                    <a:pt x="1" y="139698"/>
                  </a:lnTo>
                </a:path>
              </a:pathLst>
            </a:custGeom>
            <a:ln w="12700">
              <a:solidFill>
                <a:srgbClr val="BC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7">
            <a:extLst>
              <a:ext uri="{FF2B5EF4-FFF2-40B4-BE49-F238E27FC236}">
                <a16:creationId xmlns:a16="http://schemas.microsoft.com/office/drawing/2014/main" id="{4C36CDA6-C697-A348-ACA4-59F2439F4F8B}"/>
              </a:ext>
            </a:extLst>
          </p:cNvPr>
          <p:cNvSpPr txBox="1"/>
          <p:nvPr/>
        </p:nvSpPr>
        <p:spPr>
          <a:xfrm>
            <a:off x="662871" y="3559838"/>
            <a:ext cx="81597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45720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latin typeface="Arial"/>
                <a:cs typeface="Arial"/>
              </a:rPr>
              <a:t>Original  Data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8">
            <a:extLst>
              <a:ext uri="{FF2B5EF4-FFF2-40B4-BE49-F238E27FC236}">
                <a16:creationId xmlns:a16="http://schemas.microsoft.com/office/drawing/2014/main" id="{55081636-EB8B-4F4D-98BA-BF56AAE14BCF}"/>
              </a:ext>
            </a:extLst>
          </p:cNvPr>
          <p:cNvGrpSpPr/>
          <p:nvPr/>
        </p:nvGrpSpPr>
        <p:grpSpPr>
          <a:xfrm>
            <a:off x="2095404" y="2397316"/>
            <a:ext cx="1130300" cy="1115060"/>
            <a:chOff x="2095404" y="2004857"/>
            <a:chExt cx="1130300" cy="111506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46D8EA29-46A7-2441-B332-13AA67E0016E}"/>
                </a:ext>
              </a:extLst>
            </p:cNvPr>
            <p:cNvSpPr/>
            <p:nvPr/>
          </p:nvSpPr>
          <p:spPr>
            <a:xfrm>
              <a:off x="2101754" y="2148942"/>
              <a:ext cx="1117600" cy="964565"/>
            </a:xfrm>
            <a:custGeom>
              <a:avLst/>
              <a:gdLst/>
              <a:ahLst/>
              <a:cxnLst/>
              <a:rect l="l" t="t" r="r" b="b"/>
              <a:pathLst>
                <a:path w="1117600" h="964564">
                  <a:moveTo>
                    <a:pt x="1117589" y="0"/>
                  </a:moveTo>
                  <a:lnTo>
                    <a:pt x="1079976" y="49781"/>
                  </a:lnTo>
                  <a:lnTo>
                    <a:pt x="1017472" y="78690"/>
                  </a:lnTo>
                  <a:lnTo>
                    <a:pt x="976562" y="91474"/>
                  </a:lnTo>
                  <a:lnTo>
                    <a:pt x="929912" y="102973"/>
                  </a:lnTo>
                  <a:lnTo>
                    <a:pt x="878046" y="113056"/>
                  </a:lnTo>
                  <a:lnTo>
                    <a:pt x="821487" y="121596"/>
                  </a:lnTo>
                  <a:lnTo>
                    <a:pt x="760758" y="128463"/>
                  </a:lnTo>
                  <a:lnTo>
                    <a:pt x="696384" y="133527"/>
                  </a:lnTo>
                  <a:lnTo>
                    <a:pt x="628888" y="136660"/>
                  </a:lnTo>
                  <a:lnTo>
                    <a:pt x="558794" y="137734"/>
                  </a:lnTo>
                  <a:lnTo>
                    <a:pt x="488700" y="136660"/>
                  </a:lnTo>
                  <a:lnTo>
                    <a:pt x="421205" y="133527"/>
                  </a:lnTo>
                  <a:lnTo>
                    <a:pt x="356831" y="128463"/>
                  </a:lnTo>
                  <a:lnTo>
                    <a:pt x="296102" y="121596"/>
                  </a:lnTo>
                  <a:lnTo>
                    <a:pt x="239543" y="113056"/>
                  </a:lnTo>
                  <a:lnTo>
                    <a:pt x="187677" y="102973"/>
                  </a:lnTo>
                  <a:lnTo>
                    <a:pt x="141027" y="91474"/>
                  </a:lnTo>
                  <a:lnTo>
                    <a:pt x="100117" y="78690"/>
                  </a:lnTo>
                  <a:lnTo>
                    <a:pt x="37613" y="49781"/>
                  </a:lnTo>
                  <a:lnTo>
                    <a:pt x="4353" y="17277"/>
                  </a:lnTo>
                  <a:lnTo>
                    <a:pt x="0" y="0"/>
                  </a:lnTo>
                  <a:lnTo>
                    <a:pt x="0" y="826408"/>
                  </a:lnTo>
                  <a:lnTo>
                    <a:pt x="37613" y="876189"/>
                  </a:lnTo>
                  <a:lnTo>
                    <a:pt x="100117" y="905099"/>
                  </a:lnTo>
                  <a:lnTo>
                    <a:pt x="141027" y="917883"/>
                  </a:lnTo>
                  <a:lnTo>
                    <a:pt x="187677" y="929382"/>
                  </a:lnTo>
                  <a:lnTo>
                    <a:pt x="239543" y="939465"/>
                  </a:lnTo>
                  <a:lnTo>
                    <a:pt x="296102" y="948005"/>
                  </a:lnTo>
                  <a:lnTo>
                    <a:pt x="356831" y="954872"/>
                  </a:lnTo>
                  <a:lnTo>
                    <a:pt x="421205" y="959936"/>
                  </a:lnTo>
                  <a:lnTo>
                    <a:pt x="488700" y="963070"/>
                  </a:lnTo>
                  <a:lnTo>
                    <a:pt x="558794" y="964143"/>
                  </a:lnTo>
                  <a:lnTo>
                    <a:pt x="628888" y="963070"/>
                  </a:lnTo>
                  <a:lnTo>
                    <a:pt x="696384" y="959936"/>
                  </a:lnTo>
                  <a:lnTo>
                    <a:pt x="760758" y="954872"/>
                  </a:lnTo>
                  <a:lnTo>
                    <a:pt x="821487" y="948005"/>
                  </a:lnTo>
                  <a:lnTo>
                    <a:pt x="878046" y="939465"/>
                  </a:lnTo>
                  <a:lnTo>
                    <a:pt x="929912" y="929382"/>
                  </a:lnTo>
                  <a:lnTo>
                    <a:pt x="976562" y="917883"/>
                  </a:lnTo>
                  <a:lnTo>
                    <a:pt x="1017472" y="905099"/>
                  </a:lnTo>
                  <a:lnTo>
                    <a:pt x="1079976" y="876189"/>
                  </a:lnTo>
                  <a:lnTo>
                    <a:pt x="1113236" y="843685"/>
                  </a:lnTo>
                  <a:lnTo>
                    <a:pt x="1117589" y="826408"/>
                  </a:lnTo>
                  <a:lnTo>
                    <a:pt x="1117589" y="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412FDBA0-1409-2B4E-9018-2F3D351B450B}"/>
                </a:ext>
              </a:extLst>
            </p:cNvPr>
            <p:cNvSpPr/>
            <p:nvPr/>
          </p:nvSpPr>
          <p:spPr>
            <a:xfrm>
              <a:off x="2101754" y="2011207"/>
              <a:ext cx="1117600" cy="275590"/>
            </a:xfrm>
            <a:custGeom>
              <a:avLst/>
              <a:gdLst/>
              <a:ahLst/>
              <a:cxnLst/>
              <a:rect l="l" t="t" r="r" b="b"/>
              <a:pathLst>
                <a:path w="1117600" h="275589">
                  <a:moveTo>
                    <a:pt x="558794" y="0"/>
                  </a:moveTo>
                  <a:lnTo>
                    <a:pt x="488700" y="1073"/>
                  </a:lnTo>
                  <a:lnTo>
                    <a:pt x="421205" y="4206"/>
                  </a:lnTo>
                  <a:lnTo>
                    <a:pt x="356831" y="9271"/>
                  </a:lnTo>
                  <a:lnTo>
                    <a:pt x="296102" y="16137"/>
                  </a:lnTo>
                  <a:lnTo>
                    <a:pt x="239543" y="24677"/>
                  </a:lnTo>
                  <a:lnTo>
                    <a:pt x="187677" y="34761"/>
                  </a:lnTo>
                  <a:lnTo>
                    <a:pt x="141027" y="46259"/>
                  </a:lnTo>
                  <a:lnTo>
                    <a:pt x="100117" y="59044"/>
                  </a:lnTo>
                  <a:lnTo>
                    <a:pt x="37613" y="87953"/>
                  </a:lnTo>
                  <a:lnTo>
                    <a:pt x="4353" y="120458"/>
                  </a:lnTo>
                  <a:lnTo>
                    <a:pt x="0" y="137735"/>
                  </a:lnTo>
                  <a:lnTo>
                    <a:pt x="4353" y="155012"/>
                  </a:lnTo>
                  <a:lnTo>
                    <a:pt x="37613" y="187516"/>
                  </a:lnTo>
                  <a:lnTo>
                    <a:pt x="100117" y="216426"/>
                  </a:lnTo>
                  <a:lnTo>
                    <a:pt x="141027" y="229210"/>
                  </a:lnTo>
                  <a:lnTo>
                    <a:pt x="187677" y="240708"/>
                  </a:lnTo>
                  <a:lnTo>
                    <a:pt x="239543" y="250792"/>
                  </a:lnTo>
                  <a:lnTo>
                    <a:pt x="296102" y="259331"/>
                  </a:lnTo>
                  <a:lnTo>
                    <a:pt x="356831" y="266198"/>
                  </a:lnTo>
                  <a:lnTo>
                    <a:pt x="421205" y="271262"/>
                  </a:lnTo>
                  <a:lnTo>
                    <a:pt x="488700" y="274396"/>
                  </a:lnTo>
                  <a:lnTo>
                    <a:pt x="558794" y="275469"/>
                  </a:lnTo>
                  <a:lnTo>
                    <a:pt x="628888" y="274396"/>
                  </a:lnTo>
                  <a:lnTo>
                    <a:pt x="696384" y="271262"/>
                  </a:lnTo>
                  <a:lnTo>
                    <a:pt x="760758" y="266198"/>
                  </a:lnTo>
                  <a:lnTo>
                    <a:pt x="821487" y="259331"/>
                  </a:lnTo>
                  <a:lnTo>
                    <a:pt x="878046" y="250792"/>
                  </a:lnTo>
                  <a:lnTo>
                    <a:pt x="929912" y="240708"/>
                  </a:lnTo>
                  <a:lnTo>
                    <a:pt x="976562" y="229210"/>
                  </a:lnTo>
                  <a:lnTo>
                    <a:pt x="1017472" y="216426"/>
                  </a:lnTo>
                  <a:lnTo>
                    <a:pt x="1079976" y="187516"/>
                  </a:lnTo>
                  <a:lnTo>
                    <a:pt x="1113236" y="155012"/>
                  </a:lnTo>
                  <a:lnTo>
                    <a:pt x="1117589" y="137735"/>
                  </a:lnTo>
                  <a:lnTo>
                    <a:pt x="1113236" y="120458"/>
                  </a:lnTo>
                  <a:lnTo>
                    <a:pt x="1079976" y="87953"/>
                  </a:lnTo>
                  <a:lnTo>
                    <a:pt x="1017472" y="59044"/>
                  </a:lnTo>
                  <a:lnTo>
                    <a:pt x="976562" y="46259"/>
                  </a:lnTo>
                  <a:lnTo>
                    <a:pt x="929912" y="34761"/>
                  </a:lnTo>
                  <a:lnTo>
                    <a:pt x="878046" y="24677"/>
                  </a:lnTo>
                  <a:lnTo>
                    <a:pt x="821487" y="16137"/>
                  </a:lnTo>
                  <a:lnTo>
                    <a:pt x="760758" y="9271"/>
                  </a:lnTo>
                  <a:lnTo>
                    <a:pt x="696384" y="4206"/>
                  </a:lnTo>
                  <a:lnTo>
                    <a:pt x="628888" y="1073"/>
                  </a:lnTo>
                  <a:lnTo>
                    <a:pt x="558794" y="0"/>
                  </a:lnTo>
                  <a:close/>
                </a:path>
              </a:pathLst>
            </a:custGeom>
            <a:solidFill>
              <a:srgbClr val="FFE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89CA9A60-FA4A-BA4C-B3A4-06A4886218A7}"/>
                </a:ext>
              </a:extLst>
            </p:cNvPr>
            <p:cNvSpPr/>
            <p:nvPr/>
          </p:nvSpPr>
          <p:spPr>
            <a:xfrm>
              <a:off x="2101754" y="2011207"/>
              <a:ext cx="1117600" cy="1102360"/>
            </a:xfrm>
            <a:custGeom>
              <a:avLst/>
              <a:gdLst/>
              <a:ahLst/>
              <a:cxnLst/>
              <a:rect l="l" t="t" r="r" b="b"/>
              <a:pathLst>
                <a:path w="1117600" h="1102360">
                  <a:moveTo>
                    <a:pt x="1117590" y="137734"/>
                  </a:moveTo>
                  <a:lnTo>
                    <a:pt x="1079976" y="187515"/>
                  </a:lnTo>
                  <a:lnTo>
                    <a:pt x="1017472" y="216425"/>
                  </a:lnTo>
                  <a:lnTo>
                    <a:pt x="976562" y="229209"/>
                  </a:lnTo>
                  <a:lnTo>
                    <a:pt x="929912" y="240708"/>
                  </a:lnTo>
                  <a:lnTo>
                    <a:pt x="878046" y="250792"/>
                  </a:lnTo>
                  <a:lnTo>
                    <a:pt x="821487" y="259331"/>
                  </a:lnTo>
                  <a:lnTo>
                    <a:pt x="760758" y="266198"/>
                  </a:lnTo>
                  <a:lnTo>
                    <a:pt x="696384" y="271262"/>
                  </a:lnTo>
                  <a:lnTo>
                    <a:pt x="628889" y="274396"/>
                  </a:lnTo>
                  <a:lnTo>
                    <a:pt x="558795" y="275469"/>
                  </a:lnTo>
                  <a:lnTo>
                    <a:pt x="488700" y="274396"/>
                  </a:lnTo>
                  <a:lnTo>
                    <a:pt x="421205" y="271262"/>
                  </a:lnTo>
                  <a:lnTo>
                    <a:pt x="356831" y="266198"/>
                  </a:lnTo>
                  <a:lnTo>
                    <a:pt x="296102" y="259331"/>
                  </a:lnTo>
                  <a:lnTo>
                    <a:pt x="239543" y="250792"/>
                  </a:lnTo>
                  <a:lnTo>
                    <a:pt x="187676" y="240708"/>
                  </a:lnTo>
                  <a:lnTo>
                    <a:pt x="141027" y="229209"/>
                  </a:lnTo>
                  <a:lnTo>
                    <a:pt x="100117" y="216425"/>
                  </a:lnTo>
                  <a:lnTo>
                    <a:pt x="37613" y="187515"/>
                  </a:lnTo>
                  <a:lnTo>
                    <a:pt x="4353" y="155011"/>
                  </a:lnTo>
                  <a:lnTo>
                    <a:pt x="0" y="137734"/>
                  </a:lnTo>
                  <a:lnTo>
                    <a:pt x="4353" y="120457"/>
                  </a:lnTo>
                  <a:lnTo>
                    <a:pt x="37613" y="87953"/>
                  </a:lnTo>
                  <a:lnTo>
                    <a:pt x="100117" y="59043"/>
                  </a:lnTo>
                  <a:lnTo>
                    <a:pt x="141027" y="46259"/>
                  </a:lnTo>
                  <a:lnTo>
                    <a:pt x="187676" y="34761"/>
                  </a:lnTo>
                  <a:lnTo>
                    <a:pt x="239543" y="24677"/>
                  </a:lnTo>
                  <a:lnTo>
                    <a:pt x="296102" y="16137"/>
                  </a:lnTo>
                  <a:lnTo>
                    <a:pt x="356831" y="9271"/>
                  </a:lnTo>
                  <a:lnTo>
                    <a:pt x="421205" y="4206"/>
                  </a:lnTo>
                  <a:lnTo>
                    <a:pt x="488700" y="1073"/>
                  </a:lnTo>
                  <a:lnTo>
                    <a:pt x="558795" y="0"/>
                  </a:lnTo>
                  <a:lnTo>
                    <a:pt x="628889" y="1073"/>
                  </a:lnTo>
                  <a:lnTo>
                    <a:pt x="696384" y="4206"/>
                  </a:lnTo>
                  <a:lnTo>
                    <a:pt x="760758" y="9271"/>
                  </a:lnTo>
                  <a:lnTo>
                    <a:pt x="821487" y="16137"/>
                  </a:lnTo>
                  <a:lnTo>
                    <a:pt x="878046" y="24677"/>
                  </a:lnTo>
                  <a:lnTo>
                    <a:pt x="929912" y="34761"/>
                  </a:lnTo>
                  <a:lnTo>
                    <a:pt x="976562" y="46259"/>
                  </a:lnTo>
                  <a:lnTo>
                    <a:pt x="1017472" y="59043"/>
                  </a:lnTo>
                  <a:lnTo>
                    <a:pt x="1079976" y="87953"/>
                  </a:lnTo>
                  <a:lnTo>
                    <a:pt x="1113236" y="120457"/>
                  </a:lnTo>
                  <a:lnTo>
                    <a:pt x="1117590" y="137734"/>
                  </a:lnTo>
                  <a:close/>
                </a:path>
                <a:path w="1117600" h="1102360">
                  <a:moveTo>
                    <a:pt x="1117590" y="137734"/>
                  </a:moveTo>
                  <a:lnTo>
                    <a:pt x="1117590" y="964143"/>
                  </a:lnTo>
                  <a:lnTo>
                    <a:pt x="1113236" y="981420"/>
                  </a:lnTo>
                  <a:lnTo>
                    <a:pt x="1079976" y="1013924"/>
                  </a:lnTo>
                  <a:lnTo>
                    <a:pt x="1017472" y="1042834"/>
                  </a:lnTo>
                  <a:lnTo>
                    <a:pt x="976562" y="1055618"/>
                  </a:lnTo>
                  <a:lnTo>
                    <a:pt x="929912" y="1067116"/>
                  </a:lnTo>
                  <a:lnTo>
                    <a:pt x="878046" y="1077200"/>
                  </a:lnTo>
                  <a:lnTo>
                    <a:pt x="821487" y="1085740"/>
                  </a:lnTo>
                  <a:lnTo>
                    <a:pt x="760758" y="1092606"/>
                  </a:lnTo>
                  <a:lnTo>
                    <a:pt x="696384" y="1097671"/>
                  </a:lnTo>
                  <a:lnTo>
                    <a:pt x="628889" y="1100804"/>
                  </a:lnTo>
                  <a:lnTo>
                    <a:pt x="558795" y="1101878"/>
                  </a:lnTo>
                  <a:lnTo>
                    <a:pt x="488700" y="1100804"/>
                  </a:lnTo>
                  <a:lnTo>
                    <a:pt x="421205" y="1097671"/>
                  </a:lnTo>
                  <a:lnTo>
                    <a:pt x="356831" y="1092606"/>
                  </a:lnTo>
                  <a:lnTo>
                    <a:pt x="296102" y="1085740"/>
                  </a:lnTo>
                  <a:lnTo>
                    <a:pt x="239543" y="1077200"/>
                  </a:lnTo>
                  <a:lnTo>
                    <a:pt x="187676" y="1067116"/>
                  </a:lnTo>
                  <a:lnTo>
                    <a:pt x="141027" y="1055618"/>
                  </a:lnTo>
                  <a:lnTo>
                    <a:pt x="100117" y="1042834"/>
                  </a:lnTo>
                  <a:lnTo>
                    <a:pt x="37613" y="1013924"/>
                  </a:lnTo>
                  <a:lnTo>
                    <a:pt x="4353" y="981420"/>
                  </a:lnTo>
                  <a:lnTo>
                    <a:pt x="0" y="964143"/>
                  </a:lnTo>
                  <a:lnTo>
                    <a:pt x="0" y="137734"/>
                  </a:lnTo>
                </a:path>
              </a:pathLst>
            </a:custGeom>
            <a:ln w="12700">
              <a:solidFill>
                <a:srgbClr val="BC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6E0DEF90-BE3D-8240-870A-F8C3556D4D5A}"/>
              </a:ext>
            </a:extLst>
          </p:cNvPr>
          <p:cNvSpPr txBox="1"/>
          <p:nvPr/>
        </p:nvSpPr>
        <p:spPr>
          <a:xfrm>
            <a:off x="2285709" y="2767359"/>
            <a:ext cx="75057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22250" marR="5080" indent="-210185">
              <a:lnSpc>
                <a:spcPts val="1900"/>
              </a:lnSpc>
              <a:spcBef>
                <a:spcPts val="180"/>
              </a:spcBef>
            </a:pPr>
            <a:r>
              <a:rPr sz="1600" spc="-65" dirty="0">
                <a:latin typeface="Arial"/>
                <a:cs typeface="Arial"/>
              </a:rPr>
              <a:t>T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ainin</a:t>
            </a:r>
            <a:r>
              <a:rPr sz="1600" dirty="0">
                <a:latin typeface="Arial"/>
                <a:cs typeface="Arial"/>
              </a:rPr>
              <a:t>g  </a:t>
            </a:r>
            <a:r>
              <a:rPr sz="1600" spc="-5" dirty="0">
                <a:latin typeface="Arial"/>
                <a:cs typeface="Arial"/>
              </a:rPr>
              <a:t>Set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2C9161CE-3617-A74E-AB3F-1E7923CB3CDE}"/>
              </a:ext>
            </a:extLst>
          </p:cNvPr>
          <p:cNvGrpSpPr/>
          <p:nvPr/>
        </p:nvGrpSpPr>
        <p:grpSpPr>
          <a:xfrm>
            <a:off x="2093672" y="4442276"/>
            <a:ext cx="1130300" cy="437515"/>
            <a:chOff x="2093672" y="4049817"/>
            <a:chExt cx="1130300" cy="437515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4C91DC82-FBDD-2144-899B-3DBDE7F82434}"/>
                </a:ext>
              </a:extLst>
            </p:cNvPr>
            <p:cNvSpPr/>
            <p:nvPr/>
          </p:nvSpPr>
          <p:spPr>
            <a:xfrm>
              <a:off x="2100022" y="4109234"/>
              <a:ext cx="1117600" cy="371475"/>
            </a:xfrm>
            <a:custGeom>
              <a:avLst/>
              <a:gdLst/>
              <a:ahLst/>
              <a:cxnLst/>
              <a:rect l="l" t="t" r="r" b="b"/>
              <a:pathLst>
                <a:path w="1117600" h="371475">
                  <a:moveTo>
                    <a:pt x="1117589" y="0"/>
                  </a:moveTo>
                  <a:lnTo>
                    <a:pt x="1073676" y="20656"/>
                  </a:lnTo>
                  <a:lnTo>
                    <a:pt x="1001157" y="32428"/>
                  </a:lnTo>
                  <a:lnTo>
                    <a:pt x="953922" y="37524"/>
                  </a:lnTo>
                  <a:lnTo>
                    <a:pt x="900257" y="42010"/>
                  </a:lnTo>
                  <a:lnTo>
                    <a:pt x="840829" y="45821"/>
                  </a:lnTo>
                  <a:lnTo>
                    <a:pt x="776303" y="48896"/>
                  </a:lnTo>
                  <a:lnTo>
                    <a:pt x="707344" y="51171"/>
                  </a:lnTo>
                  <a:lnTo>
                    <a:pt x="634620" y="52582"/>
                  </a:lnTo>
                  <a:lnTo>
                    <a:pt x="558794" y="53066"/>
                  </a:lnTo>
                  <a:lnTo>
                    <a:pt x="482969" y="52582"/>
                  </a:lnTo>
                  <a:lnTo>
                    <a:pt x="410244" y="51171"/>
                  </a:lnTo>
                  <a:lnTo>
                    <a:pt x="341286" y="48896"/>
                  </a:lnTo>
                  <a:lnTo>
                    <a:pt x="276759" y="45821"/>
                  </a:lnTo>
                  <a:lnTo>
                    <a:pt x="217331" y="42010"/>
                  </a:lnTo>
                  <a:lnTo>
                    <a:pt x="163666" y="37524"/>
                  </a:lnTo>
                  <a:lnTo>
                    <a:pt x="116431" y="32428"/>
                  </a:lnTo>
                  <a:lnTo>
                    <a:pt x="76291" y="26784"/>
                  </a:lnTo>
                  <a:lnTo>
                    <a:pt x="19960" y="14107"/>
                  </a:lnTo>
                  <a:lnTo>
                    <a:pt x="0" y="0"/>
                  </a:lnTo>
                  <a:lnTo>
                    <a:pt x="0" y="318405"/>
                  </a:lnTo>
                  <a:lnTo>
                    <a:pt x="43912" y="339061"/>
                  </a:lnTo>
                  <a:lnTo>
                    <a:pt x="116431" y="350833"/>
                  </a:lnTo>
                  <a:lnTo>
                    <a:pt x="163666" y="355930"/>
                  </a:lnTo>
                  <a:lnTo>
                    <a:pt x="217331" y="360415"/>
                  </a:lnTo>
                  <a:lnTo>
                    <a:pt x="276759" y="364227"/>
                  </a:lnTo>
                  <a:lnTo>
                    <a:pt x="341286" y="367302"/>
                  </a:lnTo>
                  <a:lnTo>
                    <a:pt x="410244" y="369577"/>
                  </a:lnTo>
                  <a:lnTo>
                    <a:pt x="482969" y="370988"/>
                  </a:lnTo>
                  <a:lnTo>
                    <a:pt x="558794" y="371473"/>
                  </a:lnTo>
                  <a:lnTo>
                    <a:pt x="634620" y="370988"/>
                  </a:lnTo>
                  <a:lnTo>
                    <a:pt x="707344" y="369577"/>
                  </a:lnTo>
                  <a:lnTo>
                    <a:pt x="776303" y="367302"/>
                  </a:lnTo>
                  <a:lnTo>
                    <a:pt x="840829" y="364227"/>
                  </a:lnTo>
                  <a:lnTo>
                    <a:pt x="900257" y="360415"/>
                  </a:lnTo>
                  <a:lnTo>
                    <a:pt x="953922" y="355930"/>
                  </a:lnTo>
                  <a:lnTo>
                    <a:pt x="1001157" y="350833"/>
                  </a:lnTo>
                  <a:lnTo>
                    <a:pt x="1041297" y="345189"/>
                  </a:lnTo>
                  <a:lnTo>
                    <a:pt x="1097629" y="332513"/>
                  </a:lnTo>
                  <a:lnTo>
                    <a:pt x="1117589" y="318405"/>
                  </a:lnTo>
                  <a:lnTo>
                    <a:pt x="1117589" y="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8E496A8E-BF89-314A-8030-0DFAC17A9D54}"/>
                </a:ext>
              </a:extLst>
            </p:cNvPr>
            <p:cNvSpPr/>
            <p:nvPr/>
          </p:nvSpPr>
          <p:spPr>
            <a:xfrm>
              <a:off x="2100022" y="4056167"/>
              <a:ext cx="1117600" cy="106680"/>
            </a:xfrm>
            <a:custGeom>
              <a:avLst/>
              <a:gdLst/>
              <a:ahLst/>
              <a:cxnLst/>
              <a:rect l="l" t="t" r="r" b="b"/>
              <a:pathLst>
                <a:path w="1117600" h="106679">
                  <a:moveTo>
                    <a:pt x="558794" y="0"/>
                  </a:moveTo>
                  <a:lnTo>
                    <a:pt x="482969" y="484"/>
                  </a:lnTo>
                  <a:lnTo>
                    <a:pt x="410244" y="1895"/>
                  </a:lnTo>
                  <a:lnTo>
                    <a:pt x="341286" y="4170"/>
                  </a:lnTo>
                  <a:lnTo>
                    <a:pt x="276759" y="7245"/>
                  </a:lnTo>
                  <a:lnTo>
                    <a:pt x="217331" y="11057"/>
                  </a:lnTo>
                  <a:lnTo>
                    <a:pt x="163666" y="15543"/>
                  </a:lnTo>
                  <a:lnTo>
                    <a:pt x="116431" y="20639"/>
                  </a:lnTo>
                  <a:lnTo>
                    <a:pt x="76291" y="26283"/>
                  </a:lnTo>
                  <a:lnTo>
                    <a:pt x="19960" y="38959"/>
                  </a:lnTo>
                  <a:lnTo>
                    <a:pt x="0" y="53066"/>
                  </a:lnTo>
                  <a:lnTo>
                    <a:pt x="5101" y="60268"/>
                  </a:lnTo>
                  <a:lnTo>
                    <a:pt x="43912" y="73723"/>
                  </a:lnTo>
                  <a:lnTo>
                    <a:pt x="116431" y="85495"/>
                  </a:lnTo>
                  <a:lnTo>
                    <a:pt x="163666" y="90591"/>
                  </a:lnTo>
                  <a:lnTo>
                    <a:pt x="217331" y="95077"/>
                  </a:lnTo>
                  <a:lnTo>
                    <a:pt x="276759" y="98888"/>
                  </a:lnTo>
                  <a:lnTo>
                    <a:pt x="341286" y="101963"/>
                  </a:lnTo>
                  <a:lnTo>
                    <a:pt x="410244" y="104238"/>
                  </a:lnTo>
                  <a:lnTo>
                    <a:pt x="482969" y="105649"/>
                  </a:lnTo>
                  <a:lnTo>
                    <a:pt x="558794" y="106133"/>
                  </a:lnTo>
                  <a:lnTo>
                    <a:pt x="634620" y="105649"/>
                  </a:lnTo>
                  <a:lnTo>
                    <a:pt x="707344" y="104238"/>
                  </a:lnTo>
                  <a:lnTo>
                    <a:pt x="776303" y="101963"/>
                  </a:lnTo>
                  <a:lnTo>
                    <a:pt x="840829" y="98888"/>
                  </a:lnTo>
                  <a:lnTo>
                    <a:pt x="900257" y="95077"/>
                  </a:lnTo>
                  <a:lnTo>
                    <a:pt x="953922" y="90591"/>
                  </a:lnTo>
                  <a:lnTo>
                    <a:pt x="1001157" y="85495"/>
                  </a:lnTo>
                  <a:lnTo>
                    <a:pt x="1041297" y="79851"/>
                  </a:lnTo>
                  <a:lnTo>
                    <a:pt x="1097629" y="67174"/>
                  </a:lnTo>
                  <a:lnTo>
                    <a:pt x="1117589" y="53066"/>
                  </a:lnTo>
                  <a:lnTo>
                    <a:pt x="1112488" y="45866"/>
                  </a:lnTo>
                  <a:lnTo>
                    <a:pt x="1073676" y="32411"/>
                  </a:lnTo>
                  <a:lnTo>
                    <a:pt x="1001157" y="20639"/>
                  </a:lnTo>
                  <a:lnTo>
                    <a:pt x="953922" y="15543"/>
                  </a:lnTo>
                  <a:lnTo>
                    <a:pt x="900257" y="11057"/>
                  </a:lnTo>
                  <a:lnTo>
                    <a:pt x="840829" y="7245"/>
                  </a:lnTo>
                  <a:lnTo>
                    <a:pt x="776303" y="4170"/>
                  </a:lnTo>
                  <a:lnTo>
                    <a:pt x="707344" y="1895"/>
                  </a:lnTo>
                  <a:lnTo>
                    <a:pt x="634620" y="484"/>
                  </a:lnTo>
                  <a:lnTo>
                    <a:pt x="558794" y="0"/>
                  </a:lnTo>
                  <a:close/>
                </a:path>
              </a:pathLst>
            </a:custGeom>
            <a:solidFill>
              <a:srgbClr val="FFE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FFAAFBCC-36BC-2141-8330-8FDDDBF0CBA7}"/>
                </a:ext>
              </a:extLst>
            </p:cNvPr>
            <p:cNvSpPr/>
            <p:nvPr/>
          </p:nvSpPr>
          <p:spPr>
            <a:xfrm>
              <a:off x="2100022" y="4056167"/>
              <a:ext cx="1117600" cy="424815"/>
            </a:xfrm>
            <a:custGeom>
              <a:avLst/>
              <a:gdLst/>
              <a:ahLst/>
              <a:cxnLst/>
              <a:rect l="l" t="t" r="r" b="b"/>
              <a:pathLst>
                <a:path w="1117600" h="424814">
                  <a:moveTo>
                    <a:pt x="1117590" y="53067"/>
                  </a:moveTo>
                  <a:lnTo>
                    <a:pt x="1073677" y="73723"/>
                  </a:lnTo>
                  <a:lnTo>
                    <a:pt x="1001158" y="85494"/>
                  </a:lnTo>
                  <a:lnTo>
                    <a:pt x="953922" y="90591"/>
                  </a:lnTo>
                  <a:lnTo>
                    <a:pt x="900257" y="95077"/>
                  </a:lnTo>
                  <a:lnTo>
                    <a:pt x="840829" y="98889"/>
                  </a:lnTo>
                  <a:lnTo>
                    <a:pt x="776303" y="101964"/>
                  </a:lnTo>
                  <a:lnTo>
                    <a:pt x="707344" y="104238"/>
                  </a:lnTo>
                  <a:lnTo>
                    <a:pt x="634620" y="105649"/>
                  </a:lnTo>
                  <a:lnTo>
                    <a:pt x="558795" y="106134"/>
                  </a:lnTo>
                  <a:lnTo>
                    <a:pt x="482969" y="105649"/>
                  </a:lnTo>
                  <a:lnTo>
                    <a:pt x="410245" y="104238"/>
                  </a:lnTo>
                  <a:lnTo>
                    <a:pt x="341286" y="101964"/>
                  </a:lnTo>
                  <a:lnTo>
                    <a:pt x="276760" y="98889"/>
                  </a:lnTo>
                  <a:lnTo>
                    <a:pt x="217332" y="95077"/>
                  </a:lnTo>
                  <a:lnTo>
                    <a:pt x="163667" y="90591"/>
                  </a:lnTo>
                  <a:lnTo>
                    <a:pt x="116431" y="85494"/>
                  </a:lnTo>
                  <a:lnTo>
                    <a:pt x="76291" y="79851"/>
                  </a:lnTo>
                  <a:lnTo>
                    <a:pt x="19960" y="67174"/>
                  </a:lnTo>
                  <a:lnTo>
                    <a:pt x="0" y="53067"/>
                  </a:lnTo>
                  <a:lnTo>
                    <a:pt x="5101" y="45866"/>
                  </a:lnTo>
                  <a:lnTo>
                    <a:pt x="43912" y="32411"/>
                  </a:lnTo>
                  <a:lnTo>
                    <a:pt x="116431" y="20639"/>
                  </a:lnTo>
                  <a:lnTo>
                    <a:pt x="163667" y="15543"/>
                  </a:lnTo>
                  <a:lnTo>
                    <a:pt x="217332" y="11057"/>
                  </a:lnTo>
                  <a:lnTo>
                    <a:pt x="276760" y="7245"/>
                  </a:lnTo>
                  <a:lnTo>
                    <a:pt x="341286" y="4170"/>
                  </a:lnTo>
                  <a:lnTo>
                    <a:pt x="410245" y="1895"/>
                  </a:lnTo>
                  <a:lnTo>
                    <a:pt x="482969" y="484"/>
                  </a:lnTo>
                  <a:lnTo>
                    <a:pt x="558795" y="0"/>
                  </a:lnTo>
                  <a:lnTo>
                    <a:pt x="634620" y="484"/>
                  </a:lnTo>
                  <a:lnTo>
                    <a:pt x="707344" y="1895"/>
                  </a:lnTo>
                  <a:lnTo>
                    <a:pt x="776303" y="4170"/>
                  </a:lnTo>
                  <a:lnTo>
                    <a:pt x="840829" y="7245"/>
                  </a:lnTo>
                  <a:lnTo>
                    <a:pt x="900257" y="11057"/>
                  </a:lnTo>
                  <a:lnTo>
                    <a:pt x="953922" y="15543"/>
                  </a:lnTo>
                  <a:lnTo>
                    <a:pt x="1001158" y="20639"/>
                  </a:lnTo>
                  <a:lnTo>
                    <a:pt x="1041298" y="26283"/>
                  </a:lnTo>
                  <a:lnTo>
                    <a:pt x="1097629" y="38959"/>
                  </a:lnTo>
                  <a:lnTo>
                    <a:pt x="1117590" y="53067"/>
                  </a:lnTo>
                  <a:close/>
                </a:path>
                <a:path w="1117600" h="424814">
                  <a:moveTo>
                    <a:pt x="1117590" y="53067"/>
                  </a:moveTo>
                  <a:lnTo>
                    <a:pt x="1117590" y="371472"/>
                  </a:lnTo>
                  <a:lnTo>
                    <a:pt x="1112488" y="378673"/>
                  </a:lnTo>
                  <a:lnTo>
                    <a:pt x="1073677" y="392128"/>
                  </a:lnTo>
                  <a:lnTo>
                    <a:pt x="1001158" y="403900"/>
                  </a:lnTo>
                  <a:lnTo>
                    <a:pt x="953922" y="408996"/>
                  </a:lnTo>
                  <a:lnTo>
                    <a:pt x="900257" y="413482"/>
                  </a:lnTo>
                  <a:lnTo>
                    <a:pt x="840829" y="417294"/>
                  </a:lnTo>
                  <a:lnTo>
                    <a:pt x="776303" y="420369"/>
                  </a:lnTo>
                  <a:lnTo>
                    <a:pt x="707344" y="422644"/>
                  </a:lnTo>
                  <a:lnTo>
                    <a:pt x="634620" y="424055"/>
                  </a:lnTo>
                  <a:lnTo>
                    <a:pt x="558795" y="424540"/>
                  </a:lnTo>
                  <a:lnTo>
                    <a:pt x="482969" y="424055"/>
                  </a:lnTo>
                  <a:lnTo>
                    <a:pt x="410245" y="422644"/>
                  </a:lnTo>
                  <a:lnTo>
                    <a:pt x="341286" y="420369"/>
                  </a:lnTo>
                  <a:lnTo>
                    <a:pt x="276760" y="417294"/>
                  </a:lnTo>
                  <a:lnTo>
                    <a:pt x="217332" y="413482"/>
                  </a:lnTo>
                  <a:lnTo>
                    <a:pt x="163667" y="408996"/>
                  </a:lnTo>
                  <a:lnTo>
                    <a:pt x="116431" y="403900"/>
                  </a:lnTo>
                  <a:lnTo>
                    <a:pt x="76291" y="398256"/>
                  </a:lnTo>
                  <a:lnTo>
                    <a:pt x="19960" y="385580"/>
                  </a:lnTo>
                  <a:lnTo>
                    <a:pt x="0" y="371472"/>
                  </a:lnTo>
                  <a:lnTo>
                    <a:pt x="0" y="53067"/>
                  </a:lnTo>
                </a:path>
              </a:pathLst>
            </a:custGeom>
            <a:ln w="12700">
              <a:solidFill>
                <a:srgbClr val="BC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7">
            <a:extLst>
              <a:ext uri="{FF2B5EF4-FFF2-40B4-BE49-F238E27FC236}">
                <a16:creationId xmlns:a16="http://schemas.microsoft.com/office/drawing/2014/main" id="{EC38339B-5D07-FA4D-B340-4E2E0BCC81E0}"/>
              </a:ext>
            </a:extLst>
          </p:cNvPr>
          <p:cNvSpPr txBox="1"/>
          <p:nvPr/>
        </p:nvSpPr>
        <p:spPr>
          <a:xfrm>
            <a:off x="2278768" y="4553487"/>
            <a:ext cx="759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Arial"/>
                <a:cs typeface="Arial"/>
              </a:rPr>
              <a:t>Test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7C1F363D-A959-A042-AC27-0DFF33B269FD}"/>
              </a:ext>
            </a:extLst>
          </p:cNvPr>
          <p:cNvSpPr/>
          <p:nvPr/>
        </p:nvSpPr>
        <p:spPr>
          <a:xfrm>
            <a:off x="3720424" y="2652638"/>
            <a:ext cx="1220470" cy="606425"/>
          </a:xfrm>
          <a:custGeom>
            <a:avLst/>
            <a:gdLst/>
            <a:ahLst/>
            <a:cxnLst/>
            <a:rect l="l" t="t" r="r" b="b"/>
            <a:pathLst>
              <a:path w="1220470" h="606425">
                <a:moveTo>
                  <a:pt x="1220268" y="0"/>
                </a:moveTo>
                <a:lnTo>
                  <a:pt x="0" y="0"/>
                </a:lnTo>
                <a:lnTo>
                  <a:pt x="0" y="606118"/>
                </a:lnTo>
                <a:lnTo>
                  <a:pt x="1220268" y="606118"/>
                </a:lnTo>
                <a:lnTo>
                  <a:pt x="1220268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8EF09C98-8DAA-5142-97D4-363BE339B701}"/>
              </a:ext>
            </a:extLst>
          </p:cNvPr>
          <p:cNvSpPr txBox="1"/>
          <p:nvPr/>
        </p:nvSpPr>
        <p:spPr>
          <a:xfrm>
            <a:off x="3720424" y="2652638"/>
            <a:ext cx="1220470" cy="606425"/>
          </a:xfrm>
          <a:prstGeom prst="rect">
            <a:avLst/>
          </a:prstGeom>
          <a:ln w="12700">
            <a:solidFill>
              <a:srgbClr val="BC9E00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575310" marR="83185" indent="97790">
              <a:lnSpc>
                <a:spcPts val="1900"/>
              </a:lnSpc>
              <a:spcBef>
                <a:spcPts val="555"/>
              </a:spcBef>
            </a:pPr>
            <a:r>
              <a:rPr sz="1600" spc="-65" dirty="0">
                <a:latin typeface="Arial"/>
                <a:cs typeface="Arial"/>
              </a:rPr>
              <a:t>T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n  M</a:t>
            </a:r>
            <a:r>
              <a:rPr sz="1600" spc="-5" dirty="0">
                <a:latin typeface="Arial"/>
                <a:cs typeface="Arial"/>
              </a:rPr>
              <a:t>ode</a:t>
            </a:r>
            <a:r>
              <a:rPr sz="1600" dirty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0">
            <a:extLst>
              <a:ext uri="{FF2B5EF4-FFF2-40B4-BE49-F238E27FC236}">
                <a16:creationId xmlns:a16="http://schemas.microsoft.com/office/drawing/2014/main" id="{B8C9FF61-7F02-6E48-A424-B186F1223300}"/>
              </a:ext>
            </a:extLst>
          </p:cNvPr>
          <p:cNvGrpSpPr/>
          <p:nvPr/>
        </p:nvGrpSpPr>
        <p:grpSpPr>
          <a:xfrm>
            <a:off x="3678935" y="2620547"/>
            <a:ext cx="2956560" cy="2180590"/>
            <a:chOff x="3678935" y="2228088"/>
            <a:chExt cx="2956560" cy="2180590"/>
          </a:xfrm>
        </p:grpSpPr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7626D1D8-90A7-1D46-A530-0884876611F7}"/>
                </a:ext>
              </a:extLst>
            </p:cNvPr>
            <p:cNvSpPr/>
            <p:nvPr/>
          </p:nvSpPr>
          <p:spPr>
            <a:xfrm>
              <a:off x="3678935" y="2228088"/>
              <a:ext cx="664463" cy="667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C9B3E039-039D-9843-B479-1D2DAAB81E48}"/>
                </a:ext>
              </a:extLst>
            </p:cNvPr>
            <p:cNvSpPr/>
            <p:nvPr/>
          </p:nvSpPr>
          <p:spPr>
            <a:xfrm>
              <a:off x="5414731" y="3802247"/>
              <a:ext cx="1220470" cy="606425"/>
            </a:xfrm>
            <a:custGeom>
              <a:avLst/>
              <a:gdLst/>
              <a:ahLst/>
              <a:cxnLst/>
              <a:rect l="l" t="t" r="r" b="b"/>
              <a:pathLst>
                <a:path w="1220470" h="606425">
                  <a:moveTo>
                    <a:pt x="1220268" y="0"/>
                  </a:moveTo>
                  <a:lnTo>
                    <a:pt x="0" y="0"/>
                  </a:lnTo>
                  <a:lnTo>
                    <a:pt x="0" y="606117"/>
                  </a:lnTo>
                  <a:lnTo>
                    <a:pt x="1220268" y="606117"/>
                  </a:lnTo>
                  <a:lnTo>
                    <a:pt x="1220268" y="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3">
            <a:extLst>
              <a:ext uri="{FF2B5EF4-FFF2-40B4-BE49-F238E27FC236}">
                <a16:creationId xmlns:a16="http://schemas.microsoft.com/office/drawing/2014/main" id="{470F4704-7F7D-354A-9EAF-8D9DEA69EB0F}"/>
              </a:ext>
            </a:extLst>
          </p:cNvPr>
          <p:cNvSpPr txBox="1"/>
          <p:nvPr/>
        </p:nvSpPr>
        <p:spPr>
          <a:xfrm>
            <a:off x="5414731" y="4194706"/>
            <a:ext cx="1220470" cy="606425"/>
          </a:xfrm>
          <a:prstGeom prst="rect">
            <a:avLst/>
          </a:prstGeom>
          <a:ln w="12700">
            <a:solidFill>
              <a:srgbClr val="BC9E00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575310" marR="83185" indent="45720">
              <a:lnSpc>
                <a:spcPts val="1900"/>
              </a:lnSpc>
              <a:spcBef>
                <a:spcPts val="555"/>
              </a:spcBef>
            </a:pPr>
            <a:r>
              <a:rPr sz="1600" spc="-5" dirty="0">
                <a:latin typeface="Arial"/>
                <a:cs typeface="Arial"/>
              </a:rPr>
              <a:t>App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y  M</a:t>
            </a:r>
            <a:r>
              <a:rPr sz="1600" spc="-5" dirty="0">
                <a:latin typeface="Arial"/>
                <a:cs typeface="Arial"/>
              </a:rPr>
              <a:t>ode</a:t>
            </a:r>
            <a:r>
              <a:rPr sz="1600" dirty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4">
            <a:extLst>
              <a:ext uri="{FF2B5EF4-FFF2-40B4-BE49-F238E27FC236}">
                <a16:creationId xmlns:a16="http://schemas.microsoft.com/office/drawing/2014/main" id="{B4B838FE-BE9E-3842-B368-0B96C506F37D}"/>
              </a:ext>
            </a:extLst>
          </p:cNvPr>
          <p:cNvGrpSpPr/>
          <p:nvPr/>
        </p:nvGrpSpPr>
        <p:grpSpPr>
          <a:xfrm>
            <a:off x="5404103" y="4194705"/>
            <a:ext cx="2912745" cy="606425"/>
            <a:chOff x="5404103" y="3802246"/>
            <a:chExt cx="2912745" cy="606425"/>
          </a:xfrm>
        </p:grpSpPr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9079A306-0DA9-5749-9A9C-67D751B31007}"/>
                </a:ext>
              </a:extLst>
            </p:cNvPr>
            <p:cNvSpPr/>
            <p:nvPr/>
          </p:nvSpPr>
          <p:spPr>
            <a:xfrm>
              <a:off x="5404103" y="3840479"/>
              <a:ext cx="533400" cy="5303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24D58CFE-0D51-0A47-A6DE-5402D6663860}"/>
                </a:ext>
              </a:extLst>
            </p:cNvPr>
            <p:cNvSpPr/>
            <p:nvPr/>
          </p:nvSpPr>
          <p:spPr>
            <a:xfrm>
              <a:off x="7096147" y="3802246"/>
              <a:ext cx="1220470" cy="606425"/>
            </a:xfrm>
            <a:custGeom>
              <a:avLst/>
              <a:gdLst/>
              <a:ahLst/>
              <a:cxnLst/>
              <a:rect l="l" t="t" r="r" b="b"/>
              <a:pathLst>
                <a:path w="1220470" h="606425">
                  <a:moveTo>
                    <a:pt x="1220268" y="0"/>
                  </a:moveTo>
                  <a:lnTo>
                    <a:pt x="0" y="0"/>
                  </a:lnTo>
                  <a:lnTo>
                    <a:pt x="0" y="606118"/>
                  </a:lnTo>
                  <a:lnTo>
                    <a:pt x="1220268" y="606118"/>
                  </a:lnTo>
                  <a:lnTo>
                    <a:pt x="1220268" y="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7">
            <a:extLst>
              <a:ext uri="{FF2B5EF4-FFF2-40B4-BE49-F238E27FC236}">
                <a16:creationId xmlns:a16="http://schemas.microsoft.com/office/drawing/2014/main" id="{904B0DB8-7FB5-E641-815A-D301E879D15A}"/>
              </a:ext>
            </a:extLst>
          </p:cNvPr>
          <p:cNvSpPr txBox="1"/>
          <p:nvPr/>
        </p:nvSpPr>
        <p:spPr>
          <a:xfrm>
            <a:off x="7096147" y="4194705"/>
            <a:ext cx="1220470" cy="606425"/>
          </a:xfrm>
          <a:prstGeom prst="rect">
            <a:avLst/>
          </a:prstGeom>
          <a:ln w="12700">
            <a:solidFill>
              <a:srgbClr val="BC9E00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575310" marR="83185" indent="22225">
              <a:lnSpc>
                <a:spcPts val="1900"/>
              </a:lnSpc>
              <a:spcBef>
                <a:spcPts val="555"/>
              </a:spcBef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re  M</a:t>
            </a:r>
            <a:r>
              <a:rPr sz="1600" spc="-5" dirty="0">
                <a:latin typeface="Arial"/>
                <a:cs typeface="Arial"/>
              </a:rPr>
              <a:t>ode</a:t>
            </a:r>
            <a:r>
              <a:rPr sz="1600" dirty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28">
            <a:extLst>
              <a:ext uri="{FF2B5EF4-FFF2-40B4-BE49-F238E27FC236}">
                <a16:creationId xmlns:a16="http://schemas.microsoft.com/office/drawing/2014/main" id="{F726AD51-B344-0441-8BE1-C8BB0FD36AE2}"/>
              </a:ext>
            </a:extLst>
          </p:cNvPr>
          <p:cNvGrpSpPr/>
          <p:nvPr/>
        </p:nvGrpSpPr>
        <p:grpSpPr>
          <a:xfrm>
            <a:off x="1616947" y="1268700"/>
            <a:ext cx="5988050" cy="4320540"/>
            <a:chOff x="1616947" y="876241"/>
            <a:chExt cx="5988050" cy="4320540"/>
          </a:xfrm>
        </p:grpSpPr>
        <p:sp>
          <p:nvSpPr>
            <p:cNvPr id="32" name="object 29">
              <a:extLst>
                <a:ext uri="{FF2B5EF4-FFF2-40B4-BE49-F238E27FC236}">
                  <a16:creationId xmlns:a16="http://schemas.microsoft.com/office/drawing/2014/main" id="{2F9E8D2C-0382-2542-8075-FC6B0B9F1938}"/>
                </a:ext>
              </a:extLst>
            </p:cNvPr>
            <p:cNvSpPr/>
            <p:nvPr/>
          </p:nvSpPr>
          <p:spPr>
            <a:xfrm>
              <a:off x="1616938" y="2519286"/>
              <a:ext cx="3790315" cy="1792605"/>
            </a:xfrm>
            <a:custGeom>
              <a:avLst/>
              <a:gdLst/>
              <a:ahLst/>
              <a:cxnLst/>
              <a:rect l="l" t="t" r="r" b="b"/>
              <a:pathLst>
                <a:path w="3790315" h="1792604">
                  <a:moveTo>
                    <a:pt x="484809" y="42862"/>
                  </a:moveTo>
                  <a:lnTo>
                    <a:pt x="404075" y="94526"/>
                  </a:lnTo>
                  <a:lnTo>
                    <a:pt x="428612" y="109169"/>
                  </a:lnTo>
                  <a:lnTo>
                    <a:pt x="444" y="826846"/>
                  </a:lnTo>
                  <a:lnTo>
                    <a:pt x="12700" y="834174"/>
                  </a:lnTo>
                  <a:lnTo>
                    <a:pt x="0" y="840701"/>
                  </a:lnTo>
                  <a:lnTo>
                    <a:pt x="431177" y="1679448"/>
                  </a:lnTo>
                  <a:lnTo>
                    <a:pt x="405765" y="1692516"/>
                  </a:lnTo>
                  <a:lnTo>
                    <a:pt x="483082" y="1749158"/>
                  </a:lnTo>
                  <a:lnTo>
                    <a:pt x="482434" y="1692160"/>
                  </a:lnTo>
                  <a:lnTo>
                    <a:pt x="482003" y="1653324"/>
                  </a:lnTo>
                  <a:lnTo>
                    <a:pt x="456590" y="1666379"/>
                  </a:lnTo>
                  <a:lnTo>
                    <a:pt x="29032" y="834694"/>
                  </a:lnTo>
                  <a:lnTo>
                    <a:pt x="453161" y="123799"/>
                  </a:lnTo>
                  <a:lnTo>
                    <a:pt x="477697" y="138442"/>
                  </a:lnTo>
                  <a:lnTo>
                    <a:pt x="480783" y="96888"/>
                  </a:lnTo>
                  <a:lnTo>
                    <a:pt x="484809" y="42862"/>
                  </a:lnTo>
                  <a:close/>
                </a:path>
                <a:path w="3790315" h="1792604">
                  <a:moveTo>
                    <a:pt x="2062822" y="42862"/>
                  </a:moveTo>
                  <a:lnTo>
                    <a:pt x="2034247" y="28575"/>
                  </a:lnTo>
                  <a:lnTo>
                    <a:pt x="1977097" y="0"/>
                  </a:lnTo>
                  <a:lnTo>
                    <a:pt x="1977097" y="28575"/>
                  </a:lnTo>
                  <a:lnTo>
                    <a:pt x="1602397" y="28575"/>
                  </a:lnTo>
                  <a:lnTo>
                    <a:pt x="1602397" y="57150"/>
                  </a:lnTo>
                  <a:lnTo>
                    <a:pt x="1977097" y="57150"/>
                  </a:lnTo>
                  <a:lnTo>
                    <a:pt x="1977097" y="85725"/>
                  </a:lnTo>
                  <a:lnTo>
                    <a:pt x="2034247" y="57150"/>
                  </a:lnTo>
                  <a:lnTo>
                    <a:pt x="2062822" y="42862"/>
                  </a:lnTo>
                  <a:close/>
                </a:path>
                <a:path w="3790315" h="1792604">
                  <a:moveTo>
                    <a:pt x="3790035" y="1749158"/>
                  </a:moveTo>
                  <a:lnTo>
                    <a:pt x="3761460" y="1734870"/>
                  </a:lnTo>
                  <a:lnTo>
                    <a:pt x="3704310" y="1706295"/>
                  </a:lnTo>
                  <a:lnTo>
                    <a:pt x="3704310" y="1734870"/>
                  </a:lnTo>
                  <a:lnTo>
                    <a:pt x="1600669" y="1734870"/>
                  </a:lnTo>
                  <a:lnTo>
                    <a:pt x="1600669" y="1763445"/>
                  </a:lnTo>
                  <a:lnTo>
                    <a:pt x="3704310" y="1763445"/>
                  </a:lnTo>
                  <a:lnTo>
                    <a:pt x="3704310" y="1792020"/>
                  </a:lnTo>
                  <a:lnTo>
                    <a:pt x="3761460" y="1763445"/>
                  </a:lnTo>
                  <a:lnTo>
                    <a:pt x="3790035" y="1749158"/>
                  </a:lnTo>
                  <a:close/>
                </a:path>
              </a:pathLst>
            </a:custGeom>
            <a:solidFill>
              <a:srgbClr val="3E3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D42BAAAB-4119-D948-8DED-B7B9255A3911}"/>
                </a:ext>
              </a:extLst>
            </p:cNvPr>
            <p:cNvSpPr/>
            <p:nvPr/>
          </p:nvSpPr>
          <p:spPr>
            <a:xfrm>
              <a:off x="4940692" y="2563238"/>
              <a:ext cx="171450" cy="1377315"/>
            </a:xfrm>
            <a:custGeom>
              <a:avLst/>
              <a:gdLst/>
              <a:ahLst/>
              <a:cxnLst/>
              <a:rect l="l" t="t" r="r" b="b"/>
              <a:pathLst>
                <a:path w="171450" h="1377314">
                  <a:moveTo>
                    <a:pt x="0" y="0"/>
                  </a:moveTo>
                  <a:lnTo>
                    <a:pt x="171369" y="0"/>
                  </a:lnTo>
                  <a:lnTo>
                    <a:pt x="171369" y="1377083"/>
                  </a:lnTo>
                </a:path>
              </a:pathLst>
            </a:custGeom>
            <a:ln w="28575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32C9E8E5-3D5D-7349-BFDB-8A0DE15255EC}"/>
                </a:ext>
              </a:extLst>
            </p:cNvPr>
            <p:cNvSpPr/>
            <p:nvPr/>
          </p:nvSpPr>
          <p:spPr>
            <a:xfrm>
              <a:off x="5093600" y="3897459"/>
              <a:ext cx="305435" cy="85725"/>
            </a:xfrm>
            <a:custGeom>
              <a:avLst/>
              <a:gdLst/>
              <a:ahLst/>
              <a:cxnLst/>
              <a:rect l="l" t="t" r="r" b="b"/>
              <a:pathLst>
                <a:path w="305435" h="85725">
                  <a:moveTo>
                    <a:pt x="219368" y="0"/>
                  </a:moveTo>
                  <a:lnTo>
                    <a:pt x="219367" y="85725"/>
                  </a:lnTo>
                  <a:lnTo>
                    <a:pt x="276518" y="57150"/>
                  </a:lnTo>
                  <a:lnTo>
                    <a:pt x="233654" y="57150"/>
                  </a:lnTo>
                  <a:lnTo>
                    <a:pt x="233654" y="28575"/>
                  </a:lnTo>
                  <a:lnTo>
                    <a:pt x="276515" y="28575"/>
                  </a:lnTo>
                  <a:lnTo>
                    <a:pt x="219368" y="0"/>
                  </a:lnTo>
                  <a:close/>
                </a:path>
                <a:path w="305435" h="85725">
                  <a:moveTo>
                    <a:pt x="219367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219367" y="57150"/>
                  </a:lnTo>
                  <a:lnTo>
                    <a:pt x="219367" y="28575"/>
                  </a:lnTo>
                  <a:close/>
                </a:path>
                <a:path w="305435" h="85725">
                  <a:moveTo>
                    <a:pt x="276515" y="28575"/>
                  </a:moveTo>
                  <a:lnTo>
                    <a:pt x="233654" y="28575"/>
                  </a:lnTo>
                  <a:lnTo>
                    <a:pt x="233654" y="57150"/>
                  </a:lnTo>
                  <a:lnTo>
                    <a:pt x="276518" y="57150"/>
                  </a:lnTo>
                  <a:lnTo>
                    <a:pt x="305092" y="42863"/>
                  </a:lnTo>
                  <a:lnTo>
                    <a:pt x="276515" y="28575"/>
                  </a:lnTo>
                  <a:close/>
                </a:path>
              </a:pathLst>
            </a:custGeom>
            <a:solidFill>
              <a:srgbClr val="3E3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771D91D2-401A-1644-9045-81C8DDD8FB5B}"/>
                </a:ext>
              </a:extLst>
            </p:cNvPr>
            <p:cNvSpPr/>
            <p:nvPr/>
          </p:nvSpPr>
          <p:spPr>
            <a:xfrm>
              <a:off x="7071359" y="3840480"/>
              <a:ext cx="533400" cy="5303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3">
              <a:extLst>
                <a:ext uri="{FF2B5EF4-FFF2-40B4-BE49-F238E27FC236}">
                  <a16:creationId xmlns:a16="http://schemas.microsoft.com/office/drawing/2014/main" id="{BCF3F3AB-9343-F146-9C29-67E88264B24C}"/>
                </a:ext>
              </a:extLst>
            </p:cNvPr>
            <p:cNvSpPr/>
            <p:nvPr/>
          </p:nvSpPr>
          <p:spPr>
            <a:xfrm>
              <a:off x="6634972" y="4063100"/>
              <a:ext cx="439420" cy="85725"/>
            </a:xfrm>
            <a:custGeom>
              <a:avLst/>
              <a:gdLst/>
              <a:ahLst/>
              <a:cxnLst/>
              <a:rect l="l" t="t" r="r" b="b"/>
              <a:pathLst>
                <a:path w="439420" h="85725">
                  <a:moveTo>
                    <a:pt x="353396" y="57150"/>
                  </a:moveTo>
                  <a:lnTo>
                    <a:pt x="353343" y="85724"/>
                  </a:lnTo>
                  <a:lnTo>
                    <a:pt x="410707" y="57176"/>
                  </a:lnTo>
                  <a:lnTo>
                    <a:pt x="367684" y="57176"/>
                  </a:lnTo>
                  <a:lnTo>
                    <a:pt x="353396" y="57150"/>
                  </a:lnTo>
                  <a:close/>
                </a:path>
                <a:path w="439420" h="85725">
                  <a:moveTo>
                    <a:pt x="353449" y="28575"/>
                  </a:moveTo>
                  <a:lnTo>
                    <a:pt x="353396" y="57150"/>
                  </a:lnTo>
                  <a:lnTo>
                    <a:pt x="367684" y="57176"/>
                  </a:lnTo>
                  <a:lnTo>
                    <a:pt x="367737" y="28601"/>
                  </a:lnTo>
                  <a:lnTo>
                    <a:pt x="353449" y="28575"/>
                  </a:lnTo>
                  <a:close/>
                </a:path>
                <a:path w="439420" h="85725">
                  <a:moveTo>
                    <a:pt x="353503" y="0"/>
                  </a:moveTo>
                  <a:lnTo>
                    <a:pt x="353449" y="28575"/>
                  </a:lnTo>
                  <a:lnTo>
                    <a:pt x="367737" y="28601"/>
                  </a:lnTo>
                  <a:lnTo>
                    <a:pt x="367684" y="57176"/>
                  </a:lnTo>
                  <a:lnTo>
                    <a:pt x="410707" y="57176"/>
                  </a:lnTo>
                  <a:lnTo>
                    <a:pt x="439148" y="43022"/>
                  </a:lnTo>
                  <a:lnTo>
                    <a:pt x="353503" y="0"/>
                  </a:lnTo>
                  <a:close/>
                </a:path>
                <a:path w="439420" h="85725">
                  <a:moveTo>
                    <a:pt x="52" y="27918"/>
                  </a:moveTo>
                  <a:lnTo>
                    <a:pt x="0" y="56493"/>
                  </a:lnTo>
                  <a:lnTo>
                    <a:pt x="353396" y="57150"/>
                  </a:lnTo>
                  <a:lnTo>
                    <a:pt x="353449" y="28575"/>
                  </a:lnTo>
                  <a:lnTo>
                    <a:pt x="52" y="27918"/>
                  </a:lnTo>
                  <a:close/>
                </a:path>
              </a:pathLst>
            </a:custGeom>
            <a:solidFill>
              <a:srgbClr val="3E3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9847FA6D-75CF-2F4F-91B6-358D1019AE81}"/>
                </a:ext>
              </a:extLst>
            </p:cNvPr>
            <p:cNvSpPr/>
            <p:nvPr/>
          </p:nvSpPr>
          <p:spPr>
            <a:xfrm>
              <a:off x="3411863" y="876241"/>
              <a:ext cx="0" cy="4320540"/>
            </a:xfrm>
            <a:custGeom>
              <a:avLst/>
              <a:gdLst/>
              <a:ahLst/>
              <a:cxnLst/>
              <a:rect l="l" t="t" r="r" b="b"/>
              <a:pathLst>
                <a:path h="4320540">
                  <a:moveTo>
                    <a:pt x="0" y="0"/>
                  </a:moveTo>
                  <a:lnTo>
                    <a:pt x="1" y="4320000"/>
                  </a:lnTo>
                </a:path>
              </a:pathLst>
            </a:custGeom>
            <a:ln w="1905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92BF7FFF-3797-1340-9350-53C6A98B55A2}"/>
                </a:ext>
              </a:extLst>
            </p:cNvPr>
            <p:cNvSpPr/>
            <p:nvPr/>
          </p:nvSpPr>
          <p:spPr>
            <a:xfrm>
              <a:off x="6854559" y="876241"/>
              <a:ext cx="0" cy="4320540"/>
            </a:xfrm>
            <a:custGeom>
              <a:avLst/>
              <a:gdLst/>
              <a:ahLst/>
              <a:cxnLst/>
              <a:rect l="l" t="t" r="r" b="b"/>
              <a:pathLst>
                <a:path h="4320540">
                  <a:moveTo>
                    <a:pt x="0" y="0"/>
                  </a:moveTo>
                  <a:lnTo>
                    <a:pt x="1" y="4320000"/>
                  </a:lnTo>
                </a:path>
              </a:pathLst>
            </a:custGeom>
            <a:ln w="1905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6">
            <a:extLst>
              <a:ext uri="{FF2B5EF4-FFF2-40B4-BE49-F238E27FC236}">
                <a16:creationId xmlns:a16="http://schemas.microsoft.com/office/drawing/2014/main" id="{50F8362B-F944-5F42-8D6C-8E67C5EE6AF8}"/>
              </a:ext>
            </a:extLst>
          </p:cNvPr>
          <p:cNvSpPr txBox="1"/>
          <p:nvPr/>
        </p:nvSpPr>
        <p:spPr>
          <a:xfrm>
            <a:off x="936535" y="1608103"/>
            <a:ext cx="137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Partition</a:t>
            </a:r>
            <a:r>
              <a:rPr sz="1800" spc="-7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BC24424D-ED06-0C49-9CDD-9BE8B2095024}"/>
              </a:ext>
            </a:extLst>
          </p:cNvPr>
          <p:cNvSpPr txBox="1"/>
          <p:nvPr/>
        </p:nvSpPr>
        <p:spPr>
          <a:xfrm>
            <a:off x="4199289" y="1455703"/>
            <a:ext cx="159194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84505" marR="5080" indent="-472440">
              <a:lnSpc>
                <a:spcPts val="2110"/>
              </a:lnSpc>
              <a:spcBef>
                <a:spcPts val="210"/>
              </a:spcBef>
            </a:pPr>
            <a:r>
              <a:rPr sz="1800" spc="-20" dirty="0">
                <a:solidFill>
                  <a:srgbClr val="3E3A39"/>
                </a:solidFill>
                <a:latin typeface="Arial"/>
                <a:cs typeface="Arial"/>
              </a:rPr>
              <a:t>Train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and</a:t>
            </a:r>
            <a:r>
              <a:rPr sz="1800" spc="-5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apply  model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1F16E26A-E932-0B44-A7F1-674FB9C27D84}"/>
              </a:ext>
            </a:extLst>
          </p:cNvPr>
          <p:cNvSpPr txBox="1"/>
          <p:nvPr/>
        </p:nvSpPr>
        <p:spPr>
          <a:xfrm>
            <a:off x="7166647" y="1400838"/>
            <a:ext cx="13087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6510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Evaluate  pe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fo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rm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56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363"/>
          </a:xfrm>
        </p:spPr>
        <p:txBody>
          <a:bodyPr/>
          <a:lstStyle/>
          <a:p>
            <a:r>
              <a:rPr lang="en-US" spc="-5" dirty="0"/>
              <a:t>Unsupervised</a:t>
            </a:r>
            <a:r>
              <a:rPr lang="en-US" spc="-50" dirty="0"/>
              <a:t> </a:t>
            </a:r>
            <a:r>
              <a:rPr lang="en-US" spc="-5" dirty="0"/>
              <a:t>Learning</a:t>
            </a:r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E8DE7F4-A7D6-1747-9509-8089E0374B5E}"/>
              </a:ext>
            </a:extLst>
          </p:cNvPr>
          <p:cNvSpPr txBox="1"/>
          <p:nvPr/>
        </p:nvSpPr>
        <p:spPr>
          <a:xfrm>
            <a:off x="309200" y="980728"/>
            <a:ext cx="8435975" cy="1452321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39090" indent="-288290">
              <a:lnSpc>
                <a:spcPct val="100000"/>
              </a:lnSpc>
              <a:spcBef>
                <a:spcPts val="530"/>
              </a:spcBef>
              <a:buClr>
                <a:srgbClr val="FFD800"/>
              </a:buClr>
              <a:buChar char="▪"/>
              <a:tabLst>
                <a:tab pos="338455" algn="l"/>
                <a:tab pos="339090" algn="l"/>
              </a:tabLst>
            </a:pPr>
            <a:r>
              <a:rPr sz="2000" dirty="0">
                <a:solidFill>
                  <a:srgbClr val="3E3A39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3E3A39"/>
                </a:solidFill>
                <a:latin typeface="Arial"/>
                <a:cs typeface="Arial"/>
              </a:rPr>
              <a:t>training set with many examples of </a:t>
            </a:r>
            <a:r>
              <a:rPr sz="2000" spc="-180" dirty="0">
                <a:solidFill>
                  <a:srgbClr val="3E3A39"/>
                </a:solidFill>
                <a:latin typeface="Arial Unicode MS"/>
                <a:cs typeface="Arial Unicode MS"/>
              </a:rPr>
              <a:t>(𝑿</a:t>
            </a:r>
            <a:r>
              <a:rPr sz="2000" spc="-310" dirty="0">
                <a:solidFill>
                  <a:srgbClr val="3E3A39"/>
                </a:solidFill>
                <a:latin typeface="Arial Unicode MS"/>
                <a:cs typeface="Arial Unicode MS"/>
              </a:rPr>
              <a:t>)</a:t>
            </a:r>
            <a:endParaRPr lang="en-US" sz="2000" spc="-310" dirty="0">
              <a:solidFill>
                <a:srgbClr val="3E3A39"/>
              </a:solidFill>
              <a:latin typeface="Arial Unicode MS"/>
              <a:cs typeface="Arial Unicode MS"/>
            </a:endParaRPr>
          </a:p>
          <a:p>
            <a:pPr marL="339090" indent="-288290">
              <a:lnSpc>
                <a:spcPct val="100000"/>
              </a:lnSpc>
              <a:spcBef>
                <a:spcPts val="530"/>
              </a:spcBef>
              <a:buClr>
                <a:srgbClr val="FFD800"/>
              </a:buClr>
              <a:buChar char="▪"/>
              <a:tabLst>
                <a:tab pos="338455" algn="l"/>
                <a:tab pos="339090" algn="l"/>
              </a:tabLst>
            </a:pPr>
            <a:endParaRPr sz="2000" dirty="0">
              <a:latin typeface="Arial Unicode MS"/>
              <a:cs typeface="Arial Unicode MS"/>
            </a:endParaRPr>
          </a:p>
          <a:p>
            <a:pPr marL="339090" indent="-288290">
              <a:lnSpc>
                <a:spcPct val="100000"/>
              </a:lnSpc>
              <a:spcBef>
                <a:spcPts val="645"/>
              </a:spcBef>
              <a:buClr>
                <a:srgbClr val="FFD800"/>
              </a:buClr>
              <a:buChar char="▪"/>
              <a:tabLst>
                <a:tab pos="338455" algn="l"/>
                <a:tab pos="339090" algn="l"/>
              </a:tabLst>
            </a:pPr>
            <a:r>
              <a:rPr sz="2000" spc="-5" dirty="0">
                <a:solidFill>
                  <a:srgbClr val="3E3A39"/>
                </a:solidFill>
                <a:latin typeface="Arial"/>
                <a:cs typeface="Arial"/>
              </a:rPr>
              <a:t>The model learns to group the examples </a:t>
            </a:r>
            <a:r>
              <a:rPr sz="2000" spc="-555" dirty="0">
                <a:solidFill>
                  <a:srgbClr val="3E3A39"/>
                </a:solidFill>
                <a:latin typeface="Arial Unicode MS"/>
                <a:cs typeface="Arial Unicode MS"/>
              </a:rPr>
              <a:t>𝑿</a:t>
            </a:r>
            <a:r>
              <a:rPr sz="2000" spc="-100" dirty="0">
                <a:solidFill>
                  <a:srgbClr val="3E3A39"/>
                </a:solidFill>
                <a:latin typeface="Arial Unicode MS"/>
                <a:cs typeface="Arial Unicode MS"/>
              </a:rPr>
              <a:t> </a:t>
            </a:r>
            <a:r>
              <a:rPr sz="2000" spc="-5" dirty="0">
                <a:solidFill>
                  <a:srgbClr val="3E3A39"/>
                </a:solidFill>
                <a:latin typeface="Arial"/>
                <a:cs typeface="Arial"/>
              </a:rPr>
              <a:t>of the training set based on</a:t>
            </a:r>
            <a:r>
              <a:rPr sz="2000" spc="6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E3A39"/>
                </a:solidFill>
                <a:latin typeface="Arial"/>
                <a:cs typeface="Arial"/>
              </a:rPr>
              <a:t>similarity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111F31D-51D6-374D-8797-E57140BF45C5}"/>
              </a:ext>
            </a:extLst>
          </p:cNvPr>
          <p:cNvSpPr txBox="1"/>
          <p:nvPr/>
        </p:nvSpPr>
        <p:spPr>
          <a:xfrm>
            <a:off x="635590" y="2697232"/>
            <a:ext cx="2566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(closeness) or</a:t>
            </a:r>
            <a:r>
              <a:rPr sz="1800" spc="-3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probability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8" name="object 5">
            <a:extLst>
              <a:ext uri="{FF2B5EF4-FFF2-40B4-BE49-F238E27FC236}">
                <a16:creationId xmlns:a16="http://schemas.microsoft.com/office/drawing/2014/main" id="{4BBFDD22-6A7A-4F47-9DE4-A88CC2BEE8FA}"/>
              </a:ext>
            </a:extLst>
          </p:cNvPr>
          <p:cNvGrpSpPr/>
          <p:nvPr/>
        </p:nvGrpSpPr>
        <p:grpSpPr>
          <a:xfrm>
            <a:off x="1937490" y="3255552"/>
            <a:ext cx="5934075" cy="2553970"/>
            <a:chOff x="1937490" y="2460947"/>
            <a:chExt cx="5934075" cy="2553970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00A28CAF-3E91-D64E-A710-BD3AA197F3F8}"/>
                </a:ext>
              </a:extLst>
            </p:cNvPr>
            <p:cNvSpPr/>
            <p:nvPr/>
          </p:nvSpPr>
          <p:spPr>
            <a:xfrm>
              <a:off x="5964398" y="41308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72003" y="0"/>
                  </a:moveTo>
                  <a:lnTo>
                    <a:pt x="43976" y="5658"/>
                  </a:lnTo>
                  <a:lnTo>
                    <a:pt x="21089" y="21090"/>
                  </a:lnTo>
                  <a:lnTo>
                    <a:pt x="5658" y="43979"/>
                  </a:lnTo>
                  <a:lnTo>
                    <a:pt x="0" y="72009"/>
                  </a:lnTo>
                  <a:lnTo>
                    <a:pt x="5658" y="100037"/>
                  </a:lnTo>
                  <a:lnTo>
                    <a:pt x="21089" y="122926"/>
                  </a:lnTo>
                  <a:lnTo>
                    <a:pt x="43976" y="138358"/>
                  </a:lnTo>
                  <a:lnTo>
                    <a:pt x="72003" y="144016"/>
                  </a:lnTo>
                  <a:lnTo>
                    <a:pt x="100031" y="138358"/>
                  </a:lnTo>
                  <a:lnTo>
                    <a:pt x="122918" y="122926"/>
                  </a:lnTo>
                  <a:lnTo>
                    <a:pt x="138349" y="100037"/>
                  </a:lnTo>
                  <a:lnTo>
                    <a:pt x="144007" y="72009"/>
                  </a:lnTo>
                  <a:lnTo>
                    <a:pt x="138349" y="43979"/>
                  </a:lnTo>
                  <a:lnTo>
                    <a:pt x="122918" y="21090"/>
                  </a:lnTo>
                  <a:lnTo>
                    <a:pt x="100031" y="5658"/>
                  </a:lnTo>
                  <a:lnTo>
                    <a:pt x="72003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804BB017-A994-3443-A35D-BA6F610E252C}"/>
                </a:ext>
              </a:extLst>
            </p:cNvPr>
            <p:cNvSpPr/>
            <p:nvPr/>
          </p:nvSpPr>
          <p:spPr>
            <a:xfrm>
              <a:off x="5964398" y="41308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72008"/>
                  </a:moveTo>
                  <a:lnTo>
                    <a:pt x="5658" y="43979"/>
                  </a:lnTo>
                  <a:lnTo>
                    <a:pt x="21089" y="21090"/>
                  </a:lnTo>
                  <a:lnTo>
                    <a:pt x="43976" y="5658"/>
                  </a:lnTo>
                  <a:lnTo>
                    <a:pt x="72004" y="0"/>
                  </a:lnTo>
                  <a:lnTo>
                    <a:pt x="100031" y="5658"/>
                  </a:lnTo>
                  <a:lnTo>
                    <a:pt x="122918" y="21090"/>
                  </a:lnTo>
                  <a:lnTo>
                    <a:pt x="138349" y="43979"/>
                  </a:lnTo>
                  <a:lnTo>
                    <a:pt x="144008" y="72008"/>
                  </a:lnTo>
                  <a:lnTo>
                    <a:pt x="138349" y="100036"/>
                  </a:lnTo>
                  <a:lnTo>
                    <a:pt x="122918" y="122925"/>
                  </a:lnTo>
                  <a:lnTo>
                    <a:pt x="100031" y="138357"/>
                  </a:lnTo>
                  <a:lnTo>
                    <a:pt x="72004" y="144016"/>
                  </a:lnTo>
                  <a:lnTo>
                    <a:pt x="43976" y="138357"/>
                  </a:lnTo>
                  <a:lnTo>
                    <a:pt x="21089" y="122925"/>
                  </a:lnTo>
                  <a:lnTo>
                    <a:pt x="5658" y="100036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E0A1249E-F106-E145-951E-2CECDB50BFDD}"/>
                </a:ext>
              </a:extLst>
            </p:cNvPr>
            <p:cNvSpPr/>
            <p:nvPr/>
          </p:nvSpPr>
          <p:spPr>
            <a:xfrm>
              <a:off x="6116798" y="42832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72003" y="0"/>
                  </a:moveTo>
                  <a:lnTo>
                    <a:pt x="43976" y="5658"/>
                  </a:lnTo>
                  <a:lnTo>
                    <a:pt x="21089" y="21090"/>
                  </a:lnTo>
                  <a:lnTo>
                    <a:pt x="5658" y="43979"/>
                  </a:lnTo>
                  <a:lnTo>
                    <a:pt x="0" y="72009"/>
                  </a:lnTo>
                  <a:lnTo>
                    <a:pt x="5658" y="100037"/>
                  </a:lnTo>
                  <a:lnTo>
                    <a:pt x="21089" y="122926"/>
                  </a:lnTo>
                  <a:lnTo>
                    <a:pt x="43976" y="138358"/>
                  </a:lnTo>
                  <a:lnTo>
                    <a:pt x="72003" y="144016"/>
                  </a:lnTo>
                  <a:lnTo>
                    <a:pt x="100031" y="138358"/>
                  </a:lnTo>
                  <a:lnTo>
                    <a:pt x="122918" y="122926"/>
                  </a:lnTo>
                  <a:lnTo>
                    <a:pt x="138349" y="100037"/>
                  </a:lnTo>
                  <a:lnTo>
                    <a:pt x="144007" y="72009"/>
                  </a:lnTo>
                  <a:lnTo>
                    <a:pt x="138349" y="43979"/>
                  </a:lnTo>
                  <a:lnTo>
                    <a:pt x="122918" y="21090"/>
                  </a:lnTo>
                  <a:lnTo>
                    <a:pt x="100031" y="5658"/>
                  </a:lnTo>
                  <a:lnTo>
                    <a:pt x="72003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C38E929C-D168-DC45-9340-840A3036A675}"/>
                </a:ext>
              </a:extLst>
            </p:cNvPr>
            <p:cNvSpPr/>
            <p:nvPr/>
          </p:nvSpPr>
          <p:spPr>
            <a:xfrm>
              <a:off x="6116798" y="42832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72008"/>
                  </a:moveTo>
                  <a:lnTo>
                    <a:pt x="5658" y="43979"/>
                  </a:lnTo>
                  <a:lnTo>
                    <a:pt x="21089" y="21090"/>
                  </a:lnTo>
                  <a:lnTo>
                    <a:pt x="43976" y="5658"/>
                  </a:lnTo>
                  <a:lnTo>
                    <a:pt x="72004" y="0"/>
                  </a:lnTo>
                  <a:lnTo>
                    <a:pt x="100031" y="5658"/>
                  </a:lnTo>
                  <a:lnTo>
                    <a:pt x="122918" y="21090"/>
                  </a:lnTo>
                  <a:lnTo>
                    <a:pt x="138349" y="43979"/>
                  </a:lnTo>
                  <a:lnTo>
                    <a:pt x="144008" y="72008"/>
                  </a:lnTo>
                  <a:lnTo>
                    <a:pt x="138349" y="100036"/>
                  </a:lnTo>
                  <a:lnTo>
                    <a:pt x="122918" y="122925"/>
                  </a:lnTo>
                  <a:lnTo>
                    <a:pt x="100031" y="138357"/>
                  </a:lnTo>
                  <a:lnTo>
                    <a:pt x="72004" y="144016"/>
                  </a:lnTo>
                  <a:lnTo>
                    <a:pt x="43976" y="138357"/>
                  </a:lnTo>
                  <a:lnTo>
                    <a:pt x="21089" y="122925"/>
                  </a:lnTo>
                  <a:lnTo>
                    <a:pt x="5658" y="100036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E7BE60F8-65EA-B347-8D53-202866EA1656}"/>
                </a:ext>
              </a:extLst>
            </p:cNvPr>
            <p:cNvSpPr/>
            <p:nvPr/>
          </p:nvSpPr>
          <p:spPr>
            <a:xfrm>
              <a:off x="2497273" y="3081007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1A19C20E-FA9B-D54D-90DE-0AC32E5006C4}"/>
                </a:ext>
              </a:extLst>
            </p:cNvPr>
            <p:cNvSpPr/>
            <p:nvPr/>
          </p:nvSpPr>
          <p:spPr>
            <a:xfrm>
              <a:off x="2572956" y="2856048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91337165-1077-B54E-A18C-D912D9F3D195}"/>
                </a:ext>
              </a:extLst>
            </p:cNvPr>
            <p:cNvSpPr/>
            <p:nvPr/>
          </p:nvSpPr>
          <p:spPr>
            <a:xfrm>
              <a:off x="2765529" y="3008999"/>
              <a:ext cx="309108" cy="309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F2390325-C6E3-F740-B573-03ADE124F167}"/>
                </a:ext>
              </a:extLst>
            </p:cNvPr>
            <p:cNvSpPr/>
            <p:nvPr/>
          </p:nvSpPr>
          <p:spPr>
            <a:xfrm>
              <a:off x="4458511" y="3355210"/>
              <a:ext cx="156708" cy="156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C26CBA27-4751-5145-BE84-74E61B745F19}"/>
                </a:ext>
              </a:extLst>
            </p:cNvPr>
            <p:cNvSpPr/>
            <p:nvPr/>
          </p:nvSpPr>
          <p:spPr>
            <a:xfrm>
              <a:off x="3522593" y="3153016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BE426879-1B9E-8E44-B6C0-34F7B88154EC}"/>
                </a:ext>
              </a:extLst>
            </p:cNvPr>
            <p:cNvSpPr/>
            <p:nvPr/>
          </p:nvSpPr>
          <p:spPr>
            <a:xfrm>
              <a:off x="3475755" y="2907193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E6980DCD-90CE-3948-A22D-EB1E943C79E7}"/>
                </a:ext>
              </a:extLst>
            </p:cNvPr>
            <p:cNvSpPr/>
            <p:nvPr/>
          </p:nvSpPr>
          <p:spPr>
            <a:xfrm>
              <a:off x="4515857" y="2954690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EC3462AD-8AA5-A646-99D5-C2EE94A751C8}"/>
                </a:ext>
              </a:extLst>
            </p:cNvPr>
            <p:cNvSpPr/>
            <p:nvPr/>
          </p:nvSpPr>
          <p:spPr>
            <a:xfrm>
              <a:off x="2610401" y="4075282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A47862BC-F748-F14F-A84A-4DF1B9A2F74A}"/>
                </a:ext>
              </a:extLst>
            </p:cNvPr>
            <p:cNvSpPr/>
            <p:nvPr/>
          </p:nvSpPr>
          <p:spPr>
            <a:xfrm>
              <a:off x="3936639" y="3089391"/>
              <a:ext cx="156708" cy="156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F8E7557F-20DA-BC4C-802E-868D62DA7863}"/>
                </a:ext>
              </a:extLst>
            </p:cNvPr>
            <p:cNvSpPr/>
            <p:nvPr/>
          </p:nvSpPr>
          <p:spPr>
            <a:xfrm>
              <a:off x="2806336" y="3570479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E3771762-0BB1-DC40-95E1-C91F06F51E6D}"/>
                </a:ext>
              </a:extLst>
            </p:cNvPr>
            <p:cNvSpPr/>
            <p:nvPr/>
          </p:nvSpPr>
          <p:spPr>
            <a:xfrm>
              <a:off x="3814017" y="3515993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8DB53291-BC79-3B4E-A90F-4A7DF0B20D3B}"/>
                </a:ext>
              </a:extLst>
            </p:cNvPr>
            <p:cNvSpPr/>
            <p:nvPr/>
          </p:nvSpPr>
          <p:spPr>
            <a:xfrm>
              <a:off x="3457538" y="3574925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D74C1A87-2420-0340-A87C-20B7FB484F44}"/>
                </a:ext>
              </a:extLst>
            </p:cNvPr>
            <p:cNvSpPr/>
            <p:nvPr/>
          </p:nvSpPr>
          <p:spPr>
            <a:xfrm>
              <a:off x="3096157" y="3848569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D5047698-92E5-2747-9355-FF142378F0F7}"/>
                </a:ext>
              </a:extLst>
            </p:cNvPr>
            <p:cNvSpPr/>
            <p:nvPr/>
          </p:nvSpPr>
          <p:spPr>
            <a:xfrm>
              <a:off x="5666625" y="3761547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B6DBEAC5-7663-C842-8CFF-5C436D50254E}"/>
                </a:ext>
              </a:extLst>
            </p:cNvPr>
            <p:cNvSpPr/>
            <p:nvPr/>
          </p:nvSpPr>
          <p:spPr>
            <a:xfrm>
              <a:off x="5619787" y="3515724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612BB7AB-783E-B047-B051-A8538E1EB5A0}"/>
                </a:ext>
              </a:extLst>
            </p:cNvPr>
            <p:cNvSpPr/>
            <p:nvPr/>
          </p:nvSpPr>
          <p:spPr>
            <a:xfrm>
              <a:off x="6080671" y="3697922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42109E4B-9093-8449-876E-B3B4E2C84E5A}"/>
                </a:ext>
              </a:extLst>
            </p:cNvPr>
            <p:cNvSpPr/>
            <p:nvPr/>
          </p:nvSpPr>
          <p:spPr>
            <a:xfrm>
              <a:off x="5171263" y="3883863"/>
              <a:ext cx="156708" cy="156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68D9069-ECC3-A14F-B9E6-65F2A3421763}"/>
                </a:ext>
              </a:extLst>
            </p:cNvPr>
            <p:cNvSpPr/>
            <p:nvPr/>
          </p:nvSpPr>
          <p:spPr>
            <a:xfrm>
              <a:off x="6030052" y="3347152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B81B24DD-454F-F243-AF39-C954509B873B}"/>
                </a:ext>
              </a:extLst>
            </p:cNvPr>
            <p:cNvSpPr/>
            <p:nvPr/>
          </p:nvSpPr>
          <p:spPr>
            <a:xfrm>
              <a:off x="4701148" y="4529559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>
              <a:extLst>
                <a:ext uri="{FF2B5EF4-FFF2-40B4-BE49-F238E27FC236}">
                  <a16:creationId xmlns:a16="http://schemas.microsoft.com/office/drawing/2014/main" id="{14FABE2C-582F-1440-B238-8359D0CBB079}"/>
                </a:ext>
              </a:extLst>
            </p:cNvPr>
            <p:cNvSpPr/>
            <p:nvPr/>
          </p:nvSpPr>
          <p:spPr>
            <a:xfrm>
              <a:off x="6522655" y="3587733"/>
              <a:ext cx="156708" cy="156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163A6341-8CDC-7C42-9218-422578432515}"/>
                </a:ext>
              </a:extLst>
            </p:cNvPr>
            <p:cNvSpPr/>
            <p:nvPr/>
          </p:nvSpPr>
          <p:spPr>
            <a:xfrm>
              <a:off x="5189565" y="4439941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1A9EC77C-B50A-9E49-AE27-488099ED712C}"/>
                </a:ext>
              </a:extLst>
            </p:cNvPr>
            <p:cNvSpPr/>
            <p:nvPr/>
          </p:nvSpPr>
          <p:spPr>
            <a:xfrm>
              <a:off x="4080022" y="4450216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20945D08-6113-B04E-BBE1-6EB1F27C21D7}"/>
                </a:ext>
              </a:extLst>
            </p:cNvPr>
            <p:cNvSpPr/>
            <p:nvPr/>
          </p:nvSpPr>
          <p:spPr>
            <a:xfrm>
              <a:off x="5460392" y="4119866"/>
              <a:ext cx="156708" cy="156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3">
              <a:extLst>
                <a:ext uri="{FF2B5EF4-FFF2-40B4-BE49-F238E27FC236}">
                  <a16:creationId xmlns:a16="http://schemas.microsoft.com/office/drawing/2014/main" id="{3EFD71E5-8A19-5043-9723-602D0CFF3B71}"/>
                </a:ext>
              </a:extLst>
            </p:cNvPr>
            <p:cNvSpPr/>
            <p:nvPr/>
          </p:nvSpPr>
          <p:spPr>
            <a:xfrm>
              <a:off x="6385471" y="4002722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D4A1AC3C-0EC1-3B47-864C-F9BE8B48CD21}"/>
                </a:ext>
              </a:extLst>
            </p:cNvPr>
            <p:cNvSpPr/>
            <p:nvPr/>
          </p:nvSpPr>
          <p:spPr>
            <a:xfrm>
              <a:off x="6666664" y="4117021"/>
              <a:ext cx="156708" cy="15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58EE8643-6347-DD44-BF3A-20B16705F54A}"/>
                </a:ext>
              </a:extLst>
            </p:cNvPr>
            <p:cNvSpPr/>
            <p:nvPr/>
          </p:nvSpPr>
          <p:spPr>
            <a:xfrm>
              <a:off x="5912719" y="4494607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72003" y="0"/>
                  </a:moveTo>
                  <a:lnTo>
                    <a:pt x="43976" y="5658"/>
                  </a:lnTo>
                  <a:lnTo>
                    <a:pt x="21089" y="21090"/>
                  </a:lnTo>
                  <a:lnTo>
                    <a:pt x="5658" y="43979"/>
                  </a:lnTo>
                  <a:lnTo>
                    <a:pt x="0" y="72007"/>
                  </a:lnTo>
                  <a:lnTo>
                    <a:pt x="5658" y="100036"/>
                  </a:lnTo>
                  <a:lnTo>
                    <a:pt x="21089" y="122925"/>
                  </a:lnTo>
                  <a:lnTo>
                    <a:pt x="43976" y="138357"/>
                  </a:lnTo>
                  <a:lnTo>
                    <a:pt x="72003" y="144015"/>
                  </a:lnTo>
                  <a:lnTo>
                    <a:pt x="100030" y="138357"/>
                  </a:lnTo>
                  <a:lnTo>
                    <a:pt x="122918" y="122925"/>
                  </a:lnTo>
                  <a:lnTo>
                    <a:pt x="138349" y="100036"/>
                  </a:lnTo>
                  <a:lnTo>
                    <a:pt x="144007" y="72007"/>
                  </a:lnTo>
                  <a:lnTo>
                    <a:pt x="138349" y="43979"/>
                  </a:lnTo>
                  <a:lnTo>
                    <a:pt x="122918" y="21090"/>
                  </a:lnTo>
                  <a:lnTo>
                    <a:pt x="100030" y="5658"/>
                  </a:lnTo>
                  <a:lnTo>
                    <a:pt x="72003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B52E7C96-6354-B64E-9C94-1C906CC1F707}"/>
                </a:ext>
              </a:extLst>
            </p:cNvPr>
            <p:cNvSpPr/>
            <p:nvPr/>
          </p:nvSpPr>
          <p:spPr>
            <a:xfrm>
              <a:off x="5912719" y="4494607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72008"/>
                  </a:moveTo>
                  <a:lnTo>
                    <a:pt x="5658" y="43979"/>
                  </a:lnTo>
                  <a:lnTo>
                    <a:pt x="21089" y="21090"/>
                  </a:lnTo>
                  <a:lnTo>
                    <a:pt x="43976" y="5658"/>
                  </a:lnTo>
                  <a:lnTo>
                    <a:pt x="72004" y="0"/>
                  </a:lnTo>
                  <a:lnTo>
                    <a:pt x="100031" y="5658"/>
                  </a:lnTo>
                  <a:lnTo>
                    <a:pt x="122918" y="21090"/>
                  </a:lnTo>
                  <a:lnTo>
                    <a:pt x="138349" y="43979"/>
                  </a:lnTo>
                  <a:lnTo>
                    <a:pt x="144008" y="72008"/>
                  </a:lnTo>
                  <a:lnTo>
                    <a:pt x="138349" y="100036"/>
                  </a:lnTo>
                  <a:lnTo>
                    <a:pt x="122918" y="122925"/>
                  </a:lnTo>
                  <a:lnTo>
                    <a:pt x="100031" y="138357"/>
                  </a:lnTo>
                  <a:lnTo>
                    <a:pt x="72004" y="144016"/>
                  </a:lnTo>
                  <a:lnTo>
                    <a:pt x="43976" y="138357"/>
                  </a:lnTo>
                  <a:lnTo>
                    <a:pt x="21089" y="122925"/>
                  </a:lnTo>
                  <a:lnTo>
                    <a:pt x="5658" y="100036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>
              <a:extLst>
                <a:ext uri="{FF2B5EF4-FFF2-40B4-BE49-F238E27FC236}">
                  <a16:creationId xmlns:a16="http://schemas.microsoft.com/office/drawing/2014/main" id="{62FC75E1-EF9F-C343-96B5-92E65288B88A}"/>
                </a:ext>
              </a:extLst>
            </p:cNvPr>
            <p:cNvSpPr/>
            <p:nvPr/>
          </p:nvSpPr>
          <p:spPr>
            <a:xfrm>
              <a:off x="6065620" y="4647514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10" h="143510">
                  <a:moveTo>
                    <a:pt x="62846" y="0"/>
                  </a:moveTo>
                  <a:lnTo>
                    <a:pt x="36591" y="8525"/>
                  </a:lnTo>
                  <a:lnTo>
                    <a:pt x="15449" y="26272"/>
                  </a:lnTo>
                  <a:lnTo>
                    <a:pt x="2284" y="51654"/>
                  </a:lnTo>
                  <a:lnTo>
                    <a:pt x="0" y="80156"/>
                  </a:lnTo>
                  <a:lnTo>
                    <a:pt x="8526" y="106410"/>
                  </a:lnTo>
                  <a:lnTo>
                    <a:pt x="26275" y="127551"/>
                  </a:lnTo>
                  <a:lnTo>
                    <a:pt x="51658" y="140716"/>
                  </a:lnTo>
                  <a:lnTo>
                    <a:pt x="80161" y="143001"/>
                  </a:lnTo>
                  <a:lnTo>
                    <a:pt x="106416" y="134476"/>
                  </a:lnTo>
                  <a:lnTo>
                    <a:pt x="127558" y="116729"/>
                  </a:lnTo>
                  <a:lnTo>
                    <a:pt x="140722" y="91347"/>
                  </a:lnTo>
                  <a:lnTo>
                    <a:pt x="143007" y="62845"/>
                  </a:lnTo>
                  <a:lnTo>
                    <a:pt x="134481" y="36591"/>
                  </a:lnTo>
                  <a:lnTo>
                    <a:pt x="116732" y="15449"/>
                  </a:lnTo>
                  <a:lnTo>
                    <a:pt x="91348" y="2285"/>
                  </a:lnTo>
                  <a:lnTo>
                    <a:pt x="62846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8">
              <a:extLst>
                <a:ext uri="{FF2B5EF4-FFF2-40B4-BE49-F238E27FC236}">
                  <a16:creationId xmlns:a16="http://schemas.microsoft.com/office/drawing/2014/main" id="{083DF2F1-2151-9341-AD9A-DA5DDA0516F4}"/>
                </a:ext>
              </a:extLst>
            </p:cNvPr>
            <p:cNvSpPr/>
            <p:nvPr/>
          </p:nvSpPr>
          <p:spPr>
            <a:xfrm>
              <a:off x="6065620" y="4647514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10" h="143510">
                  <a:moveTo>
                    <a:pt x="51659" y="140716"/>
                  </a:moveTo>
                  <a:lnTo>
                    <a:pt x="26275" y="127551"/>
                  </a:lnTo>
                  <a:lnTo>
                    <a:pt x="8526" y="106410"/>
                  </a:lnTo>
                  <a:lnTo>
                    <a:pt x="0" y="80156"/>
                  </a:lnTo>
                  <a:lnTo>
                    <a:pt x="2284" y="51654"/>
                  </a:lnTo>
                  <a:lnTo>
                    <a:pt x="15449" y="26272"/>
                  </a:lnTo>
                  <a:lnTo>
                    <a:pt x="36591" y="8525"/>
                  </a:lnTo>
                  <a:lnTo>
                    <a:pt x="62846" y="0"/>
                  </a:lnTo>
                  <a:lnTo>
                    <a:pt x="91349" y="2285"/>
                  </a:lnTo>
                  <a:lnTo>
                    <a:pt x="116732" y="15449"/>
                  </a:lnTo>
                  <a:lnTo>
                    <a:pt x="134481" y="36591"/>
                  </a:lnTo>
                  <a:lnTo>
                    <a:pt x="143008" y="62845"/>
                  </a:lnTo>
                  <a:lnTo>
                    <a:pt x="140723" y="91347"/>
                  </a:lnTo>
                  <a:lnTo>
                    <a:pt x="127559" y="116729"/>
                  </a:lnTo>
                  <a:lnTo>
                    <a:pt x="106416" y="134476"/>
                  </a:lnTo>
                  <a:lnTo>
                    <a:pt x="80161" y="143001"/>
                  </a:lnTo>
                  <a:lnTo>
                    <a:pt x="51659" y="140716"/>
                  </a:lnTo>
                  <a:close/>
                </a:path>
              </a:pathLst>
            </a:custGeom>
            <a:ln w="12699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9">
              <a:extLst>
                <a:ext uri="{FF2B5EF4-FFF2-40B4-BE49-F238E27FC236}">
                  <a16:creationId xmlns:a16="http://schemas.microsoft.com/office/drawing/2014/main" id="{77B407F2-A45F-EE43-A515-30405E9B5AE9}"/>
                </a:ext>
              </a:extLst>
            </p:cNvPr>
            <p:cNvSpPr/>
            <p:nvPr/>
          </p:nvSpPr>
          <p:spPr>
            <a:xfrm>
              <a:off x="1937486" y="2460955"/>
              <a:ext cx="5934075" cy="2553970"/>
            </a:xfrm>
            <a:custGeom>
              <a:avLst/>
              <a:gdLst/>
              <a:ahLst/>
              <a:cxnLst/>
              <a:rect l="l" t="t" r="r" b="b"/>
              <a:pathLst>
                <a:path w="5934075" h="2553970">
                  <a:moveTo>
                    <a:pt x="5933668" y="2403513"/>
                  </a:moveTo>
                  <a:lnTo>
                    <a:pt x="5857468" y="2365413"/>
                  </a:lnTo>
                  <a:lnTo>
                    <a:pt x="5857468" y="2400338"/>
                  </a:lnTo>
                  <a:lnTo>
                    <a:pt x="125285" y="2400338"/>
                  </a:lnTo>
                  <a:lnTo>
                    <a:pt x="125285" y="76200"/>
                  </a:lnTo>
                  <a:lnTo>
                    <a:pt x="160210" y="76200"/>
                  </a:lnTo>
                  <a:lnTo>
                    <a:pt x="153860" y="63500"/>
                  </a:lnTo>
                  <a:lnTo>
                    <a:pt x="122110" y="0"/>
                  </a:lnTo>
                  <a:lnTo>
                    <a:pt x="84010" y="76200"/>
                  </a:lnTo>
                  <a:lnTo>
                    <a:pt x="118935" y="76200"/>
                  </a:lnTo>
                  <a:lnTo>
                    <a:pt x="118935" y="2400338"/>
                  </a:lnTo>
                  <a:lnTo>
                    <a:pt x="0" y="2400338"/>
                  </a:lnTo>
                  <a:lnTo>
                    <a:pt x="0" y="2406688"/>
                  </a:lnTo>
                  <a:lnTo>
                    <a:pt x="118935" y="2406688"/>
                  </a:lnTo>
                  <a:lnTo>
                    <a:pt x="118935" y="2553728"/>
                  </a:lnTo>
                  <a:lnTo>
                    <a:pt x="125285" y="2553728"/>
                  </a:lnTo>
                  <a:lnTo>
                    <a:pt x="125285" y="2406688"/>
                  </a:lnTo>
                  <a:lnTo>
                    <a:pt x="5857468" y="2406688"/>
                  </a:lnTo>
                  <a:lnTo>
                    <a:pt x="5857468" y="2441613"/>
                  </a:lnTo>
                  <a:lnTo>
                    <a:pt x="5927318" y="2406688"/>
                  </a:lnTo>
                  <a:lnTo>
                    <a:pt x="5933668" y="2403513"/>
                  </a:lnTo>
                  <a:close/>
                </a:path>
              </a:pathLst>
            </a:custGeom>
            <a:solidFill>
              <a:srgbClr val="3E3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0">
              <a:extLst>
                <a:ext uri="{FF2B5EF4-FFF2-40B4-BE49-F238E27FC236}">
                  <a16:creationId xmlns:a16="http://schemas.microsoft.com/office/drawing/2014/main" id="{79FE63ED-C3D2-7F42-AD4E-DB968C3DF1E6}"/>
                </a:ext>
              </a:extLst>
            </p:cNvPr>
            <p:cNvSpPr/>
            <p:nvPr/>
          </p:nvSpPr>
          <p:spPr>
            <a:xfrm>
              <a:off x="4832281" y="4211079"/>
              <a:ext cx="155708" cy="1557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1">
              <a:extLst>
                <a:ext uri="{FF2B5EF4-FFF2-40B4-BE49-F238E27FC236}">
                  <a16:creationId xmlns:a16="http://schemas.microsoft.com/office/drawing/2014/main" id="{30250213-BB96-0543-8916-5F56BEF3C208}"/>
                </a:ext>
              </a:extLst>
            </p:cNvPr>
            <p:cNvSpPr/>
            <p:nvPr/>
          </p:nvSpPr>
          <p:spPr>
            <a:xfrm>
              <a:off x="5577776" y="4567552"/>
              <a:ext cx="155708" cy="1557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2">
              <a:extLst>
                <a:ext uri="{FF2B5EF4-FFF2-40B4-BE49-F238E27FC236}">
                  <a16:creationId xmlns:a16="http://schemas.microsoft.com/office/drawing/2014/main" id="{7C595145-E5F5-7545-9DB3-7F4B4C209EA0}"/>
                </a:ext>
              </a:extLst>
            </p:cNvPr>
            <p:cNvSpPr/>
            <p:nvPr/>
          </p:nvSpPr>
          <p:spPr>
            <a:xfrm>
              <a:off x="4328525" y="4037332"/>
              <a:ext cx="155708" cy="1557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3">
              <a:extLst>
                <a:ext uri="{FF2B5EF4-FFF2-40B4-BE49-F238E27FC236}">
                  <a16:creationId xmlns:a16="http://schemas.microsoft.com/office/drawing/2014/main" id="{D08A877F-5207-3E49-9B18-4066B9719423}"/>
                </a:ext>
              </a:extLst>
            </p:cNvPr>
            <p:cNvSpPr/>
            <p:nvPr/>
          </p:nvSpPr>
          <p:spPr>
            <a:xfrm>
              <a:off x="2250476" y="2830146"/>
              <a:ext cx="162911" cy="1629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4">
              <a:extLst>
                <a:ext uri="{FF2B5EF4-FFF2-40B4-BE49-F238E27FC236}">
                  <a16:creationId xmlns:a16="http://schemas.microsoft.com/office/drawing/2014/main" id="{E2091833-C59F-EF48-8A19-DD2342C619B8}"/>
                </a:ext>
              </a:extLst>
            </p:cNvPr>
            <p:cNvSpPr/>
            <p:nvPr/>
          </p:nvSpPr>
          <p:spPr>
            <a:xfrm>
              <a:off x="6621182" y="4555577"/>
              <a:ext cx="161868" cy="1618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5">
            <a:extLst>
              <a:ext uri="{FF2B5EF4-FFF2-40B4-BE49-F238E27FC236}">
                <a16:creationId xmlns:a16="http://schemas.microsoft.com/office/drawing/2014/main" id="{DD43BD08-B2F0-BA4E-A384-AA78C39E7886}"/>
              </a:ext>
            </a:extLst>
          </p:cNvPr>
          <p:cNvSpPr txBox="1"/>
          <p:nvPr/>
        </p:nvSpPr>
        <p:spPr>
          <a:xfrm>
            <a:off x="7644710" y="5649560"/>
            <a:ext cx="27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x</a:t>
            </a:r>
            <a:r>
              <a:rPr sz="1800" baseline="-13888" dirty="0">
                <a:solidFill>
                  <a:srgbClr val="3E3A39"/>
                </a:solidFill>
                <a:latin typeface="Arial"/>
                <a:cs typeface="Arial"/>
              </a:rPr>
              <a:t>1</a:t>
            </a:r>
            <a:endParaRPr sz="1800" baseline="-13888">
              <a:latin typeface="Arial"/>
              <a:cs typeface="Arial"/>
            </a:endParaRP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00382B28-784C-5748-9213-F571AE3BE36B}"/>
              </a:ext>
            </a:extLst>
          </p:cNvPr>
          <p:cNvSpPr txBox="1"/>
          <p:nvPr/>
        </p:nvSpPr>
        <p:spPr>
          <a:xfrm>
            <a:off x="1706220" y="3141056"/>
            <a:ext cx="27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x</a:t>
            </a:r>
            <a:r>
              <a:rPr sz="1800" baseline="-13888" dirty="0">
                <a:solidFill>
                  <a:srgbClr val="3E3A39"/>
                </a:solidFill>
                <a:latin typeface="Arial"/>
                <a:cs typeface="Arial"/>
              </a:rPr>
              <a:t>2</a:t>
            </a:r>
            <a:endParaRPr sz="1800" baseline="-13888">
              <a:latin typeface="Arial"/>
              <a:cs typeface="Arial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D93E0FDA-77DF-E443-8BD1-B06E733F5ADF}"/>
              </a:ext>
            </a:extLst>
          </p:cNvPr>
          <p:cNvSpPr txBox="1"/>
          <p:nvPr/>
        </p:nvSpPr>
        <p:spPr>
          <a:xfrm>
            <a:off x="357901" y="3361474"/>
            <a:ext cx="1348740" cy="1600835"/>
          </a:xfrm>
          <a:prstGeom prst="rect">
            <a:avLst/>
          </a:prstGeom>
          <a:ln w="9525">
            <a:solidFill>
              <a:srgbClr val="3E3A3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805" marR="605155" indent="520700">
              <a:lnSpc>
                <a:spcPct val="98600"/>
              </a:lnSpc>
              <a:spcBef>
                <a:spcPts val="370"/>
              </a:spcBef>
            </a:pPr>
            <a:r>
              <a:rPr sz="1400" spc="-280" dirty="0">
                <a:solidFill>
                  <a:srgbClr val="3E3A39"/>
                </a:solidFill>
                <a:latin typeface="Arial Unicode MS"/>
                <a:cs typeface="Arial Unicode MS"/>
              </a:rPr>
              <a:t>𝑿 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Age  Money</a:t>
            </a:r>
            <a:endParaRPr sz="1400">
              <a:latin typeface="Arial"/>
              <a:cs typeface="Arial"/>
            </a:endParaRPr>
          </a:p>
          <a:p>
            <a:pPr marL="90805" marR="96520">
              <a:lnSpc>
                <a:spcPct val="100699"/>
              </a:lnSpc>
              <a:spcBef>
                <a:spcPts val="15"/>
              </a:spcBef>
            </a:pPr>
            <a:r>
              <a:rPr sz="1400" spc="-20" dirty="0">
                <a:solidFill>
                  <a:srgbClr val="3E3A39"/>
                </a:solidFill>
                <a:latin typeface="Arial"/>
                <a:cs typeface="Arial"/>
              </a:rPr>
              <a:t>Temperature 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Speed  Number of</a:t>
            </a:r>
            <a:r>
              <a:rPr sz="1400" spc="-8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taxi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ts val="1610"/>
              </a:lnSpc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3" name="object 50">
            <a:extLst>
              <a:ext uri="{FF2B5EF4-FFF2-40B4-BE49-F238E27FC236}">
                <a16:creationId xmlns:a16="http://schemas.microsoft.com/office/drawing/2014/main" id="{D262F887-2141-624F-83C3-BA4910BD8B09}"/>
              </a:ext>
            </a:extLst>
          </p:cNvPr>
          <p:cNvGrpSpPr/>
          <p:nvPr/>
        </p:nvGrpSpPr>
        <p:grpSpPr>
          <a:xfrm>
            <a:off x="2160828" y="3240200"/>
            <a:ext cx="5088255" cy="2442210"/>
            <a:chOff x="2160828" y="2445595"/>
            <a:chExt cx="5088255" cy="2442210"/>
          </a:xfrm>
        </p:grpSpPr>
        <p:sp>
          <p:nvSpPr>
            <p:cNvPr id="54" name="object 51">
              <a:extLst>
                <a:ext uri="{FF2B5EF4-FFF2-40B4-BE49-F238E27FC236}">
                  <a16:creationId xmlns:a16="http://schemas.microsoft.com/office/drawing/2014/main" id="{CECDEC68-18DD-1E45-8695-5117521AD67D}"/>
                </a:ext>
              </a:extLst>
            </p:cNvPr>
            <p:cNvSpPr/>
            <p:nvPr/>
          </p:nvSpPr>
          <p:spPr>
            <a:xfrm>
              <a:off x="2160828" y="2448100"/>
              <a:ext cx="5088062" cy="24391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2">
              <a:extLst>
                <a:ext uri="{FF2B5EF4-FFF2-40B4-BE49-F238E27FC236}">
                  <a16:creationId xmlns:a16="http://schemas.microsoft.com/office/drawing/2014/main" id="{96FF1ADB-50DF-114A-9A85-CB9F014F4C3F}"/>
                </a:ext>
              </a:extLst>
            </p:cNvPr>
            <p:cNvSpPr/>
            <p:nvPr/>
          </p:nvSpPr>
          <p:spPr>
            <a:xfrm>
              <a:off x="2753366" y="2445595"/>
              <a:ext cx="2581910" cy="406400"/>
            </a:xfrm>
            <a:custGeom>
              <a:avLst/>
              <a:gdLst/>
              <a:ahLst/>
              <a:cxnLst/>
              <a:rect l="l" t="t" r="r" b="b"/>
              <a:pathLst>
                <a:path w="2581910" h="406400">
                  <a:moveTo>
                    <a:pt x="87845" y="311424"/>
                  </a:moveTo>
                  <a:lnTo>
                    <a:pt x="0" y="371622"/>
                  </a:lnTo>
                  <a:lnTo>
                    <a:pt x="100864" y="405780"/>
                  </a:lnTo>
                  <a:lnTo>
                    <a:pt x="96824" y="376497"/>
                  </a:lnTo>
                  <a:lnTo>
                    <a:pt x="80802" y="376497"/>
                  </a:lnTo>
                  <a:lnTo>
                    <a:pt x="76462" y="345046"/>
                  </a:lnTo>
                  <a:lnTo>
                    <a:pt x="92185" y="342876"/>
                  </a:lnTo>
                  <a:lnTo>
                    <a:pt x="87845" y="311424"/>
                  </a:lnTo>
                  <a:close/>
                </a:path>
                <a:path w="2581910" h="406400">
                  <a:moveTo>
                    <a:pt x="92185" y="342876"/>
                  </a:moveTo>
                  <a:lnTo>
                    <a:pt x="76462" y="345046"/>
                  </a:lnTo>
                  <a:lnTo>
                    <a:pt x="80802" y="376497"/>
                  </a:lnTo>
                  <a:lnTo>
                    <a:pt x="96525" y="374328"/>
                  </a:lnTo>
                  <a:lnTo>
                    <a:pt x="92185" y="342876"/>
                  </a:lnTo>
                  <a:close/>
                </a:path>
                <a:path w="2581910" h="406400">
                  <a:moveTo>
                    <a:pt x="96525" y="374328"/>
                  </a:moveTo>
                  <a:lnTo>
                    <a:pt x="80802" y="376497"/>
                  </a:lnTo>
                  <a:lnTo>
                    <a:pt x="96824" y="376497"/>
                  </a:lnTo>
                  <a:lnTo>
                    <a:pt x="96525" y="374328"/>
                  </a:lnTo>
                  <a:close/>
                </a:path>
                <a:path w="2581910" h="406400">
                  <a:moveTo>
                    <a:pt x="2577095" y="0"/>
                  </a:moveTo>
                  <a:lnTo>
                    <a:pt x="92185" y="342876"/>
                  </a:lnTo>
                  <a:lnTo>
                    <a:pt x="96525" y="374328"/>
                  </a:lnTo>
                  <a:lnTo>
                    <a:pt x="2581435" y="31451"/>
                  </a:lnTo>
                  <a:lnTo>
                    <a:pt x="2577095" y="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3">
            <a:extLst>
              <a:ext uri="{FF2B5EF4-FFF2-40B4-BE49-F238E27FC236}">
                <a16:creationId xmlns:a16="http://schemas.microsoft.com/office/drawing/2014/main" id="{F7673C56-760E-3240-8406-E25FF8CB32EE}"/>
              </a:ext>
            </a:extLst>
          </p:cNvPr>
          <p:cNvSpPr txBox="1"/>
          <p:nvPr/>
        </p:nvSpPr>
        <p:spPr>
          <a:xfrm>
            <a:off x="5020880" y="2697232"/>
            <a:ext cx="647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ode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l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51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5" dirty="0"/>
              <a:t>Cluster</a:t>
            </a:r>
            <a:r>
              <a:rPr lang="en-US" sz="4000" spc="-135" dirty="0"/>
              <a:t> </a:t>
            </a:r>
            <a:r>
              <a:rPr lang="en-US" sz="4000" spc="-5" dirty="0"/>
              <a:t>Analysis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F62C-FCB5-4FFC-B151-95B4DDDA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6" y="1219200"/>
            <a:ext cx="9036496" cy="4906963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sz="2400" spc="-5" dirty="0">
                <a:latin typeface="+mj-lt"/>
                <a:cs typeface="Arial"/>
              </a:rPr>
              <a:t>Discover hidden structures </a:t>
            </a:r>
            <a:r>
              <a:rPr lang="en-US" sz="2400" dirty="0">
                <a:latin typeface="+mj-lt"/>
                <a:cs typeface="Arial"/>
              </a:rPr>
              <a:t>in </a:t>
            </a:r>
            <a:r>
              <a:rPr lang="en-US" sz="2400" spc="-5" dirty="0">
                <a:latin typeface="+mj-lt"/>
                <a:cs typeface="Arial"/>
              </a:rPr>
              <a:t>unlabeled data (unsupervised)</a:t>
            </a:r>
            <a:endParaRPr lang="en-US" sz="2400" dirty="0">
              <a:latin typeface="+mj-lt"/>
              <a:cs typeface="Arial"/>
            </a:endParaRPr>
          </a:p>
          <a:p>
            <a:pPr>
              <a:spcBef>
                <a:spcPts val="15"/>
              </a:spcBef>
            </a:pPr>
            <a:endParaRPr lang="en-US" sz="2400" dirty="0">
              <a:latin typeface="+mj-lt"/>
              <a:cs typeface="Arial"/>
            </a:endParaRPr>
          </a:p>
          <a:p>
            <a:pPr>
              <a:lnSpc>
                <a:spcPts val="2075"/>
              </a:lnSpc>
              <a:spcBef>
                <a:spcPts val="5"/>
              </a:spcBef>
            </a:pPr>
            <a:r>
              <a:rPr lang="en-US" sz="2400" b="1" spc="-5" dirty="0">
                <a:latin typeface="+mj-lt"/>
                <a:cs typeface="Arial"/>
              </a:rPr>
              <a:t>Clustering </a:t>
            </a:r>
            <a:r>
              <a:rPr lang="en-US" sz="2400" spc="-5" dirty="0">
                <a:latin typeface="+mj-lt"/>
                <a:cs typeface="Arial"/>
              </a:rPr>
              <a:t>identifies </a:t>
            </a:r>
            <a:r>
              <a:rPr lang="en-US" sz="2400" dirty="0">
                <a:latin typeface="+mj-lt"/>
                <a:cs typeface="Arial"/>
              </a:rPr>
              <a:t>a </a:t>
            </a:r>
            <a:r>
              <a:rPr lang="en-US" sz="2400" spc="-5" dirty="0">
                <a:latin typeface="+mj-lt"/>
                <a:cs typeface="Arial"/>
              </a:rPr>
              <a:t>finite set of groups (</a:t>
            </a:r>
            <a:r>
              <a:rPr lang="en-US" sz="2400" i="1" spc="-5" dirty="0">
                <a:latin typeface="+mj-lt"/>
                <a:cs typeface="Arial"/>
              </a:rPr>
              <a:t>clusters</a:t>
            </a:r>
            <a:r>
              <a:rPr lang="en-US" sz="2400" spc="-5" dirty="0">
                <a:latin typeface="+mj-lt"/>
                <a:cs typeface="Arial"/>
              </a:rPr>
              <a:t>) i</a:t>
            </a:r>
            <a:r>
              <a:rPr lang="en-US" sz="2400" dirty="0">
                <a:latin typeface="+mj-lt"/>
                <a:cs typeface="Arial"/>
              </a:rPr>
              <a:t>n </a:t>
            </a:r>
            <a:r>
              <a:rPr lang="en-US" sz="2400" spc="-5" dirty="0">
                <a:latin typeface="+mj-lt"/>
                <a:cs typeface="Arial"/>
              </a:rPr>
              <a:t>the dataset such</a:t>
            </a:r>
            <a:r>
              <a:rPr lang="en-US" sz="2400" spc="-15" dirty="0">
                <a:latin typeface="+mj-lt"/>
                <a:cs typeface="Arial"/>
              </a:rPr>
              <a:t> </a:t>
            </a:r>
            <a:r>
              <a:rPr lang="en-US" sz="2400" spc="-5" dirty="0">
                <a:latin typeface="+mj-lt"/>
                <a:cs typeface="Arial"/>
              </a:rPr>
              <a:t>that:</a:t>
            </a:r>
            <a:endParaRPr lang="en-US" sz="2400" dirty="0">
              <a:latin typeface="+mj-lt"/>
              <a:cs typeface="Arial"/>
            </a:endParaRPr>
          </a:p>
          <a:p>
            <a:pPr marL="681990">
              <a:spcBef>
                <a:spcPts val="135"/>
              </a:spcBef>
              <a:buClr>
                <a:srgbClr val="C0C4C6"/>
              </a:buClr>
              <a:tabLst>
                <a:tab pos="518795" algn="l"/>
              </a:tabLst>
            </a:pPr>
            <a:r>
              <a:rPr lang="en-US" sz="2400" spc="-5" dirty="0">
                <a:latin typeface="+mj-lt"/>
                <a:cs typeface="Arial"/>
              </a:rPr>
              <a:t>Objects within the </a:t>
            </a:r>
            <a:r>
              <a:rPr lang="en-US" sz="2400" i="1" spc="-5" dirty="0">
                <a:latin typeface="+mj-lt"/>
                <a:cs typeface="Arial"/>
              </a:rPr>
              <a:t>same </a:t>
            </a:r>
            <a:r>
              <a:rPr lang="en-US" sz="2400" spc="-5" dirty="0">
                <a:latin typeface="+mj-lt"/>
                <a:cs typeface="Arial"/>
              </a:rPr>
              <a:t>cluster shall be as similar as possible</a:t>
            </a:r>
            <a:endParaRPr lang="en-US" sz="2400" dirty="0">
              <a:latin typeface="+mj-lt"/>
              <a:cs typeface="Arial"/>
            </a:endParaRPr>
          </a:p>
          <a:p>
            <a:pPr marL="681990">
              <a:spcBef>
                <a:spcPts val="120"/>
              </a:spcBef>
              <a:buClr>
                <a:srgbClr val="C0C4C6"/>
              </a:buClr>
              <a:tabLst>
                <a:tab pos="518795" algn="l"/>
              </a:tabLst>
            </a:pPr>
            <a:r>
              <a:rPr lang="en-US" sz="2400" spc="-5" dirty="0">
                <a:latin typeface="+mj-lt"/>
                <a:cs typeface="Arial"/>
              </a:rPr>
              <a:t>Objects of </a:t>
            </a:r>
            <a:r>
              <a:rPr lang="en-US" sz="2400" i="1" spc="-5" dirty="0">
                <a:latin typeface="+mj-lt"/>
                <a:cs typeface="Arial"/>
              </a:rPr>
              <a:t>different clusters </a:t>
            </a:r>
            <a:r>
              <a:rPr lang="en-US" sz="2400" spc="-5" dirty="0">
                <a:latin typeface="+mj-lt"/>
                <a:cs typeface="Arial"/>
              </a:rPr>
              <a:t>shall be as dissimilar as</a:t>
            </a:r>
            <a:r>
              <a:rPr lang="en-US" sz="2400" spc="-225" dirty="0">
                <a:latin typeface="+mj-lt"/>
                <a:cs typeface="Arial"/>
              </a:rPr>
              <a:t> </a:t>
            </a:r>
            <a:r>
              <a:rPr lang="en-US" sz="2400" spc="-5" dirty="0">
                <a:latin typeface="+mj-lt"/>
                <a:cs typeface="Arial"/>
              </a:rPr>
              <a:t>possible</a:t>
            </a:r>
            <a:endParaRPr lang="en-US" sz="24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276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363"/>
          </a:xfrm>
        </p:spPr>
        <p:txBody>
          <a:bodyPr/>
          <a:lstStyle/>
          <a:p>
            <a:r>
              <a:rPr lang="en-US" sz="4000" spc="-5" dirty="0"/>
              <a:t>Clustering</a:t>
            </a:r>
            <a:r>
              <a:rPr lang="en-US" sz="4000" spc="-150" dirty="0"/>
              <a:t> </a:t>
            </a:r>
            <a:r>
              <a:rPr lang="en-US" sz="4000" spc="-5" dirty="0"/>
              <a:t>Applications</a:t>
            </a:r>
            <a:endParaRPr lang="en-US" sz="4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746065B-26B4-1B48-9452-5C654C169030}"/>
              </a:ext>
            </a:extLst>
          </p:cNvPr>
          <p:cNvSpPr txBox="1">
            <a:spLocks/>
          </p:cNvSpPr>
          <p:nvPr/>
        </p:nvSpPr>
        <p:spPr>
          <a:xfrm>
            <a:off x="455299" y="1064985"/>
            <a:ext cx="4044693" cy="166904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rgbClr val="3D3F3A"/>
                </a:solidFill>
                <a:latin typeface="+mn-lt"/>
                <a:ea typeface="MS PGothic" pitchFamily="34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1835A6"/>
                </a:solidFill>
                <a:latin typeface="+mn-lt"/>
                <a:ea typeface="MS PGothic" pitchFamily="34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D3F3A"/>
                </a:solidFill>
                <a:latin typeface="+mn-lt"/>
                <a:ea typeface="MS PGothic" pitchFamily="34" charset="-128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9pPr>
          </a:lstStyle>
          <a:p>
            <a:pPr marL="300990" indent="-288290">
              <a:spcBef>
                <a:spcPts val="395"/>
              </a:spcBef>
              <a:buClr>
                <a:srgbClr val="FFD800"/>
              </a:buClr>
              <a:buFont typeface="Arial" charset="0"/>
              <a:buChar char="▪"/>
              <a:tabLst>
                <a:tab pos="300355" algn="l"/>
                <a:tab pos="300990" algn="l"/>
              </a:tabLst>
            </a:pPr>
            <a:r>
              <a:rPr lang="en-US" sz="2400" kern="0" spc="-5" dirty="0"/>
              <a:t>Find “natural” clusters</a:t>
            </a:r>
          </a:p>
          <a:p>
            <a:pPr marL="300990" indent="-288290">
              <a:spcBef>
                <a:spcPts val="630"/>
              </a:spcBef>
              <a:buClr>
                <a:srgbClr val="FFD800"/>
              </a:buClr>
              <a:buFont typeface="Arial" charset="0"/>
              <a:buChar char="▪"/>
              <a:tabLst>
                <a:tab pos="300355" algn="l"/>
                <a:tab pos="300990" algn="l"/>
              </a:tabLst>
            </a:pPr>
            <a:r>
              <a:rPr lang="en-US" sz="2400" kern="0" spc="-5" dirty="0"/>
              <a:t>Find useful and suitable</a:t>
            </a:r>
            <a:r>
              <a:rPr lang="en-US" sz="2400" kern="0" spc="-25" dirty="0"/>
              <a:t> </a:t>
            </a:r>
            <a:r>
              <a:rPr lang="en-US" sz="2400" kern="0" spc="-5" dirty="0"/>
              <a:t>groups</a:t>
            </a:r>
          </a:p>
          <a:p>
            <a:pPr marL="300990" indent="-288290">
              <a:spcBef>
                <a:spcPts val="509"/>
              </a:spcBef>
              <a:buClr>
                <a:srgbClr val="FFD800"/>
              </a:buClr>
              <a:buFont typeface="Arial" charset="0"/>
              <a:buChar char="▪"/>
              <a:tabLst>
                <a:tab pos="300355" algn="l"/>
                <a:tab pos="300990" algn="l"/>
              </a:tabLst>
            </a:pPr>
            <a:r>
              <a:rPr lang="en-US" sz="2400" kern="0" spc="-5" dirty="0"/>
              <a:t>Find unusual data</a:t>
            </a:r>
            <a:r>
              <a:rPr lang="en-US" sz="2400" kern="0" spc="-15" dirty="0"/>
              <a:t> </a:t>
            </a:r>
            <a:r>
              <a:rPr lang="en-US" sz="2400" kern="0" spc="-5" dirty="0"/>
              <a:t>objects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EB45C3DF-8278-4E40-831F-03A41710E698}"/>
              </a:ext>
            </a:extLst>
          </p:cNvPr>
          <p:cNvSpPr txBox="1"/>
          <p:nvPr/>
        </p:nvSpPr>
        <p:spPr>
          <a:xfrm>
            <a:off x="4775300" y="1102867"/>
            <a:ext cx="965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E3A39"/>
                </a:solidFill>
                <a:latin typeface="Arial"/>
                <a:cs typeface="Arial"/>
              </a:rPr>
              <a:t>Methods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1DCF6DE-D29D-6048-95FB-8428E095FC4C}"/>
              </a:ext>
            </a:extLst>
          </p:cNvPr>
          <p:cNvSpPr txBox="1"/>
          <p:nvPr/>
        </p:nvSpPr>
        <p:spPr>
          <a:xfrm>
            <a:off x="4775300" y="1368043"/>
            <a:ext cx="1520825" cy="7232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0990" indent="-288290">
              <a:lnSpc>
                <a:spcPct val="100000"/>
              </a:lnSpc>
              <a:spcBef>
                <a:spcPts val="720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K-means</a:t>
            </a:r>
            <a:endParaRPr sz="1800" dirty="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625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Hierarchical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614F4F47-A70D-5346-8C6C-AC6A3ECAA70D}"/>
              </a:ext>
            </a:extLst>
          </p:cNvPr>
          <p:cNvSpPr txBox="1"/>
          <p:nvPr/>
        </p:nvSpPr>
        <p:spPr>
          <a:xfrm>
            <a:off x="755576" y="3304644"/>
            <a:ext cx="1092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E3A39"/>
                </a:solidFill>
                <a:latin typeface="Arial"/>
                <a:cs typeface="Arial"/>
              </a:rPr>
              <a:t>Examples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65A50E88-85CE-0A41-BC14-63BE2C6F38FC}"/>
              </a:ext>
            </a:extLst>
          </p:cNvPr>
          <p:cNvSpPr txBox="1"/>
          <p:nvPr/>
        </p:nvSpPr>
        <p:spPr>
          <a:xfrm>
            <a:off x="755576" y="3569821"/>
            <a:ext cx="2740025" cy="7232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0990" indent="-288290">
              <a:lnSpc>
                <a:spcPct val="100000"/>
              </a:lnSpc>
              <a:spcBef>
                <a:spcPts val="720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Customer</a:t>
            </a:r>
            <a:r>
              <a:rPr sz="1800" spc="-5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segmentation</a:t>
            </a:r>
            <a:endParaRPr sz="1800" dirty="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555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Anomaly</a:t>
            </a:r>
            <a:r>
              <a:rPr sz="1800" spc="-1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detection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75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k-Means-Algorithm</a:t>
            </a:r>
            <a:endParaRPr lang="en-US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7CC5137-032F-1342-BF12-36C22BF1F1E6}"/>
              </a:ext>
            </a:extLst>
          </p:cNvPr>
          <p:cNvSpPr txBox="1"/>
          <p:nvPr/>
        </p:nvSpPr>
        <p:spPr>
          <a:xfrm>
            <a:off x="347300" y="1226417"/>
            <a:ext cx="7866380" cy="98869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Given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k,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the k-Means algorithm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implemented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four</a:t>
            </a:r>
            <a:r>
              <a:rPr sz="1800" spc="-1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steps: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469265" algn="l"/>
              </a:tabLst>
            </a:pPr>
            <a:r>
              <a:rPr sz="1800" spc="-5" dirty="0">
                <a:solidFill>
                  <a:srgbClr val="FFD800"/>
                </a:solidFill>
                <a:latin typeface="Arial"/>
                <a:cs typeface="Arial"/>
              </a:rPr>
              <a:t>1.	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Partition objects into </a:t>
            </a:r>
            <a:r>
              <a:rPr sz="1800" spc="-810" dirty="0">
                <a:solidFill>
                  <a:srgbClr val="3E3A39"/>
                </a:solidFill>
                <a:latin typeface="Arial Unicode MS"/>
                <a:cs typeface="Arial Unicode MS"/>
              </a:rPr>
              <a:t>𝑘</a:t>
            </a:r>
            <a:r>
              <a:rPr sz="1800" spc="50" dirty="0">
                <a:solidFill>
                  <a:srgbClr val="3E3A39"/>
                </a:solidFill>
                <a:latin typeface="Arial Unicode MS"/>
                <a:cs typeface="Arial Unicode MS"/>
              </a:rPr>
              <a:t> </a:t>
            </a:r>
            <a:r>
              <a:rPr lang="en-US" sz="1800" spc="50" dirty="0">
                <a:solidFill>
                  <a:srgbClr val="3E3A39"/>
                </a:solidFill>
                <a:latin typeface="Arial Unicode MS"/>
                <a:cs typeface="Arial Unicode MS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non-empty subsets, calculate their </a:t>
            </a:r>
            <a:r>
              <a:rPr sz="1800" b="1" spc="-5" dirty="0">
                <a:solidFill>
                  <a:srgbClr val="3E3A39"/>
                </a:solidFill>
                <a:latin typeface="Arial"/>
                <a:cs typeface="Arial"/>
              </a:rPr>
              <a:t>centroids</a:t>
            </a:r>
            <a:r>
              <a:rPr sz="1800" b="1" spc="4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(i.e.,</a:t>
            </a:r>
            <a:endParaRPr sz="18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45"/>
              </a:spcBef>
            </a:pPr>
            <a:r>
              <a:rPr sz="1800" b="1" spc="-5" dirty="0">
                <a:solidFill>
                  <a:srgbClr val="3E3A39"/>
                </a:solidFill>
                <a:latin typeface="Arial"/>
                <a:cs typeface="Arial"/>
              </a:rPr>
              <a:t>mean </a:t>
            </a:r>
            <a:r>
              <a:rPr sz="1800" b="1" dirty="0">
                <a:solidFill>
                  <a:srgbClr val="3E3A39"/>
                </a:solidFill>
                <a:latin typeface="Arial"/>
                <a:cs typeface="Arial"/>
              </a:rPr>
              <a:t>point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of the</a:t>
            </a:r>
            <a:r>
              <a:rPr sz="1800" spc="-1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cluster)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FF179B40-167F-064D-BF34-17070FBE8F90}"/>
              </a:ext>
            </a:extLst>
          </p:cNvPr>
          <p:cNvSpPr txBox="1"/>
          <p:nvPr/>
        </p:nvSpPr>
        <p:spPr>
          <a:xfrm>
            <a:off x="347300" y="2174346"/>
            <a:ext cx="8369934" cy="109537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45"/>
              </a:spcBef>
              <a:buClr>
                <a:srgbClr val="FFD800"/>
              </a:buClr>
              <a:buAutoNum type="arabicPeriod" startAt="2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Assign each object to the cluster with the </a:t>
            </a:r>
            <a:r>
              <a:rPr sz="1800" b="1" spc="-5" dirty="0">
                <a:solidFill>
                  <a:srgbClr val="3E3A39"/>
                </a:solidFill>
                <a:latin typeface="Arial"/>
                <a:cs typeface="Arial"/>
              </a:rPr>
              <a:t>nearest</a:t>
            </a:r>
            <a:r>
              <a:rPr sz="1800" b="1" spc="1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centroid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50"/>
              </a:spcBef>
              <a:buClr>
                <a:srgbClr val="FFD800"/>
              </a:buClr>
              <a:buAutoNum type="arabicPeriod" startAt="2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Compute the centroids from the current partition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50"/>
              </a:spcBef>
              <a:buClr>
                <a:srgbClr val="FFD800"/>
              </a:buClr>
              <a:buAutoNum type="arabicPeriod" startAt="2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Go back to Step 2, repeat until the updated centroids stop moving</a:t>
            </a:r>
            <a:r>
              <a:rPr sz="1800" spc="4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significantly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A17B18B-8B31-F842-AD02-150707E7E007}"/>
              </a:ext>
            </a:extLst>
          </p:cNvPr>
          <p:cNvSpPr/>
          <p:nvPr/>
        </p:nvSpPr>
        <p:spPr>
          <a:xfrm>
            <a:off x="4072943" y="3852035"/>
            <a:ext cx="998113" cy="1017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749F6231-59F1-434B-9DAC-4578A649A80C}"/>
              </a:ext>
            </a:extLst>
          </p:cNvPr>
          <p:cNvSpPr/>
          <p:nvPr/>
        </p:nvSpPr>
        <p:spPr>
          <a:xfrm>
            <a:off x="711359" y="2206610"/>
            <a:ext cx="1395730" cy="432434"/>
          </a:xfrm>
          <a:custGeom>
            <a:avLst/>
            <a:gdLst/>
            <a:ahLst/>
            <a:cxnLst/>
            <a:rect l="l" t="t" r="r" b="b"/>
            <a:pathLst>
              <a:path w="1395730" h="432435">
                <a:moveTo>
                  <a:pt x="0" y="216024"/>
                </a:moveTo>
                <a:lnTo>
                  <a:pt x="14173" y="172487"/>
                </a:lnTo>
                <a:lnTo>
                  <a:pt x="54822" y="131937"/>
                </a:lnTo>
                <a:lnTo>
                  <a:pt x="119141" y="95242"/>
                </a:lnTo>
                <a:lnTo>
                  <a:pt x="159301" y="78612"/>
                </a:lnTo>
                <a:lnTo>
                  <a:pt x="204327" y="63271"/>
                </a:lnTo>
                <a:lnTo>
                  <a:pt x="253867" y="49329"/>
                </a:lnTo>
                <a:lnTo>
                  <a:pt x="307572" y="36893"/>
                </a:lnTo>
                <a:lnTo>
                  <a:pt x="365091" y="26072"/>
                </a:lnTo>
                <a:lnTo>
                  <a:pt x="426072" y="16976"/>
                </a:lnTo>
                <a:lnTo>
                  <a:pt x="490166" y="9712"/>
                </a:lnTo>
                <a:lnTo>
                  <a:pt x="557022" y="4388"/>
                </a:lnTo>
                <a:lnTo>
                  <a:pt x="626289" y="1115"/>
                </a:lnTo>
                <a:lnTo>
                  <a:pt x="697616" y="0"/>
                </a:lnTo>
                <a:lnTo>
                  <a:pt x="768943" y="1115"/>
                </a:lnTo>
                <a:lnTo>
                  <a:pt x="838210" y="4388"/>
                </a:lnTo>
                <a:lnTo>
                  <a:pt x="905066" y="9712"/>
                </a:lnTo>
                <a:lnTo>
                  <a:pt x="969160" y="16976"/>
                </a:lnTo>
                <a:lnTo>
                  <a:pt x="1030141" y="26072"/>
                </a:lnTo>
                <a:lnTo>
                  <a:pt x="1087660" y="36893"/>
                </a:lnTo>
                <a:lnTo>
                  <a:pt x="1141365" y="49329"/>
                </a:lnTo>
                <a:lnTo>
                  <a:pt x="1190905" y="63271"/>
                </a:lnTo>
                <a:lnTo>
                  <a:pt x="1235931" y="78612"/>
                </a:lnTo>
                <a:lnTo>
                  <a:pt x="1276090" y="95242"/>
                </a:lnTo>
                <a:lnTo>
                  <a:pt x="1311034" y="113054"/>
                </a:lnTo>
                <a:lnTo>
                  <a:pt x="1363869" y="151785"/>
                </a:lnTo>
                <a:lnTo>
                  <a:pt x="1391631" y="193936"/>
                </a:lnTo>
                <a:lnTo>
                  <a:pt x="1395233" y="216024"/>
                </a:lnTo>
                <a:lnTo>
                  <a:pt x="1391631" y="238111"/>
                </a:lnTo>
                <a:lnTo>
                  <a:pt x="1363869" y="280262"/>
                </a:lnTo>
                <a:lnTo>
                  <a:pt x="1311034" y="318993"/>
                </a:lnTo>
                <a:lnTo>
                  <a:pt x="1276090" y="336805"/>
                </a:lnTo>
                <a:lnTo>
                  <a:pt x="1235931" y="353435"/>
                </a:lnTo>
                <a:lnTo>
                  <a:pt x="1190905" y="368776"/>
                </a:lnTo>
                <a:lnTo>
                  <a:pt x="1141365" y="382718"/>
                </a:lnTo>
                <a:lnTo>
                  <a:pt x="1087660" y="395154"/>
                </a:lnTo>
                <a:lnTo>
                  <a:pt x="1030141" y="405975"/>
                </a:lnTo>
                <a:lnTo>
                  <a:pt x="969160" y="415071"/>
                </a:lnTo>
                <a:lnTo>
                  <a:pt x="905066" y="422335"/>
                </a:lnTo>
                <a:lnTo>
                  <a:pt x="838210" y="427659"/>
                </a:lnTo>
                <a:lnTo>
                  <a:pt x="768943" y="430932"/>
                </a:lnTo>
                <a:lnTo>
                  <a:pt x="697616" y="432048"/>
                </a:lnTo>
                <a:lnTo>
                  <a:pt x="626289" y="430932"/>
                </a:lnTo>
                <a:lnTo>
                  <a:pt x="557022" y="427659"/>
                </a:lnTo>
                <a:lnTo>
                  <a:pt x="490166" y="422335"/>
                </a:lnTo>
                <a:lnTo>
                  <a:pt x="426072" y="415071"/>
                </a:lnTo>
                <a:lnTo>
                  <a:pt x="365091" y="405975"/>
                </a:lnTo>
                <a:lnTo>
                  <a:pt x="307572" y="395154"/>
                </a:lnTo>
                <a:lnTo>
                  <a:pt x="253867" y="382718"/>
                </a:lnTo>
                <a:lnTo>
                  <a:pt x="204327" y="368776"/>
                </a:lnTo>
                <a:lnTo>
                  <a:pt x="159301" y="353435"/>
                </a:lnTo>
                <a:lnTo>
                  <a:pt x="119141" y="336805"/>
                </a:lnTo>
                <a:lnTo>
                  <a:pt x="84198" y="318993"/>
                </a:lnTo>
                <a:lnTo>
                  <a:pt x="31363" y="280262"/>
                </a:lnTo>
                <a:lnTo>
                  <a:pt x="3601" y="238111"/>
                </a:lnTo>
                <a:lnTo>
                  <a:pt x="0" y="216024"/>
                </a:lnTo>
                <a:close/>
              </a:path>
            </a:pathLst>
          </a:custGeom>
          <a:ln w="31750">
            <a:solidFill>
              <a:srgbClr val="FFD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31CF8CD4-0A46-054C-8F99-FDB3564635B5}"/>
              </a:ext>
            </a:extLst>
          </p:cNvPr>
          <p:cNvSpPr txBox="1"/>
          <p:nvPr/>
        </p:nvSpPr>
        <p:spPr>
          <a:xfrm>
            <a:off x="6773239" y="2237969"/>
            <a:ext cx="2106295" cy="369570"/>
          </a:xfrm>
          <a:prstGeom prst="rect">
            <a:avLst/>
          </a:prstGeom>
          <a:ln w="31750">
            <a:solidFill>
              <a:srgbClr val="FFD8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65"/>
              </a:spcBef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Euclidean</a:t>
            </a:r>
            <a:r>
              <a:rPr sz="1800" spc="-3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distance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46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42DE-5DF2-4DC6-B46C-A373D9BE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83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8EB5C7-F571-418C-A88B-1464DFA51032}"/>
              </a:ext>
            </a:extLst>
          </p:cNvPr>
          <p:cNvSpPr/>
          <p:nvPr/>
        </p:nvSpPr>
        <p:spPr>
          <a:xfrm>
            <a:off x="260152" y="1124744"/>
            <a:ext cx="86323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Supervised Learning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Introduction to Unsupervised Learning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Cluster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Guest Speaker (Live Session)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Assignment 4 Due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Summary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3703127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363"/>
          </a:xfrm>
        </p:spPr>
        <p:txBody>
          <a:bodyPr/>
          <a:lstStyle/>
          <a:p>
            <a:r>
              <a:rPr lang="en-US" sz="4000" spc="-5" dirty="0"/>
              <a:t>Visualizing k-Means Algorithm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746065B-26B4-1B48-9452-5C654C169030}"/>
              </a:ext>
            </a:extLst>
          </p:cNvPr>
          <p:cNvSpPr txBox="1">
            <a:spLocks/>
          </p:cNvSpPr>
          <p:nvPr/>
        </p:nvSpPr>
        <p:spPr>
          <a:xfrm>
            <a:off x="455299" y="1064985"/>
            <a:ext cx="8688701" cy="210249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rgbClr val="3D3F3A"/>
                </a:solidFill>
                <a:latin typeface="+mn-lt"/>
                <a:ea typeface="MS PGothic" pitchFamily="34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1835A6"/>
                </a:solidFill>
                <a:latin typeface="+mn-lt"/>
                <a:ea typeface="MS PGothic" pitchFamily="34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D3F3A"/>
                </a:solidFill>
                <a:latin typeface="+mn-lt"/>
                <a:ea typeface="MS PGothic" pitchFamily="34" charset="-128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9pPr>
          </a:lstStyle>
          <a:p>
            <a:pPr marL="300990" indent="-288290">
              <a:spcBef>
                <a:spcPts val="395"/>
              </a:spcBef>
              <a:buClr>
                <a:srgbClr val="FFD800"/>
              </a:buClr>
              <a:buFont typeface="Arial" charset="0"/>
              <a:buChar char="▪"/>
              <a:tabLst>
                <a:tab pos="300355" algn="l"/>
                <a:tab pos="300990" algn="l"/>
              </a:tabLst>
            </a:pPr>
            <a:r>
              <a:rPr lang="en-US" sz="2400" b="1" kern="0" spc="-5" dirty="0"/>
              <a:t>Interactive simulation</a:t>
            </a:r>
          </a:p>
          <a:p>
            <a:pPr marL="12700" indent="0">
              <a:spcBef>
                <a:spcPts val="395"/>
              </a:spcBef>
              <a:buClr>
                <a:srgbClr val="FFD800"/>
              </a:buClr>
              <a:buNone/>
              <a:tabLst>
                <a:tab pos="300355" algn="l"/>
                <a:tab pos="300990" algn="l"/>
              </a:tabLst>
            </a:pPr>
            <a:endParaRPr lang="en-US" sz="2400" kern="0" spc="-5" dirty="0"/>
          </a:p>
          <a:p>
            <a:pPr marL="412750" lvl="1" indent="0">
              <a:spcBef>
                <a:spcPts val="395"/>
              </a:spcBef>
              <a:buClr>
                <a:srgbClr val="FFD800"/>
              </a:buClr>
              <a:buNone/>
              <a:tabLst>
                <a:tab pos="300355" algn="l"/>
                <a:tab pos="300990" algn="l"/>
              </a:tabLst>
            </a:pPr>
            <a:r>
              <a:rPr lang="en-US" sz="2000" u="sng" dirty="0">
                <a:hlinkClick r:id="rId2"/>
              </a:rPr>
              <a:t>http://tech.nitoyon.com/en/blog/2013/11/07/k-means/</a:t>
            </a:r>
            <a:endParaRPr lang="en-US" sz="2000" dirty="0"/>
          </a:p>
          <a:p>
            <a:pPr marL="300990" indent="-288290">
              <a:spcBef>
                <a:spcPts val="395"/>
              </a:spcBef>
              <a:buClr>
                <a:srgbClr val="FFD800"/>
              </a:buClr>
              <a:buFont typeface="Arial" charset="0"/>
              <a:buChar char="▪"/>
              <a:tabLst>
                <a:tab pos="300355" algn="l"/>
                <a:tab pos="300990" algn="l"/>
              </a:tabLst>
            </a:pPr>
            <a:endParaRPr lang="en-US" sz="2400" kern="0" spc="-5" dirty="0"/>
          </a:p>
          <a:p>
            <a:pPr marL="300990" indent="-288290">
              <a:spcBef>
                <a:spcPts val="395"/>
              </a:spcBef>
              <a:buClr>
                <a:srgbClr val="FFD800"/>
              </a:buClr>
              <a:buFont typeface="Arial" charset="0"/>
              <a:buChar char="▪"/>
              <a:tabLst>
                <a:tab pos="300355" algn="l"/>
                <a:tab pos="300990" algn="l"/>
              </a:tabLst>
            </a:pPr>
            <a:endParaRPr lang="en-US" sz="2400" kern="0" spc="-5" dirty="0"/>
          </a:p>
        </p:txBody>
      </p:sp>
    </p:spTree>
    <p:extLst>
      <p:ext uri="{BB962C8B-B14F-4D97-AF65-F5344CB8AC3E}">
        <p14:creationId xmlns:p14="http://schemas.microsoft.com/office/powerpoint/2010/main" val="1765875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4847-B085-4563-8B88-CD7336E4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686800" cy="868363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Customer Segmentation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F02A3-46FF-453C-9C25-AB8F0A24D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680520" cy="5145435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You are head of customer insights and marketing at a telecom company, </a:t>
            </a:r>
            <a:r>
              <a:rPr lang="en-US" sz="2200" dirty="0" err="1"/>
              <a:t>ConnectFast</a:t>
            </a:r>
            <a:r>
              <a:rPr lang="en-US" sz="2200" dirty="0"/>
              <a:t> Inc.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You need to have different strategies to attract different customers.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You want to create customer segments/groups for an effective marketing strategy.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For a small start, you decide to collect a sample of eight customers with t heir average call duration, locally and internationally.</a:t>
            </a:r>
          </a:p>
        </p:txBody>
      </p:sp>
      <p:pic>
        <p:nvPicPr>
          <p:cNvPr id="5" name="Picture 2" descr="T1">
            <a:extLst>
              <a:ext uri="{FF2B5EF4-FFF2-40B4-BE49-F238E27FC236}">
                <a16:creationId xmlns:a16="http://schemas.microsoft.com/office/drawing/2014/main" id="{90FD03E8-6496-4F7A-91E3-8F09FBFE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896" y="1844824"/>
            <a:ext cx="4038600" cy="164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309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36D44D41-0405-45A9-BCF2-E0E5A92A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8363"/>
          </a:xfrm>
        </p:spPr>
        <p:txBody>
          <a:bodyPr/>
          <a:lstStyle/>
          <a:p>
            <a:r>
              <a:rPr lang="en-US" sz="3600" dirty="0"/>
              <a:t>Customer Segmentation Example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8E47C391-B9FE-453A-A214-A3CD8FDA6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80728"/>
            <a:ext cx="4495800" cy="5145435"/>
          </a:xfrm>
        </p:spPr>
        <p:txBody>
          <a:bodyPr/>
          <a:lstStyle/>
          <a:p>
            <a:r>
              <a:rPr lang="en-US" sz="2200" dirty="0"/>
              <a:t>The scatter plot shows there might be two clusters.</a:t>
            </a:r>
          </a:p>
          <a:p>
            <a:endParaRPr lang="en-US" sz="2200" dirty="0"/>
          </a:p>
          <a:p>
            <a:r>
              <a:rPr lang="en-US" sz="2200" dirty="0"/>
              <a:t>Next, you need to find the location of centroids. But first, you will choose two random coordinates for the centroids.</a:t>
            </a:r>
          </a:p>
          <a:p>
            <a:endParaRPr lang="en-US" sz="2200" dirty="0"/>
          </a:p>
          <a:p>
            <a:r>
              <a:rPr lang="en-US" sz="2200" dirty="0"/>
              <a:t>C1 (1,1) and C2 (3,4)</a:t>
            </a:r>
          </a:p>
          <a:p>
            <a:endParaRPr lang="en-US" sz="2200" dirty="0"/>
          </a:p>
          <a:p>
            <a:r>
              <a:rPr lang="en-US" sz="2200" dirty="0"/>
              <a:t>Now, you find the distance between the two centroids and all the data points using the </a:t>
            </a:r>
            <a:r>
              <a:rPr lang="en-US" sz="2200" i="1" dirty="0"/>
              <a:t>Euclidean Distance Formula.</a:t>
            </a:r>
            <a:endParaRPr lang="en-US" sz="2200" dirty="0"/>
          </a:p>
        </p:txBody>
      </p:sp>
      <p:pic>
        <p:nvPicPr>
          <p:cNvPr id="11268" name="Picture 4" descr="Scatter Plot for Cluster Analysis">
            <a:extLst>
              <a:ext uri="{FF2B5EF4-FFF2-40B4-BE49-F238E27FC236}">
                <a16:creationId xmlns:a16="http://schemas.microsoft.com/office/drawing/2014/main" id="{54217083-CBEF-410B-A0D4-CF5D37866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378804"/>
            <a:ext cx="42576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istance=\sqrt{(X_{centroid\: C_{_{1}}}-X_{i})^2+(Y_{centroid\: C_{_{1}}}-Y_{i})^2} ">
            <a:extLst>
              <a:ext uri="{FF2B5EF4-FFF2-40B4-BE49-F238E27FC236}">
                <a16:creationId xmlns:a16="http://schemas.microsoft.com/office/drawing/2014/main" id="{C79431BD-6148-4699-8EA1-CD8324F98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05" y="4975140"/>
            <a:ext cx="363855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743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ACD3-E884-4FEC-8581-1291F8C6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68363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Customer Segmentation Example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87FE3E23-AD39-4986-9024-FA67B3FBD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200" dirty="0"/>
              <a:t>You measure the distance from C1 and C2 for all the customers. Then, you assign which cluster the customers belong to using the closeness to clusters.</a:t>
            </a:r>
          </a:p>
          <a:p>
            <a:endParaRPr lang="en-US" sz="2200" dirty="0"/>
          </a:p>
          <a:p>
            <a:r>
              <a:rPr lang="en-US" sz="2200" dirty="0"/>
              <a:t>In the scatter plot, the customers have been marked based on their closeness to the centroids.</a:t>
            </a:r>
          </a:p>
          <a:p>
            <a:endParaRPr lang="en-US" sz="2200" dirty="0"/>
          </a:p>
        </p:txBody>
      </p:sp>
      <p:pic>
        <p:nvPicPr>
          <p:cNvPr id="13314" name="Picture 2" descr="Cluster Analysis - Table 1">
            <a:extLst>
              <a:ext uri="{FF2B5EF4-FFF2-40B4-BE49-F238E27FC236}">
                <a16:creationId xmlns:a16="http://schemas.microsoft.com/office/drawing/2014/main" id="{FC7D8CB2-3C51-4C33-ACFE-02D340A0C0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582350"/>
            <a:ext cx="4038600" cy="174669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318" name="Picture 6" descr="Cluster Analysis - Plot 1">
            <a:extLst>
              <a:ext uri="{FF2B5EF4-FFF2-40B4-BE49-F238E27FC236}">
                <a16:creationId xmlns:a16="http://schemas.microsoft.com/office/drawing/2014/main" id="{79B92461-2694-49E8-A911-9900CD91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2604"/>
            <a:ext cx="44386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39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E98-D07D-4883-8825-40BAAD74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1651"/>
            <a:ext cx="8229600" cy="868363"/>
          </a:xfrm>
        </p:spPr>
        <p:txBody>
          <a:bodyPr/>
          <a:lstStyle/>
          <a:p>
            <a:r>
              <a:rPr lang="en-US" sz="3200" dirty="0"/>
              <a:t>Customer Segmentation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D563A-BE2A-44CF-8493-42993C5F1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1" y="836712"/>
            <a:ext cx="4904109" cy="5289451"/>
          </a:xfrm>
        </p:spPr>
        <p:txBody>
          <a:bodyPr/>
          <a:lstStyle/>
          <a:p>
            <a:r>
              <a:rPr lang="en-US" sz="1800" dirty="0"/>
              <a:t>Before, you had chosen random coordinates for the centroids. Now,  you will have new positions for the centroids by taking the average of members points for the centroid.</a:t>
            </a:r>
          </a:p>
          <a:p>
            <a:endParaRPr lang="en-US" sz="1800" dirty="0"/>
          </a:p>
          <a:p>
            <a:r>
              <a:rPr lang="en-US" sz="1800" dirty="0"/>
              <a:t>For the first centroid, customers 1, 2 and 3 are members. For instance, for the average for x-axis, you will have (2+1+1)/3 = 1.33.</a:t>
            </a:r>
          </a:p>
          <a:p>
            <a:endParaRPr lang="en-US" sz="1800" dirty="0"/>
          </a:p>
          <a:p>
            <a:r>
              <a:rPr lang="en-US" sz="1800" dirty="0"/>
              <a:t>Next step, you find the customers distance to the </a:t>
            </a:r>
            <a:r>
              <a:rPr lang="en-US" sz="1800" b="1" dirty="0"/>
              <a:t>new centroid coordinates</a:t>
            </a:r>
            <a:r>
              <a:rPr lang="en-US" sz="1800" dirty="0"/>
              <a:t>, and repeat the same process of assigning cluster to customers.</a:t>
            </a:r>
          </a:p>
          <a:p>
            <a:endParaRPr lang="en-US" sz="1800" dirty="0"/>
          </a:p>
          <a:p>
            <a:r>
              <a:rPr lang="en-US" sz="1800" dirty="0"/>
              <a:t>Last, you find the new coordinates for the centroids again. You should end up with the image in the bottom right.</a:t>
            </a:r>
          </a:p>
        </p:txBody>
      </p:sp>
      <p:pic>
        <p:nvPicPr>
          <p:cNvPr id="14338" name="Picture 2" descr="Cluster Analysis - 2nd Scatter Plot">
            <a:extLst>
              <a:ext uri="{FF2B5EF4-FFF2-40B4-BE49-F238E27FC236}">
                <a16:creationId xmlns:a16="http://schemas.microsoft.com/office/drawing/2014/main" id="{93940A87-A67C-4A8A-A6AC-1022D9159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21" y="1326520"/>
            <a:ext cx="39528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luster Analysis - 2nd Scatter Plot">
            <a:extLst>
              <a:ext uri="{FF2B5EF4-FFF2-40B4-BE49-F238E27FC236}">
                <a16:creationId xmlns:a16="http://schemas.microsoft.com/office/drawing/2014/main" id="{DEA00F2E-933C-450F-B80C-CCFA9E1C1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46" y="3877177"/>
            <a:ext cx="40195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32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8600"/>
            <a:ext cx="8579296" cy="868363"/>
          </a:xfrm>
        </p:spPr>
        <p:txBody>
          <a:bodyPr/>
          <a:lstStyle/>
          <a:p>
            <a:r>
              <a:rPr lang="en-US" spc="-5" dirty="0"/>
              <a:t>Comments of the </a:t>
            </a:r>
            <a:r>
              <a:rPr lang="en-US" dirty="0"/>
              <a:t>k-Means</a:t>
            </a:r>
            <a:r>
              <a:rPr lang="en-US" spc="-40" dirty="0"/>
              <a:t> </a:t>
            </a:r>
            <a:r>
              <a:rPr lang="en-US" spc="-5" dirty="0"/>
              <a:t>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F62C-FCB5-4FFC-B151-95B4DDDAA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0990" indent="-288290">
              <a:lnSpc>
                <a:spcPct val="100000"/>
              </a:lnSpc>
              <a:spcBef>
                <a:spcPts val="395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lang="en-US" sz="2200" spc="-5" dirty="0">
                <a:solidFill>
                  <a:srgbClr val="3E3A39"/>
                </a:solidFill>
                <a:latin typeface="Arial"/>
                <a:cs typeface="Arial"/>
              </a:rPr>
              <a:t>Advantages:</a:t>
            </a:r>
            <a:endParaRPr lang="en-US" sz="2200" dirty="0">
              <a:latin typeface="Arial"/>
              <a:cs typeface="Arial"/>
            </a:endParaRPr>
          </a:p>
          <a:p>
            <a:pPr marL="480695" lvl="1" indent="-179705">
              <a:lnSpc>
                <a:spcPct val="100000"/>
              </a:lnSpc>
              <a:spcBef>
                <a:spcPts val="23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lang="en-US" sz="2200" spc="-5" dirty="0">
                <a:solidFill>
                  <a:srgbClr val="3E3A39"/>
                </a:solidFill>
                <a:latin typeface="Arial"/>
                <a:cs typeface="Arial"/>
              </a:rPr>
              <a:t>Relatively</a:t>
            </a:r>
            <a:r>
              <a:rPr lang="en-US" sz="2200" spc="-10" dirty="0">
                <a:solidFill>
                  <a:srgbClr val="3E3A39"/>
                </a:solidFill>
                <a:latin typeface="Arial"/>
                <a:cs typeface="Arial"/>
              </a:rPr>
              <a:t> efficient</a:t>
            </a:r>
            <a:endParaRPr lang="en-US" sz="2200" dirty="0">
              <a:latin typeface="Arial"/>
              <a:cs typeface="Arial"/>
            </a:endParaRPr>
          </a:p>
          <a:p>
            <a:pPr marL="480695" lvl="1" indent="-179705">
              <a:lnSpc>
                <a:spcPct val="100000"/>
              </a:lnSpc>
              <a:spcBef>
                <a:spcPts val="310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lang="en-US" sz="2200" spc="-5" dirty="0">
                <a:solidFill>
                  <a:srgbClr val="3E3A39"/>
                </a:solidFill>
                <a:latin typeface="Arial"/>
                <a:cs typeface="Arial"/>
              </a:rPr>
              <a:t>Simple</a:t>
            </a:r>
            <a:r>
              <a:rPr lang="en-US" sz="2200" spc="-1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srgbClr val="3E3A39"/>
                </a:solidFill>
                <a:latin typeface="Arial"/>
                <a:cs typeface="Arial"/>
              </a:rPr>
              <a:t>implementation</a:t>
            </a:r>
            <a:endParaRPr lang="en-US" sz="2200" dirty="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635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lang="en-US" sz="2200" spc="-10" dirty="0">
                <a:solidFill>
                  <a:srgbClr val="3E3A39"/>
                </a:solidFill>
                <a:latin typeface="Arial"/>
                <a:cs typeface="Arial"/>
              </a:rPr>
              <a:t>Weaknesses:</a:t>
            </a:r>
            <a:endParaRPr lang="en-US" sz="2200" dirty="0">
              <a:latin typeface="Arial"/>
              <a:cs typeface="Arial"/>
            </a:endParaRPr>
          </a:p>
          <a:p>
            <a:pPr marL="480695" lvl="1" indent="-179705">
              <a:lnSpc>
                <a:spcPct val="100000"/>
              </a:lnSpc>
              <a:spcBef>
                <a:spcPts val="31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lang="en-US" sz="2200" spc="-5" dirty="0">
                <a:solidFill>
                  <a:srgbClr val="3E3A39"/>
                </a:solidFill>
                <a:latin typeface="Arial"/>
                <a:cs typeface="Arial"/>
              </a:rPr>
              <a:t>Need to specify </a:t>
            </a:r>
            <a:r>
              <a:rPr lang="en-US" sz="2200" dirty="0">
                <a:solidFill>
                  <a:srgbClr val="3E3A39"/>
                </a:solidFill>
                <a:latin typeface="Arial"/>
                <a:cs typeface="Arial"/>
              </a:rPr>
              <a:t>k, </a:t>
            </a:r>
            <a:r>
              <a:rPr lang="en-US" sz="2200" spc="-5" dirty="0">
                <a:solidFill>
                  <a:srgbClr val="3E3A39"/>
                </a:solidFill>
                <a:latin typeface="Arial"/>
                <a:cs typeface="Arial"/>
              </a:rPr>
              <a:t>the number of clusters, </a:t>
            </a:r>
            <a:r>
              <a:rPr lang="en-US" sz="2200" dirty="0">
                <a:solidFill>
                  <a:srgbClr val="3E3A39"/>
                </a:solidFill>
                <a:latin typeface="Arial"/>
                <a:cs typeface="Arial"/>
              </a:rPr>
              <a:t>in</a:t>
            </a:r>
            <a:r>
              <a:rPr lang="en-US" sz="2200" spc="-2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srgbClr val="3E3A39"/>
                </a:solidFill>
                <a:latin typeface="Arial"/>
                <a:cs typeface="Arial"/>
              </a:rPr>
              <a:t>advance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6001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0615-CC0A-E44F-9D57-9F0BFA06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A096-E25C-2840-BA51-FBE5D6AB9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5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Machine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F62C-FCB5-4FFC-B151-95B4DDDAA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080" indent="0" algn="just">
              <a:lnSpc>
                <a:spcPct val="99400"/>
              </a:lnSpc>
              <a:spcBef>
                <a:spcPts val="5"/>
              </a:spcBef>
              <a:buNone/>
            </a:pPr>
            <a:r>
              <a:rPr lang="en-US" sz="2400" b="1" spc="-5" dirty="0">
                <a:solidFill>
                  <a:srgbClr val="3E3A39"/>
                </a:solidFill>
                <a:latin typeface="Arial"/>
                <a:cs typeface="Arial"/>
              </a:rPr>
              <a:t>M</a:t>
            </a:r>
            <a:r>
              <a:rPr lang="en-US" sz="2400" spc="-5" dirty="0">
                <a:solidFill>
                  <a:srgbClr val="3E3A39"/>
                </a:solidFill>
                <a:latin typeface="Arial"/>
                <a:cs typeface="Arial"/>
              </a:rPr>
              <a:t>ulti-disciplinary field that uses scientific methods, processes,  algorithms and systems to </a:t>
            </a:r>
            <a:r>
              <a:rPr lang="en-US" sz="2400" b="1" spc="-5" dirty="0">
                <a:solidFill>
                  <a:srgbClr val="3E3A39"/>
                </a:solidFill>
                <a:latin typeface="Arial"/>
                <a:cs typeface="Arial"/>
              </a:rPr>
              <a:t>extract knowledge and insights </a:t>
            </a:r>
            <a:r>
              <a:rPr lang="en-US" sz="2400" spc="-5" dirty="0">
                <a:solidFill>
                  <a:srgbClr val="3E3A39"/>
                </a:solidFill>
                <a:latin typeface="Arial"/>
                <a:cs typeface="Arial"/>
              </a:rPr>
              <a:t>from structured and  unstructured</a:t>
            </a:r>
            <a:r>
              <a:rPr lang="en-US" sz="2400" spc="-1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lang="en-US" sz="2400" spc="-5" dirty="0">
                <a:solidFill>
                  <a:srgbClr val="3E3A39"/>
                </a:solidFill>
                <a:latin typeface="Arial"/>
                <a:cs typeface="Arial"/>
              </a:rPr>
              <a:t>data</a:t>
            </a:r>
            <a:r>
              <a:rPr lang="en-US" sz="2400" i="1" spc="-5" dirty="0">
                <a:solidFill>
                  <a:srgbClr val="3E3A39"/>
                </a:solidFill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65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Churn</a:t>
            </a:r>
            <a:r>
              <a:rPr lang="en-US" spc="-75" dirty="0"/>
              <a:t> </a:t>
            </a:r>
            <a:r>
              <a:rPr lang="en-US" spc="-5" dirty="0"/>
              <a:t>Prediction</a:t>
            </a:r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C17497B-51BA-1B45-8F45-31B27587C3A0}"/>
              </a:ext>
            </a:extLst>
          </p:cNvPr>
          <p:cNvSpPr/>
          <p:nvPr/>
        </p:nvSpPr>
        <p:spPr>
          <a:xfrm>
            <a:off x="3810805" y="1949048"/>
            <a:ext cx="1621945" cy="1954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12210D5-8B73-0D47-B8E1-6D15BA6BA504}"/>
              </a:ext>
            </a:extLst>
          </p:cNvPr>
          <p:cNvSpPr txBox="1"/>
          <p:nvPr/>
        </p:nvSpPr>
        <p:spPr>
          <a:xfrm>
            <a:off x="4135303" y="4044188"/>
            <a:ext cx="857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E3A39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A8BECC4-BF35-F749-AC23-EEF4582D6B15}"/>
              </a:ext>
            </a:extLst>
          </p:cNvPr>
          <p:cNvSpPr/>
          <p:nvPr/>
        </p:nvSpPr>
        <p:spPr>
          <a:xfrm>
            <a:off x="3141108" y="2593323"/>
            <a:ext cx="477520" cy="528955"/>
          </a:xfrm>
          <a:custGeom>
            <a:avLst/>
            <a:gdLst/>
            <a:ahLst/>
            <a:cxnLst/>
            <a:rect l="l" t="t" r="r" b="b"/>
            <a:pathLst>
              <a:path w="477520" h="528955">
                <a:moveTo>
                  <a:pt x="238555" y="0"/>
                </a:moveTo>
                <a:lnTo>
                  <a:pt x="238555" y="132088"/>
                </a:lnTo>
                <a:lnTo>
                  <a:pt x="0" y="132088"/>
                </a:lnTo>
                <a:lnTo>
                  <a:pt x="0" y="396264"/>
                </a:lnTo>
                <a:lnTo>
                  <a:pt x="238555" y="396264"/>
                </a:lnTo>
                <a:lnTo>
                  <a:pt x="238555" y="528353"/>
                </a:lnTo>
                <a:lnTo>
                  <a:pt x="477111" y="264176"/>
                </a:lnTo>
                <a:lnTo>
                  <a:pt x="238555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882792D8-10C6-D941-BAA1-03AA5EB5266C}"/>
              </a:ext>
            </a:extLst>
          </p:cNvPr>
          <p:cNvSpPr/>
          <p:nvPr/>
        </p:nvSpPr>
        <p:spPr>
          <a:xfrm>
            <a:off x="5546890" y="2593323"/>
            <a:ext cx="477520" cy="528955"/>
          </a:xfrm>
          <a:custGeom>
            <a:avLst/>
            <a:gdLst/>
            <a:ahLst/>
            <a:cxnLst/>
            <a:rect l="l" t="t" r="r" b="b"/>
            <a:pathLst>
              <a:path w="477520" h="528955">
                <a:moveTo>
                  <a:pt x="238555" y="0"/>
                </a:moveTo>
                <a:lnTo>
                  <a:pt x="238555" y="132088"/>
                </a:lnTo>
                <a:lnTo>
                  <a:pt x="0" y="132088"/>
                </a:lnTo>
                <a:lnTo>
                  <a:pt x="0" y="396264"/>
                </a:lnTo>
                <a:lnTo>
                  <a:pt x="238555" y="396264"/>
                </a:lnTo>
                <a:lnTo>
                  <a:pt x="238555" y="528353"/>
                </a:lnTo>
                <a:lnTo>
                  <a:pt x="477111" y="264176"/>
                </a:lnTo>
                <a:lnTo>
                  <a:pt x="238555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DB1E2210-5B7F-264E-B8DD-C6AA77558C40}"/>
              </a:ext>
            </a:extLst>
          </p:cNvPr>
          <p:cNvSpPr/>
          <p:nvPr/>
        </p:nvSpPr>
        <p:spPr>
          <a:xfrm>
            <a:off x="642464" y="1561355"/>
            <a:ext cx="2696342" cy="774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F673EDF8-D7CF-FE43-99EA-9185616003EF}"/>
              </a:ext>
            </a:extLst>
          </p:cNvPr>
          <p:cNvSpPr txBox="1"/>
          <p:nvPr/>
        </p:nvSpPr>
        <p:spPr>
          <a:xfrm>
            <a:off x="828621" y="2622804"/>
            <a:ext cx="2064385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CRM</a:t>
            </a:r>
            <a:r>
              <a:rPr sz="1400" spc="-1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Data about your</a:t>
            </a:r>
            <a:r>
              <a:rPr sz="1400" spc="-6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customer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5928D8F-7E55-5640-AC5E-89CCB88850A0}"/>
              </a:ext>
            </a:extLst>
          </p:cNvPr>
          <p:cNvSpPr txBox="1"/>
          <p:nvPr/>
        </p:nvSpPr>
        <p:spPr>
          <a:xfrm>
            <a:off x="828621" y="3040379"/>
            <a:ext cx="1454785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D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emograph</a:t>
            </a: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ics</a:t>
            </a:r>
            <a:endParaRPr sz="14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Behavior</a:t>
            </a:r>
            <a:endParaRPr sz="14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Revenues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656E79B3-6CB0-8442-BEDC-7AD8005CE31C}"/>
              </a:ext>
            </a:extLst>
          </p:cNvPr>
          <p:cNvSpPr txBox="1"/>
          <p:nvPr/>
        </p:nvSpPr>
        <p:spPr>
          <a:xfrm>
            <a:off x="6370399" y="2679761"/>
            <a:ext cx="1956435" cy="203835"/>
          </a:xfrm>
          <a:prstGeom prst="rect">
            <a:avLst/>
          </a:prstGeom>
          <a:ln w="31750">
            <a:solidFill>
              <a:srgbClr val="FFD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7190" indent="-285750">
              <a:lnSpc>
                <a:spcPts val="1595"/>
              </a:lnSpc>
              <a:buChar char="▪"/>
              <a:tabLst>
                <a:tab pos="376555" algn="l"/>
                <a:tab pos="37719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Churn</a:t>
            </a:r>
            <a:r>
              <a:rPr sz="1400" spc="-2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Prediction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C3960FE8-692B-F340-84F6-F591A2684B89}"/>
              </a:ext>
            </a:extLst>
          </p:cNvPr>
          <p:cNvSpPr txBox="1"/>
          <p:nvPr/>
        </p:nvSpPr>
        <p:spPr>
          <a:xfrm>
            <a:off x="6449140" y="2860548"/>
            <a:ext cx="2294255" cy="1101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Upselling</a:t>
            </a:r>
            <a:r>
              <a:rPr sz="1400" spc="-1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Likelihood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Product Propensity</a:t>
            </a:r>
            <a:r>
              <a:rPr sz="1400" spc="-5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/NBO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Campaign</a:t>
            </a:r>
            <a:r>
              <a:rPr sz="1400" spc="-3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Customer</a:t>
            </a:r>
            <a:r>
              <a:rPr sz="1400" spc="-3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Segmentation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▪"/>
              <a:tabLst>
                <a:tab pos="297815" algn="l"/>
                <a:tab pos="298450" algn="l"/>
              </a:tabLst>
            </a:pP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DC1AAE7C-B7D0-9F42-8B0B-6CFB39BAE979}"/>
              </a:ext>
            </a:extLst>
          </p:cNvPr>
          <p:cNvSpPr/>
          <p:nvPr/>
        </p:nvSpPr>
        <p:spPr>
          <a:xfrm>
            <a:off x="6660000" y="1598766"/>
            <a:ext cx="683333" cy="676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FE2636A0-58ED-9A40-B8DD-860B1021954F}"/>
              </a:ext>
            </a:extLst>
          </p:cNvPr>
          <p:cNvSpPr/>
          <p:nvPr/>
        </p:nvSpPr>
        <p:spPr>
          <a:xfrm>
            <a:off x="7650543" y="1598766"/>
            <a:ext cx="683332" cy="6764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824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Customer</a:t>
            </a:r>
            <a:r>
              <a:rPr lang="en-US" spc="-35" dirty="0"/>
              <a:t> </a:t>
            </a:r>
            <a:r>
              <a:rPr lang="en-US" spc="-5" dirty="0"/>
              <a:t>Segmentation</a:t>
            </a:r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D7F1CA0-C0C2-814C-8440-5ED52CD74EE6}"/>
              </a:ext>
            </a:extLst>
          </p:cNvPr>
          <p:cNvSpPr/>
          <p:nvPr/>
        </p:nvSpPr>
        <p:spPr>
          <a:xfrm>
            <a:off x="3810805" y="2814908"/>
            <a:ext cx="1621945" cy="1954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2D97717-B301-734B-9BDE-0C3171FCC233}"/>
              </a:ext>
            </a:extLst>
          </p:cNvPr>
          <p:cNvSpPr txBox="1"/>
          <p:nvPr/>
        </p:nvSpPr>
        <p:spPr>
          <a:xfrm>
            <a:off x="4135303" y="4910048"/>
            <a:ext cx="857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E3A39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33F6321A-BCBE-0A42-95C3-1CCE1D115FBA}"/>
              </a:ext>
            </a:extLst>
          </p:cNvPr>
          <p:cNvSpPr/>
          <p:nvPr/>
        </p:nvSpPr>
        <p:spPr>
          <a:xfrm>
            <a:off x="3141108" y="3459183"/>
            <a:ext cx="477520" cy="528955"/>
          </a:xfrm>
          <a:custGeom>
            <a:avLst/>
            <a:gdLst/>
            <a:ahLst/>
            <a:cxnLst/>
            <a:rect l="l" t="t" r="r" b="b"/>
            <a:pathLst>
              <a:path w="477520" h="528955">
                <a:moveTo>
                  <a:pt x="238555" y="0"/>
                </a:moveTo>
                <a:lnTo>
                  <a:pt x="238555" y="132088"/>
                </a:lnTo>
                <a:lnTo>
                  <a:pt x="0" y="132088"/>
                </a:lnTo>
                <a:lnTo>
                  <a:pt x="0" y="396264"/>
                </a:lnTo>
                <a:lnTo>
                  <a:pt x="238555" y="396264"/>
                </a:lnTo>
                <a:lnTo>
                  <a:pt x="238555" y="528353"/>
                </a:lnTo>
                <a:lnTo>
                  <a:pt x="477111" y="264176"/>
                </a:lnTo>
                <a:lnTo>
                  <a:pt x="238555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20EBF75C-B027-2642-AA8D-9147F6578FFF}"/>
              </a:ext>
            </a:extLst>
          </p:cNvPr>
          <p:cNvSpPr/>
          <p:nvPr/>
        </p:nvSpPr>
        <p:spPr>
          <a:xfrm>
            <a:off x="5546890" y="3459183"/>
            <a:ext cx="477520" cy="528955"/>
          </a:xfrm>
          <a:custGeom>
            <a:avLst/>
            <a:gdLst/>
            <a:ahLst/>
            <a:cxnLst/>
            <a:rect l="l" t="t" r="r" b="b"/>
            <a:pathLst>
              <a:path w="477520" h="528955">
                <a:moveTo>
                  <a:pt x="238555" y="0"/>
                </a:moveTo>
                <a:lnTo>
                  <a:pt x="238555" y="132088"/>
                </a:lnTo>
                <a:lnTo>
                  <a:pt x="0" y="132088"/>
                </a:lnTo>
                <a:lnTo>
                  <a:pt x="0" y="396264"/>
                </a:lnTo>
                <a:lnTo>
                  <a:pt x="238555" y="396264"/>
                </a:lnTo>
                <a:lnTo>
                  <a:pt x="238555" y="528353"/>
                </a:lnTo>
                <a:lnTo>
                  <a:pt x="477111" y="264176"/>
                </a:lnTo>
                <a:lnTo>
                  <a:pt x="238555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6C08D647-864B-3141-95DA-6572312E545B}"/>
              </a:ext>
            </a:extLst>
          </p:cNvPr>
          <p:cNvSpPr/>
          <p:nvPr/>
        </p:nvSpPr>
        <p:spPr>
          <a:xfrm>
            <a:off x="642464" y="2427215"/>
            <a:ext cx="2696342" cy="774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2F3CC7FC-60BA-AA4D-AB3B-E1F0E2C3C2B7}"/>
              </a:ext>
            </a:extLst>
          </p:cNvPr>
          <p:cNvSpPr txBox="1"/>
          <p:nvPr/>
        </p:nvSpPr>
        <p:spPr>
          <a:xfrm>
            <a:off x="828621" y="3488664"/>
            <a:ext cx="2064385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CRM</a:t>
            </a:r>
            <a:r>
              <a:rPr sz="1400" spc="-1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Data about your</a:t>
            </a:r>
            <a:r>
              <a:rPr sz="1400" spc="-6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customer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A589C332-F0DC-6849-A29A-EFB2BF0C571E}"/>
              </a:ext>
            </a:extLst>
          </p:cNvPr>
          <p:cNvSpPr txBox="1"/>
          <p:nvPr/>
        </p:nvSpPr>
        <p:spPr>
          <a:xfrm>
            <a:off x="828621" y="3906239"/>
            <a:ext cx="1454785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D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emograph</a:t>
            </a: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ics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Behavior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Revenues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E0C1B07D-7F7E-F149-ABB6-4A8985D70A67}"/>
              </a:ext>
            </a:extLst>
          </p:cNvPr>
          <p:cNvSpPr txBox="1"/>
          <p:nvPr/>
        </p:nvSpPr>
        <p:spPr>
          <a:xfrm>
            <a:off x="6449140" y="3522192"/>
            <a:ext cx="2294255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645"/>
              </a:lnSpc>
              <a:spcBef>
                <a:spcPts val="10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Churn</a:t>
            </a:r>
            <a:r>
              <a:rPr sz="1400" spc="-1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Prediction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45"/>
              </a:lnSpc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Upselling</a:t>
            </a:r>
            <a:r>
              <a:rPr sz="1400" spc="-1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Likelihood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Product Propensity</a:t>
            </a:r>
            <a:r>
              <a:rPr sz="1400" spc="-5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/NBO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Campaign</a:t>
            </a:r>
            <a:r>
              <a:rPr sz="1400" spc="-3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56FE67B7-51CC-2E48-BA53-43CEC4EFBD9C}"/>
              </a:ext>
            </a:extLst>
          </p:cNvPr>
          <p:cNvSpPr txBox="1"/>
          <p:nvPr/>
        </p:nvSpPr>
        <p:spPr>
          <a:xfrm>
            <a:off x="6437986" y="4389817"/>
            <a:ext cx="2291080" cy="234315"/>
          </a:xfrm>
          <a:prstGeom prst="rect">
            <a:avLst/>
          </a:prstGeom>
          <a:ln w="31750">
            <a:solidFill>
              <a:srgbClr val="FFD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09245" indent="-286385">
              <a:lnSpc>
                <a:spcPts val="1670"/>
              </a:lnSpc>
              <a:buChar char="▪"/>
              <a:tabLst>
                <a:tab pos="309245" algn="l"/>
                <a:tab pos="309880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Customer</a:t>
            </a:r>
            <a:r>
              <a:rPr sz="1400" spc="-4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Segmentation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3D8774EC-BF39-244B-91DC-4511FFFE0106}"/>
              </a:ext>
            </a:extLst>
          </p:cNvPr>
          <p:cNvSpPr txBox="1"/>
          <p:nvPr/>
        </p:nvSpPr>
        <p:spPr>
          <a:xfrm>
            <a:off x="6449140" y="4588992"/>
            <a:ext cx="488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3893C7BF-AB32-D040-A76C-8505C1220256}"/>
              </a:ext>
            </a:extLst>
          </p:cNvPr>
          <p:cNvSpPr/>
          <p:nvPr/>
        </p:nvSpPr>
        <p:spPr>
          <a:xfrm>
            <a:off x="6505694" y="1927461"/>
            <a:ext cx="1964609" cy="14734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14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Credit Risk</a:t>
            </a:r>
            <a:r>
              <a:rPr lang="en-US" spc="-130" dirty="0"/>
              <a:t> </a:t>
            </a:r>
            <a:r>
              <a:rPr lang="en-US" spc="-5" dirty="0"/>
              <a:t>Assessment</a:t>
            </a:r>
            <a:endParaRPr lang="en-US" dirty="0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7A0D3F76-2FEB-254A-868D-5A31265951EE}"/>
              </a:ext>
            </a:extLst>
          </p:cNvPr>
          <p:cNvGrpSpPr/>
          <p:nvPr/>
        </p:nvGrpSpPr>
        <p:grpSpPr>
          <a:xfrm>
            <a:off x="3810805" y="1949048"/>
            <a:ext cx="4968875" cy="2957195"/>
            <a:chOff x="3810805" y="1949048"/>
            <a:chExt cx="4968875" cy="295719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C3A074EC-C836-DC4C-9E97-3E021FABE630}"/>
                </a:ext>
              </a:extLst>
            </p:cNvPr>
            <p:cNvSpPr/>
            <p:nvPr/>
          </p:nvSpPr>
          <p:spPr>
            <a:xfrm>
              <a:off x="3810805" y="1949048"/>
              <a:ext cx="1621945" cy="19540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46F5BFC-C64B-F042-B2D3-DCB3D49AA52B}"/>
                </a:ext>
              </a:extLst>
            </p:cNvPr>
            <p:cNvSpPr/>
            <p:nvPr/>
          </p:nvSpPr>
          <p:spPr>
            <a:xfrm>
              <a:off x="5472564" y="3310742"/>
              <a:ext cx="3306706" cy="15950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E1FDBB2A-5762-1F49-9CE1-9A1AB9053A21}"/>
              </a:ext>
            </a:extLst>
          </p:cNvPr>
          <p:cNvSpPr txBox="1"/>
          <p:nvPr/>
        </p:nvSpPr>
        <p:spPr>
          <a:xfrm>
            <a:off x="4135940" y="4044188"/>
            <a:ext cx="857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E3A39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36AA97D-5598-4849-B1FD-8E723EC43371}"/>
              </a:ext>
            </a:extLst>
          </p:cNvPr>
          <p:cNvSpPr/>
          <p:nvPr/>
        </p:nvSpPr>
        <p:spPr>
          <a:xfrm>
            <a:off x="5546890" y="2593323"/>
            <a:ext cx="477520" cy="528955"/>
          </a:xfrm>
          <a:custGeom>
            <a:avLst/>
            <a:gdLst/>
            <a:ahLst/>
            <a:cxnLst/>
            <a:rect l="l" t="t" r="r" b="b"/>
            <a:pathLst>
              <a:path w="477520" h="528955">
                <a:moveTo>
                  <a:pt x="238555" y="0"/>
                </a:moveTo>
                <a:lnTo>
                  <a:pt x="238555" y="132088"/>
                </a:lnTo>
                <a:lnTo>
                  <a:pt x="0" y="132088"/>
                </a:lnTo>
                <a:lnTo>
                  <a:pt x="0" y="396264"/>
                </a:lnTo>
                <a:lnTo>
                  <a:pt x="238555" y="396264"/>
                </a:lnTo>
                <a:lnTo>
                  <a:pt x="238555" y="528353"/>
                </a:lnTo>
                <a:lnTo>
                  <a:pt x="477111" y="264176"/>
                </a:lnTo>
                <a:lnTo>
                  <a:pt x="238555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4A205466-A671-5444-B2C1-8DF94E6C0E48}"/>
              </a:ext>
            </a:extLst>
          </p:cNvPr>
          <p:cNvSpPr txBox="1"/>
          <p:nvPr/>
        </p:nvSpPr>
        <p:spPr>
          <a:xfrm>
            <a:off x="457199" y="2584947"/>
            <a:ext cx="274901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3E3A39"/>
                </a:solidFill>
                <a:latin typeface="Arial"/>
                <a:cs typeface="Arial"/>
              </a:rPr>
              <a:t>Customer</a:t>
            </a:r>
            <a:r>
              <a:rPr sz="3000" b="1" spc="-6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3E3A39"/>
                </a:solidFill>
                <a:latin typeface="Arial"/>
                <a:cs typeface="Arial"/>
              </a:rPr>
              <a:t>History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49" name="object 145">
            <a:extLst>
              <a:ext uri="{FF2B5EF4-FFF2-40B4-BE49-F238E27FC236}">
                <a16:creationId xmlns:a16="http://schemas.microsoft.com/office/drawing/2014/main" id="{463CC2BF-B139-0349-8B76-24CDC8298914}"/>
              </a:ext>
            </a:extLst>
          </p:cNvPr>
          <p:cNvSpPr txBox="1"/>
          <p:nvPr/>
        </p:nvSpPr>
        <p:spPr>
          <a:xfrm>
            <a:off x="6628998" y="1754123"/>
            <a:ext cx="1404620" cy="1510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695" indent="-213995">
              <a:lnSpc>
                <a:spcPts val="1645"/>
              </a:lnSpc>
              <a:spcBef>
                <a:spcPts val="100"/>
              </a:spcBef>
              <a:buChar char="▪"/>
              <a:tabLst>
                <a:tab pos="226060" algn="l"/>
                <a:tab pos="226695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High</a:t>
            </a:r>
            <a:r>
              <a:rPr sz="1400" spc="-1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Risk</a:t>
            </a:r>
            <a:endParaRPr sz="1400">
              <a:latin typeface="Arial"/>
              <a:cs typeface="Arial"/>
            </a:endParaRPr>
          </a:p>
          <a:p>
            <a:pPr marL="226695" indent="-213995">
              <a:lnSpc>
                <a:spcPts val="1645"/>
              </a:lnSpc>
              <a:buChar char="▪"/>
              <a:tabLst>
                <a:tab pos="226060" algn="l"/>
                <a:tab pos="226695" algn="l"/>
              </a:tabLst>
            </a:pPr>
            <a:r>
              <a:rPr sz="1400" spc="-5" dirty="0">
                <a:solidFill>
                  <a:srgbClr val="FFE240"/>
                </a:solidFill>
                <a:latin typeface="Arial"/>
                <a:cs typeface="Arial"/>
              </a:rPr>
              <a:t>Low</a:t>
            </a:r>
            <a:r>
              <a:rPr sz="1400" spc="-10" dirty="0">
                <a:solidFill>
                  <a:srgbClr val="FFE2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E240"/>
                </a:solidFill>
                <a:latin typeface="Arial"/>
                <a:cs typeface="Arial"/>
              </a:rPr>
              <a:t>Risk</a:t>
            </a:r>
            <a:endParaRPr sz="1400">
              <a:latin typeface="Arial"/>
              <a:cs typeface="Arial"/>
            </a:endParaRPr>
          </a:p>
          <a:p>
            <a:pPr marL="226695" indent="-213995">
              <a:lnSpc>
                <a:spcPct val="100000"/>
              </a:lnSpc>
              <a:spcBef>
                <a:spcPts val="20"/>
              </a:spcBef>
              <a:buChar char="▪"/>
              <a:tabLst>
                <a:tab pos="226060" algn="l"/>
                <a:tab pos="226695" algn="l"/>
              </a:tabLst>
            </a:pPr>
            <a:r>
              <a:rPr sz="1400" spc="-5" dirty="0">
                <a:solidFill>
                  <a:srgbClr val="FFD800"/>
                </a:solidFill>
                <a:latin typeface="Arial"/>
                <a:cs typeface="Arial"/>
              </a:rPr>
              <a:t>High</a:t>
            </a:r>
            <a:r>
              <a:rPr sz="1400" spc="-15" dirty="0">
                <a:solidFill>
                  <a:srgbClr val="FFD8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D800"/>
                </a:solidFill>
                <a:latin typeface="Arial"/>
                <a:cs typeface="Arial"/>
              </a:rPr>
              <a:t>Risk</a:t>
            </a:r>
            <a:endParaRPr sz="1400">
              <a:latin typeface="Arial"/>
              <a:cs typeface="Arial"/>
            </a:endParaRPr>
          </a:p>
          <a:p>
            <a:pPr marL="226695" indent="-213995">
              <a:lnSpc>
                <a:spcPct val="100000"/>
              </a:lnSpc>
              <a:spcBef>
                <a:spcPts val="25"/>
              </a:spcBef>
              <a:buChar char="▪"/>
              <a:tabLst>
                <a:tab pos="226060" algn="l"/>
                <a:tab pos="226695" algn="l"/>
              </a:tabLst>
            </a:pPr>
            <a:r>
              <a:rPr sz="1400" spc="-25" dirty="0">
                <a:solidFill>
                  <a:srgbClr val="6E6E6E"/>
                </a:solidFill>
                <a:latin typeface="Arial"/>
                <a:cs typeface="Arial"/>
              </a:rPr>
              <a:t>Very </a:t>
            </a:r>
            <a:r>
              <a:rPr sz="1400" spc="-5" dirty="0">
                <a:solidFill>
                  <a:srgbClr val="6E6E6E"/>
                </a:solidFill>
                <a:latin typeface="Arial"/>
                <a:cs typeface="Arial"/>
              </a:rPr>
              <a:t>High</a:t>
            </a:r>
            <a:r>
              <a:rPr sz="1400" spc="-5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E6E6E"/>
                </a:solidFill>
                <a:latin typeface="Arial"/>
                <a:cs typeface="Arial"/>
              </a:rPr>
              <a:t>Risk</a:t>
            </a:r>
            <a:endParaRPr sz="1400">
              <a:latin typeface="Arial"/>
              <a:cs typeface="Arial"/>
            </a:endParaRPr>
          </a:p>
          <a:p>
            <a:pPr marL="226695" indent="-213995">
              <a:lnSpc>
                <a:spcPct val="100000"/>
              </a:lnSpc>
              <a:spcBef>
                <a:spcPts val="25"/>
              </a:spcBef>
              <a:buChar char="▪"/>
              <a:tabLst>
                <a:tab pos="226060" algn="l"/>
                <a:tab pos="226695" algn="l"/>
              </a:tabLst>
            </a:pPr>
            <a:r>
              <a:rPr sz="1400" spc="-25" dirty="0">
                <a:solidFill>
                  <a:srgbClr val="3E3A39"/>
                </a:solidFill>
                <a:latin typeface="Arial"/>
                <a:cs typeface="Arial"/>
              </a:rPr>
              <a:t>Very </a:t>
            </a: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Low</a:t>
            </a:r>
            <a:r>
              <a:rPr sz="1400" spc="-6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Risk</a:t>
            </a:r>
            <a:endParaRPr sz="1400">
              <a:latin typeface="Arial"/>
              <a:cs typeface="Arial"/>
            </a:endParaRPr>
          </a:p>
          <a:p>
            <a:pPr marL="226695" indent="-213995">
              <a:lnSpc>
                <a:spcPts val="1645"/>
              </a:lnSpc>
              <a:buChar char="▪"/>
              <a:tabLst>
                <a:tab pos="226060" algn="l"/>
                <a:tab pos="226695" algn="l"/>
              </a:tabLst>
            </a:pPr>
            <a:r>
              <a:rPr sz="1400" spc="-5" dirty="0">
                <a:solidFill>
                  <a:srgbClr val="3E3A39"/>
                </a:solidFill>
                <a:latin typeface="Arial"/>
                <a:cs typeface="Arial"/>
              </a:rPr>
              <a:t>Medium</a:t>
            </a:r>
            <a:r>
              <a:rPr sz="1400" spc="-100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Risk</a:t>
            </a:r>
            <a:endParaRPr sz="1400">
              <a:latin typeface="Arial"/>
              <a:cs typeface="Arial"/>
            </a:endParaRPr>
          </a:p>
          <a:p>
            <a:pPr marL="226695" indent="-213995">
              <a:lnSpc>
                <a:spcPts val="1645"/>
              </a:lnSpc>
              <a:buChar char="▪"/>
              <a:tabLst>
                <a:tab pos="226060" algn="l"/>
                <a:tab pos="226695" algn="l"/>
              </a:tabLst>
            </a:pPr>
            <a:r>
              <a:rPr sz="1400" dirty="0">
                <a:solidFill>
                  <a:srgbClr val="3E3A39"/>
                </a:solidFill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0" name="object 146">
            <a:extLst>
              <a:ext uri="{FF2B5EF4-FFF2-40B4-BE49-F238E27FC236}">
                <a16:creationId xmlns:a16="http://schemas.microsoft.com/office/drawing/2014/main" id="{180E385D-128F-D247-99E6-3A0A60225F99}"/>
              </a:ext>
            </a:extLst>
          </p:cNvPr>
          <p:cNvSpPr txBox="1"/>
          <p:nvPr/>
        </p:nvSpPr>
        <p:spPr>
          <a:xfrm>
            <a:off x="6662958" y="1330452"/>
            <a:ext cx="1316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3E3A39"/>
                </a:solidFill>
                <a:latin typeface="Arial"/>
                <a:cs typeface="Arial"/>
              </a:rPr>
              <a:t>Risk</a:t>
            </a:r>
            <a:r>
              <a:rPr sz="1400" b="1" spc="-7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E3A39"/>
                </a:solidFill>
                <a:latin typeface="Arial"/>
                <a:cs typeface="Arial"/>
              </a:rPr>
              <a:t>Prognosis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Demand</a:t>
            </a:r>
            <a:r>
              <a:rPr lang="en-US" spc="-60" dirty="0"/>
              <a:t> </a:t>
            </a:r>
            <a:r>
              <a:rPr lang="en-US" spc="-5" dirty="0"/>
              <a:t>Prediction</a:t>
            </a:r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8157C07-4C35-EA42-9452-4F150BF0761B}"/>
              </a:ext>
            </a:extLst>
          </p:cNvPr>
          <p:cNvSpPr txBox="1"/>
          <p:nvPr/>
        </p:nvSpPr>
        <p:spPr>
          <a:xfrm>
            <a:off x="347300" y="1357992"/>
            <a:ext cx="6266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indent="-288290">
              <a:lnSpc>
                <a:spcPct val="100000"/>
              </a:lnSpc>
              <a:spcBef>
                <a:spcPts val="100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How many taxis do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I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need </a:t>
            </a:r>
            <a:r>
              <a:rPr sz="1800" dirty="0">
                <a:solidFill>
                  <a:srgbClr val="3E3A39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NYC on </a:t>
            </a:r>
            <a:r>
              <a:rPr sz="1800" spc="-10" dirty="0">
                <a:solidFill>
                  <a:srgbClr val="3E3A39"/>
                </a:solidFill>
                <a:latin typeface="Arial"/>
                <a:cs typeface="Arial"/>
              </a:rPr>
              <a:t>Wednesday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at</a:t>
            </a:r>
            <a:r>
              <a:rPr sz="1800" spc="15" dirty="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E3A39"/>
                </a:solidFill>
                <a:latin typeface="Arial"/>
                <a:cs typeface="Arial"/>
              </a:rPr>
              <a:t>noon?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603EF38-2897-7E45-9FB1-799E112D167B}"/>
              </a:ext>
            </a:extLst>
          </p:cNvPr>
          <p:cNvSpPr/>
          <p:nvPr/>
        </p:nvSpPr>
        <p:spPr>
          <a:xfrm>
            <a:off x="3810805" y="2310852"/>
            <a:ext cx="1621945" cy="1954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4D4C6CE4-15E1-3C49-879A-D47476572AEF}"/>
              </a:ext>
            </a:extLst>
          </p:cNvPr>
          <p:cNvSpPr txBox="1"/>
          <p:nvPr/>
        </p:nvSpPr>
        <p:spPr>
          <a:xfrm>
            <a:off x="4135940" y="4405992"/>
            <a:ext cx="857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E3A39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52BBB8A-E89B-484F-9BF5-DEBD199B0820}"/>
              </a:ext>
            </a:extLst>
          </p:cNvPr>
          <p:cNvSpPr/>
          <p:nvPr/>
        </p:nvSpPr>
        <p:spPr>
          <a:xfrm>
            <a:off x="3141108" y="2955127"/>
            <a:ext cx="477520" cy="528955"/>
          </a:xfrm>
          <a:custGeom>
            <a:avLst/>
            <a:gdLst/>
            <a:ahLst/>
            <a:cxnLst/>
            <a:rect l="l" t="t" r="r" b="b"/>
            <a:pathLst>
              <a:path w="477520" h="528955">
                <a:moveTo>
                  <a:pt x="238555" y="0"/>
                </a:moveTo>
                <a:lnTo>
                  <a:pt x="238555" y="132088"/>
                </a:lnTo>
                <a:lnTo>
                  <a:pt x="0" y="132088"/>
                </a:lnTo>
                <a:lnTo>
                  <a:pt x="0" y="396264"/>
                </a:lnTo>
                <a:lnTo>
                  <a:pt x="238555" y="396264"/>
                </a:lnTo>
                <a:lnTo>
                  <a:pt x="238555" y="528353"/>
                </a:lnTo>
                <a:lnTo>
                  <a:pt x="477111" y="264176"/>
                </a:lnTo>
                <a:lnTo>
                  <a:pt x="238555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D57D2F77-4918-A34F-B83E-9C208EAD0805}"/>
              </a:ext>
            </a:extLst>
          </p:cNvPr>
          <p:cNvSpPr/>
          <p:nvPr/>
        </p:nvSpPr>
        <p:spPr>
          <a:xfrm>
            <a:off x="5546890" y="2955127"/>
            <a:ext cx="477520" cy="528955"/>
          </a:xfrm>
          <a:custGeom>
            <a:avLst/>
            <a:gdLst/>
            <a:ahLst/>
            <a:cxnLst/>
            <a:rect l="l" t="t" r="r" b="b"/>
            <a:pathLst>
              <a:path w="477520" h="528955">
                <a:moveTo>
                  <a:pt x="238555" y="0"/>
                </a:moveTo>
                <a:lnTo>
                  <a:pt x="238555" y="132088"/>
                </a:lnTo>
                <a:lnTo>
                  <a:pt x="0" y="132088"/>
                </a:lnTo>
                <a:lnTo>
                  <a:pt x="0" y="396264"/>
                </a:lnTo>
                <a:lnTo>
                  <a:pt x="238555" y="396264"/>
                </a:lnTo>
                <a:lnTo>
                  <a:pt x="238555" y="528353"/>
                </a:lnTo>
                <a:lnTo>
                  <a:pt x="477111" y="264176"/>
                </a:lnTo>
                <a:lnTo>
                  <a:pt x="238555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9A715C46-46F5-674C-9D5E-973E83A24C0F}"/>
              </a:ext>
            </a:extLst>
          </p:cNvPr>
          <p:cNvSpPr/>
          <p:nvPr/>
        </p:nvSpPr>
        <p:spPr>
          <a:xfrm>
            <a:off x="379063" y="2215936"/>
            <a:ext cx="2407479" cy="2333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9">
            <a:extLst>
              <a:ext uri="{FF2B5EF4-FFF2-40B4-BE49-F238E27FC236}">
                <a16:creationId xmlns:a16="http://schemas.microsoft.com/office/drawing/2014/main" id="{1C784125-04C2-074F-9D13-B0D5859D4B97}"/>
              </a:ext>
            </a:extLst>
          </p:cNvPr>
          <p:cNvGrpSpPr/>
          <p:nvPr/>
        </p:nvGrpSpPr>
        <p:grpSpPr>
          <a:xfrm>
            <a:off x="6187372" y="1826304"/>
            <a:ext cx="2408555" cy="2723515"/>
            <a:chOff x="6187372" y="1464500"/>
            <a:chExt cx="2408555" cy="272351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E90D25B1-7CE2-4A4D-9864-2E25F4BFEFC5}"/>
                </a:ext>
              </a:extLst>
            </p:cNvPr>
            <p:cNvSpPr/>
            <p:nvPr/>
          </p:nvSpPr>
          <p:spPr>
            <a:xfrm>
              <a:off x="6848637" y="3072042"/>
              <a:ext cx="798424" cy="4536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8EBE1DE-AC09-B24A-B075-00E958526DCA}"/>
                </a:ext>
              </a:extLst>
            </p:cNvPr>
            <p:cNvSpPr/>
            <p:nvPr/>
          </p:nvSpPr>
          <p:spPr>
            <a:xfrm>
              <a:off x="6514232" y="3333661"/>
              <a:ext cx="798424" cy="4536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F0EDA84D-011C-7F47-BCC9-A16360A86AC5}"/>
                </a:ext>
              </a:extLst>
            </p:cNvPr>
            <p:cNvSpPr/>
            <p:nvPr/>
          </p:nvSpPr>
          <p:spPr>
            <a:xfrm>
              <a:off x="7680763" y="3149486"/>
              <a:ext cx="798424" cy="4536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90604136-F1AB-B84A-80A3-11F7E914EEAD}"/>
                </a:ext>
              </a:extLst>
            </p:cNvPr>
            <p:cNvSpPr/>
            <p:nvPr/>
          </p:nvSpPr>
          <p:spPr>
            <a:xfrm>
              <a:off x="6187372" y="2176608"/>
              <a:ext cx="798424" cy="4536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72FEFD4B-6971-5143-B1FF-3EADFC55D9BB}"/>
                </a:ext>
              </a:extLst>
            </p:cNvPr>
            <p:cNvSpPr/>
            <p:nvPr/>
          </p:nvSpPr>
          <p:spPr>
            <a:xfrm>
              <a:off x="6761024" y="2577033"/>
              <a:ext cx="798424" cy="4536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9A21BA91-E684-B140-92D0-D713E1A55FF1}"/>
                </a:ext>
              </a:extLst>
            </p:cNvPr>
            <p:cNvSpPr/>
            <p:nvPr/>
          </p:nvSpPr>
          <p:spPr>
            <a:xfrm>
              <a:off x="7689240" y="2164884"/>
              <a:ext cx="798424" cy="4536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06781FB2-D2AD-4747-8B70-3D911DE9426B}"/>
                </a:ext>
              </a:extLst>
            </p:cNvPr>
            <p:cNvSpPr/>
            <p:nvPr/>
          </p:nvSpPr>
          <p:spPr>
            <a:xfrm>
              <a:off x="6449425" y="1464500"/>
              <a:ext cx="798424" cy="4536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21228B25-8519-1D4A-826D-C4C2BD70B934}"/>
                </a:ext>
              </a:extLst>
            </p:cNvPr>
            <p:cNvSpPr/>
            <p:nvPr/>
          </p:nvSpPr>
          <p:spPr>
            <a:xfrm>
              <a:off x="6890815" y="1938058"/>
              <a:ext cx="798424" cy="4536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363C2E47-20A0-4B4E-8018-9CE3C6B11663}"/>
                </a:ext>
              </a:extLst>
            </p:cNvPr>
            <p:cNvSpPr/>
            <p:nvPr/>
          </p:nvSpPr>
          <p:spPr>
            <a:xfrm>
              <a:off x="7334674" y="2290479"/>
              <a:ext cx="798424" cy="4536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B6CF46F-06EE-A64A-BD8B-BB6CE278A56E}"/>
                </a:ext>
              </a:extLst>
            </p:cNvPr>
            <p:cNvSpPr/>
            <p:nvPr/>
          </p:nvSpPr>
          <p:spPr>
            <a:xfrm>
              <a:off x="7797241" y="2719495"/>
              <a:ext cx="798424" cy="4536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3907D6F0-8461-E14D-A951-A143794843F6}"/>
                </a:ext>
              </a:extLst>
            </p:cNvPr>
            <p:cNvSpPr/>
            <p:nvPr/>
          </p:nvSpPr>
          <p:spPr>
            <a:xfrm>
              <a:off x="7290027" y="3734086"/>
              <a:ext cx="798424" cy="4536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1">
            <a:extLst>
              <a:ext uri="{FF2B5EF4-FFF2-40B4-BE49-F238E27FC236}">
                <a16:creationId xmlns:a16="http://schemas.microsoft.com/office/drawing/2014/main" id="{3F7FE31C-1D94-C147-A588-0814CD94F1CB}"/>
              </a:ext>
            </a:extLst>
          </p:cNvPr>
          <p:cNvSpPr/>
          <p:nvPr/>
        </p:nvSpPr>
        <p:spPr>
          <a:xfrm>
            <a:off x="7534437" y="1789110"/>
            <a:ext cx="798424" cy="453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048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Sentiment</a:t>
            </a:r>
            <a:r>
              <a:rPr lang="en-US" spc="-150" dirty="0"/>
              <a:t> </a:t>
            </a:r>
            <a:r>
              <a:rPr lang="en-US" spc="-5" dirty="0"/>
              <a:t>Analysis</a:t>
            </a:r>
            <a:endParaRPr lang="en-US" dirty="0"/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97E09724-CB91-F546-BEEA-21C353F91F7F}"/>
              </a:ext>
            </a:extLst>
          </p:cNvPr>
          <p:cNvGrpSpPr/>
          <p:nvPr/>
        </p:nvGrpSpPr>
        <p:grpSpPr>
          <a:xfrm>
            <a:off x="2692042" y="2444022"/>
            <a:ext cx="3755390" cy="755015"/>
            <a:chOff x="2692042" y="2444022"/>
            <a:chExt cx="3755390" cy="755015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CE3526C8-306F-FE43-BADB-8010CB99092C}"/>
                </a:ext>
              </a:extLst>
            </p:cNvPr>
            <p:cNvSpPr/>
            <p:nvPr/>
          </p:nvSpPr>
          <p:spPr>
            <a:xfrm>
              <a:off x="2692042" y="2444022"/>
              <a:ext cx="3755278" cy="7544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5551D75B-6826-F746-B046-BB314A5B8960}"/>
                </a:ext>
              </a:extLst>
            </p:cNvPr>
            <p:cNvSpPr/>
            <p:nvPr/>
          </p:nvSpPr>
          <p:spPr>
            <a:xfrm>
              <a:off x="2872060" y="2604778"/>
              <a:ext cx="1562779" cy="2119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1EAF1268-6E68-BA4D-8B87-636A10E54578}"/>
              </a:ext>
            </a:extLst>
          </p:cNvPr>
          <p:cNvSpPr/>
          <p:nvPr/>
        </p:nvSpPr>
        <p:spPr>
          <a:xfrm>
            <a:off x="2445226" y="1495149"/>
            <a:ext cx="5692935" cy="617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0">
            <a:extLst>
              <a:ext uri="{FF2B5EF4-FFF2-40B4-BE49-F238E27FC236}">
                <a16:creationId xmlns:a16="http://schemas.microsoft.com/office/drawing/2014/main" id="{7BCBF7C3-3671-9D42-AF21-9C3A5E1D6438}"/>
              </a:ext>
            </a:extLst>
          </p:cNvPr>
          <p:cNvGrpSpPr/>
          <p:nvPr/>
        </p:nvGrpSpPr>
        <p:grpSpPr>
          <a:xfrm>
            <a:off x="2709199" y="3508900"/>
            <a:ext cx="2220595" cy="772160"/>
            <a:chOff x="2709199" y="3508900"/>
            <a:chExt cx="2220595" cy="772160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8944E61-4D1B-8B40-ABB2-395FA81CD68C}"/>
                </a:ext>
              </a:extLst>
            </p:cNvPr>
            <p:cNvSpPr/>
            <p:nvPr/>
          </p:nvSpPr>
          <p:spPr>
            <a:xfrm>
              <a:off x="2709199" y="3508900"/>
              <a:ext cx="2220586" cy="7716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3C042BF0-D188-044F-B77F-CED81141FE8C}"/>
                </a:ext>
              </a:extLst>
            </p:cNvPr>
            <p:cNvSpPr/>
            <p:nvPr/>
          </p:nvSpPr>
          <p:spPr>
            <a:xfrm>
              <a:off x="2872061" y="3707932"/>
              <a:ext cx="1011551" cy="137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3">
            <a:extLst>
              <a:ext uri="{FF2B5EF4-FFF2-40B4-BE49-F238E27FC236}">
                <a16:creationId xmlns:a16="http://schemas.microsoft.com/office/drawing/2014/main" id="{6087E722-F8FD-EE41-8DDA-15CA8339536A}"/>
              </a:ext>
            </a:extLst>
          </p:cNvPr>
          <p:cNvSpPr/>
          <p:nvPr/>
        </p:nvSpPr>
        <p:spPr>
          <a:xfrm>
            <a:off x="6716928" y="2482104"/>
            <a:ext cx="677024" cy="617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6A07445E-4FB4-754E-B612-FDD590837CE9}"/>
              </a:ext>
            </a:extLst>
          </p:cNvPr>
          <p:cNvSpPr/>
          <p:nvPr/>
        </p:nvSpPr>
        <p:spPr>
          <a:xfrm>
            <a:off x="6643960" y="3508902"/>
            <a:ext cx="681089" cy="614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5E4E0C8E-EAFA-6C4B-9BE5-63064426FDB7}"/>
              </a:ext>
            </a:extLst>
          </p:cNvPr>
          <p:cNvSpPr/>
          <p:nvPr/>
        </p:nvSpPr>
        <p:spPr>
          <a:xfrm>
            <a:off x="1041539" y="1479726"/>
            <a:ext cx="1350410" cy="27555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79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28425-E1EC-4EA0-95C8-4539A903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467"/>
            <a:ext cx="8229600" cy="503237"/>
          </a:xfrm>
        </p:spPr>
        <p:txBody>
          <a:bodyPr/>
          <a:lstStyle/>
          <a:p>
            <a:r>
              <a:rPr lang="en-US" dirty="0"/>
              <a:t>Key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0E8D-A1EC-407E-AB59-E1A7FD0B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9869"/>
            <a:ext cx="9001000" cy="521744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Customer Lifetime Value Modeling</a:t>
            </a:r>
          </a:p>
          <a:p>
            <a:r>
              <a:rPr lang="en-US" sz="2200" dirty="0"/>
              <a:t>Predict the future revenue that a customer can bring to the business.</a:t>
            </a:r>
          </a:p>
          <a:p>
            <a:r>
              <a:rPr lang="en-US" sz="2200" dirty="0"/>
              <a:t>Focus on marketing efforts to attract more customers.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Image Classification</a:t>
            </a:r>
          </a:p>
          <a:p>
            <a:r>
              <a:rPr lang="en-US" sz="2200" dirty="0"/>
              <a:t>Classify an image from a fixed set of categories.</a:t>
            </a:r>
          </a:p>
          <a:p>
            <a:r>
              <a:rPr lang="en-US" sz="2200" dirty="0"/>
              <a:t>Social media photo tagging and medical image analysis.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Recommendation Engines</a:t>
            </a:r>
          </a:p>
          <a:p>
            <a:r>
              <a:rPr lang="en-US" sz="2200" dirty="0"/>
              <a:t>Predict how likely a customer is to purchase or enjoy a good and then recommends the items to the customers.</a:t>
            </a:r>
          </a:p>
          <a:p>
            <a:r>
              <a:rPr lang="en-US" sz="2200" dirty="0"/>
              <a:t>Netflix and Amazon are big users of recommendations engines.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56114264"/>
      </p:ext>
    </p:extLst>
  </p:cSld>
  <p:clrMapOvr>
    <a:masterClrMapping/>
  </p:clrMapOvr>
</p:sld>
</file>

<file path=ppt/theme/theme1.xml><?xml version="1.0" encoding="utf-8"?>
<a:theme xmlns:a="http://schemas.openxmlformats.org/drawingml/2006/main" name="Teamwork">
  <a:themeElements>
    <a:clrScheme name="Teamwork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Team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adership">
  <a:themeElements>
    <a:clrScheme name="Leadership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Leadershi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adership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ture">
  <a:themeElements>
    <a:clrScheme name="Futur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Futur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ture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chnology">
  <a:themeElements>
    <a:clrScheme name="McCombs Palett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981E32"/>
      </a:accent3>
      <a:accent4>
        <a:srgbClr val="A09B59"/>
      </a:accent4>
      <a:accent5>
        <a:srgbClr val="000000"/>
      </a:accent5>
      <a:accent6>
        <a:srgbClr val="AA9C8F"/>
      </a:accent6>
      <a:hlink>
        <a:srgbClr val="981E32"/>
      </a:hlink>
      <a:folHlink>
        <a:srgbClr val="BDB1A6"/>
      </a:folHlink>
    </a:clrScheme>
    <a:fontScheme name="1_Technology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pportunities">
  <a:themeElements>
    <a:clrScheme name="2_Opportunities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2_Opportunities">
      <a:majorFont>
        <a:latin typeface="Interstate"/>
        <a:ea typeface="ＭＳ Ｐゴシック"/>
        <a:cs typeface=""/>
      </a:majorFont>
      <a:minorFont>
        <a:latin typeface="Interstate Regula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pportunities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NYU Templat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9613</TotalTime>
  <Words>1039</Words>
  <Application>Microsoft Macintosh PowerPoint</Application>
  <PresentationFormat>On-screen Show (4:3)</PresentationFormat>
  <Paragraphs>211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 Unicode MS</vt:lpstr>
      <vt:lpstr>Arial</vt:lpstr>
      <vt:lpstr>Arial-BoldItalicMT</vt:lpstr>
      <vt:lpstr>Calibri</vt:lpstr>
      <vt:lpstr>Interstate</vt:lpstr>
      <vt:lpstr>Interstate Regular</vt:lpstr>
      <vt:lpstr>Wingdings</vt:lpstr>
      <vt:lpstr>Teamwork</vt:lpstr>
      <vt:lpstr>Leadership</vt:lpstr>
      <vt:lpstr>Future</vt:lpstr>
      <vt:lpstr>1_Technology</vt:lpstr>
      <vt:lpstr>2_Opportunities</vt:lpstr>
      <vt:lpstr>1_NYU Template</vt:lpstr>
      <vt:lpstr>INTRODUCTION  TO  BUSINESS INTELLIGENCE  BIA 3713  Week 12</vt:lpstr>
      <vt:lpstr>Agenda</vt:lpstr>
      <vt:lpstr>Machine Learning</vt:lpstr>
      <vt:lpstr>Churn Prediction</vt:lpstr>
      <vt:lpstr>Customer Segmentation</vt:lpstr>
      <vt:lpstr>Credit Risk Assessment</vt:lpstr>
      <vt:lpstr>Demand Prediction</vt:lpstr>
      <vt:lpstr>Sentiment Analysis</vt:lpstr>
      <vt:lpstr>Key Applications</vt:lpstr>
      <vt:lpstr>Types of Machine Learning</vt:lpstr>
      <vt:lpstr>Types of Machine Learning</vt:lpstr>
      <vt:lpstr>Supervised Learning</vt:lpstr>
      <vt:lpstr>Supervised Learning: Classification vs. Numerical Predictions</vt:lpstr>
      <vt:lpstr>Training vs. Testing: Partitioning</vt:lpstr>
      <vt:lpstr>Supervised Machine Learning Process</vt:lpstr>
      <vt:lpstr>Unsupervised Learning</vt:lpstr>
      <vt:lpstr>Cluster Analysis</vt:lpstr>
      <vt:lpstr>Clustering Applications</vt:lpstr>
      <vt:lpstr>k-Means-Algorithm</vt:lpstr>
      <vt:lpstr>Visualizing k-Means Algorithm</vt:lpstr>
      <vt:lpstr>Customer Segmentation Example</vt:lpstr>
      <vt:lpstr>Customer Segmentation Example</vt:lpstr>
      <vt:lpstr>Customer Segmentation Example</vt:lpstr>
      <vt:lpstr>Customer Segmentation Example</vt:lpstr>
      <vt:lpstr>Comments of the k-Means Method</vt:lpstr>
      <vt:lpstr>Summary and Conclusion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MIS 302</dc:subject>
  <dc:creator>Katie Gray</dc:creator>
  <cp:lastModifiedBy>Naveen Kumar (nkumar7)</cp:lastModifiedBy>
  <cp:revision>533</cp:revision>
  <cp:lastPrinted>2019-09-30T19:20:00Z</cp:lastPrinted>
  <dcterms:created xsi:type="dcterms:W3CDTF">2008-07-10T14:06:34Z</dcterms:created>
  <dcterms:modified xsi:type="dcterms:W3CDTF">2021-11-08T14:28:27Z</dcterms:modified>
</cp:coreProperties>
</file>