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  <p:sldMasterId id="2147483962" r:id="rId6"/>
  </p:sldMasterIdLst>
  <p:notesMasterIdLst>
    <p:notesMasterId r:id="rId42"/>
  </p:notesMasterIdLst>
  <p:handoutMasterIdLst>
    <p:handoutMasterId r:id="rId43"/>
  </p:handoutMasterIdLst>
  <p:sldIdLst>
    <p:sldId id="763" r:id="rId7"/>
    <p:sldId id="364" r:id="rId8"/>
    <p:sldId id="474" r:id="rId9"/>
    <p:sldId id="482" r:id="rId10"/>
    <p:sldId id="484" r:id="rId11"/>
    <p:sldId id="280" r:id="rId12"/>
    <p:sldId id="281" r:id="rId13"/>
    <p:sldId id="485" r:id="rId14"/>
    <p:sldId id="487" r:id="rId15"/>
    <p:sldId id="488" r:id="rId16"/>
    <p:sldId id="489" r:id="rId17"/>
    <p:sldId id="490" r:id="rId18"/>
    <p:sldId id="339" r:id="rId19"/>
    <p:sldId id="285" r:id="rId20"/>
    <p:sldId id="283" r:id="rId21"/>
    <p:sldId id="294" r:id="rId22"/>
    <p:sldId id="296" r:id="rId23"/>
    <p:sldId id="298" r:id="rId24"/>
    <p:sldId id="317" r:id="rId25"/>
    <p:sldId id="318" r:id="rId26"/>
    <p:sldId id="319" r:id="rId27"/>
    <p:sldId id="765" r:id="rId28"/>
    <p:sldId id="748" r:id="rId29"/>
    <p:sldId id="313" r:id="rId30"/>
    <p:sldId id="523" r:id="rId31"/>
    <p:sldId id="766" r:id="rId32"/>
    <p:sldId id="512" r:id="rId33"/>
    <p:sldId id="517" r:id="rId34"/>
    <p:sldId id="500" r:id="rId35"/>
    <p:sldId id="504" r:id="rId36"/>
    <p:sldId id="505" r:id="rId37"/>
    <p:sldId id="506" r:id="rId38"/>
    <p:sldId id="527" r:id="rId39"/>
    <p:sldId id="767" r:id="rId40"/>
    <p:sldId id="764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48503"/>
  </p:normalViewPr>
  <p:slideViewPr>
    <p:cSldViewPr snapToGrid="0">
      <p:cViewPr varScale="1">
        <p:scale>
          <a:sx n="58" d="100"/>
          <a:sy n="58" d="100"/>
        </p:scale>
        <p:origin x="3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11/15/21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4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7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3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7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6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8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52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6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85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00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4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656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8842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345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7240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6364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7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45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729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371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8563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52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2395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772400" cy="1362075"/>
          </a:xfrm>
        </p:spPr>
        <p:txBody>
          <a:bodyPr anchor="t"/>
          <a:lstStyle>
            <a:lvl1pPr algn="l">
              <a:defRPr sz="3200" b="1" cap="none" baseline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7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4873" y="361950"/>
            <a:ext cx="821425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/>
              <a:t>INTRODUCTION </a:t>
            </a:r>
            <a:br>
              <a:rPr lang="en-US" sz="3000"/>
            </a:br>
            <a:r>
              <a:rPr lang="en-US" sz="3000"/>
              <a:t>TO </a:t>
            </a:r>
            <a:br>
              <a:rPr lang="en-US" sz="3000"/>
            </a:br>
            <a:r>
              <a:rPr lang="en-US" sz="3000"/>
              <a:t>BUSINESS INTELLIGENCE</a:t>
            </a:r>
            <a:br>
              <a:rPr lang="en-US" sz="3600"/>
            </a:br>
            <a:br>
              <a:rPr lang="en-US" sz="3600"/>
            </a:br>
            <a:r>
              <a:rPr lang="en-US" sz="3000"/>
              <a:t>BIA 3713</a:t>
            </a:r>
            <a:br>
              <a:rPr lang="en-US" sz="3600"/>
            </a:br>
            <a:br>
              <a:rPr lang="en-US" sz="3600"/>
            </a:br>
            <a:r>
              <a:rPr lang="en-US" sz="3000"/>
              <a:t>Week 13</a:t>
            </a:r>
            <a:endParaRPr lang="en-US" sz="3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58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88264"/>
          </a:xfrm>
        </p:spPr>
        <p:txBody>
          <a:bodyPr/>
          <a:lstStyle/>
          <a:p>
            <a:r>
              <a:rPr lang="en-IN">
                <a:solidFill>
                  <a:srgbClr val="262626"/>
                </a:solidFill>
              </a:rPr>
              <a:t>WORKFLOW COACH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" y="926592"/>
            <a:ext cx="4611248" cy="4906963"/>
          </a:xfrm>
        </p:spPr>
        <p:txBody>
          <a:bodyPr/>
          <a:lstStyle/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r>
              <a:rPr lang="en-IN" sz="2000"/>
              <a:t>Provides node recommendations. </a:t>
            </a:r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endParaRPr lang="en-IN" sz="2000"/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r>
              <a:rPr lang="en-IN" sz="2000"/>
              <a:t>If you have selected a node in the workflow editor, the workflow coach shows the most popular nodes to follow the selected node. </a:t>
            </a:r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endParaRPr lang="en-IN" sz="2000"/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r>
              <a:rPr lang="en-IN" sz="2000"/>
              <a:t>If you have not selected any node, the recommendations represent the most popular nodes to start a workflow.</a:t>
            </a:r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endParaRPr lang="en-IN" sz="2000"/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300"/>
            </a:pPr>
            <a:r>
              <a:rPr lang="en-IN" sz="2000"/>
              <a:t>The recommendations are based on KNIME’s  community usage statistics.</a:t>
            </a:r>
          </a:p>
          <a:p>
            <a:endParaRPr lang="en-US" sz="2000"/>
          </a:p>
        </p:txBody>
      </p:sp>
      <p:pic>
        <p:nvPicPr>
          <p:cNvPr id="4" name="Google Shape;157;p10">
            <a:extLst>
              <a:ext uri="{FF2B5EF4-FFF2-40B4-BE49-F238E27FC236}">
                <a16:creationId xmlns:a16="http://schemas.microsoft.com/office/drawing/2014/main" id="{A197DE10-30DF-9E49-8C17-8F382CFC06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1936" y="1794955"/>
            <a:ext cx="4292337" cy="248906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7708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/>
                </a:solidFill>
              </a:rPr>
              <a:t>NODE REPOSITORY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688" y="1219200"/>
            <a:ext cx="3864864" cy="4906963"/>
          </a:xfrm>
        </p:spPr>
        <p:txBody>
          <a:bodyPr/>
          <a:lstStyle/>
          <a:p>
            <a:r>
              <a:rPr lang="en-IN" sz="2000"/>
              <a:t>Currently installed nodes are available in the node repository </a:t>
            </a:r>
          </a:p>
          <a:p>
            <a:endParaRPr lang="en-IN" sz="2000"/>
          </a:p>
          <a:p>
            <a:r>
              <a:rPr lang="en-IN" sz="2000"/>
              <a:t>Organized under different categories. </a:t>
            </a:r>
          </a:p>
          <a:p>
            <a:endParaRPr lang="en-IN" sz="2000"/>
          </a:p>
          <a:p>
            <a:r>
              <a:rPr lang="en-IN" sz="2000"/>
              <a:t>We can add a node by expanding the categories or by typing a search term in the search field on top of the node repository.</a:t>
            </a:r>
          </a:p>
          <a:p>
            <a:endParaRPr lang="en-US" sz="2000"/>
          </a:p>
        </p:txBody>
      </p:sp>
      <p:pic>
        <p:nvPicPr>
          <p:cNvPr id="4" name="Google Shape;165;p11">
            <a:extLst>
              <a:ext uri="{FF2B5EF4-FFF2-40B4-BE49-F238E27FC236}">
                <a16:creationId xmlns:a16="http://schemas.microsoft.com/office/drawing/2014/main" id="{F4A52E78-BE9E-1545-AF20-820C98095C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472" y="1855569"/>
            <a:ext cx="4298053" cy="284631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1197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262626"/>
                </a:solidFill>
              </a:rPr>
              <a:t>WORKFLOW EDITOR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344960" cy="4906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400"/>
              <a:buNone/>
            </a:pPr>
            <a:r>
              <a:rPr lang="en-IN" sz="2000"/>
              <a:t>Place where workflows are assembled.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400"/>
            </a:pPr>
            <a:endParaRPr lang="en-IN" sz="2000"/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400"/>
              <a:buNone/>
            </a:pPr>
            <a:r>
              <a:rPr lang="en-IN" sz="2000"/>
              <a:t>Made up of individual tasks that are represented by Nodes.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400"/>
              <a:buNone/>
            </a:pPr>
            <a:endParaRPr lang="en-IN" sz="2000"/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rgbClr val="262626"/>
              </a:buClr>
              <a:buSzPts val="2400"/>
              <a:buNone/>
            </a:pPr>
            <a:r>
              <a:rPr lang="en-IN" sz="2000"/>
              <a:t>Create a workflow by dragging nodes from the node repository to the Workflow Editor, then connecting, configuring and executing them.</a:t>
            </a:r>
          </a:p>
        </p:txBody>
      </p:sp>
      <p:pic>
        <p:nvPicPr>
          <p:cNvPr id="4" name="Google Shape;172;p12">
            <a:extLst>
              <a:ext uri="{FF2B5EF4-FFF2-40B4-BE49-F238E27FC236}">
                <a16:creationId xmlns:a16="http://schemas.microsoft.com/office/drawing/2014/main" id="{2EBA51DA-60AB-F340-B785-8B9DA40F5B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6544" y="1869187"/>
            <a:ext cx="5075360" cy="25662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5163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717262"/>
            <a:ext cx="8905220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Comments </a:t>
            </a:r>
            <a:r>
              <a:rPr>
                <a:solidFill>
                  <a:schemeClr val="tx2"/>
                </a:solidFill>
              </a:rPr>
              <a:t>&amp;</a:t>
            </a:r>
            <a:r>
              <a:rPr spc="-140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Annotations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54889" y="1617110"/>
            <a:ext cx="4578350" cy="1683385"/>
            <a:chOff x="3954889" y="1045609"/>
            <a:chExt cx="4578350" cy="1683385"/>
          </a:xfrm>
        </p:grpSpPr>
        <p:sp>
          <p:nvSpPr>
            <p:cNvPr id="5" name="object 5"/>
            <p:cNvSpPr/>
            <p:nvPr/>
          </p:nvSpPr>
          <p:spPr>
            <a:xfrm>
              <a:off x="3954889" y="1045609"/>
              <a:ext cx="3826718" cy="1683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540040" y="1935671"/>
              <a:ext cx="1993264" cy="633730"/>
            </a:xfrm>
            <a:custGeom>
              <a:avLst/>
              <a:gdLst/>
              <a:ahLst/>
              <a:cxnLst/>
              <a:rect l="l" t="t" r="r" b="b"/>
              <a:pathLst>
                <a:path w="1993265" h="633730">
                  <a:moveTo>
                    <a:pt x="0" y="0"/>
                  </a:moveTo>
                  <a:lnTo>
                    <a:pt x="439574" y="288615"/>
                  </a:lnTo>
                  <a:lnTo>
                    <a:pt x="439574" y="535082"/>
                  </a:lnTo>
                  <a:lnTo>
                    <a:pt x="447322" y="573458"/>
                  </a:lnTo>
                  <a:lnTo>
                    <a:pt x="468450" y="604796"/>
                  </a:lnTo>
                  <a:lnTo>
                    <a:pt x="499788" y="625925"/>
                  </a:lnTo>
                  <a:lnTo>
                    <a:pt x="538163" y="633672"/>
                  </a:lnTo>
                  <a:lnTo>
                    <a:pt x="1894085" y="633672"/>
                  </a:lnTo>
                  <a:lnTo>
                    <a:pt x="1932460" y="625925"/>
                  </a:lnTo>
                  <a:lnTo>
                    <a:pt x="1963798" y="604796"/>
                  </a:lnTo>
                  <a:lnTo>
                    <a:pt x="1984926" y="573458"/>
                  </a:lnTo>
                  <a:lnTo>
                    <a:pt x="1992674" y="535082"/>
                  </a:lnTo>
                  <a:lnTo>
                    <a:pt x="1992674" y="140735"/>
                  </a:lnTo>
                  <a:lnTo>
                    <a:pt x="439574" y="140735"/>
                  </a:lnTo>
                  <a:lnTo>
                    <a:pt x="0" y="0"/>
                  </a:lnTo>
                  <a:close/>
                </a:path>
                <a:path w="1993265" h="633730">
                  <a:moveTo>
                    <a:pt x="1894085" y="42146"/>
                  </a:moveTo>
                  <a:lnTo>
                    <a:pt x="538163" y="42146"/>
                  </a:lnTo>
                  <a:lnTo>
                    <a:pt x="499788" y="49893"/>
                  </a:lnTo>
                  <a:lnTo>
                    <a:pt x="468450" y="71022"/>
                  </a:lnTo>
                  <a:lnTo>
                    <a:pt x="447322" y="102359"/>
                  </a:lnTo>
                  <a:lnTo>
                    <a:pt x="439574" y="140735"/>
                  </a:lnTo>
                  <a:lnTo>
                    <a:pt x="1992674" y="140735"/>
                  </a:lnTo>
                  <a:lnTo>
                    <a:pt x="1984926" y="102359"/>
                  </a:lnTo>
                  <a:lnTo>
                    <a:pt x="1963798" y="71022"/>
                  </a:lnTo>
                  <a:lnTo>
                    <a:pt x="1932460" y="49893"/>
                  </a:lnTo>
                  <a:lnTo>
                    <a:pt x="1894085" y="42146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404031" y="1617606"/>
            <a:ext cx="3181794" cy="2695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990" y="2580132"/>
            <a:ext cx="1276350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100"/>
              </a:lnSpc>
              <a:spcBef>
                <a:spcPts val="110"/>
              </a:spcBef>
            </a:pP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Double-click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to</a:t>
            </a:r>
            <a:r>
              <a:rPr sz="1100" spc="-8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write 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Use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panel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to 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change</a:t>
            </a:r>
            <a:r>
              <a:rPr sz="1100"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properties</a:t>
            </a:r>
            <a:endParaRPr sz="11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5113" y="2336836"/>
            <a:ext cx="1667510" cy="1637030"/>
          </a:xfrm>
          <a:custGeom>
            <a:avLst/>
            <a:gdLst/>
            <a:ahLst/>
            <a:cxnLst/>
            <a:rect l="l" t="t" r="r" b="b"/>
            <a:pathLst>
              <a:path w="1667510" h="1637029">
                <a:moveTo>
                  <a:pt x="1567138" y="1036885"/>
                </a:moveTo>
                <a:lnTo>
                  <a:pt x="158984" y="1036885"/>
                </a:lnTo>
                <a:lnTo>
                  <a:pt x="120055" y="1044744"/>
                </a:lnTo>
                <a:lnTo>
                  <a:pt x="88265" y="1066178"/>
                </a:lnTo>
                <a:lnTo>
                  <a:pt x="66832" y="1097969"/>
                </a:lnTo>
                <a:lnTo>
                  <a:pt x="58972" y="1136896"/>
                </a:lnTo>
                <a:lnTo>
                  <a:pt x="58972" y="1536938"/>
                </a:lnTo>
                <a:lnTo>
                  <a:pt x="66832" y="1575868"/>
                </a:lnTo>
                <a:lnTo>
                  <a:pt x="88265" y="1607659"/>
                </a:lnTo>
                <a:lnTo>
                  <a:pt x="120055" y="1629092"/>
                </a:lnTo>
                <a:lnTo>
                  <a:pt x="158984" y="1636952"/>
                </a:lnTo>
                <a:lnTo>
                  <a:pt x="1567138" y="1636952"/>
                </a:lnTo>
                <a:lnTo>
                  <a:pt x="1606067" y="1629092"/>
                </a:lnTo>
                <a:lnTo>
                  <a:pt x="1637857" y="1607659"/>
                </a:lnTo>
                <a:lnTo>
                  <a:pt x="1659291" y="1575868"/>
                </a:lnTo>
                <a:lnTo>
                  <a:pt x="1667150" y="1536938"/>
                </a:lnTo>
                <a:lnTo>
                  <a:pt x="1667150" y="1136896"/>
                </a:lnTo>
                <a:lnTo>
                  <a:pt x="1659291" y="1097969"/>
                </a:lnTo>
                <a:lnTo>
                  <a:pt x="1637857" y="1066178"/>
                </a:lnTo>
                <a:lnTo>
                  <a:pt x="1606067" y="1044744"/>
                </a:lnTo>
                <a:lnTo>
                  <a:pt x="1567138" y="1036885"/>
                </a:lnTo>
                <a:close/>
              </a:path>
              <a:path w="1667510" h="1637029">
                <a:moveTo>
                  <a:pt x="0" y="0"/>
                </a:moveTo>
                <a:lnTo>
                  <a:pt x="327002" y="1036885"/>
                </a:lnTo>
                <a:lnTo>
                  <a:pt x="729046" y="1036885"/>
                </a:lnTo>
                <a:lnTo>
                  <a:pt x="0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0000" y="3409189"/>
            <a:ext cx="1276350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Double-click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to</a:t>
            </a:r>
            <a:r>
              <a:rPr sz="1100" spc="-8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write 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Use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the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panel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to 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change</a:t>
            </a:r>
            <a:r>
              <a:rPr sz="1100"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properties</a:t>
            </a:r>
            <a:endParaRPr sz="11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13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68" y="235537"/>
            <a:ext cx="6600963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KNIME File</a:t>
            </a:r>
            <a:r>
              <a:rPr spc="-55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Extensions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300" y="1567688"/>
            <a:ext cx="7277734" cy="128304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Dedicated file extensions for workflows and workflow groups associated  with KNIME Analytics</a:t>
            </a:r>
            <a:r>
              <a:rPr spc="-1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Platform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>
              <a:solidFill>
                <a:schemeClr val="tx2"/>
              </a:solidFill>
              <a:latin typeface="Arial"/>
              <a:cs typeface="Arial"/>
            </a:endParaRPr>
          </a:p>
          <a:p>
            <a:pPr marL="300990" indent="-288290">
              <a:buClr>
                <a:srgbClr val="FFD800"/>
              </a:buClr>
              <a:buFont typeface="Arial"/>
              <a:buChar char="▪"/>
              <a:tabLst>
                <a:tab pos="300355" algn="l"/>
                <a:tab pos="300990" algn="l"/>
              </a:tabLst>
            </a:pPr>
            <a:r>
              <a:rPr b="1" spc="-5">
                <a:solidFill>
                  <a:schemeClr val="tx2"/>
                </a:solidFill>
                <a:latin typeface="Arial"/>
                <a:cs typeface="Arial"/>
              </a:rPr>
              <a:t>*.knwf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for KNIME </a:t>
            </a: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Workflow</a:t>
            </a:r>
            <a:r>
              <a:rPr spc="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Files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6284" y="2162194"/>
            <a:ext cx="762000" cy="82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14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2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64" y="329400"/>
            <a:ext cx="7178108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0">
                <a:solidFill>
                  <a:schemeClr val="tx2"/>
                </a:solidFill>
              </a:rPr>
              <a:t>Tool</a:t>
            </a:r>
            <a:r>
              <a:rPr spc="-95">
                <a:solidFill>
                  <a:schemeClr val="tx2"/>
                </a:solidFill>
              </a:rPr>
              <a:t> </a:t>
            </a:r>
            <a:r>
              <a:rPr>
                <a:solidFill>
                  <a:schemeClr val="tx2"/>
                </a:solidFill>
              </a:rPr>
              <a:t>Bar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8503" y="1659013"/>
            <a:ext cx="7511415" cy="297815"/>
            <a:chOff x="818502" y="1087512"/>
            <a:chExt cx="7511415" cy="297815"/>
          </a:xfrm>
        </p:grpSpPr>
        <p:sp>
          <p:nvSpPr>
            <p:cNvPr id="4" name="object 4"/>
            <p:cNvSpPr/>
            <p:nvPr/>
          </p:nvSpPr>
          <p:spPr>
            <a:xfrm>
              <a:off x="834376" y="1103387"/>
              <a:ext cx="7479524" cy="2660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26439" y="1095449"/>
              <a:ext cx="7495540" cy="281940"/>
            </a:xfrm>
            <a:custGeom>
              <a:avLst/>
              <a:gdLst/>
              <a:ahLst/>
              <a:cxnLst/>
              <a:rect l="l" t="t" r="r" b="b"/>
              <a:pathLst>
                <a:path w="7495540" h="281940">
                  <a:moveTo>
                    <a:pt x="0" y="0"/>
                  </a:moveTo>
                  <a:lnTo>
                    <a:pt x="7495400" y="0"/>
                  </a:lnTo>
                  <a:lnTo>
                    <a:pt x="7495400" y="281904"/>
                  </a:lnTo>
                  <a:lnTo>
                    <a:pt x="0" y="281904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C0C4C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4662" y="3240216"/>
            <a:ext cx="819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140">
                <a:solidFill>
                  <a:schemeClr val="tx2"/>
                </a:solidFill>
                <a:latin typeface="Arial"/>
                <a:cs typeface="Arial"/>
              </a:rPr>
              <a:t>▪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662" y="3493199"/>
            <a:ext cx="819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140">
                <a:solidFill>
                  <a:schemeClr val="tx2"/>
                </a:solidFill>
                <a:latin typeface="Arial"/>
                <a:cs typeface="Arial"/>
              </a:rPr>
              <a:t>▪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662" y="3733992"/>
            <a:ext cx="819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140">
                <a:solidFill>
                  <a:schemeClr val="tx2"/>
                </a:solidFill>
                <a:latin typeface="Arial"/>
                <a:cs typeface="Arial"/>
              </a:rPr>
              <a:t>▪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662" y="3990024"/>
            <a:ext cx="819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140">
                <a:solidFill>
                  <a:schemeClr val="tx2"/>
                </a:solidFill>
                <a:latin typeface="Arial"/>
                <a:cs typeface="Arial"/>
              </a:rPr>
              <a:t>▪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662" y="4243007"/>
            <a:ext cx="8191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spc="140">
                <a:solidFill>
                  <a:schemeClr val="tx2"/>
                </a:solidFill>
                <a:latin typeface="Arial"/>
                <a:cs typeface="Arial"/>
              </a:rPr>
              <a:t>▪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673" y="2320544"/>
            <a:ext cx="7312025" cy="21310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The buttons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in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the toolbar can be used for the active 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workflow.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The most  important buttons</a:t>
            </a: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are: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050">
              <a:solidFill>
                <a:schemeClr val="tx2"/>
              </a:solidFill>
              <a:latin typeface="Arial"/>
              <a:cs typeface="Arial"/>
            </a:endParaRPr>
          </a:p>
          <a:p>
            <a:pPr marL="529590" marR="3266440">
              <a:lnSpc>
                <a:spcPct val="118600"/>
              </a:lnSpc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Execute selected and executable nodes (F7)  Execute all executable nodes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29590">
              <a:spcBef>
                <a:spcPts val="215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Execute selected nodes and open first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view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29590" marR="3689985">
              <a:lnSpc>
                <a:spcPct val="118600"/>
              </a:lnSpc>
              <a:spcBef>
                <a:spcPts val="25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Cancel all selected, running nodes (F9)  Cancel all running nodes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7810" y="3147679"/>
            <a:ext cx="290830" cy="1372870"/>
            <a:chOff x="647810" y="2576179"/>
            <a:chExt cx="290830" cy="1372870"/>
          </a:xfrm>
        </p:grpSpPr>
        <p:sp>
          <p:nvSpPr>
            <p:cNvPr id="13" name="object 13"/>
            <p:cNvSpPr/>
            <p:nvPr/>
          </p:nvSpPr>
          <p:spPr>
            <a:xfrm>
              <a:off x="658880" y="3123068"/>
              <a:ext cx="279399" cy="27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58880" y="2576179"/>
              <a:ext cx="279399" cy="27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47810" y="2849623"/>
              <a:ext cx="279400" cy="279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2307" y="3413419"/>
              <a:ext cx="275972" cy="535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15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3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696" y="1714915"/>
            <a:ext cx="6048672" cy="117916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sz="3200" spc="-5">
                <a:solidFill>
                  <a:schemeClr val="tx2"/>
                </a:solidFill>
              </a:rPr>
              <a:t>Importing Data</a:t>
            </a:r>
            <a:br>
              <a:rPr lang="en-US" sz="3200" spc="-5">
                <a:solidFill>
                  <a:schemeClr val="tx2"/>
                </a:solidFill>
              </a:rPr>
            </a:br>
            <a:endParaRPr sz="3200">
              <a:solidFill>
                <a:schemeClr val="tx2"/>
              </a:solidFill>
            </a:endParaRPr>
          </a:p>
          <a:p>
            <a:pPr marL="12700">
              <a:lnSpc>
                <a:spcPts val="2950"/>
              </a:lnSpc>
            </a:pPr>
            <a:r>
              <a:rPr sz="3200">
                <a:solidFill>
                  <a:schemeClr val="tx2"/>
                </a:solidFill>
              </a:rPr>
              <a:t>Accessing </a:t>
            </a:r>
            <a:r>
              <a:rPr sz="3200" spc="-5">
                <a:solidFill>
                  <a:schemeClr val="tx2"/>
                </a:solidFill>
              </a:rPr>
              <a:t>Files and</a:t>
            </a:r>
            <a:r>
              <a:rPr sz="3200" spc="-40">
                <a:solidFill>
                  <a:schemeClr val="tx2"/>
                </a:solidFill>
              </a:rPr>
              <a:t> </a:t>
            </a:r>
            <a:r>
              <a:rPr sz="3200">
                <a:solidFill>
                  <a:schemeClr val="tx2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344519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176968"/>
            <a:ext cx="8976995" cy="5111750"/>
            <a:chOff x="0" y="605468"/>
            <a:chExt cx="8976995" cy="5111750"/>
          </a:xfrm>
        </p:grpSpPr>
        <p:sp>
          <p:nvSpPr>
            <p:cNvPr id="3" name="object 3"/>
            <p:cNvSpPr/>
            <p:nvPr/>
          </p:nvSpPr>
          <p:spPr>
            <a:xfrm>
              <a:off x="3997599" y="605468"/>
              <a:ext cx="4979046" cy="5109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264704" y="4704490"/>
              <a:ext cx="1759585" cy="516890"/>
            </a:xfrm>
            <a:custGeom>
              <a:avLst/>
              <a:gdLst/>
              <a:ahLst/>
              <a:cxnLst/>
              <a:rect l="l" t="t" r="r" b="b"/>
              <a:pathLst>
                <a:path w="1759585" h="516889">
                  <a:moveTo>
                    <a:pt x="1096316" y="233402"/>
                  </a:moveTo>
                  <a:lnTo>
                    <a:pt x="47236" y="233402"/>
                  </a:lnTo>
                  <a:lnTo>
                    <a:pt x="28849" y="237114"/>
                  </a:lnTo>
                  <a:lnTo>
                    <a:pt x="13835" y="247237"/>
                  </a:lnTo>
                  <a:lnTo>
                    <a:pt x="3712" y="262252"/>
                  </a:lnTo>
                  <a:lnTo>
                    <a:pt x="0" y="280637"/>
                  </a:lnTo>
                  <a:lnTo>
                    <a:pt x="0" y="469578"/>
                  </a:lnTo>
                  <a:lnTo>
                    <a:pt x="3712" y="487965"/>
                  </a:lnTo>
                  <a:lnTo>
                    <a:pt x="13835" y="502980"/>
                  </a:lnTo>
                  <a:lnTo>
                    <a:pt x="28849" y="513103"/>
                  </a:lnTo>
                  <a:lnTo>
                    <a:pt x="47236" y="516815"/>
                  </a:lnTo>
                  <a:lnTo>
                    <a:pt x="1096316" y="516815"/>
                  </a:lnTo>
                  <a:lnTo>
                    <a:pt x="1114702" y="513103"/>
                  </a:lnTo>
                  <a:lnTo>
                    <a:pt x="1129717" y="502980"/>
                  </a:lnTo>
                  <a:lnTo>
                    <a:pt x="1139840" y="487965"/>
                  </a:lnTo>
                  <a:lnTo>
                    <a:pt x="1143552" y="469578"/>
                  </a:lnTo>
                  <a:lnTo>
                    <a:pt x="1143552" y="280637"/>
                  </a:lnTo>
                  <a:lnTo>
                    <a:pt x="1139840" y="262252"/>
                  </a:lnTo>
                  <a:lnTo>
                    <a:pt x="1129717" y="247237"/>
                  </a:lnTo>
                  <a:lnTo>
                    <a:pt x="1114702" y="237114"/>
                  </a:lnTo>
                  <a:lnTo>
                    <a:pt x="1096316" y="233402"/>
                  </a:lnTo>
                  <a:close/>
                </a:path>
                <a:path w="1759585" h="516889">
                  <a:moveTo>
                    <a:pt x="1759343" y="0"/>
                  </a:moveTo>
                  <a:lnTo>
                    <a:pt x="667072" y="233402"/>
                  </a:lnTo>
                  <a:lnTo>
                    <a:pt x="952961" y="233402"/>
                  </a:lnTo>
                  <a:lnTo>
                    <a:pt x="1759343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301" y="1567688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spcBef>
                <a:spcPts val="10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Reads either one or</a:t>
            </a:r>
            <a:r>
              <a:rPr spc="-4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multiple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1" y="1686560"/>
            <a:ext cx="2003425" cy="14909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00990">
              <a:spcBef>
                <a:spcPts val="1250"/>
              </a:spcBef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.csv and .txt</a:t>
            </a:r>
            <a:r>
              <a:rPr spc="-5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files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300990" indent="-288290">
              <a:spcBef>
                <a:spcPts val="115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Further tabs</a:t>
            </a:r>
            <a:r>
              <a:rPr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to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74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limit the</a:t>
            </a:r>
            <a:r>
              <a:rPr sz="1400" spc="-2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rows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8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select</a:t>
            </a: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encoding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060" y="323235"/>
            <a:ext cx="8484911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CSV</a:t>
            </a:r>
            <a:r>
              <a:rPr spc="-60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Reader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7870" y="5532120"/>
            <a:ext cx="657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re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vi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9" name="object 9"/>
          <p:cNvSpPr/>
          <p:nvPr/>
        </p:nvSpPr>
        <p:spPr>
          <a:xfrm>
            <a:off x="6898431" y="3287293"/>
            <a:ext cx="1995805" cy="302260"/>
          </a:xfrm>
          <a:custGeom>
            <a:avLst/>
            <a:gdLst/>
            <a:ahLst/>
            <a:cxnLst/>
            <a:rect l="l" t="t" r="r" b="b"/>
            <a:pathLst>
              <a:path w="1995804" h="302260">
                <a:moveTo>
                  <a:pt x="1948257" y="0"/>
                </a:moveTo>
                <a:lnTo>
                  <a:pt x="691958" y="0"/>
                </a:lnTo>
                <a:lnTo>
                  <a:pt x="673572" y="3711"/>
                </a:lnTo>
                <a:lnTo>
                  <a:pt x="658558" y="13834"/>
                </a:lnTo>
                <a:lnTo>
                  <a:pt x="648435" y="28849"/>
                </a:lnTo>
                <a:lnTo>
                  <a:pt x="644723" y="47235"/>
                </a:lnTo>
                <a:lnTo>
                  <a:pt x="644723" y="165323"/>
                </a:lnTo>
                <a:lnTo>
                  <a:pt x="0" y="302174"/>
                </a:lnTo>
                <a:lnTo>
                  <a:pt x="644723" y="236176"/>
                </a:lnTo>
                <a:lnTo>
                  <a:pt x="1995493" y="236176"/>
                </a:lnTo>
                <a:lnTo>
                  <a:pt x="1995493" y="47235"/>
                </a:lnTo>
                <a:lnTo>
                  <a:pt x="1991781" y="28849"/>
                </a:lnTo>
                <a:lnTo>
                  <a:pt x="1981658" y="13834"/>
                </a:lnTo>
                <a:lnTo>
                  <a:pt x="1966644" y="3711"/>
                </a:lnTo>
                <a:lnTo>
                  <a:pt x="1948257" y="0"/>
                </a:lnTo>
                <a:close/>
              </a:path>
              <a:path w="1995804" h="302260">
                <a:moveTo>
                  <a:pt x="1995493" y="236176"/>
                </a:moveTo>
                <a:lnTo>
                  <a:pt x="644723" y="236176"/>
                </a:lnTo>
                <a:lnTo>
                  <a:pt x="648435" y="254562"/>
                </a:lnTo>
                <a:lnTo>
                  <a:pt x="658558" y="269577"/>
                </a:lnTo>
                <a:lnTo>
                  <a:pt x="673572" y="279699"/>
                </a:lnTo>
                <a:lnTo>
                  <a:pt x="691958" y="283411"/>
                </a:lnTo>
                <a:lnTo>
                  <a:pt x="1948257" y="283411"/>
                </a:lnTo>
                <a:lnTo>
                  <a:pt x="1966644" y="279699"/>
                </a:lnTo>
                <a:lnTo>
                  <a:pt x="1981658" y="269577"/>
                </a:lnTo>
                <a:lnTo>
                  <a:pt x="1991781" y="254562"/>
                </a:lnTo>
                <a:lnTo>
                  <a:pt x="1995493" y="236176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8151" y="3310127"/>
            <a:ext cx="11214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Basic</a:t>
            </a:r>
            <a:r>
              <a:rPr sz="1400" spc="-5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settings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321" y="1413277"/>
            <a:ext cx="2447290" cy="429259"/>
          </a:xfrm>
          <a:custGeom>
            <a:avLst/>
            <a:gdLst/>
            <a:ahLst/>
            <a:cxnLst/>
            <a:rect l="l" t="t" r="r" b="b"/>
            <a:pathLst>
              <a:path w="2447290" h="429259">
                <a:moveTo>
                  <a:pt x="1478860" y="283413"/>
                </a:moveTo>
                <a:lnTo>
                  <a:pt x="1063905" y="283413"/>
                </a:lnTo>
                <a:lnTo>
                  <a:pt x="0" y="429202"/>
                </a:lnTo>
                <a:lnTo>
                  <a:pt x="1478860" y="283413"/>
                </a:lnTo>
                <a:close/>
              </a:path>
              <a:path w="2447290" h="429259">
                <a:moveTo>
                  <a:pt x="2399850" y="0"/>
                </a:moveTo>
                <a:lnTo>
                  <a:pt x="834505" y="0"/>
                </a:lnTo>
                <a:lnTo>
                  <a:pt x="816118" y="3712"/>
                </a:lnTo>
                <a:lnTo>
                  <a:pt x="801104" y="13835"/>
                </a:lnTo>
                <a:lnTo>
                  <a:pt x="790981" y="28849"/>
                </a:lnTo>
                <a:lnTo>
                  <a:pt x="787269" y="47236"/>
                </a:lnTo>
                <a:lnTo>
                  <a:pt x="787269" y="236176"/>
                </a:lnTo>
                <a:lnTo>
                  <a:pt x="790981" y="254562"/>
                </a:lnTo>
                <a:lnTo>
                  <a:pt x="801104" y="269577"/>
                </a:lnTo>
                <a:lnTo>
                  <a:pt x="816118" y="279700"/>
                </a:lnTo>
                <a:lnTo>
                  <a:pt x="834505" y="283413"/>
                </a:lnTo>
                <a:lnTo>
                  <a:pt x="2399850" y="283413"/>
                </a:lnTo>
                <a:lnTo>
                  <a:pt x="2443375" y="254562"/>
                </a:lnTo>
                <a:lnTo>
                  <a:pt x="2447088" y="47236"/>
                </a:lnTo>
                <a:lnTo>
                  <a:pt x="2443375" y="28849"/>
                </a:lnTo>
                <a:lnTo>
                  <a:pt x="2433252" y="13835"/>
                </a:lnTo>
                <a:lnTo>
                  <a:pt x="2418237" y="3712"/>
                </a:lnTo>
                <a:lnTo>
                  <a:pt x="2399850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7106" y="1435607"/>
            <a:ext cx="1475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Advanced</a:t>
            </a:r>
            <a:r>
              <a:rPr sz="1400" spc="-6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settings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59996" y="2620225"/>
            <a:ext cx="1760220" cy="358775"/>
          </a:xfrm>
          <a:custGeom>
            <a:avLst/>
            <a:gdLst/>
            <a:ahLst/>
            <a:cxnLst/>
            <a:rect l="l" t="t" r="r" b="b"/>
            <a:pathLst>
              <a:path w="1760220" h="358775">
                <a:moveTo>
                  <a:pt x="1095076" y="75197"/>
                </a:moveTo>
                <a:lnTo>
                  <a:pt x="47236" y="75197"/>
                </a:lnTo>
                <a:lnTo>
                  <a:pt x="28849" y="78909"/>
                </a:lnTo>
                <a:lnTo>
                  <a:pt x="13835" y="89033"/>
                </a:lnTo>
                <a:lnTo>
                  <a:pt x="3712" y="104047"/>
                </a:lnTo>
                <a:lnTo>
                  <a:pt x="0" y="122433"/>
                </a:lnTo>
                <a:lnTo>
                  <a:pt x="0" y="311373"/>
                </a:lnTo>
                <a:lnTo>
                  <a:pt x="3712" y="329760"/>
                </a:lnTo>
                <a:lnTo>
                  <a:pt x="13835" y="344774"/>
                </a:lnTo>
                <a:lnTo>
                  <a:pt x="28849" y="354897"/>
                </a:lnTo>
                <a:lnTo>
                  <a:pt x="47236" y="358609"/>
                </a:lnTo>
                <a:lnTo>
                  <a:pt x="1095076" y="358609"/>
                </a:lnTo>
                <a:lnTo>
                  <a:pt x="1113463" y="354897"/>
                </a:lnTo>
                <a:lnTo>
                  <a:pt x="1128477" y="344774"/>
                </a:lnTo>
                <a:lnTo>
                  <a:pt x="1138600" y="329760"/>
                </a:lnTo>
                <a:lnTo>
                  <a:pt x="1142312" y="311373"/>
                </a:lnTo>
                <a:lnTo>
                  <a:pt x="1142312" y="193286"/>
                </a:lnTo>
                <a:lnTo>
                  <a:pt x="1368587" y="122434"/>
                </a:lnTo>
                <a:lnTo>
                  <a:pt x="1142312" y="122433"/>
                </a:lnTo>
                <a:lnTo>
                  <a:pt x="1138600" y="104047"/>
                </a:lnTo>
                <a:lnTo>
                  <a:pt x="1128477" y="89033"/>
                </a:lnTo>
                <a:lnTo>
                  <a:pt x="1113463" y="78909"/>
                </a:lnTo>
                <a:lnTo>
                  <a:pt x="1095076" y="75197"/>
                </a:lnTo>
                <a:close/>
              </a:path>
              <a:path w="1760220" h="358775">
                <a:moveTo>
                  <a:pt x="1759596" y="0"/>
                </a:moveTo>
                <a:lnTo>
                  <a:pt x="1142312" y="122434"/>
                </a:lnTo>
                <a:lnTo>
                  <a:pt x="1368591" y="122433"/>
                </a:lnTo>
                <a:lnTo>
                  <a:pt x="1759596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8728" y="2718815"/>
            <a:ext cx="705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File</a:t>
            </a:r>
            <a:r>
              <a:rPr sz="1400" spc="-7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path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47383" y="4995087"/>
            <a:ext cx="1142365" cy="528955"/>
          </a:xfrm>
          <a:custGeom>
            <a:avLst/>
            <a:gdLst/>
            <a:ahLst/>
            <a:cxnLst/>
            <a:rect l="l" t="t" r="r" b="b"/>
            <a:pathLst>
              <a:path w="1142365" h="528954">
                <a:moveTo>
                  <a:pt x="475964" y="283413"/>
                </a:moveTo>
                <a:lnTo>
                  <a:pt x="190385" y="283413"/>
                </a:lnTo>
                <a:lnTo>
                  <a:pt x="85855" y="528905"/>
                </a:lnTo>
                <a:lnTo>
                  <a:pt x="475964" y="283413"/>
                </a:lnTo>
                <a:close/>
              </a:path>
              <a:path w="1142365" h="528954">
                <a:moveTo>
                  <a:pt x="1095076" y="0"/>
                </a:moveTo>
                <a:lnTo>
                  <a:pt x="47236" y="0"/>
                </a:lnTo>
                <a:lnTo>
                  <a:pt x="28849" y="3712"/>
                </a:lnTo>
                <a:lnTo>
                  <a:pt x="13835" y="13835"/>
                </a:lnTo>
                <a:lnTo>
                  <a:pt x="3712" y="28850"/>
                </a:lnTo>
                <a:lnTo>
                  <a:pt x="0" y="47237"/>
                </a:lnTo>
                <a:lnTo>
                  <a:pt x="0" y="236177"/>
                </a:lnTo>
                <a:lnTo>
                  <a:pt x="3712" y="254563"/>
                </a:lnTo>
                <a:lnTo>
                  <a:pt x="13835" y="269578"/>
                </a:lnTo>
                <a:lnTo>
                  <a:pt x="28849" y="279701"/>
                </a:lnTo>
                <a:lnTo>
                  <a:pt x="47236" y="283413"/>
                </a:lnTo>
                <a:lnTo>
                  <a:pt x="1095076" y="283413"/>
                </a:lnTo>
                <a:lnTo>
                  <a:pt x="1138600" y="254563"/>
                </a:lnTo>
                <a:lnTo>
                  <a:pt x="1142312" y="47237"/>
                </a:lnTo>
                <a:lnTo>
                  <a:pt x="1138600" y="28850"/>
                </a:lnTo>
                <a:lnTo>
                  <a:pt x="1128477" y="13835"/>
                </a:lnTo>
                <a:lnTo>
                  <a:pt x="1113463" y="3712"/>
                </a:lnTo>
                <a:lnTo>
                  <a:pt x="1095076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2607" y="5017008"/>
            <a:ext cx="932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Help</a:t>
            </a:r>
            <a:r>
              <a:rPr sz="1400" spc="-7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button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35548" y="2000562"/>
            <a:ext cx="2588895" cy="2843530"/>
            <a:chOff x="1835547" y="1429062"/>
            <a:chExt cx="2588895" cy="2843530"/>
          </a:xfrm>
        </p:grpSpPr>
        <p:sp>
          <p:nvSpPr>
            <p:cNvPr id="18" name="object 18"/>
            <p:cNvSpPr/>
            <p:nvPr/>
          </p:nvSpPr>
          <p:spPr>
            <a:xfrm>
              <a:off x="1835547" y="3389388"/>
              <a:ext cx="939798" cy="882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965592" y="1429062"/>
              <a:ext cx="1459230" cy="283845"/>
            </a:xfrm>
            <a:custGeom>
              <a:avLst/>
              <a:gdLst/>
              <a:ahLst/>
              <a:cxnLst/>
              <a:rect l="l" t="t" r="r" b="b"/>
              <a:pathLst>
                <a:path w="1459229" h="283844">
                  <a:moveTo>
                    <a:pt x="1173815" y="0"/>
                  </a:moveTo>
                  <a:lnTo>
                    <a:pt x="47236" y="0"/>
                  </a:lnTo>
                  <a:lnTo>
                    <a:pt x="28849" y="3712"/>
                  </a:lnTo>
                  <a:lnTo>
                    <a:pt x="13835" y="13835"/>
                  </a:lnTo>
                  <a:lnTo>
                    <a:pt x="3712" y="28850"/>
                  </a:lnTo>
                  <a:lnTo>
                    <a:pt x="0" y="47237"/>
                  </a:lnTo>
                  <a:lnTo>
                    <a:pt x="0" y="236178"/>
                  </a:lnTo>
                  <a:lnTo>
                    <a:pt x="3712" y="254563"/>
                  </a:lnTo>
                  <a:lnTo>
                    <a:pt x="13835" y="269578"/>
                  </a:lnTo>
                  <a:lnTo>
                    <a:pt x="28849" y="279702"/>
                  </a:lnTo>
                  <a:lnTo>
                    <a:pt x="47236" y="283414"/>
                  </a:lnTo>
                  <a:lnTo>
                    <a:pt x="1173815" y="283414"/>
                  </a:lnTo>
                  <a:lnTo>
                    <a:pt x="1192202" y="279702"/>
                  </a:lnTo>
                  <a:lnTo>
                    <a:pt x="1207217" y="269578"/>
                  </a:lnTo>
                  <a:lnTo>
                    <a:pt x="1217340" y="254563"/>
                  </a:lnTo>
                  <a:lnTo>
                    <a:pt x="1221060" y="236176"/>
                  </a:lnTo>
                  <a:lnTo>
                    <a:pt x="1458608" y="197820"/>
                  </a:lnTo>
                  <a:lnTo>
                    <a:pt x="1221052" y="165326"/>
                  </a:lnTo>
                  <a:lnTo>
                    <a:pt x="1221052" y="47237"/>
                  </a:lnTo>
                  <a:lnTo>
                    <a:pt x="1217340" y="28850"/>
                  </a:lnTo>
                  <a:lnTo>
                    <a:pt x="1207217" y="13835"/>
                  </a:lnTo>
                  <a:lnTo>
                    <a:pt x="1192202" y="3712"/>
                  </a:lnTo>
                  <a:lnTo>
                    <a:pt x="1173815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14949" y="2023871"/>
            <a:ext cx="923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File</a:t>
            </a:r>
            <a:r>
              <a:rPr sz="1400" spc="-6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system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17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8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1" y="476672"/>
            <a:ext cx="8136904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Connecting </a:t>
            </a:r>
            <a:r>
              <a:rPr>
                <a:solidFill>
                  <a:schemeClr val="tx2"/>
                </a:solidFill>
              </a:rPr>
              <a:t>to </a:t>
            </a:r>
            <a:r>
              <a:rPr lang="en-US" spc="-5">
                <a:solidFill>
                  <a:schemeClr val="tx2"/>
                </a:solidFill>
              </a:rPr>
              <a:t>O</a:t>
            </a:r>
            <a:r>
              <a:rPr spc="-5">
                <a:solidFill>
                  <a:schemeClr val="tx2"/>
                </a:solidFill>
              </a:rPr>
              <a:t>ther File</a:t>
            </a:r>
            <a:r>
              <a:rPr spc="-45">
                <a:solidFill>
                  <a:schemeClr val="tx2"/>
                </a:solidFill>
              </a:rPr>
              <a:t> </a:t>
            </a:r>
            <a:r>
              <a:rPr>
                <a:solidFill>
                  <a:schemeClr val="tx2"/>
                </a:solidFill>
              </a:rPr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301" y="1529807"/>
            <a:ext cx="6842125" cy="7969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00990" indent="-288290">
              <a:spcBef>
                <a:spcPts val="39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Add file system connection port to connect to another file</a:t>
            </a:r>
            <a:r>
              <a:rPr spc="3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system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059" marR="3091815" lvl="1" indent="-179705">
              <a:lnSpc>
                <a:spcPct val="101400"/>
              </a:lnSpc>
              <a:spcBef>
                <a:spcPts val="2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Click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on the three dots on the lower left to  add or remove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dynamic</a:t>
            </a:r>
            <a:r>
              <a:rPr sz="1400"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port.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2918388"/>
            <a:ext cx="3500754" cy="18713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00990" indent="-288290">
              <a:spcBef>
                <a:spcPts val="55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Supported file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systems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5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Microsoft</a:t>
            </a:r>
            <a:r>
              <a:rPr sz="1400" spc="-8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Azure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Google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2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Amazon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3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Databricks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BigData file systems (hdfs, httpFS,</a:t>
            </a:r>
            <a:r>
              <a:rPr sz="1400" spc="-3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…)</a:t>
            </a:r>
          </a:p>
          <a:p>
            <a:pPr marL="480695" lvl="1" indent="-179705"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On-premise (e.g. ssh, ftp,</a:t>
            </a:r>
            <a:r>
              <a:rPr sz="1400" spc="-2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…)</a:t>
            </a:r>
          </a:p>
        </p:txBody>
      </p:sp>
      <p:sp>
        <p:nvSpPr>
          <p:cNvPr id="5" name="object 5"/>
          <p:cNvSpPr/>
          <p:nvPr/>
        </p:nvSpPr>
        <p:spPr>
          <a:xfrm>
            <a:off x="4527518" y="3339131"/>
            <a:ext cx="3586759" cy="92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0073" y="2056894"/>
            <a:ext cx="3457945" cy="1113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7407" y="4572675"/>
            <a:ext cx="3486150" cy="1114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18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6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7891" y="1596145"/>
            <a:ext cx="3487420" cy="4071620"/>
            <a:chOff x="5167891" y="1024645"/>
            <a:chExt cx="3487420" cy="4071620"/>
          </a:xfrm>
        </p:grpSpPr>
        <p:sp>
          <p:nvSpPr>
            <p:cNvPr id="3" name="object 3"/>
            <p:cNvSpPr/>
            <p:nvPr/>
          </p:nvSpPr>
          <p:spPr>
            <a:xfrm>
              <a:off x="5167891" y="1024645"/>
              <a:ext cx="3487289" cy="4071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813345" y="3192889"/>
              <a:ext cx="2178050" cy="1887220"/>
            </a:xfrm>
            <a:custGeom>
              <a:avLst/>
              <a:gdLst/>
              <a:ahLst/>
              <a:cxnLst/>
              <a:rect l="l" t="t" r="r" b="b"/>
              <a:pathLst>
                <a:path w="2178050" h="1887220">
                  <a:moveTo>
                    <a:pt x="2088516" y="1349935"/>
                  </a:moveTo>
                  <a:lnTo>
                    <a:pt x="89462" y="1349935"/>
                  </a:lnTo>
                  <a:lnTo>
                    <a:pt x="54639" y="1356966"/>
                  </a:lnTo>
                  <a:lnTo>
                    <a:pt x="26202" y="1376138"/>
                  </a:lnTo>
                  <a:lnTo>
                    <a:pt x="7030" y="1404575"/>
                  </a:lnTo>
                  <a:lnTo>
                    <a:pt x="0" y="1439398"/>
                  </a:lnTo>
                  <a:lnTo>
                    <a:pt x="0" y="1797247"/>
                  </a:lnTo>
                  <a:lnTo>
                    <a:pt x="7030" y="1832070"/>
                  </a:lnTo>
                  <a:lnTo>
                    <a:pt x="26202" y="1860507"/>
                  </a:lnTo>
                  <a:lnTo>
                    <a:pt x="54639" y="1879680"/>
                  </a:lnTo>
                  <a:lnTo>
                    <a:pt x="89462" y="1886710"/>
                  </a:lnTo>
                  <a:lnTo>
                    <a:pt x="2088516" y="1886710"/>
                  </a:lnTo>
                  <a:lnTo>
                    <a:pt x="2123338" y="1879680"/>
                  </a:lnTo>
                  <a:lnTo>
                    <a:pt x="2151775" y="1860507"/>
                  </a:lnTo>
                  <a:lnTo>
                    <a:pt x="2170948" y="1832070"/>
                  </a:lnTo>
                  <a:lnTo>
                    <a:pt x="2177978" y="1797247"/>
                  </a:lnTo>
                  <a:lnTo>
                    <a:pt x="2177978" y="1439398"/>
                  </a:lnTo>
                  <a:lnTo>
                    <a:pt x="2170948" y="1404575"/>
                  </a:lnTo>
                  <a:lnTo>
                    <a:pt x="2151775" y="1376138"/>
                  </a:lnTo>
                  <a:lnTo>
                    <a:pt x="2123338" y="1356966"/>
                  </a:lnTo>
                  <a:lnTo>
                    <a:pt x="2088516" y="1349935"/>
                  </a:lnTo>
                  <a:close/>
                </a:path>
                <a:path w="2178050" h="1887220">
                  <a:moveTo>
                    <a:pt x="151607" y="0"/>
                  </a:moveTo>
                  <a:lnTo>
                    <a:pt x="362996" y="1349935"/>
                  </a:lnTo>
                  <a:lnTo>
                    <a:pt x="907491" y="1349935"/>
                  </a:lnTo>
                  <a:lnTo>
                    <a:pt x="151607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58566" y="5157217"/>
            <a:ext cx="1887855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73685" marR="5080" indent="-261620">
              <a:lnSpc>
                <a:spcPts val="1580"/>
              </a:lnSpc>
              <a:spcBef>
                <a:spcPts val="235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Authenticate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via</a:t>
            </a:r>
            <a:r>
              <a:rPr sz="1400" spc="-8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pop-up  window</a:t>
            </a: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(Oauth2)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301" y="404664"/>
            <a:ext cx="7393051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Google</a:t>
            </a:r>
            <a:r>
              <a:rPr spc="-65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Sheets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301" y="1529807"/>
            <a:ext cx="4911725" cy="204088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00990" indent="-288290">
              <a:spcBef>
                <a:spcPts val="39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Access your data stored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in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Google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Services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23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Read data from Google</a:t>
            </a:r>
            <a:r>
              <a:rPr sz="1400" spc="-2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Sheets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Write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data to new</a:t>
            </a: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sheets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3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Modify existing</a:t>
            </a: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sheets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0C4C6"/>
              </a:buClr>
              <a:buFont typeface="Arial"/>
              <a:buChar char="▪"/>
            </a:pPr>
            <a:endParaRPr sz="15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spcBef>
                <a:spcPts val="45"/>
              </a:spcBef>
              <a:buClr>
                <a:srgbClr val="C0C4C6"/>
              </a:buClr>
              <a:buFont typeface="Arial"/>
              <a:buChar char="▪"/>
            </a:pPr>
            <a:endParaRPr sz="1350">
              <a:solidFill>
                <a:schemeClr val="tx2"/>
              </a:solidFill>
              <a:latin typeface="Arial"/>
              <a:cs typeface="Arial"/>
            </a:endParaRPr>
          </a:p>
          <a:p>
            <a:pPr marL="300990" indent="-288290"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Makes collaboration and sharing of data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easy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33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(especially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vs.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sending Excel sheets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via</a:t>
            </a:r>
            <a:r>
              <a:rPr sz="1400" spc="-2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email...)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5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3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EB5C7-F571-418C-A88B-1464DFA51032}"/>
              </a:ext>
            </a:extLst>
          </p:cNvPr>
          <p:cNvSpPr/>
          <p:nvPr/>
        </p:nvSpPr>
        <p:spPr>
          <a:xfrm>
            <a:off x="260152" y="1124744"/>
            <a:ext cx="86323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Introduction of Machine Learning</a:t>
            </a:r>
          </a:p>
          <a:p>
            <a:endParaRPr lang="en-US" sz="220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Introduction to KNIME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Unsupervised Learning and Business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K-Means Clustering using KNIME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Career in Analytics (Guest Speaker)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370312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1" y="277773"/>
            <a:ext cx="8082401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Google</a:t>
            </a:r>
            <a:r>
              <a:rPr spc="-65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300" y="1567688"/>
            <a:ext cx="5655310" cy="154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spcBef>
                <a:spcPts val="10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Select from available sheets on Google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Drive</a:t>
            </a:r>
          </a:p>
          <a:p>
            <a:pPr marL="300990" indent="-288290">
              <a:spcBef>
                <a:spcPts val="134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Transform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data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in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KNIME, or enrich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with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new</a:t>
            </a:r>
            <a:r>
              <a:rPr spc="-2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data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300990" indent="-288290">
              <a:spcBef>
                <a:spcPts val="144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Create new sheet or update existing sheets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1019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Allows to read from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/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write to specific range of sheet (e.g.</a:t>
            </a:r>
            <a:r>
              <a:rPr sz="1400" spc="-1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A1:G10)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374" y="3623312"/>
            <a:ext cx="6663690" cy="1576705"/>
            <a:chOff x="618374" y="3051811"/>
            <a:chExt cx="6663690" cy="1576705"/>
          </a:xfrm>
        </p:grpSpPr>
        <p:sp>
          <p:nvSpPr>
            <p:cNvPr id="5" name="object 5"/>
            <p:cNvSpPr/>
            <p:nvPr/>
          </p:nvSpPr>
          <p:spPr>
            <a:xfrm>
              <a:off x="2471668" y="3051811"/>
              <a:ext cx="4810304" cy="15760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18374" y="3171174"/>
              <a:ext cx="2021205" cy="537210"/>
            </a:xfrm>
            <a:custGeom>
              <a:avLst/>
              <a:gdLst/>
              <a:ahLst/>
              <a:cxnLst/>
              <a:rect l="l" t="t" r="r" b="b"/>
              <a:pathLst>
                <a:path w="2021205" h="537210">
                  <a:moveTo>
                    <a:pt x="1591295" y="0"/>
                  </a:moveTo>
                  <a:lnTo>
                    <a:pt x="89464" y="0"/>
                  </a:lnTo>
                  <a:lnTo>
                    <a:pt x="54640" y="7030"/>
                  </a:lnTo>
                  <a:lnTo>
                    <a:pt x="26203" y="26203"/>
                  </a:lnTo>
                  <a:lnTo>
                    <a:pt x="7030" y="54640"/>
                  </a:lnTo>
                  <a:lnTo>
                    <a:pt x="0" y="89463"/>
                  </a:lnTo>
                  <a:lnTo>
                    <a:pt x="0" y="447313"/>
                  </a:lnTo>
                  <a:lnTo>
                    <a:pt x="7030" y="482134"/>
                  </a:lnTo>
                  <a:lnTo>
                    <a:pt x="26203" y="510572"/>
                  </a:lnTo>
                  <a:lnTo>
                    <a:pt x="54640" y="529745"/>
                  </a:lnTo>
                  <a:lnTo>
                    <a:pt x="89464" y="536775"/>
                  </a:lnTo>
                  <a:lnTo>
                    <a:pt x="1591295" y="536775"/>
                  </a:lnTo>
                  <a:lnTo>
                    <a:pt x="1626118" y="529745"/>
                  </a:lnTo>
                  <a:lnTo>
                    <a:pt x="1654555" y="510572"/>
                  </a:lnTo>
                  <a:lnTo>
                    <a:pt x="1673728" y="482134"/>
                  </a:lnTo>
                  <a:lnTo>
                    <a:pt x="1680758" y="447313"/>
                  </a:lnTo>
                  <a:lnTo>
                    <a:pt x="2021080" y="430875"/>
                  </a:lnTo>
                  <a:lnTo>
                    <a:pt x="1680759" y="313118"/>
                  </a:lnTo>
                  <a:lnTo>
                    <a:pt x="1680759" y="89463"/>
                  </a:lnTo>
                  <a:lnTo>
                    <a:pt x="1673728" y="54640"/>
                  </a:lnTo>
                  <a:lnTo>
                    <a:pt x="1654555" y="26203"/>
                  </a:lnTo>
                  <a:lnTo>
                    <a:pt x="1626118" y="7030"/>
                  </a:lnTo>
                  <a:lnTo>
                    <a:pt x="1591295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0417" y="3829811"/>
            <a:ext cx="133731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3180" marR="5080" indent="-31115">
              <a:lnSpc>
                <a:spcPts val="1300"/>
              </a:lnSpc>
              <a:spcBef>
                <a:spcPts val="160"/>
              </a:spcBef>
            </a:pP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Authenticate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via</a:t>
            </a:r>
            <a:r>
              <a:rPr sz="1100" spc="-6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pop-  up window</a:t>
            </a:r>
            <a:r>
              <a:rPr sz="1100" spc="-6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(Oauth2)</a:t>
            </a:r>
            <a:endParaRPr sz="11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0205" y="4766256"/>
            <a:ext cx="2607945" cy="537210"/>
          </a:xfrm>
          <a:custGeom>
            <a:avLst/>
            <a:gdLst/>
            <a:ahLst/>
            <a:cxnLst/>
            <a:rect l="l" t="t" r="r" b="b"/>
            <a:pathLst>
              <a:path w="2607945" h="537210">
                <a:moveTo>
                  <a:pt x="1935143" y="0"/>
                </a:moveTo>
                <a:lnTo>
                  <a:pt x="89463" y="0"/>
                </a:lnTo>
                <a:lnTo>
                  <a:pt x="54640" y="7030"/>
                </a:lnTo>
                <a:lnTo>
                  <a:pt x="26203" y="26203"/>
                </a:lnTo>
                <a:lnTo>
                  <a:pt x="7030" y="54641"/>
                </a:lnTo>
                <a:lnTo>
                  <a:pt x="0" y="89462"/>
                </a:lnTo>
                <a:lnTo>
                  <a:pt x="0" y="447310"/>
                </a:lnTo>
                <a:lnTo>
                  <a:pt x="7030" y="482134"/>
                </a:lnTo>
                <a:lnTo>
                  <a:pt x="26203" y="510571"/>
                </a:lnTo>
                <a:lnTo>
                  <a:pt x="54640" y="529744"/>
                </a:lnTo>
                <a:lnTo>
                  <a:pt x="89463" y="536775"/>
                </a:lnTo>
                <a:lnTo>
                  <a:pt x="1935143" y="536775"/>
                </a:lnTo>
                <a:lnTo>
                  <a:pt x="1969966" y="529744"/>
                </a:lnTo>
                <a:lnTo>
                  <a:pt x="1998403" y="510571"/>
                </a:lnTo>
                <a:lnTo>
                  <a:pt x="2017576" y="482134"/>
                </a:lnTo>
                <a:lnTo>
                  <a:pt x="2024607" y="447310"/>
                </a:lnTo>
                <a:lnTo>
                  <a:pt x="2024607" y="223657"/>
                </a:lnTo>
                <a:lnTo>
                  <a:pt x="2607552" y="152847"/>
                </a:lnTo>
                <a:lnTo>
                  <a:pt x="2024606" y="89462"/>
                </a:lnTo>
                <a:lnTo>
                  <a:pt x="2017576" y="54641"/>
                </a:lnTo>
                <a:lnTo>
                  <a:pt x="1998403" y="26203"/>
                </a:lnTo>
                <a:lnTo>
                  <a:pt x="1969966" y="7030"/>
                </a:lnTo>
                <a:lnTo>
                  <a:pt x="1935143" y="0"/>
                </a:lnTo>
                <a:close/>
              </a:path>
              <a:path w="2607945" h="537210">
                <a:moveTo>
                  <a:pt x="2024607" y="89462"/>
                </a:move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7633" y="4853940"/>
            <a:ext cx="181102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7625" marR="5080" indent="-34925">
              <a:lnSpc>
                <a:spcPts val="1300"/>
              </a:lnSpc>
              <a:spcBef>
                <a:spcPts val="160"/>
              </a:spcBef>
            </a:pP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Select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from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available</a:t>
            </a:r>
            <a:r>
              <a:rPr sz="1100" spc="-7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sheets, 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open in browser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for</a:t>
            </a:r>
            <a:r>
              <a:rPr sz="1100" spc="-10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preview</a:t>
            </a:r>
          </a:p>
        </p:txBody>
      </p:sp>
      <p:sp>
        <p:nvSpPr>
          <p:cNvPr id="10" name="object 10"/>
          <p:cNvSpPr/>
          <p:nvPr/>
        </p:nvSpPr>
        <p:spPr>
          <a:xfrm>
            <a:off x="6550939" y="4387203"/>
            <a:ext cx="2025014" cy="868680"/>
          </a:xfrm>
          <a:custGeom>
            <a:avLst/>
            <a:gdLst/>
            <a:ahLst/>
            <a:cxnLst/>
            <a:rect l="l" t="t" r="r" b="b"/>
            <a:pathLst>
              <a:path w="2025015" h="868679">
                <a:moveTo>
                  <a:pt x="1935143" y="331377"/>
                </a:moveTo>
                <a:lnTo>
                  <a:pt x="89465" y="331377"/>
                </a:lnTo>
                <a:lnTo>
                  <a:pt x="54641" y="338407"/>
                </a:lnTo>
                <a:lnTo>
                  <a:pt x="26203" y="357580"/>
                </a:lnTo>
                <a:lnTo>
                  <a:pt x="7030" y="386018"/>
                </a:lnTo>
                <a:lnTo>
                  <a:pt x="0" y="420839"/>
                </a:lnTo>
                <a:lnTo>
                  <a:pt x="0" y="778687"/>
                </a:lnTo>
                <a:lnTo>
                  <a:pt x="7030" y="813511"/>
                </a:lnTo>
                <a:lnTo>
                  <a:pt x="26203" y="841948"/>
                </a:lnTo>
                <a:lnTo>
                  <a:pt x="54641" y="861121"/>
                </a:lnTo>
                <a:lnTo>
                  <a:pt x="89465" y="868152"/>
                </a:lnTo>
                <a:lnTo>
                  <a:pt x="1935143" y="868152"/>
                </a:lnTo>
                <a:lnTo>
                  <a:pt x="1969967" y="861121"/>
                </a:lnTo>
                <a:lnTo>
                  <a:pt x="1998405" y="841948"/>
                </a:lnTo>
                <a:lnTo>
                  <a:pt x="2017578" y="813511"/>
                </a:lnTo>
                <a:lnTo>
                  <a:pt x="2024608" y="778687"/>
                </a:lnTo>
                <a:lnTo>
                  <a:pt x="2024608" y="420839"/>
                </a:lnTo>
                <a:lnTo>
                  <a:pt x="2017578" y="386018"/>
                </a:lnTo>
                <a:lnTo>
                  <a:pt x="1998405" y="357580"/>
                </a:lnTo>
                <a:lnTo>
                  <a:pt x="1969967" y="338407"/>
                </a:lnTo>
                <a:lnTo>
                  <a:pt x="1935143" y="331377"/>
                </a:lnTo>
                <a:close/>
              </a:path>
              <a:path w="2025015" h="868679">
                <a:moveTo>
                  <a:pt x="549498" y="0"/>
                </a:moveTo>
                <a:lnTo>
                  <a:pt x="337435" y="331377"/>
                </a:lnTo>
                <a:lnTo>
                  <a:pt x="843587" y="331377"/>
                </a:lnTo>
                <a:lnTo>
                  <a:pt x="549498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8057" y="4805172"/>
            <a:ext cx="17316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spcBef>
                <a:spcPts val="100"/>
              </a:spcBef>
            </a:pP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Specify target sheet, </a:t>
            </a:r>
            <a:r>
              <a:rPr sz="1100">
                <a:solidFill>
                  <a:schemeClr val="tx2"/>
                </a:solidFill>
                <a:latin typeface="Arial"/>
                <a:cs typeface="Arial"/>
              </a:rPr>
              <a:t>select  which columns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to write,</a:t>
            </a:r>
            <a:r>
              <a:rPr sz="1100" spc="-8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100" spc="-5">
                <a:solidFill>
                  <a:schemeClr val="tx2"/>
                </a:solidFill>
                <a:latin typeface="Arial"/>
                <a:cs typeface="Arial"/>
              </a:rPr>
              <a:t>etc.</a:t>
            </a:r>
            <a:endParaRPr sz="11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20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321290"/>
            <a:ext cx="7969115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Other </a:t>
            </a:r>
            <a:r>
              <a:rPr>
                <a:solidFill>
                  <a:schemeClr val="tx2"/>
                </a:solidFill>
              </a:rPr>
              <a:t>Data</a:t>
            </a:r>
            <a:r>
              <a:rPr spc="-35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301" y="1567689"/>
            <a:ext cx="5051425" cy="207898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00990" marR="5080" indent="-288290">
              <a:lnSpc>
                <a:spcPts val="2090"/>
              </a:lnSpc>
              <a:spcBef>
                <a:spcPts val="22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KNIME Analytics Platform provides many more  options to access</a:t>
            </a: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data: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29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PMML Reader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–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reads standard predictive</a:t>
            </a:r>
            <a:r>
              <a:rPr sz="1400" spc="-9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models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8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XML Reader with </a:t>
            </a:r>
            <a:r>
              <a:rPr sz="1400" spc="-45">
                <a:solidFill>
                  <a:schemeClr val="tx2"/>
                </a:solidFill>
                <a:latin typeface="Arial"/>
                <a:cs typeface="Arial"/>
              </a:rPr>
              <a:t>XPATH</a:t>
            </a:r>
            <a:r>
              <a:rPr sz="1400" spc="-7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support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72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Python/R Source nodes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8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Tika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Parser 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–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extracts textual data from 200+ file</a:t>
            </a:r>
            <a:r>
              <a:rPr sz="1400" spc="-3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8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REST 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Web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Services, and many</a:t>
            </a:r>
            <a:r>
              <a:rPr sz="1400" spc="-5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more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496" y="3795775"/>
            <a:ext cx="4157769" cy="77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21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0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176968"/>
            <a:ext cx="8976995" cy="5111750"/>
            <a:chOff x="0" y="605468"/>
            <a:chExt cx="8976995" cy="5111750"/>
          </a:xfrm>
        </p:grpSpPr>
        <p:sp>
          <p:nvSpPr>
            <p:cNvPr id="3" name="object 3"/>
            <p:cNvSpPr/>
            <p:nvPr/>
          </p:nvSpPr>
          <p:spPr>
            <a:xfrm>
              <a:off x="3997599" y="605468"/>
              <a:ext cx="4979046" cy="5109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264704" y="4704490"/>
              <a:ext cx="1759585" cy="516890"/>
            </a:xfrm>
            <a:custGeom>
              <a:avLst/>
              <a:gdLst/>
              <a:ahLst/>
              <a:cxnLst/>
              <a:rect l="l" t="t" r="r" b="b"/>
              <a:pathLst>
                <a:path w="1759585" h="516889">
                  <a:moveTo>
                    <a:pt x="1096316" y="233402"/>
                  </a:moveTo>
                  <a:lnTo>
                    <a:pt x="47236" y="233402"/>
                  </a:lnTo>
                  <a:lnTo>
                    <a:pt x="28849" y="237114"/>
                  </a:lnTo>
                  <a:lnTo>
                    <a:pt x="13835" y="247237"/>
                  </a:lnTo>
                  <a:lnTo>
                    <a:pt x="3712" y="262252"/>
                  </a:lnTo>
                  <a:lnTo>
                    <a:pt x="0" y="280637"/>
                  </a:lnTo>
                  <a:lnTo>
                    <a:pt x="0" y="469578"/>
                  </a:lnTo>
                  <a:lnTo>
                    <a:pt x="3712" y="487965"/>
                  </a:lnTo>
                  <a:lnTo>
                    <a:pt x="13835" y="502980"/>
                  </a:lnTo>
                  <a:lnTo>
                    <a:pt x="28849" y="513103"/>
                  </a:lnTo>
                  <a:lnTo>
                    <a:pt x="47236" y="516815"/>
                  </a:lnTo>
                  <a:lnTo>
                    <a:pt x="1096316" y="516815"/>
                  </a:lnTo>
                  <a:lnTo>
                    <a:pt x="1114702" y="513103"/>
                  </a:lnTo>
                  <a:lnTo>
                    <a:pt x="1129717" y="502980"/>
                  </a:lnTo>
                  <a:lnTo>
                    <a:pt x="1139840" y="487965"/>
                  </a:lnTo>
                  <a:lnTo>
                    <a:pt x="1143552" y="469578"/>
                  </a:lnTo>
                  <a:lnTo>
                    <a:pt x="1143552" y="280637"/>
                  </a:lnTo>
                  <a:lnTo>
                    <a:pt x="1139840" y="262252"/>
                  </a:lnTo>
                  <a:lnTo>
                    <a:pt x="1129717" y="247237"/>
                  </a:lnTo>
                  <a:lnTo>
                    <a:pt x="1114702" y="237114"/>
                  </a:lnTo>
                  <a:lnTo>
                    <a:pt x="1096316" y="233402"/>
                  </a:lnTo>
                  <a:close/>
                </a:path>
                <a:path w="1759585" h="516889">
                  <a:moveTo>
                    <a:pt x="1759343" y="0"/>
                  </a:moveTo>
                  <a:lnTo>
                    <a:pt x="667072" y="233402"/>
                  </a:lnTo>
                  <a:lnTo>
                    <a:pt x="952961" y="233402"/>
                  </a:lnTo>
                  <a:lnTo>
                    <a:pt x="1759343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7301" y="1567688"/>
            <a:ext cx="317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spcBef>
                <a:spcPts val="10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Reads either one or</a:t>
            </a:r>
            <a:r>
              <a:rPr spc="-4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multiple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1" y="1686560"/>
            <a:ext cx="2003425" cy="149098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00990">
              <a:spcBef>
                <a:spcPts val="1250"/>
              </a:spcBef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.csv and .txt</a:t>
            </a:r>
            <a:r>
              <a:rPr spc="-5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files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300990" indent="-288290">
              <a:spcBef>
                <a:spcPts val="115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Further tabs</a:t>
            </a:r>
            <a:r>
              <a:rPr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to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74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limit the</a:t>
            </a:r>
            <a:r>
              <a:rPr sz="1400" spc="-2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rows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480695" lvl="1" indent="-179705">
              <a:spcBef>
                <a:spcPts val="8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select</a:t>
            </a:r>
            <a:r>
              <a:rPr sz="1400"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encoding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060" y="323235"/>
            <a:ext cx="8484911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>
                <a:solidFill>
                  <a:schemeClr val="tx2"/>
                </a:solidFill>
              </a:rPr>
              <a:t>CSV</a:t>
            </a:r>
            <a:r>
              <a:rPr spc="-60">
                <a:solidFill>
                  <a:schemeClr val="tx2"/>
                </a:solidFill>
              </a:rPr>
              <a:t> </a:t>
            </a:r>
            <a:r>
              <a:rPr spc="-5">
                <a:solidFill>
                  <a:schemeClr val="tx2"/>
                </a:solidFill>
              </a:rPr>
              <a:t>Reader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07870" y="5532120"/>
            <a:ext cx="657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re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vi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chemeClr val="tx2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9" name="object 9"/>
          <p:cNvSpPr/>
          <p:nvPr/>
        </p:nvSpPr>
        <p:spPr>
          <a:xfrm>
            <a:off x="6898431" y="3287293"/>
            <a:ext cx="1995805" cy="302260"/>
          </a:xfrm>
          <a:custGeom>
            <a:avLst/>
            <a:gdLst/>
            <a:ahLst/>
            <a:cxnLst/>
            <a:rect l="l" t="t" r="r" b="b"/>
            <a:pathLst>
              <a:path w="1995804" h="302260">
                <a:moveTo>
                  <a:pt x="1948257" y="0"/>
                </a:moveTo>
                <a:lnTo>
                  <a:pt x="691958" y="0"/>
                </a:lnTo>
                <a:lnTo>
                  <a:pt x="673572" y="3711"/>
                </a:lnTo>
                <a:lnTo>
                  <a:pt x="658558" y="13834"/>
                </a:lnTo>
                <a:lnTo>
                  <a:pt x="648435" y="28849"/>
                </a:lnTo>
                <a:lnTo>
                  <a:pt x="644723" y="47235"/>
                </a:lnTo>
                <a:lnTo>
                  <a:pt x="644723" y="165323"/>
                </a:lnTo>
                <a:lnTo>
                  <a:pt x="0" y="302174"/>
                </a:lnTo>
                <a:lnTo>
                  <a:pt x="644723" y="236176"/>
                </a:lnTo>
                <a:lnTo>
                  <a:pt x="1995493" y="236176"/>
                </a:lnTo>
                <a:lnTo>
                  <a:pt x="1995493" y="47235"/>
                </a:lnTo>
                <a:lnTo>
                  <a:pt x="1991781" y="28849"/>
                </a:lnTo>
                <a:lnTo>
                  <a:pt x="1981658" y="13834"/>
                </a:lnTo>
                <a:lnTo>
                  <a:pt x="1966644" y="3711"/>
                </a:lnTo>
                <a:lnTo>
                  <a:pt x="1948257" y="0"/>
                </a:lnTo>
                <a:close/>
              </a:path>
              <a:path w="1995804" h="302260">
                <a:moveTo>
                  <a:pt x="1995493" y="236176"/>
                </a:moveTo>
                <a:lnTo>
                  <a:pt x="644723" y="236176"/>
                </a:lnTo>
                <a:lnTo>
                  <a:pt x="648435" y="254562"/>
                </a:lnTo>
                <a:lnTo>
                  <a:pt x="658558" y="269577"/>
                </a:lnTo>
                <a:lnTo>
                  <a:pt x="673572" y="279699"/>
                </a:lnTo>
                <a:lnTo>
                  <a:pt x="691958" y="283411"/>
                </a:lnTo>
                <a:lnTo>
                  <a:pt x="1948257" y="283411"/>
                </a:lnTo>
                <a:lnTo>
                  <a:pt x="1966644" y="279699"/>
                </a:lnTo>
                <a:lnTo>
                  <a:pt x="1981658" y="269577"/>
                </a:lnTo>
                <a:lnTo>
                  <a:pt x="1991781" y="254562"/>
                </a:lnTo>
                <a:lnTo>
                  <a:pt x="1995493" y="236176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8151" y="3310127"/>
            <a:ext cx="11214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Basic</a:t>
            </a:r>
            <a:r>
              <a:rPr sz="1400" spc="-5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settings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321" y="1413277"/>
            <a:ext cx="2447290" cy="429259"/>
          </a:xfrm>
          <a:custGeom>
            <a:avLst/>
            <a:gdLst/>
            <a:ahLst/>
            <a:cxnLst/>
            <a:rect l="l" t="t" r="r" b="b"/>
            <a:pathLst>
              <a:path w="2447290" h="429259">
                <a:moveTo>
                  <a:pt x="1478860" y="283413"/>
                </a:moveTo>
                <a:lnTo>
                  <a:pt x="1063905" y="283413"/>
                </a:lnTo>
                <a:lnTo>
                  <a:pt x="0" y="429202"/>
                </a:lnTo>
                <a:lnTo>
                  <a:pt x="1478860" y="283413"/>
                </a:lnTo>
                <a:close/>
              </a:path>
              <a:path w="2447290" h="429259">
                <a:moveTo>
                  <a:pt x="2399850" y="0"/>
                </a:moveTo>
                <a:lnTo>
                  <a:pt x="834505" y="0"/>
                </a:lnTo>
                <a:lnTo>
                  <a:pt x="816118" y="3712"/>
                </a:lnTo>
                <a:lnTo>
                  <a:pt x="801104" y="13835"/>
                </a:lnTo>
                <a:lnTo>
                  <a:pt x="790981" y="28849"/>
                </a:lnTo>
                <a:lnTo>
                  <a:pt x="787269" y="47236"/>
                </a:lnTo>
                <a:lnTo>
                  <a:pt x="787269" y="236176"/>
                </a:lnTo>
                <a:lnTo>
                  <a:pt x="790981" y="254562"/>
                </a:lnTo>
                <a:lnTo>
                  <a:pt x="801104" y="269577"/>
                </a:lnTo>
                <a:lnTo>
                  <a:pt x="816118" y="279700"/>
                </a:lnTo>
                <a:lnTo>
                  <a:pt x="834505" y="283413"/>
                </a:lnTo>
                <a:lnTo>
                  <a:pt x="2399850" y="283413"/>
                </a:lnTo>
                <a:lnTo>
                  <a:pt x="2443375" y="254562"/>
                </a:lnTo>
                <a:lnTo>
                  <a:pt x="2447088" y="47236"/>
                </a:lnTo>
                <a:lnTo>
                  <a:pt x="2443375" y="28849"/>
                </a:lnTo>
                <a:lnTo>
                  <a:pt x="2433252" y="13835"/>
                </a:lnTo>
                <a:lnTo>
                  <a:pt x="2418237" y="3712"/>
                </a:lnTo>
                <a:lnTo>
                  <a:pt x="2399850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7106" y="1435607"/>
            <a:ext cx="1475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Advanced</a:t>
            </a:r>
            <a:r>
              <a:rPr sz="1400" spc="-6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settings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59996" y="2620225"/>
            <a:ext cx="1760220" cy="358775"/>
          </a:xfrm>
          <a:custGeom>
            <a:avLst/>
            <a:gdLst/>
            <a:ahLst/>
            <a:cxnLst/>
            <a:rect l="l" t="t" r="r" b="b"/>
            <a:pathLst>
              <a:path w="1760220" h="358775">
                <a:moveTo>
                  <a:pt x="1095076" y="75197"/>
                </a:moveTo>
                <a:lnTo>
                  <a:pt x="47236" y="75197"/>
                </a:lnTo>
                <a:lnTo>
                  <a:pt x="28849" y="78909"/>
                </a:lnTo>
                <a:lnTo>
                  <a:pt x="13835" y="89033"/>
                </a:lnTo>
                <a:lnTo>
                  <a:pt x="3712" y="104047"/>
                </a:lnTo>
                <a:lnTo>
                  <a:pt x="0" y="122433"/>
                </a:lnTo>
                <a:lnTo>
                  <a:pt x="0" y="311373"/>
                </a:lnTo>
                <a:lnTo>
                  <a:pt x="3712" y="329760"/>
                </a:lnTo>
                <a:lnTo>
                  <a:pt x="13835" y="344774"/>
                </a:lnTo>
                <a:lnTo>
                  <a:pt x="28849" y="354897"/>
                </a:lnTo>
                <a:lnTo>
                  <a:pt x="47236" y="358609"/>
                </a:lnTo>
                <a:lnTo>
                  <a:pt x="1095076" y="358609"/>
                </a:lnTo>
                <a:lnTo>
                  <a:pt x="1113463" y="354897"/>
                </a:lnTo>
                <a:lnTo>
                  <a:pt x="1128477" y="344774"/>
                </a:lnTo>
                <a:lnTo>
                  <a:pt x="1138600" y="329760"/>
                </a:lnTo>
                <a:lnTo>
                  <a:pt x="1142312" y="311373"/>
                </a:lnTo>
                <a:lnTo>
                  <a:pt x="1142312" y="193286"/>
                </a:lnTo>
                <a:lnTo>
                  <a:pt x="1368587" y="122434"/>
                </a:lnTo>
                <a:lnTo>
                  <a:pt x="1142312" y="122433"/>
                </a:lnTo>
                <a:lnTo>
                  <a:pt x="1138600" y="104047"/>
                </a:lnTo>
                <a:lnTo>
                  <a:pt x="1128477" y="89033"/>
                </a:lnTo>
                <a:lnTo>
                  <a:pt x="1113463" y="78909"/>
                </a:lnTo>
                <a:lnTo>
                  <a:pt x="1095076" y="75197"/>
                </a:lnTo>
                <a:close/>
              </a:path>
              <a:path w="1760220" h="358775">
                <a:moveTo>
                  <a:pt x="1759596" y="0"/>
                </a:moveTo>
                <a:lnTo>
                  <a:pt x="1142312" y="122434"/>
                </a:lnTo>
                <a:lnTo>
                  <a:pt x="1368591" y="122433"/>
                </a:lnTo>
                <a:lnTo>
                  <a:pt x="1759596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8728" y="2718815"/>
            <a:ext cx="705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File</a:t>
            </a:r>
            <a:r>
              <a:rPr sz="1400" spc="-7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path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47383" y="4995087"/>
            <a:ext cx="1142365" cy="528955"/>
          </a:xfrm>
          <a:custGeom>
            <a:avLst/>
            <a:gdLst/>
            <a:ahLst/>
            <a:cxnLst/>
            <a:rect l="l" t="t" r="r" b="b"/>
            <a:pathLst>
              <a:path w="1142365" h="528954">
                <a:moveTo>
                  <a:pt x="475964" y="283413"/>
                </a:moveTo>
                <a:lnTo>
                  <a:pt x="190385" y="283413"/>
                </a:lnTo>
                <a:lnTo>
                  <a:pt x="85855" y="528905"/>
                </a:lnTo>
                <a:lnTo>
                  <a:pt x="475964" y="283413"/>
                </a:lnTo>
                <a:close/>
              </a:path>
              <a:path w="1142365" h="528954">
                <a:moveTo>
                  <a:pt x="1095076" y="0"/>
                </a:moveTo>
                <a:lnTo>
                  <a:pt x="47236" y="0"/>
                </a:lnTo>
                <a:lnTo>
                  <a:pt x="28849" y="3712"/>
                </a:lnTo>
                <a:lnTo>
                  <a:pt x="13835" y="13835"/>
                </a:lnTo>
                <a:lnTo>
                  <a:pt x="3712" y="28850"/>
                </a:lnTo>
                <a:lnTo>
                  <a:pt x="0" y="47237"/>
                </a:lnTo>
                <a:lnTo>
                  <a:pt x="0" y="236177"/>
                </a:lnTo>
                <a:lnTo>
                  <a:pt x="3712" y="254563"/>
                </a:lnTo>
                <a:lnTo>
                  <a:pt x="13835" y="269578"/>
                </a:lnTo>
                <a:lnTo>
                  <a:pt x="28849" y="279701"/>
                </a:lnTo>
                <a:lnTo>
                  <a:pt x="47236" y="283413"/>
                </a:lnTo>
                <a:lnTo>
                  <a:pt x="1095076" y="283413"/>
                </a:lnTo>
                <a:lnTo>
                  <a:pt x="1138600" y="254563"/>
                </a:lnTo>
                <a:lnTo>
                  <a:pt x="1142312" y="47237"/>
                </a:lnTo>
                <a:lnTo>
                  <a:pt x="1138600" y="28850"/>
                </a:lnTo>
                <a:lnTo>
                  <a:pt x="1128477" y="13835"/>
                </a:lnTo>
                <a:lnTo>
                  <a:pt x="1113463" y="3712"/>
                </a:lnTo>
                <a:lnTo>
                  <a:pt x="1095076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2607" y="5017008"/>
            <a:ext cx="9321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Help</a:t>
            </a:r>
            <a:r>
              <a:rPr sz="1400" spc="-7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button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35548" y="2000562"/>
            <a:ext cx="2588895" cy="2843530"/>
            <a:chOff x="1835547" y="1429062"/>
            <a:chExt cx="2588895" cy="2843530"/>
          </a:xfrm>
        </p:grpSpPr>
        <p:sp>
          <p:nvSpPr>
            <p:cNvPr id="18" name="object 18"/>
            <p:cNvSpPr/>
            <p:nvPr/>
          </p:nvSpPr>
          <p:spPr>
            <a:xfrm>
              <a:off x="1835547" y="3389388"/>
              <a:ext cx="939798" cy="882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965592" y="1429062"/>
              <a:ext cx="1459230" cy="283845"/>
            </a:xfrm>
            <a:custGeom>
              <a:avLst/>
              <a:gdLst/>
              <a:ahLst/>
              <a:cxnLst/>
              <a:rect l="l" t="t" r="r" b="b"/>
              <a:pathLst>
                <a:path w="1459229" h="283844">
                  <a:moveTo>
                    <a:pt x="1173815" y="0"/>
                  </a:moveTo>
                  <a:lnTo>
                    <a:pt x="47236" y="0"/>
                  </a:lnTo>
                  <a:lnTo>
                    <a:pt x="28849" y="3712"/>
                  </a:lnTo>
                  <a:lnTo>
                    <a:pt x="13835" y="13835"/>
                  </a:lnTo>
                  <a:lnTo>
                    <a:pt x="3712" y="28850"/>
                  </a:lnTo>
                  <a:lnTo>
                    <a:pt x="0" y="47237"/>
                  </a:lnTo>
                  <a:lnTo>
                    <a:pt x="0" y="236178"/>
                  </a:lnTo>
                  <a:lnTo>
                    <a:pt x="3712" y="254563"/>
                  </a:lnTo>
                  <a:lnTo>
                    <a:pt x="13835" y="269578"/>
                  </a:lnTo>
                  <a:lnTo>
                    <a:pt x="28849" y="279702"/>
                  </a:lnTo>
                  <a:lnTo>
                    <a:pt x="47236" y="283414"/>
                  </a:lnTo>
                  <a:lnTo>
                    <a:pt x="1173815" y="283414"/>
                  </a:lnTo>
                  <a:lnTo>
                    <a:pt x="1192202" y="279702"/>
                  </a:lnTo>
                  <a:lnTo>
                    <a:pt x="1207217" y="269578"/>
                  </a:lnTo>
                  <a:lnTo>
                    <a:pt x="1217340" y="254563"/>
                  </a:lnTo>
                  <a:lnTo>
                    <a:pt x="1221060" y="236176"/>
                  </a:lnTo>
                  <a:lnTo>
                    <a:pt x="1458608" y="197820"/>
                  </a:lnTo>
                  <a:lnTo>
                    <a:pt x="1221052" y="165326"/>
                  </a:lnTo>
                  <a:lnTo>
                    <a:pt x="1221052" y="47237"/>
                  </a:lnTo>
                  <a:lnTo>
                    <a:pt x="1217340" y="28850"/>
                  </a:lnTo>
                  <a:lnTo>
                    <a:pt x="1207217" y="13835"/>
                  </a:lnTo>
                  <a:lnTo>
                    <a:pt x="1192202" y="3712"/>
                  </a:lnTo>
                  <a:lnTo>
                    <a:pt x="1173815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14949" y="2023871"/>
            <a:ext cx="923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File</a:t>
            </a:r>
            <a:r>
              <a:rPr sz="1400" spc="-6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system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22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1" y="1529807"/>
            <a:ext cx="2568515" cy="221310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8450" indent="-285750">
              <a:spcBef>
                <a:spcPts val="395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Supported</a:t>
            </a: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operations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586740" lvl="1" indent="-285750">
              <a:spcBef>
                <a:spcPts val="235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Column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filtering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86740" lvl="1" indent="-285750">
              <a:spcBef>
                <a:spcPts val="310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Column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sorting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86740" lvl="1" indent="-285750">
              <a:spcBef>
                <a:spcPts val="335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Column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renaming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86740" lvl="1" indent="-285750">
              <a:spcBef>
                <a:spcPts val="315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Column type</a:t>
            </a:r>
            <a:r>
              <a:rPr sz="1400"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mapping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  <a:p>
            <a:pPr marL="586104" marR="5080" lvl="1" indent="-285750">
              <a:lnSpc>
                <a:spcPct val="101400"/>
              </a:lnSpc>
              <a:spcBef>
                <a:spcPts val="190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Select between union or intersection of  columns (in case of reading many</a:t>
            </a:r>
            <a:r>
              <a:rPr sz="1400" spc="-2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chemeClr val="tx2"/>
                </a:solidFill>
                <a:latin typeface="Arial"/>
                <a:cs typeface="Arial"/>
              </a:rPr>
              <a:t>files)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387733"/>
            <a:ext cx="8796698" cy="56682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5">
                <a:solidFill>
                  <a:schemeClr val="tx2"/>
                </a:solidFill>
              </a:rPr>
              <a:t>Transformation </a:t>
            </a:r>
            <a:r>
              <a:rPr sz="3600" spc="-65">
                <a:solidFill>
                  <a:schemeClr val="tx2"/>
                </a:solidFill>
              </a:rPr>
              <a:t>Tab</a:t>
            </a:r>
            <a:r>
              <a:rPr lang="en-US" sz="3600" spc="-65">
                <a:solidFill>
                  <a:schemeClr val="tx2"/>
                </a:solidFill>
              </a:rPr>
              <a:t> (Under CSV Reader Node)</a:t>
            </a:r>
            <a:endParaRPr sz="3600" spc="-65">
              <a:solidFill>
                <a:schemeClr val="tx2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23</a:t>
            </a:fld>
            <a:endParaRPr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0185F-9BB6-844A-954D-D5C4F0F9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34" y="1628800"/>
            <a:ext cx="5544564" cy="28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5736" y="543847"/>
            <a:ext cx="3216587" cy="689932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>
                <a:solidFill>
                  <a:schemeClr val="tx2"/>
                </a:solidFill>
              </a:rPr>
              <a:t>Data </a:t>
            </a:r>
            <a:r>
              <a:rPr spc="-5">
                <a:solidFill>
                  <a:schemeClr val="tx2"/>
                </a:solidFill>
              </a:rPr>
              <a:t>So</a:t>
            </a:r>
            <a:r>
              <a:rPr>
                <a:solidFill>
                  <a:schemeClr val="tx2"/>
                </a:solidFill>
              </a:rPr>
              <a:t>rt</a:t>
            </a:r>
            <a:r>
              <a:rPr lang="en-US">
                <a:solidFill>
                  <a:schemeClr val="tx2"/>
                </a:solidFill>
              </a:rPr>
              <a:t>ing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1" y="1500632"/>
            <a:ext cx="6240923" cy="10648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8450" indent="-285750">
              <a:spcBef>
                <a:spcPts val="625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Sorts </a:t>
            </a:r>
            <a:r>
              <a:rPr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pc="-1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table!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530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Choice of ascending or</a:t>
            </a:r>
            <a:r>
              <a:rPr spc="-3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descending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645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Sort by multiple</a:t>
            </a:r>
            <a:r>
              <a:rPr spc="-15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pc="-5">
                <a:solidFill>
                  <a:schemeClr val="tx2"/>
                </a:solidFill>
                <a:latin typeface="Arial"/>
                <a:cs typeface="Arial"/>
              </a:rPr>
              <a:t>columns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696" y="3140968"/>
            <a:ext cx="965249" cy="882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>
                <a:solidFill>
                  <a:schemeClr val="tx2"/>
                </a:solidFill>
              </a:rPr>
              <a:pPr marL="101600">
                <a:spcBef>
                  <a:spcPts val="15"/>
                </a:spcBef>
              </a:pPr>
              <a:t>24</a:t>
            </a:fld>
            <a:endParaRPr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3E3A52-5830-F642-8EFE-76CE0FC68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76" y="2082388"/>
            <a:ext cx="296196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4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868363"/>
          </a:xfrm>
        </p:spPr>
        <p:txBody>
          <a:bodyPr/>
          <a:lstStyle/>
          <a:p>
            <a:r>
              <a:rPr lang="en-US" spc="-5"/>
              <a:t>Unsupervised</a:t>
            </a:r>
            <a:r>
              <a:rPr lang="en-US" spc="-50"/>
              <a:t> </a:t>
            </a:r>
            <a:r>
              <a:rPr lang="en-US" spc="-5"/>
              <a:t>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6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363"/>
          </a:xfrm>
        </p:spPr>
        <p:txBody>
          <a:bodyPr/>
          <a:lstStyle/>
          <a:p>
            <a:r>
              <a:rPr lang="en-US" spc="-5"/>
              <a:t>Unsupervised</a:t>
            </a:r>
            <a:r>
              <a:rPr lang="en-US" spc="-50"/>
              <a:t> </a:t>
            </a:r>
            <a:r>
              <a:rPr lang="en-US" spc="-5"/>
              <a:t>Learning</a:t>
            </a:r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E8DE7F4-A7D6-1747-9509-8089E0374B5E}"/>
              </a:ext>
            </a:extLst>
          </p:cNvPr>
          <p:cNvSpPr txBox="1"/>
          <p:nvPr/>
        </p:nvSpPr>
        <p:spPr>
          <a:xfrm>
            <a:off x="309200" y="980728"/>
            <a:ext cx="8435975" cy="14523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39090" indent="-288290">
              <a:lnSpc>
                <a:spcPct val="100000"/>
              </a:lnSpc>
              <a:spcBef>
                <a:spcPts val="530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r>
              <a:rPr sz="2000">
                <a:solidFill>
                  <a:srgbClr val="3E3A39"/>
                </a:solidFill>
                <a:latin typeface="Arial"/>
                <a:cs typeface="Arial"/>
              </a:rPr>
              <a:t>A </a:t>
            </a:r>
            <a:r>
              <a:rPr sz="2000" spc="-5">
                <a:solidFill>
                  <a:srgbClr val="3E3A39"/>
                </a:solidFill>
                <a:latin typeface="Arial"/>
                <a:cs typeface="Arial"/>
              </a:rPr>
              <a:t>training set with many examples of </a:t>
            </a:r>
            <a:r>
              <a:rPr sz="2000" spc="-180">
                <a:solidFill>
                  <a:srgbClr val="3E3A39"/>
                </a:solidFill>
                <a:latin typeface="Arial Unicode MS"/>
                <a:cs typeface="Arial Unicode MS"/>
              </a:rPr>
              <a:t>(𝑿</a:t>
            </a:r>
            <a:r>
              <a:rPr sz="2000" spc="-310">
                <a:solidFill>
                  <a:srgbClr val="3E3A39"/>
                </a:solidFill>
                <a:latin typeface="Arial Unicode MS"/>
                <a:cs typeface="Arial Unicode MS"/>
              </a:rPr>
              <a:t>)</a:t>
            </a:r>
            <a:endParaRPr lang="en-US" sz="2000" spc="-310">
              <a:solidFill>
                <a:srgbClr val="3E3A39"/>
              </a:solidFill>
              <a:latin typeface="Arial Unicode MS"/>
              <a:cs typeface="Arial Unicode MS"/>
            </a:endParaRPr>
          </a:p>
          <a:p>
            <a:pPr marL="339090" indent="-288290">
              <a:lnSpc>
                <a:spcPct val="100000"/>
              </a:lnSpc>
              <a:spcBef>
                <a:spcPts val="530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endParaRPr sz="2000">
              <a:latin typeface="Arial Unicode MS"/>
              <a:cs typeface="Arial Unicode MS"/>
            </a:endParaRPr>
          </a:p>
          <a:p>
            <a:pPr marL="339090" indent="-288290">
              <a:lnSpc>
                <a:spcPct val="100000"/>
              </a:lnSpc>
              <a:spcBef>
                <a:spcPts val="645"/>
              </a:spcBef>
              <a:buClr>
                <a:srgbClr val="FFD800"/>
              </a:buClr>
              <a:buChar char="▪"/>
              <a:tabLst>
                <a:tab pos="338455" algn="l"/>
                <a:tab pos="339090" algn="l"/>
              </a:tabLst>
            </a:pPr>
            <a:r>
              <a:rPr sz="2000" spc="-5">
                <a:solidFill>
                  <a:srgbClr val="3E3A39"/>
                </a:solidFill>
                <a:latin typeface="Arial"/>
                <a:cs typeface="Arial"/>
              </a:rPr>
              <a:t>The model learns to group the examples </a:t>
            </a:r>
            <a:r>
              <a:rPr sz="2000" spc="-555">
                <a:solidFill>
                  <a:srgbClr val="3E3A39"/>
                </a:solidFill>
                <a:latin typeface="Arial Unicode MS"/>
                <a:cs typeface="Arial Unicode MS"/>
              </a:rPr>
              <a:t>𝑿</a:t>
            </a:r>
            <a:r>
              <a:rPr sz="2000" spc="-100">
                <a:solidFill>
                  <a:srgbClr val="3E3A39"/>
                </a:solidFill>
                <a:latin typeface="Arial Unicode MS"/>
                <a:cs typeface="Arial Unicode MS"/>
              </a:rPr>
              <a:t> </a:t>
            </a:r>
            <a:r>
              <a:rPr sz="2000" spc="-5">
                <a:solidFill>
                  <a:srgbClr val="3E3A39"/>
                </a:solidFill>
                <a:latin typeface="Arial"/>
                <a:cs typeface="Arial"/>
              </a:rPr>
              <a:t>of the training set based on</a:t>
            </a:r>
            <a:r>
              <a:rPr sz="2000" spc="65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2000" spc="-5">
                <a:solidFill>
                  <a:srgbClr val="3E3A39"/>
                </a:solidFill>
                <a:latin typeface="Arial"/>
                <a:cs typeface="Arial"/>
              </a:rPr>
              <a:t>similarity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111F31D-51D6-374D-8797-E57140BF45C5}"/>
              </a:ext>
            </a:extLst>
          </p:cNvPr>
          <p:cNvSpPr txBox="1"/>
          <p:nvPr/>
        </p:nvSpPr>
        <p:spPr>
          <a:xfrm>
            <a:off x="635590" y="2697232"/>
            <a:ext cx="256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rgbClr val="3E3A39"/>
                </a:solidFill>
                <a:latin typeface="Arial"/>
                <a:cs typeface="Arial"/>
              </a:rPr>
              <a:t>(closeness) or</a:t>
            </a:r>
            <a:r>
              <a:rPr sz="1800" spc="-3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800" spc="-5">
                <a:solidFill>
                  <a:srgbClr val="3E3A39"/>
                </a:solidFill>
                <a:latin typeface="Arial"/>
                <a:cs typeface="Arial"/>
              </a:rPr>
              <a:t>probability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4BBFDD22-6A7A-4F47-9DE4-A88CC2BEE8FA}"/>
              </a:ext>
            </a:extLst>
          </p:cNvPr>
          <p:cNvGrpSpPr/>
          <p:nvPr/>
        </p:nvGrpSpPr>
        <p:grpSpPr>
          <a:xfrm>
            <a:off x="1937490" y="3255552"/>
            <a:ext cx="5934075" cy="2553970"/>
            <a:chOff x="1937490" y="2460947"/>
            <a:chExt cx="5934075" cy="255397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00A28CAF-3E91-D64E-A710-BD3AA197F3F8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04BB017-A994-3443-A35D-BA6F610E252C}"/>
                </a:ext>
              </a:extLst>
            </p:cNvPr>
            <p:cNvSpPr/>
            <p:nvPr/>
          </p:nvSpPr>
          <p:spPr>
            <a:xfrm>
              <a:off x="5964398" y="41308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0A1249E-F106-E145-951E-2CECDB50BFDD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9"/>
                  </a:lnTo>
                  <a:lnTo>
                    <a:pt x="5658" y="100037"/>
                  </a:lnTo>
                  <a:lnTo>
                    <a:pt x="21089" y="122926"/>
                  </a:lnTo>
                  <a:lnTo>
                    <a:pt x="43976" y="138358"/>
                  </a:lnTo>
                  <a:lnTo>
                    <a:pt x="72003" y="144016"/>
                  </a:lnTo>
                  <a:lnTo>
                    <a:pt x="100031" y="138358"/>
                  </a:lnTo>
                  <a:lnTo>
                    <a:pt x="122918" y="122926"/>
                  </a:lnTo>
                  <a:lnTo>
                    <a:pt x="138349" y="100037"/>
                  </a:lnTo>
                  <a:lnTo>
                    <a:pt x="144007" y="72009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1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38E929C-D168-DC45-9340-840A3036A675}"/>
                </a:ext>
              </a:extLst>
            </p:cNvPr>
            <p:cNvSpPr/>
            <p:nvPr/>
          </p:nvSpPr>
          <p:spPr>
            <a:xfrm>
              <a:off x="6116798" y="4283274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E7BE60F8-65EA-B347-8D53-202866EA1656}"/>
                </a:ext>
              </a:extLst>
            </p:cNvPr>
            <p:cNvSpPr/>
            <p:nvPr/>
          </p:nvSpPr>
          <p:spPr>
            <a:xfrm>
              <a:off x="2497273" y="3081007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1A19C20E-FA9B-D54D-90DE-0AC32E5006C4}"/>
                </a:ext>
              </a:extLst>
            </p:cNvPr>
            <p:cNvSpPr/>
            <p:nvPr/>
          </p:nvSpPr>
          <p:spPr>
            <a:xfrm>
              <a:off x="2572956" y="2856048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91337165-1077-B54E-A18C-D912D9F3D195}"/>
                </a:ext>
              </a:extLst>
            </p:cNvPr>
            <p:cNvSpPr/>
            <p:nvPr/>
          </p:nvSpPr>
          <p:spPr>
            <a:xfrm>
              <a:off x="2765529" y="3008999"/>
              <a:ext cx="309108" cy="309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F2390325-C6E3-F740-B573-03ADE124F167}"/>
                </a:ext>
              </a:extLst>
            </p:cNvPr>
            <p:cNvSpPr/>
            <p:nvPr/>
          </p:nvSpPr>
          <p:spPr>
            <a:xfrm>
              <a:off x="4458511" y="3355210"/>
              <a:ext cx="156708" cy="156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C26CBA27-4751-5145-BE84-74E61B745F19}"/>
                </a:ext>
              </a:extLst>
            </p:cNvPr>
            <p:cNvSpPr/>
            <p:nvPr/>
          </p:nvSpPr>
          <p:spPr>
            <a:xfrm>
              <a:off x="3522593" y="3153016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E426879-1B9E-8E44-B6C0-34F7B88154EC}"/>
                </a:ext>
              </a:extLst>
            </p:cNvPr>
            <p:cNvSpPr/>
            <p:nvPr/>
          </p:nvSpPr>
          <p:spPr>
            <a:xfrm>
              <a:off x="3475755" y="2907193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E6980DCD-90CE-3948-A22D-EB1E943C79E7}"/>
                </a:ext>
              </a:extLst>
            </p:cNvPr>
            <p:cNvSpPr/>
            <p:nvPr/>
          </p:nvSpPr>
          <p:spPr>
            <a:xfrm>
              <a:off x="4515857" y="2954690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EC3462AD-8AA5-A646-99D5-C2EE94A751C8}"/>
                </a:ext>
              </a:extLst>
            </p:cNvPr>
            <p:cNvSpPr/>
            <p:nvPr/>
          </p:nvSpPr>
          <p:spPr>
            <a:xfrm>
              <a:off x="2610401" y="4075282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A47862BC-F748-F14F-A84A-4DF1B9A2F74A}"/>
                </a:ext>
              </a:extLst>
            </p:cNvPr>
            <p:cNvSpPr/>
            <p:nvPr/>
          </p:nvSpPr>
          <p:spPr>
            <a:xfrm>
              <a:off x="3936639" y="3089391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8E7557F-20DA-BC4C-802E-868D62DA7863}"/>
                </a:ext>
              </a:extLst>
            </p:cNvPr>
            <p:cNvSpPr/>
            <p:nvPr/>
          </p:nvSpPr>
          <p:spPr>
            <a:xfrm>
              <a:off x="2806336" y="3570479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E3771762-0BB1-DC40-95E1-C91F06F51E6D}"/>
                </a:ext>
              </a:extLst>
            </p:cNvPr>
            <p:cNvSpPr/>
            <p:nvPr/>
          </p:nvSpPr>
          <p:spPr>
            <a:xfrm>
              <a:off x="3814017" y="3515993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8DB53291-BC79-3B4E-A90F-4A7DF0B20D3B}"/>
                </a:ext>
              </a:extLst>
            </p:cNvPr>
            <p:cNvSpPr/>
            <p:nvPr/>
          </p:nvSpPr>
          <p:spPr>
            <a:xfrm>
              <a:off x="3457538" y="3574925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D74C1A87-2420-0340-A87C-20B7FB484F44}"/>
                </a:ext>
              </a:extLst>
            </p:cNvPr>
            <p:cNvSpPr/>
            <p:nvPr/>
          </p:nvSpPr>
          <p:spPr>
            <a:xfrm>
              <a:off x="3096157" y="3848569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D5047698-92E5-2747-9355-FF142378F0F7}"/>
                </a:ext>
              </a:extLst>
            </p:cNvPr>
            <p:cNvSpPr/>
            <p:nvPr/>
          </p:nvSpPr>
          <p:spPr>
            <a:xfrm>
              <a:off x="5666625" y="3761547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B6DBEAC5-7663-C842-8CFF-5C436D50254E}"/>
                </a:ext>
              </a:extLst>
            </p:cNvPr>
            <p:cNvSpPr/>
            <p:nvPr/>
          </p:nvSpPr>
          <p:spPr>
            <a:xfrm>
              <a:off x="5619787" y="3515724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612BB7AB-783E-B047-B051-A8538E1EB5A0}"/>
                </a:ext>
              </a:extLst>
            </p:cNvPr>
            <p:cNvSpPr/>
            <p:nvPr/>
          </p:nvSpPr>
          <p:spPr>
            <a:xfrm>
              <a:off x="6080671" y="3697922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42109E4B-9093-8449-876E-B3B4E2C84E5A}"/>
                </a:ext>
              </a:extLst>
            </p:cNvPr>
            <p:cNvSpPr/>
            <p:nvPr/>
          </p:nvSpPr>
          <p:spPr>
            <a:xfrm>
              <a:off x="5171263" y="3883863"/>
              <a:ext cx="156708" cy="156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68D9069-ECC3-A14F-B9E6-65F2A3421763}"/>
                </a:ext>
              </a:extLst>
            </p:cNvPr>
            <p:cNvSpPr/>
            <p:nvPr/>
          </p:nvSpPr>
          <p:spPr>
            <a:xfrm>
              <a:off x="6030052" y="3347152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B81B24DD-454F-F243-AF39-C954509B873B}"/>
                </a:ext>
              </a:extLst>
            </p:cNvPr>
            <p:cNvSpPr/>
            <p:nvPr/>
          </p:nvSpPr>
          <p:spPr>
            <a:xfrm>
              <a:off x="4701148" y="4529559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14FABE2C-582F-1440-B238-8359D0CBB079}"/>
                </a:ext>
              </a:extLst>
            </p:cNvPr>
            <p:cNvSpPr/>
            <p:nvPr/>
          </p:nvSpPr>
          <p:spPr>
            <a:xfrm>
              <a:off x="6522655" y="3587733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163A6341-8CDC-7C42-9218-422578432515}"/>
                </a:ext>
              </a:extLst>
            </p:cNvPr>
            <p:cNvSpPr/>
            <p:nvPr/>
          </p:nvSpPr>
          <p:spPr>
            <a:xfrm>
              <a:off x="5189565" y="4439941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1A9EC77C-B50A-9E49-AE27-488099ED712C}"/>
                </a:ext>
              </a:extLst>
            </p:cNvPr>
            <p:cNvSpPr/>
            <p:nvPr/>
          </p:nvSpPr>
          <p:spPr>
            <a:xfrm>
              <a:off x="4080022" y="4450216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20945D08-6113-B04E-BBE1-6EB1F27C21D7}"/>
                </a:ext>
              </a:extLst>
            </p:cNvPr>
            <p:cNvSpPr/>
            <p:nvPr/>
          </p:nvSpPr>
          <p:spPr>
            <a:xfrm>
              <a:off x="5460392" y="4119866"/>
              <a:ext cx="156708" cy="156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3EFD71E5-8A19-5043-9723-602D0CFF3B71}"/>
                </a:ext>
              </a:extLst>
            </p:cNvPr>
            <p:cNvSpPr/>
            <p:nvPr/>
          </p:nvSpPr>
          <p:spPr>
            <a:xfrm>
              <a:off x="6385471" y="4002722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D4A1AC3C-0EC1-3B47-864C-F9BE8B48CD21}"/>
                </a:ext>
              </a:extLst>
            </p:cNvPr>
            <p:cNvSpPr/>
            <p:nvPr/>
          </p:nvSpPr>
          <p:spPr>
            <a:xfrm>
              <a:off x="6666664" y="4117021"/>
              <a:ext cx="156708" cy="156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58EE8643-6347-DD44-BF3A-20B16705F54A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72003" y="0"/>
                  </a:moveTo>
                  <a:lnTo>
                    <a:pt x="43976" y="5658"/>
                  </a:lnTo>
                  <a:lnTo>
                    <a:pt x="21089" y="21090"/>
                  </a:lnTo>
                  <a:lnTo>
                    <a:pt x="5658" y="43979"/>
                  </a:lnTo>
                  <a:lnTo>
                    <a:pt x="0" y="72007"/>
                  </a:lnTo>
                  <a:lnTo>
                    <a:pt x="5658" y="100036"/>
                  </a:lnTo>
                  <a:lnTo>
                    <a:pt x="21089" y="122925"/>
                  </a:lnTo>
                  <a:lnTo>
                    <a:pt x="43976" y="138357"/>
                  </a:lnTo>
                  <a:lnTo>
                    <a:pt x="72003" y="144015"/>
                  </a:lnTo>
                  <a:lnTo>
                    <a:pt x="100030" y="138357"/>
                  </a:lnTo>
                  <a:lnTo>
                    <a:pt x="122918" y="122925"/>
                  </a:lnTo>
                  <a:lnTo>
                    <a:pt x="138349" y="100036"/>
                  </a:lnTo>
                  <a:lnTo>
                    <a:pt x="144007" y="72007"/>
                  </a:lnTo>
                  <a:lnTo>
                    <a:pt x="138349" y="43979"/>
                  </a:lnTo>
                  <a:lnTo>
                    <a:pt x="122918" y="21090"/>
                  </a:lnTo>
                  <a:lnTo>
                    <a:pt x="100030" y="5658"/>
                  </a:lnTo>
                  <a:lnTo>
                    <a:pt x="72003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B52E7C96-6354-B64E-9C94-1C906CC1F707}"/>
                </a:ext>
              </a:extLst>
            </p:cNvPr>
            <p:cNvSpPr/>
            <p:nvPr/>
          </p:nvSpPr>
          <p:spPr>
            <a:xfrm>
              <a:off x="5912719" y="449460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72008"/>
                  </a:moveTo>
                  <a:lnTo>
                    <a:pt x="5658" y="43979"/>
                  </a:lnTo>
                  <a:lnTo>
                    <a:pt x="21089" y="21090"/>
                  </a:lnTo>
                  <a:lnTo>
                    <a:pt x="43976" y="5658"/>
                  </a:lnTo>
                  <a:lnTo>
                    <a:pt x="72004" y="0"/>
                  </a:lnTo>
                  <a:lnTo>
                    <a:pt x="100031" y="5658"/>
                  </a:lnTo>
                  <a:lnTo>
                    <a:pt x="122918" y="21090"/>
                  </a:lnTo>
                  <a:lnTo>
                    <a:pt x="138349" y="43979"/>
                  </a:lnTo>
                  <a:lnTo>
                    <a:pt x="144008" y="72008"/>
                  </a:lnTo>
                  <a:lnTo>
                    <a:pt x="138349" y="100036"/>
                  </a:lnTo>
                  <a:lnTo>
                    <a:pt x="122918" y="122925"/>
                  </a:lnTo>
                  <a:lnTo>
                    <a:pt x="100031" y="138357"/>
                  </a:lnTo>
                  <a:lnTo>
                    <a:pt x="72004" y="144016"/>
                  </a:lnTo>
                  <a:lnTo>
                    <a:pt x="43976" y="138357"/>
                  </a:lnTo>
                  <a:lnTo>
                    <a:pt x="21089" y="122925"/>
                  </a:lnTo>
                  <a:lnTo>
                    <a:pt x="5658" y="10003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62FC75E1-EF9F-C343-96B5-92E65288B88A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62846" y="0"/>
                  </a:moveTo>
                  <a:lnTo>
                    <a:pt x="36591" y="8525"/>
                  </a:lnTo>
                  <a:lnTo>
                    <a:pt x="15449" y="26272"/>
                  </a:lnTo>
                  <a:lnTo>
                    <a:pt x="2284" y="51654"/>
                  </a:lnTo>
                  <a:lnTo>
                    <a:pt x="0" y="80156"/>
                  </a:lnTo>
                  <a:lnTo>
                    <a:pt x="8526" y="106410"/>
                  </a:lnTo>
                  <a:lnTo>
                    <a:pt x="26275" y="127551"/>
                  </a:lnTo>
                  <a:lnTo>
                    <a:pt x="51658" y="140716"/>
                  </a:lnTo>
                  <a:lnTo>
                    <a:pt x="80161" y="143001"/>
                  </a:lnTo>
                  <a:lnTo>
                    <a:pt x="106416" y="134476"/>
                  </a:lnTo>
                  <a:lnTo>
                    <a:pt x="127558" y="116729"/>
                  </a:lnTo>
                  <a:lnTo>
                    <a:pt x="140722" y="91347"/>
                  </a:lnTo>
                  <a:lnTo>
                    <a:pt x="143007" y="62845"/>
                  </a:lnTo>
                  <a:lnTo>
                    <a:pt x="134481" y="36591"/>
                  </a:lnTo>
                  <a:lnTo>
                    <a:pt x="116732" y="15449"/>
                  </a:lnTo>
                  <a:lnTo>
                    <a:pt x="91348" y="2285"/>
                  </a:lnTo>
                  <a:lnTo>
                    <a:pt x="62846" y="0"/>
                  </a:lnTo>
                  <a:close/>
                </a:path>
              </a:pathLst>
            </a:custGeom>
            <a:solidFill>
              <a:srgbClr val="ADB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083DF2F1-2151-9341-AD9A-DA5DDA0516F4}"/>
                </a:ext>
              </a:extLst>
            </p:cNvPr>
            <p:cNvSpPr/>
            <p:nvPr/>
          </p:nvSpPr>
          <p:spPr>
            <a:xfrm>
              <a:off x="6065620" y="4647514"/>
              <a:ext cx="143510" cy="143510"/>
            </a:xfrm>
            <a:custGeom>
              <a:avLst/>
              <a:gdLst/>
              <a:ahLst/>
              <a:cxnLst/>
              <a:rect l="l" t="t" r="r" b="b"/>
              <a:pathLst>
                <a:path w="143510" h="143510">
                  <a:moveTo>
                    <a:pt x="51659" y="140716"/>
                  </a:moveTo>
                  <a:lnTo>
                    <a:pt x="26275" y="127551"/>
                  </a:lnTo>
                  <a:lnTo>
                    <a:pt x="8526" y="106410"/>
                  </a:lnTo>
                  <a:lnTo>
                    <a:pt x="0" y="80156"/>
                  </a:lnTo>
                  <a:lnTo>
                    <a:pt x="2284" y="51654"/>
                  </a:lnTo>
                  <a:lnTo>
                    <a:pt x="15449" y="26272"/>
                  </a:lnTo>
                  <a:lnTo>
                    <a:pt x="36591" y="8525"/>
                  </a:lnTo>
                  <a:lnTo>
                    <a:pt x="62846" y="0"/>
                  </a:lnTo>
                  <a:lnTo>
                    <a:pt x="91349" y="2285"/>
                  </a:lnTo>
                  <a:lnTo>
                    <a:pt x="116732" y="15449"/>
                  </a:lnTo>
                  <a:lnTo>
                    <a:pt x="134481" y="36591"/>
                  </a:lnTo>
                  <a:lnTo>
                    <a:pt x="143008" y="62845"/>
                  </a:lnTo>
                  <a:lnTo>
                    <a:pt x="140723" y="91347"/>
                  </a:lnTo>
                  <a:lnTo>
                    <a:pt x="127559" y="116729"/>
                  </a:lnTo>
                  <a:lnTo>
                    <a:pt x="106416" y="134476"/>
                  </a:lnTo>
                  <a:lnTo>
                    <a:pt x="80161" y="143001"/>
                  </a:lnTo>
                  <a:lnTo>
                    <a:pt x="51659" y="140716"/>
                  </a:lnTo>
                  <a:close/>
                </a:path>
              </a:pathLst>
            </a:custGeom>
            <a:ln w="12699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77B407F2-A45F-EE43-A515-30405E9B5AE9}"/>
                </a:ext>
              </a:extLst>
            </p:cNvPr>
            <p:cNvSpPr/>
            <p:nvPr/>
          </p:nvSpPr>
          <p:spPr>
            <a:xfrm>
              <a:off x="1937486" y="2460955"/>
              <a:ext cx="5934075" cy="2553970"/>
            </a:xfrm>
            <a:custGeom>
              <a:avLst/>
              <a:gdLst/>
              <a:ahLst/>
              <a:cxnLst/>
              <a:rect l="l" t="t" r="r" b="b"/>
              <a:pathLst>
                <a:path w="5934075" h="2553970">
                  <a:moveTo>
                    <a:pt x="5933668" y="2403513"/>
                  </a:moveTo>
                  <a:lnTo>
                    <a:pt x="5857468" y="2365413"/>
                  </a:lnTo>
                  <a:lnTo>
                    <a:pt x="5857468" y="2400338"/>
                  </a:lnTo>
                  <a:lnTo>
                    <a:pt x="125285" y="2400338"/>
                  </a:lnTo>
                  <a:lnTo>
                    <a:pt x="125285" y="76200"/>
                  </a:lnTo>
                  <a:lnTo>
                    <a:pt x="160210" y="76200"/>
                  </a:lnTo>
                  <a:lnTo>
                    <a:pt x="153860" y="63500"/>
                  </a:lnTo>
                  <a:lnTo>
                    <a:pt x="122110" y="0"/>
                  </a:lnTo>
                  <a:lnTo>
                    <a:pt x="84010" y="76200"/>
                  </a:lnTo>
                  <a:lnTo>
                    <a:pt x="118935" y="76200"/>
                  </a:lnTo>
                  <a:lnTo>
                    <a:pt x="118935" y="2400338"/>
                  </a:lnTo>
                  <a:lnTo>
                    <a:pt x="0" y="2400338"/>
                  </a:lnTo>
                  <a:lnTo>
                    <a:pt x="0" y="2406688"/>
                  </a:lnTo>
                  <a:lnTo>
                    <a:pt x="118935" y="2406688"/>
                  </a:lnTo>
                  <a:lnTo>
                    <a:pt x="118935" y="2553728"/>
                  </a:lnTo>
                  <a:lnTo>
                    <a:pt x="125285" y="2553728"/>
                  </a:lnTo>
                  <a:lnTo>
                    <a:pt x="125285" y="2406688"/>
                  </a:lnTo>
                  <a:lnTo>
                    <a:pt x="5857468" y="2406688"/>
                  </a:lnTo>
                  <a:lnTo>
                    <a:pt x="5857468" y="2441613"/>
                  </a:lnTo>
                  <a:lnTo>
                    <a:pt x="5927318" y="2406688"/>
                  </a:lnTo>
                  <a:lnTo>
                    <a:pt x="5933668" y="2403513"/>
                  </a:lnTo>
                  <a:close/>
                </a:path>
              </a:pathLst>
            </a:custGeom>
            <a:solidFill>
              <a:srgbClr val="3E3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79FE63ED-C3D2-7F42-AD4E-DB968C3DF1E6}"/>
                </a:ext>
              </a:extLst>
            </p:cNvPr>
            <p:cNvSpPr/>
            <p:nvPr/>
          </p:nvSpPr>
          <p:spPr>
            <a:xfrm>
              <a:off x="4832281" y="4211079"/>
              <a:ext cx="155708" cy="155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30250213-BB96-0543-8916-5F56BEF3C208}"/>
                </a:ext>
              </a:extLst>
            </p:cNvPr>
            <p:cNvSpPr/>
            <p:nvPr/>
          </p:nvSpPr>
          <p:spPr>
            <a:xfrm>
              <a:off x="5577776" y="4567552"/>
              <a:ext cx="155708" cy="155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2">
              <a:extLst>
                <a:ext uri="{FF2B5EF4-FFF2-40B4-BE49-F238E27FC236}">
                  <a16:creationId xmlns:a16="http://schemas.microsoft.com/office/drawing/2014/main" id="{7C595145-E5F5-7545-9DB3-7F4B4C209EA0}"/>
                </a:ext>
              </a:extLst>
            </p:cNvPr>
            <p:cNvSpPr/>
            <p:nvPr/>
          </p:nvSpPr>
          <p:spPr>
            <a:xfrm>
              <a:off x="4328525" y="4037332"/>
              <a:ext cx="155708" cy="155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3">
              <a:extLst>
                <a:ext uri="{FF2B5EF4-FFF2-40B4-BE49-F238E27FC236}">
                  <a16:creationId xmlns:a16="http://schemas.microsoft.com/office/drawing/2014/main" id="{D08A877F-5207-3E49-9B18-4066B9719423}"/>
                </a:ext>
              </a:extLst>
            </p:cNvPr>
            <p:cNvSpPr/>
            <p:nvPr/>
          </p:nvSpPr>
          <p:spPr>
            <a:xfrm>
              <a:off x="2250476" y="2830146"/>
              <a:ext cx="162911" cy="162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E2091833-C59F-EF48-8A19-DD2342C619B8}"/>
                </a:ext>
              </a:extLst>
            </p:cNvPr>
            <p:cNvSpPr/>
            <p:nvPr/>
          </p:nvSpPr>
          <p:spPr>
            <a:xfrm>
              <a:off x="6621182" y="4555577"/>
              <a:ext cx="161868" cy="1618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5">
            <a:extLst>
              <a:ext uri="{FF2B5EF4-FFF2-40B4-BE49-F238E27FC236}">
                <a16:creationId xmlns:a16="http://schemas.microsoft.com/office/drawing/2014/main" id="{DD43BD08-B2F0-BA4E-A384-AA78C39E7886}"/>
              </a:ext>
            </a:extLst>
          </p:cNvPr>
          <p:cNvSpPr txBox="1"/>
          <p:nvPr/>
        </p:nvSpPr>
        <p:spPr>
          <a:xfrm>
            <a:off x="7644710" y="5649560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>
                <a:solidFill>
                  <a:srgbClr val="3E3A39"/>
                </a:solidFill>
                <a:latin typeface="Arial"/>
                <a:cs typeface="Arial"/>
              </a:rPr>
              <a:t>1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00382B28-784C-5748-9213-F571AE3BE36B}"/>
              </a:ext>
            </a:extLst>
          </p:cNvPr>
          <p:cNvSpPr txBox="1"/>
          <p:nvPr/>
        </p:nvSpPr>
        <p:spPr>
          <a:xfrm>
            <a:off x="1706220" y="3141056"/>
            <a:ext cx="27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3E3A39"/>
                </a:solidFill>
                <a:latin typeface="Arial"/>
                <a:cs typeface="Arial"/>
              </a:rPr>
              <a:t>x</a:t>
            </a:r>
            <a:r>
              <a:rPr sz="1800" baseline="-13888">
                <a:solidFill>
                  <a:srgbClr val="3E3A39"/>
                </a:solidFill>
                <a:latin typeface="Arial"/>
                <a:cs typeface="Arial"/>
              </a:rPr>
              <a:t>2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D93E0FDA-77DF-E443-8BD1-B06E733F5ADF}"/>
              </a:ext>
            </a:extLst>
          </p:cNvPr>
          <p:cNvSpPr txBox="1"/>
          <p:nvPr/>
        </p:nvSpPr>
        <p:spPr>
          <a:xfrm>
            <a:off x="357901" y="3361474"/>
            <a:ext cx="1348740" cy="1600835"/>
          </a:xfrm>
          <a:prstGeom prst="rect">
            <a:avLst/>
          </a:prstGeom>
          <a:ln w="9525">
            <a:solidFill>
              <a:srgbClr val="3E3A3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805" marR="605155" indent="520700">
              <a:lnSpc>
                <a:spcPct val="98600"/>
              </a:lnSpc>
              <a:spcBef>
                <a:spcPts val="370"/>
              </a:spcBef>
            </a:pPr>
            <a:r>
              <a:rPr sz="1400" spc="-280">
                <a:solidFill>
                  <a:srgbClr val="3E3A39"/>
                </a:solidFill>
                <a:latin typeface="Arial Unicode MS"/>
                <a:cs typeface="Arial Unicode MS"/>
              </a:rPr>
              <a:t>𝑿 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Age  Money</a:t>
            </a:r>
            <a:endParaRPr sz="1400">
              <a:latin typeface="Arial"/>
              <a:cs typeface="Arial"/>
            </a:endParaRPr>
          </a:p>
          <a:p>
            <a:pPr marL="90805" marR="96520">
              <a:lnSpc>
                <a:spcPct val="100699"/>
              </a:lnSpc>
              <a:spcBef>
                <a:spcPts val="15"/>
              </a:spcBef>
            </a:pPr>
            <a:r>
              <a:rPr sz="1400" spc="-20">
                <a:solidFill>
                  <a:srgbClr val="3E3A39"/>
                </a:solidFill>
                <a:latin typeface="Arial"/>
                <a:cs typeface="Arial"/>
              </a:rPr>
              <a:t>Temperature 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Speed  Number of</a:t>
            </a:r>
            <a:r>
              <a:rPr sz="1400" spc="-85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taxi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ts val="1610"/>
              </a:lnSpc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0">
            <a:extLst>
              <a:ext uri="{FF2B5EF4-FFF2-40B4-BE49-F238E27FC236}">
                <a16:creationId xmlns:a16="http://schemas.microsoft.com/office/drawing/2014/main" id="{D262F887-2141-624F-83C3-BA4910BD8B09}"/>
              </a:ext>
            </a:extLst>
          </p:cNvPr>
          <p:cNvGrpSpPr/>
          <p:nvPr/>
        </p:nvGrpSpPr>
        <p:grpSpPr>
          <a:xfrm>
            <a:off x="2160828" y="3240200"/>
            <a:ext cx="5088255" cy="2442210"/>
            <a:chOff x="2160828" y="2445595"/>
            <a:chExt cx="5088255" cy="2442210"/>
          </a:xfrm>
        </p:grpSpPr>
        <p:sp>
          <p:nvSpPr>
            <p:cNvPr id="54" name="object 51">
              <a:extLst>
                <a:ext uri="{FF2B5EF4-FFF2-40B4-BE49-F238E27FC236}">
                  <a16:creationId xmlns:a16="http://schemas.microsoft.com/office/drawing/2014/main" id="{CECDEC68-18DD-1E45-8695-5117521AD67D}"/>
                </a:ext>
              </a:extLst>
            </p:cNvPr>
            <p:cNvSpPr/>
            <p:nvPr/>
          </p:nvSpPr>
          <p:spPr>
            <a:xfrm>
              <a:off x="2160828" y="2448100"/>
              <a:ext cx="5088062" cy="24391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96FF1ADB-50DF-114A-9A85-CB9F014F4C3F}"/>
                </a:ext>
              </a:extLst>
            </p:cNvPr>
            <p:cNvSpPr/>
            <p:nvPr/>
          </p:nvSpPr>
          <p:spPr>
            <a:xfrm>
              <a:off x="2753366" y="2445595"/>
              <a:ext cx="2581910" cy="406400"/>
            </a:xfrm>
            <a:custGeom>
              <a:avLst/>
              <a:gdLst/>
              <a:ahLst/>
              <a:cxnLst/>
              <a:rect l="l" t="t" r="r" b="b"/>
              <a:pathLst>
                <a:path w="2581910" h="406400">
                  <a:moveTo>
                    <a:pt x="87845" y="311424"/>
                  </a:moveTo>
                  <a:lnTo>
                    <a:pt x="0" y="371622"/>
                  </a:lnTo>
                  <a:lnTo>
                    <a:pt x="100864" y="405780"/>
                  </a:lnTo>
                  <a:lnTo>
                    <a:pt x="96824" y="376497"/>
                  </a:lnTo>
                  <a:lnTo>
                    <a:pt x="80802" y="376497"/>
                  </a:lnTo>
                  <a:lnTo>
                    <a:pt x="76462" y="345046"/>
                  </a:lnTo>
                  <a:lnTo>
                    <a:pt x="92185" y="342876"/>
                  </a:lnTo>
                  <a:lnTo>
                    <a:pt x="87845" y="311424"/>
                  </a:lnTo>
                  <a:close/>
                </a:path>
                <a:path w="2581910" h="406400">
                  <a:moveTo>
                    <a:pt x="92185" y="342876"/>
                  </a:moveTo>
                  <a:lnTo>
                    <a:pt x="76462" y="345046"/>
                  </a:lnTo>
                  <a:lnTo>
                    <a:pt x="80802" y="376497"/>
                  </a:lnTo>
                  <a:lnTo>
                    <a:pt x="96525" y="374328"/>
                  </a:lnTo>
                  <a:lnTo>
                    <a:pt x="92185" y="342876"/>
                  </a:lnTo>
                  <a:close/>
                </a:path>
                <a:path w="2581910" h="406400">
                  <a:moveTo>
                    <a:pt x="96525" y="374328"/>
                  </a:moveTo>
                  <a:lnTo>
                    <a:pt x="80802" y="376497"/>
                  </a:lnTo>
                  <a:lnTo>
                    <a:pt x="96824" y="376497"/>
                  </a:lnTo>
                  <a:lnTo>
                    <a:pt x="96525" y="374328"/>
                  </a:lnTo>
                  <a:close/>
                </a:path>
                <a:path w="2581910" h="406400">
                  <a:moveTo>
                    <a:pt x="2577095" y="0"/>
                  </a:moveTo>
                  <a:lnTo>
                    <a:pt x="92185" y="342876"/>
                  </a:lnTo>
                  <a:lnTo>
                    <a:pt x="96525" y="374328"/>
                  </a:lnTo>
                  <a:lnTo>
                    <a:pt x="2581435" y="31451"/>
                  </a:lnTo>
                  <a:lnTo>
                    <a:pt x="2577095" y="0"/>
                  </a:lnTo>
                  <a:close/>
                </a:path>
              </a:pathLst>
            </a:custGeom>
            <a:solidFill>
              <a:srgbClr val="FFD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3">
            <a:extLst>
              <a:ext uri="{FF2B5EF4-FFF2-40B4-BE49-F238E27FC236}">
                <a16:creationId xmlns:a16="http://schemas.microsoft.com/office/drawing/2014/main" id="{F7673C56-760E-3240-8406-E25FF8CB32EE}"/>
              </a:ext>
            </a:extLst>
          </p:cNvPr>
          <p:cNvSpPr txBox="1"/>
          <p:nvPr/>
        </p:nvSpPr>
        <p:spPr>
          <a:xfrm>
            <a:off x="5020880" y="2697232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3E3A39"/>
                </a:solidFill>
                <a:latin typeface="Arial"/>
                <a:cs typeface="Arial"/>
              </a:rPr>
              <a:t>m</a:t>
            </a:r>
            <a:r>
              <a:rPr sz="1800" spc="-5">
                <a:solidFill>
                  <a:srgbClr val="3E3A39"/>
                </a:solidFill>
                <a:latin typeface="Arial"/>
                <a:cs typeface="Arial"/>
              </a:rPr>
              <a:t>ode</a:t>
            </a:r>
            <a:r>
              <a:rPr sz="1800">
                <a:solidFill>
                  <a:srgbClr val="3E3A39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365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Customer</a:t>
            </a:r>
            <a:r>
              <a:rPr lang="en-US" spc="-35"/>
              <a:t> </a:t>
            </a:r>
            <a:r>
              <a:rPr lang="en-US" spc="-5"/>
              <a:t>Segmentation</a:t>
            </a:r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D7F1CA0-C0C2-814C-8440-5ED52CD74EE6}"/>
              </a:ext>
            </a:extLst>
          </p:cNvPr>
          <p:cNvSpPr/>
          <p:nvPr/>
        </p:nvSpPr>
        <p:spPr>
          <a:xfrm>
            <a:off x="3810805" y="2814908"/>
            <a:ext cx="1621945" cy="195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D97717-B301-734B-9BDE-0C3171FCC233}"/>
              </a:ext>
            </a:extLst>
          </p:cNvPr>
          <p:cNvSpPr txBox="1"/>
          <p:nvPr/>
        </p:nvSpPr>
        <p:spPr>
          <a:xfrm>
            <a:off x="4135303" y="4910048"/>
            <a:ext cx="857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3E3A39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33F6321A-BCBE-0A42-95C3-1CCE1D115FBA}"/>
              </a:ext>
            </a:extLst>
          </p:cNvPr>
          <p:cNvSpPr/>
          <p:nvPr/>
        </p:nvSpPr>
        <p:spPr>
          <a:xfrm>
            <a:off x="3141108" y="345918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0EBF75C-B027-2642-AA8D-9147F6578FFF}"/>
              </a:ext>
            </a:extLst>
          </p:cNvPr>
          <p:cNvSpPr/>
          <p:nvPr/>
        </p:nvSpPr>
        <p:spPr>
          <a:xfrm>
            <a:off x="5546890" y="3459183"/>
            <a:ext cx="477520" cy="528955"/>
          </a:xfrm>
          <a:custGeom>
            <a:avLst/>
            <a:gdLst/>
            <a:ahLst/>
            <a:cxnLst/>
            <a:rect l="l" t="t" r="r" b="b"/>
            <a:pathLst>
              <a:path w="477520" h="528955">
                <a:moveTo>
                  <a:pt x="238555" y="0"/>
                </a:moveTo>
                <a:lnTo>
                  <a:pt x="238555" y="132088"/>
                </a:lnTo>
                <a:lnTo>
                  <a:pt x="0" y="132088"/>
                </a:lnTo>
                <a:lnTo>
                  <a:pt x="0" y="396264"/>
                </a:lnTo>
                <a:lnTo>
                  <a:pt x="238555" y="396264"/>
                </a:lnTo>
                <a:lnTo>
                  <a:pt x="238555" y="528353"/>
                </a:lnTo>
                <a:lnTo>
                  <a:pt x="477111" y="264176"/>
                </a:lnTo>
                <a:lnTo>
                  <a:pt x="238555" y="0"/>
                </a:lnTo>
                <a:close/>
              </a:path>
            </a:pathLst>
          </a:custGeom>
          <a:solidFill>
            <a:srgbClr val="FFD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C08D647-864B-3141-95DA-6572312E545B}"/>
              </a:ext>
            </a:extLst>
          </p:cNvPr>
          <p:cNvSpPr/>
          <p:nvPr/>
        </p:nvSpPr>
        <p:spPr>
          <a:xfrm>
            <a:off x="642464" y="2427215"/>
            <a:ext cx="2696342" cy="774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F3CC7FC-60BA-AA4D-AB3B-E1F0E2C3C2B7}"/>
              </a:ext>
            </a:extLst>
          </p:cNvPr>
          <p:cNvSpPr txBox="1"/>
          <p:nvPr/>
        </p:nvSpPr>
        <p:spPr>
          <a:xfrm>
            <a:off x="828621" y="3488664"/>
            <a:ext cx="206438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>
                <a:solidFill>
                  <a:srgbClr val="3E3A39"/>
                </a:solidFill>
                <a:latin typeface="Arial"/>
                <a:cs typeface="Arial"/>
              </a:rPr>
              <a:t>CRM</a:t>
            </a:r>
            <a:r>
              <a:rPr sz="1400" spc="-15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Data about your</a:t>
            </a:r>
            <a:r>
              <a:rPr sz="1400" spc="-65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589C332-F0DC-6849-A29A-EFB2BF0C571E}"/>
              </a:ext>
            </a:extLst>
          </p:cNvPr>
          <p:cNvSpPr txBox="1"/>
          <p:nvPr/>
        </p:nvSpPr>
        <p:spPr>
          <a:xfrm>
            <a:off x="828621" y="3906239"/>
            <a:ext cx="145478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>
                <a:solidFill>
                  <a:srgbClr val="3E3A39"/>
                </a:solidFill>
                <a:latin typeface="Arial"/>
                <a:cs typeface="Arial"/>
              </a:rPr>
              <a:t>D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emograph</a:t>
            </a:r>
            <a:r>
              <a:rPr sz="1400">
                <a:solidFill>
                  <a:srgbClr val="3E3A39"/>
                </a:solidFill>
                <a:latin typeface="Arial"/>
                <a:cs typeface="Arial"/>
              </a:rPr>
              <a:t>ics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Behavior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Revenues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0C1B07D-7F7E-F149-ABB6-4A8985D70A67}"/>
              </a:ext>
            </a:extLst>
          </p:cNvPr>
          <p:cNvSpPr txBox="1"/>
          <p:nvPr/>
        </p:nvSpPr>
        <p:spPr>
          <a:xfrm>
            <a:off x="6449140" y="3522192"/>
            <a:ext cx="229425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645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Churn</a:t>
            </a:r>
            <a:r>
              <a:rPr sz="1400" spc="-1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Prediction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45"/>
              </a:lnSpc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Upselling</a:t>
            </a:r>
            <a:r>
              <a:rPr sz="1400" spc="-1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Likelihood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Product Propensity</a:t>
            </a:r>
            <a:r>
              <a:rPr sz="1400" spc="-5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/NBO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Campaign</a:t>
            </a:r>
            <a:r>
              <a:rPr sz="1400" spc="-3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6FE67B7-51CC-2E48-BA53-43CEC4EFBD9C}"/>
              </a:ext>
            </a:extLst>
          </p:cNvPr>
          <p:cNvSpPr txBox="1"/>
          <p:nvPr/>
        </p:nvSpPr>
        <p:spPr>
          <a:xfrm>
            <a:off x="6437986" y="4389817"/>
            <a:ext cx="2291080" cy="234315"/>
          </a:xfrm>
          <a:prstGeom prst="rect">
            <a:avLst/>
          </a:prstGeom>
          <a:ln w="31750">
            <a:solidFill>
              <a:srgbClr val="FFD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9245" indent="-286385">
              <a:lnSpc>
                <a:spcPts val="1670"/>
              </a:lnSpc>
              <a:buChar char="▪"/>
              <a:tabLst>
                <a:tab pos="309245" algn="l"/>
                <a:tab pos="309880" algn="l"/>
              </a:tabLst>
            </a:pP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Customer</a:t>
            </a:r>
            <a:r>
              <a:rPr sz="1400" spc="-4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3E3A39"/>
                </a:solidFill>
                <a:latin typeface="Arial"/>
                <a:cs typeface="Arial"/>
              </a:rPr>
              <a:t>Segmentation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3D8774EC-BF39-244B-91DC-4511FFFE0106}"/>
              </a:ext>
            </a:extLst>
          </p:cNvPr>
          <p:cNvSpPr txBox="1"/>
          <p:nvPr/>
        </p:nvSpPr>
        <p:spPr>
          <a:xfrm>
            <a:off x="6449140" y="4588992"/>
            <a:ext cx="488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▪"/>
              <a:tabLst>
                <a:tab pos="297815" algn="l"/>
                <a:tab pos="298450" algn="l"/>
              </a:tabLst>
            </a:pPr>
            <a:r>
              <a:rPr sz="1400">
                <a:solidFill>
                  <a:srgbClr val="3E3A39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3893C7BF-AB32-D040-A76C-8505C1220256}"/>
              </a:ext>
            </a:extLst>
          </p:cNvPr>
          <p:cNvSpPr/>
          <p:nvPr/>
        </p:nvSpPr>
        <p:spPr>
          <a:xfrm>
            <a:off x="6505694" y="1927461"/>
            <a:ext cx="1964609" cy="1473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341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-5"/>
              <a:t>Cluster</a:t>
            </a:r>
            <a:r>
              <a:rPr lang="en-US" sz="4000" spc="-135"/>
              <a:t> </a:t>
            </a:r>
            <a:r>
              <a:rPr lang="en-US" sz="4000" spc="-5"/>
              <a:t>Analysis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6" y="1219200"/>
            <a:ext cx="9036496" cy="4906963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400" spc="-5">
                <a:latin typeface="+mj-lt"/>
                <a:cs typeface="Arial"/>
              </a:rPr>
              <a:t>Discover hidden structures </a:t>
            </a:r>
            <a:r>
              <a:rPr lang="en-US" sz="2400">
                <a:latin typeface="+mj-lt"/>
                <a:cs typeface="Arial"/>
              </a:rPr>
              <a:t>in </a:t>
            </a:r>
            <a:r>
              <a:rPr lang="en-US" sz="2400" spc="-5">
                <a:latin typeface="+mj-lt"/>
                <a:cs typeface="Arial"/>
              </a:rPr>
              <a:t>unlabeled data (unsupervised)</a:t>
            </a:r>
            <a:endParaRPr lang="en-US" sz="2400">
              <a:latin typeface="+mj-lt"/>
              <a:cs typeface="Arial"/>
            </a:endParaRPr>
          </a:p>
          <a:p>
            <a:pPr>
              <a:spcBef>
                <a:spcPts val="15"/>
              </a:spcBef>
            </a:pPr>
            <a:endParaRPr lang="en-US" sz="2400">
              <a:latin typeface="+mj-lt"/>
              <a:cs typeface="Arial"/>
            </a:endParaRPr>
          </a:p>
          <a:p>
            <a:pPr>
              <a:lnSpc>
                <a:spcPts val="2075"/>
              </a:lnSpc>
              <a:spcBef>
                <a:spcPts val="5"/>
              </a:spcBef>
            </a:pPr>
            <a:r>
              <a:rPr lang="en-US" sz="2400" b="1" spc="-5">
                <a:latin typeface="+mj-lt"/>
                <a:cs typeface="Arial"/>
              </a:rPr>
              <a:t>Clustering </a:t>
            </a:r>
            <a:r>
              <a:rPr lang="en-US" sz="2400" spc="-5">
                <a:latin typeface="+mj-lt"/>
                <a:cs typeface="Arial"/>
              </a:rPr>
              <a:t>identifies </a:t>
            </a:r>
            <a:r>
              <a:rPr lang="en-US" sz="2400">
                <a:latin typeface="+mj-lt"/>
                <a:cs typeface="Arial"/>
              </a:rPr>
              <a:t>a </a:t>
            </a:r>
            <a:r>
              <a:rPr lang="en-US" sz="2400" spc="-5">
                <a:latin typeface="+mj-lt"/>
                <a:cs typeface="Arial"/>
              </a:rPr>
              <a:t>finite set of groups (</a:t>
            </a:r>
            <a:r>
              <a:rPr lang="en-US" sz="2400" i="1" spc="-5">
                <a:latin typeface="+mj-lt"/>
                <a:cs typeface="Arial"/>
              </a:rPr>
              <a:t>clusters</a:t>
            </a:r>
            <a:r>
              <a:rPr lang="en-US" sz="2400" spc="-5">
                <a:latin typeface="+mj-lt"/>
                <a:cs typeface="Arial"/>
              </a:rPr>
              <a:t>) i</a:t>
            </a:r>
            <a:r>
              <a:rPr lang="en-US" sz="2400">
                <a:latin typeface="+mj-lt"/>
                <a:cs typeface="Arial"/>
              </a:rPr>
              <a:t>n </a:t>
            </a:r>
            <a:r>
              <a:rPr lang="en-US" sz="2400" spc="-5">
                <a:latin typeface="+mj-lt"/>
                <a:cs typeface="Arial"/>
              </a:rPr>
              <a:t>the dataset such</a:t>
            </a:r>
            <a:r>
              <a:rPr lang="en-US" sz="2400" spc="-15">
                <a:latin typeface="+mj-lt"/>
                <a:cs typeface="Arial"/>
              </a:rPr>
              <a:t> </a:t>
            </a:r>
            <a:r>
              <a:rPr lang="en-US" sz="2400" spc="-5">
                <a:latin typeface="+mj-lt"/>
                <a:cs typeface="Arial"/>
              </a:rPr>
              <a:t>that:</a:t>
            </a:r>
            <a:endParaRPr lang="en-US" sz="2400">
              <a:latin typeface="+mj-lt"/>
              <a:cs typeface="Arial"/>
            </a:endParaRPr>
          </a:p>
          <a:p>
            <a:pPr marL="681990">
              <a:spcBef>
                <a:spcPts val="135"/>
              </a:spcBef>
              <a:buClr>
                <a:srgbClr val="C0C4C6"/>
              </a:buClr>
              <a:tabLst>
                <a:tab pos="518795" algn="l"/>
              </a:tabLst>
            </a:pPr>
            <a:r>
              <a:rPr lang="en-US" sz="2400" spc="-5">
                <a:latin typeface="+mj-lt"/>
                <a:cs typeface="Arial"/>
              </a:rPr>
              <a:t>Objects within the </a:t>
            </a:r>
            <a:r>
              <a:rPr lang="en-US" sz="2400" i="1" spc="-5">
                <a:latin typeface="+mj-lt"/>
                <a:cs typeface="Arial"/>
              </a:rPr>
              <a:t>same </a:t>
            </a:r>
            <a:r>
              <a:rPr lang="en-US" sz="2400" spc="-5">
                <a:latin typeface="+mj-lt"/>
                <a:cs typeface="Arial"/>
              </a:rPr>
              <a:t>cluster shall be as similar as possible</a:t>
            </a:r>
            <a:endParaRPr lang="en-US" sz="2400">
              <a:latin typeface="+mj-lt"/>
              <a:cs typeface="Arial"/>
            </a:endParaRPr>
          </a:p>
          <a:p>
            <a:pPr marL="681990">
              <a:spcBef>
                <a:spcPts val="120"/>
              </a:spcBef>
              <a:buClr>
                <a:srgbClr val="C0C4C6"/>
              </a:buClr>
              <a:tabLst>
                <a:tab pos="518795" algn="l"/>
              </a:tabLst>
            </a:pPr>
            <a:r>
              <a:rPr lang="en-US" sz="2400" spc="-5">
                <a:latin typeface="+mj-lt"/>
                <a:cs typeface="Arial"/>
              </a:rPr>
              <a:t>Objects of </a:t>
            </a:r>
            <a:r>
              <a:rPr lang="en-US" sz="2400" i="1" spc="-5">
                <a:latin typeface="+mj-lt"/>
                <a:cs typeface="Arial"/>
              </a:rPr>
              <a:t>different clusters </a:t>
            </a:r>
            <a:r>
              <a:rPr lang="en-US" sz="2400" spc="-5">
                <a:latin typeface="+mj-lt"/>
                <a:cs typeface="Arial"/>
              </a:rPr>
              <a:t>shall be as dissimilar as</a:t>
            </a:r>
            <a:r>
              <a:rPr lang="en-US" sz="2400" spc="-225">
                <a:latin typeface="+mj-lt"/>
                <a:cs typeface="Arial"/>
              </a:rPr>
              <a:t> </a:t>
            </a:r>
            <a:r>
              <a:rPr lang="en-US" sz="2400" spc="-5">
                <a:latin typeface="+mj-lt"/>
                <a:cs typeface="Arial"/>
              </a:rPr>
              <a:t>possible</a:t>
            </a:r>
            <a:endParaRPr lang="en-US" sz="240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09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4847-B085-4563-8B88-CD7336E4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8686800" cy="868363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Customer Segmentation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02A3-46FF-453C-9C25-AB8F0A24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680520" cy="5145435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You are head of customer insights and marketing at a telecom company, </a:t>
            </a:r>
            <a:r>
              <a:rPr lang="en-US" sz="2200" err="1"/>
              <a:t>ConnectFast</a:t>
            </a:r>
            <a:r>
              <a:rPr lang="en-US" sz="2200"/>
              <a:t> Inc.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You need to have different strategies to attract different customers.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You want to create customer segments/groups for an effective marketing strategy.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/>
              <a:t>For a small start, you decide to collect a sample of eight customers with their average call duration, locally and internationally.</a:t>
            </a:r>
          </a:p>
        </p:txBody>
      </p:sp>
      <p:pic>
        <p:nvPicPr>
          <p:cNvPr id="5" name="Picture 2" descr="T1">
            <a:extLst>
              <a:ext uri="{FF2B5EF4-FFF2-40B4-BE49-F238E27FC236}">
                <a16:creationId xmlns:a16="http://schemas.microsoft.com/office/drawing/2014/main" id="{90FD03E8-6496-4F7A-91E3-8F09FBFE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896" y="1844824"/>
            <a:ext cx="4038600" cy="16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2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5"/>
            <a:ext cx="8229600" cy="857884"/>
          </a:xfrm>
        </p:spPr>
        <p:txBody>
          <a:bodyPr/>
          <a:lstStyle/>
          <a:p>
            <a:r>
              <a:rPr lang="en-US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KNIME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638"/>
            <a:ext cx="8229600" cy="4745735"/>
          </a:xfrm>
        </p:spPr>
        <p:txBody>
          <a:bodyPr>
            <a:norm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Produces high quality analysis and graphics</a:t>
            </a:r>
          </a:p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Open-source</a:t>
            </a:r>
          </a:p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</a:p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Runs on any operating system</a:t>
            </a:r>
          </a:p>
          <a:p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Helps to design the data in suitable forms and helps to visualize it</a:t>
            </a:r>
          </a:p>
          <a:p>
            <a:r>
              <a:rPr lang="en-IN" sz="2400">
                <a:latin typeface="Calibri" panose="020F0502020204030204" pitchFamily="34" charset="0"/>
                <a:cs typeface="Calibri" panose="020F0502020204030204" pitchFamily="34" charset="0"/>
              </a:rPr>
              <a:t>Integrates various components for machine learning and data mining through modular data pipelining.</a:t>
            </a:r>
          </a:p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3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6D44D41-0405-45A9-BCF2-E0E5A92A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868363"/>
          </a:xfrm>
        </p:spPr>
        <p:txBody>
          <a:bodyPr/>
          <a:lstStyle/>
          <a:p>
            <a:r>
              <a:rPr lang="en-US" sz="3600"/>
              <a:t>Customer Segmentation Example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E47C391-B9FE-453A-A214-A3CD8FDA6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145435"/>
          </a:xfrm>
        </p:spPr>
        <p:txBody>
          <a:bodyPr/>
          <a:lstStyle/>
          <a:p>
            <a:r>
              <a:rPr lang="en-US" sz="2200"/>
              <a:t>The scatter plot shows there might be two clusters.</a:t>
            </a:r>
          </a:p>
          <a:p>
            <a:endParaRPr lang="en-US" sz="2200"/>
          </a:p>
          <a:p>
            <a:r>
              <a:rPr lang="en-US" sz="2200"/>
              <a:t>Next, you need to find the location of centroids. But first, you will choose two random coordinates for the centroids.</a:t>
            </a:r>
          </a:p>
          <a:p>
            <a:endParaRPr lang="en-US" sz="2200"/>
          </a:p>
          <a:p>
            <a:r>
              <a:rPr lang="en-US" sz="2200"/>
              <a:t>C1 (1,1) and C2 (3,4)</a:t>
            </a:r>
          </a:p>
          <a:p>
            <a:endParaRPr lang="en-US" sz="2200"/>
          </a:p>
          <a:p>
            <a:r>
              <a:rPr lang="en-US" sz="2200"/>
              <a:t>Now, you find the distance between the two centroids and all the data points using the </a:t>
            </a:r>
            <a:r>
              <a:rPr lang="en-US" sz="2200" i="1"/>
              <a:t>Euclidean Distance Formula.</a:t>
            </a:r>
            <a:endParaRPr lang="en-US" sz="2200"/>
          </a:p>
        </p:txBody>
      </p:sp>
      <p:pic>
        <p:nvPicPr>
          <p:cNvPr id="11268" name="Picture 4" descr="Scatter Plot for Cluster Analysis">
            <a:extLst>
              <a:ext uri="{FF2B5EF4-FFF2-40B4-BE49-F238E27FC236}">
                <a16:creationId xmlns:a16="http://schemas.microsoft.com/office/drawing/2014/main" id="{54217083-CBEF-410B-A0D4-CF5D3786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78804"/>
            <a:ext cx="4257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istance=\sqrt{(X_{centroid\: C_{_{1}}}-X_{i})^2+(Y_{centroid\: C_{_{1}}}-Y_{i})^2} ">
            <a:extLst>
              <a:ext uri="{FF2B5EF4-FFF2-40B4-BE49-F238E27FC236}">
                <a16:creationId xmlns:a16="http://schemas.microsoft.com/office/drawing/2014/main" id="{C79431BD-6148-4699-8EA1-CD8324F9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5" y="4975140"/>
            <a:ext cx="36385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6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ACD3-E884-4FEC-8581-1291F8C6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68363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Customer Segmentation Example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7FE3E23-AD39-4986-9024-FA67B3FBD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200"/>
              <a:t>You measure the distance from C1 and C2 for all the customers. Then, you assign which cluster the customers belong to using the closeness to clusters.</a:t>
            </a:r>
          </a:p>
          <a:p>
            <a:endParaRPr lang="en-US" sz="2200"/>
          </a:p>
          <a:p>
            <a:r>
              <a:rPr lang="en-US" sz="2200"/>
              <a:t>In the scatter plot, the customers have been marked based on their closeness to the centroids.</a:t>
            </a:r>
          </a:p>
          <a:p>
            <a:endParaRPr lang="en-US" sz="2200"/>
          </a:p>
        </p:txBody>
      </p:sp>
      <p:pic>
        <p:nvPicPr>
          <p:cNvPr id="13314" name="Picture 2" descr="Cluster Analysis - Table 1">
            <a:extLst>
              <a:ext uri="{FF2B5EF4-FFF2-40B4-BE49-F238E27FC236}">
                <a16:creationId xmlns:a16="http://schemas.microsoft.com/office/drawing/2014/main" id="{FC7D8CB2-3C51-4C33-ACFE-02D340A0C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582350"/>
            <a:ext cx="4038600" cy="17466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318" name="Picture 6" descr="Cluster Analysis - Plot 1">
            <a:extLst>
              <a:ext uri="{FF2B5EF4-FFF2-40B4-BE49-F238E27FC236}">
                <a16:creationId xmlns:a16="http://schemas.microsoft.com/office/drawing/2014/main" id="{79B92461-2694-49E8-A911-9900CD91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2604"/>
            <a:ext cx="44386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9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E98-D07D-4883-8825-40BAAD74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651"/>
            <a:ext cx="8229600" cy="868363"/>
          </a:xfrm>
        </p:spPr>
        <p:txBody>
          <a:bodyPr/>
          <a:lstStyle/>
          <a:p>
            <a:r>
              <a:rPr lang="en-US" sz="3200"/>
              <a:t>Customer Segmentation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563A-BE2A-44CF-8493-42993C5F1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1" y="836712"/>
            <a:ext cx="4904109" cy="5289451"/>
          </a:xfrm>
        </p:spPr>
        <p:txBody>
          <a:bodyPr/>
          <a:lstStyle/>
          <a:p>
            <a:r>
              <a:rPr lang="en-US" sz="1800"/>
              <a:t>Before, you had chosen random coordinates for the centroids. Now,  you will have new positions for the centroids by taking the average of members points for the centroid.</a:t>
            </a:r>
          </a:p>
          <a:p>
            <a:endParaRPr lang="en-US" sz="1800"/>
          </a:p>
          <a:p>
            <a:r>
              <a:rPr lang="en-US" sz="1800"/>
              <a:t>For the first centroid, customers 1, 2 and 3 are members. For instance, for the average for x-axis, you will have (2+1+1)/3 = 1.33.</a:t>
            </a:r>
          </a:p>
          <a:p>
            <a:endParaRPr lang="en-US" sz="1800"/>
          </a:p>
          <a:p>
            <a:r>
              <a:rPr lang="en-US" sz="1800"/>
              <a:t>Next step, you find the customers distance to the </a:t>
            </a:r>
            <a:r>
              <a:rPr lang="en-US" sz="1800" b="1"/>
              <a:t>new centroid coordinates</a:t>
            </a:r>
            <a:r>
              <a:rPr lang="en-US" sz="1800"/>
              <a:t>, and repeat the same process of assigning cluster to customers.</a:t>
            </a:r>
          </a:p>
          <a:p>
            <a:endParaRPr lang="en-US" sz="1800"/>
          </a:p>
          <a:p>
            <a:r>
              <a:rPr lang="en-US" sz="1800"/>
              <a:t>Last, you find the new coordinates for the centroids again. You should end up with the image in the bottom right.</a:t>
            </a:r>
          </a:p>
        </p:txBody>
      </p:sp>
      <p:pic>
        <p:nvPicPr>
          <p:cNvPr id="14338" name="Picture 2" descr="Cluster Analysis - 2nd Scatter Plot">
            <a:extLst>
              <a:ext uri="{FF2B5EF4-FFF2-40B4-BE49-F238E27FC236}">
                <a16:creationId xmlns:a16="http://schemas.microsoft.com/office/drawing/2014/main" id="{93940A87-A67C-4A8A-A6AC-1022D915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1" y="1326520"/>
            <a:ext cx="39528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luster Analysis - 2nd Scatter Plot">
            <a:extLst>
              <a:ext uri="{FF2B5EF4-FFF2-40B4-BE49-F238E27FC236}">
                <a16:creationId xmlns:a16="http://schemas.microsoft.com/office/drawing/2014/main" id="{DEA00F2E-933C-450F-B80C-CCFA9E1C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46" y="3877177"/>
            <a:ext cx="4019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21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8600"/>
            <a:ext cx="8579296" cy="868363"/>
          </a:xfrm>
        </p:spPr>
        <p:txBody>
          <a:bodyPr/>
          <a:lstStyle/>
          <a:p>
            <a:r>
              <a:rPr lang="en-US" spc="-5"/>
              <a:t>Comments of the </a:t>
            </a:r>
            <a:r>
              <a:rPr lang="en-US"/>
              <a:t>k-Means</a:t>
            </a:r>
            <a:r>
              <a:rPr lang="en-US" spc="-40"/>
              <a:t> </a:t>
            </a:r>
            <a:r>
              <a:rPr lang="en-US" spc="-5"/>
              <a:t>Method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F62C-FCB5-4FFC-B151-95B4DDDAA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990" indent="-288290">
              <a:lnSpc>
                <a:spcPct val="100000"/>
              </a:lnSpc>
              <a:spcBef>
                <a:spcPts val="39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Advantages:</a:t>
            </a:r>
            <a:endParaRPr lang="en-US" sz="220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23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Relatively</a:t>
            </a:r>
            <a:r>
              <a:rPr lang="en-US" sz="2200" spc="-10">
                <a:solidFill>
                  <a:srgbClr val="3E3A39"/>
                </a:solidFill>
                <a:latin typeface="Arial"/>
                <a:cs typeface="Arial"/>
              </a:rPr>
              <a:t> efficient</a:t>
            </a:r>
            <a:endParaRPr lang="en-US" sz="220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310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Simple</a:t>
            </a:r>
            <a:r>
              <a:rPr lang="en-US" sz="2200" spc="-15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implementation</a:t>
            </a:r>
            <a:endParaRPr lang="en-US" sz="22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635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lang="en-US" sz="2200" spc="-10">
                <a:solidFill>
                  <a:srgbClr val="3E3A39"/>
                </a:solidFill>
                <a:latin typeface="Arial"/>
                <a:cs typeface="Arial"/>
              </a:rPr>
              <a:t>Weaknesses:</a:t>
            </a:r>
            <a:endParaRPr lang="en-US" sz="2200">
              <a:latin typeface="Arial"/>
              <a:cs typeface="Arial"/>
            </a:endParaRPr>
          </a:p>
          <a:p>
            <a:pPr marL="480695" lvl="1" indent="-179705">
              <a:lnSpc>
                <a:spcPct val="100000"/>
              </a:lnSpc>
              <a:spcBef>
                <a:spcPts val="315"/>
              </a:spcBef>
              <a:buClr>
                <a:srgbClr val="C0C4C6"/>
              </a:buClr>
              <a:buChar char="▪"/>
              <a:tabLst>
                <a:tab pos="480695" algn="l"/>
              </a:tabLst>
            </a:pP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Need to specify </a:t>
            </a:r>
            <a:r>
              <a:rPr lang="en-US" sz="2200">
                <a:solidFill>
                  <a:srgbClr val="3E3A39"/>
                </a:solidFill>
                <a:latin typeface="Arial"/>
                <a:cs typeface="Arial"/>
              </a:rPr>
              <a:t>k, </a:t>
            </a: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the number of clusters, </a:t>
            </a:r>
            <a:r>
              <a:rPr lang="en-US" sz="2200">
                <a:solidFill>
                  <a:srgbClr val="3E3A39"/>
                </a:solidFill>
                <a:latin typeface="Arial"/>
                <a:cs typeface="Arial"/>
              </a:rPr>
              <a:t>in</a:t>
            </a:r>
            <a:r>
              <a:rPr lang="en-US" sz="2200" spc="-20">
                <a:solidFill>
                  <a:srgbClr val="3E3A39"/>
                </a:solidFill>
                <a:latin typeface="Arial"/>
                <a:cs typeface="Arial"/>
              </a:rPr>
              <a:t> </a:t>
            </a:r>
            <a:r>
              <a:rPr lang="en-US" sz="2200" spc="-5">
                <a:solidFill>
                  <a:srgbClr val="3E3A39"/>
                </a:solidFill>
                <a:latin typeface="Arial"/>
                <a:cs typeface="Arial"/>
              </a:rPr>
              <a:t>advance</a:t>
            </a:r>
            <a:endParaRPr lang="en-US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29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401-EFC2-4720-94A9-BFF0F11C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348880"/>
            <a:ext cx="8579296" cy="868363"/>
          </a:xfrm>
        </p:spPr>
        <p:txBody>
          <a:bodyPr/>
          <a:lstStyle/>
          <a:p>
            <a:r>
              <a:rPr lang="en-US" spc="-5"/>
              <a:t>K-Means using KNIME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6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0615-CC0A-E44F-9D57-9F0BFA06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A096-E25C-2840-BA51-FBE5D6AB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/>
                </a:solidFill>
              </a:rPr>
              <a:t>WHAT DOES KNIME DO?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07690"/>
            <a:ext cx="9144000" cy="4906963"/>
          </a:xfrm>
        </p:spPr>
        <p:txBody>
          <a:bodyPr/>
          <a:lstStyle/>
          <a:p>
            <a:pPr indent="-4572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200"/>
            </a:pPr>
            <a:r>
              <a:rPr lang="en-IN" sz="2200"/>
              <a:t>Helps in understanding the data and designing the data science with the use of various tools and work interface.</a:t>
            </a:r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200"/>
            </a:pPr>
            <a:endParaRPr lang="en-IN" sz="2200"/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r>
              <a:rPr lang="en-IN" sz="2200"/>
              <a:t>Platform built for powerful analytics on a GUI based workflow. </a:t>
            </a:r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endParaRPr lang="en-IN" sz="2200"/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r>
              <a:rPr lang="en-IN" sz="2200"/>
              <a:t>No need not to know how to code.</a:t>
            </a:r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endParaRPr lang="en-IN" sz="2200"/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r>
              <a:rPr lang="en-IN" sz="2200"/>
              <a:t>Supports data manipulation, transformation and data mining.</a:t>
            </a:r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endParaRPr lang="en-IN" sz="2200"/>
          </a:p>
          <a:p>
            <a:pPr indent="-4572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r>
              <a:rPr lang="en-IN" sz="2200"/>
              <a:t>Allows users to visually create data flows, execute analysis steps, helps inspect the results, and create models with the help of interactive tools and views.</a:t>
            </a:r>
          </a:p>
          <a:p>
            <a:pPr marL="342900">
              <a:lnSpc>
                <a:spcPct val="90000"/>
              </a:lnSpc>
              <a:spcBef>
                <a:spcPts val="750"/>
              </a:spcBef>
              <a:buClr>
                <a:srgbClr val="202124"/>
              </a:buClr>
              <a:buSzPts val="2400"/>
            </a:pPr>
            <a:endParaRPr lang="en-IN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83799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NODE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 dirty="0"/>
              <a:t>Individual tasks are represented by nodes. </a:t>
            </a:r>
          </a:p>
          <a:p>
            <a:endParaRPr lang="en-IN" sz="2400" dirty="0"/>
          </a:p>
          <a:p>
            <a:r>
              <a:rPr lang="en-IN" sz="2400" dirty="0"/>
              <a:t>Each node is displayed as a </a:t>
            </a:r>
            <a:r>
              <a:rPr lang="en-IN" sz="2400" dirty="0" err="1"/>
              <a:t>colored</a:t>
            </a:r>
            <a:r>
              <a:rPr lang="en-IN" sz="2400" dirty="0"/>
              <a:t> box with input and output ports. </a:t>
            </a:r>
          </a:p>
          <a:p>
            <a:endParaRPr lang="en-IN" sz="2400" dirty="0"/>
          </a:p>
          <a:p>
            <a:r>
              <a:rPr lang="en-IN" sz="2400" dirty="0"/>
              <a:t>Nodes can perform tasks, including reading/writing files, transforming data, training models, creating visualizations, and so on.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FEE34-760E-2F4F-8942-2736647556DB}"/>
              </a:ext>
            </a:extLst>
          </p:cNvPr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608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040" y="4965739"/>
            <a:ext cx="595630" cy="744855"/>
            <a:chOff x="630040" y="4394238"/>
            <a:chExt cx="595630" cy="744855"/>
          </a:xfrm>
        </p:grpSpPr>
        <p:sp>
          <p:nvSpPr>
            <p:cNvPr id="3" name="object 3"/>
            <p:cNvSpPr/>
            <p:nvPr/>
          </p:nvSpPr>
          <p:spPr>
            <a:xfrm>
              <a:off x="630040" y="4394238"/>
              <a:ext cx="595065" cy="6909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2219" y="4919091"/>
              <a:ext cx="439291" cy="2196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01" y="443224"/>
            <a:ext cx="8449398" cy="702756"/>
          </a:xfrm>
          <a:prstGeom prst="rect">
            <a:avLst/>
          </a:prstGeom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>
                <a:solidFill>
                  <a:schemeClr val="tx2"/>
                </a:solidFill>
              </a:rPr>
              <a:t>NODES</a:t>
            </a:r>
            <a:endParaRPr spc="-5">
              <a:solidFill>
                <a:schemeClr val="tx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441" y="2018231"/>
            <a:ext cx="595065" cy="716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440" y="3028267"/>
            <a:ext cx="595065" cy="689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041" y="3999996"/>
            <a:ext cx="595065" cy="689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7301" y="1567689"/>
            <a:ext cx="7593965" cy="4108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indent="-288290">
              <a:spcBef>
                <a:spcPts val="100"/>
              </a:spcBef>
              <a:buClr>
                <a:srgbClr val="FFD800"/>
              </a:buClr>
              <a:buChar char="▪"/>
              <a:tabLst>
                <a:tab pos="300355" algn="l"/>
                <a:tab pos="300990" algn="l"/>
              </a:tabLst>
            </a:pPr>
            <a:r>
              <a:rPr sz="1800">
                <a:solidFill>
                  <a:schemeClr val="tx2"/>
                </a:solidFill>
              </a:rPr>
              <a:t>A </a:t>
            </a:r>
            <a:r>
              <a:rPr sz="1800" spc="-5">
                <a:solidFill>
                  <a:schemeClr val="tx2"/>
                </a:solidFill>
              </a:rPr>
              <a:t>node can have </a:t>
            </a:r>
            <a:r>
              <a:rPr sz="1800">
                <a:solidFill>
                  <a:schemeClr val="tx2"/>
                </a:solidFill>
              </a:rPr>
              <a:t>4</a:t>
            </a:r>
            <a:r>
              <a:rPr sz="1800" spc="-114">
                <a:solidFill>
                  <a:schemeClr val="tx2"/>
                </a:solidFill>
              </a:rPr>
              <a:t> </a:t>
            </a:r>
            <a:r>
              <a:rPr sz="1800" spc="-5">
                <a:solidFill>
                  <a:schemeClr val="tx2"/>
                </a:solidFill>
              </a:rPr>
              <a:t>states:</a:t>
            </a:r>
            <a:endParaRPr sz="1800">
              <a:solidFill>
                <a:schemeClr val="tx2"/>
              </a:solidFill>
            </a:endParaRPr>
          </a:p>
          <a:p>
            <a:pPr>
              <a:spcBef>
                <a:spcPts val="5"/>
              </a:spcBef>
            </a:pPr>
            <a:endParaRPr sz="16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b="1" spc="-5">
                <a:solidFill>
                  <a:schemeClr val="tx2"/>
                </a:solidFill>
              </a:rPr>
              <a:t>Not Configured:</a:t>
            </a:r>
            <a:endParaRPr sz="18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spc="-5">
                <a:solidFill>
                  <a:schemeClr val="tx2"/>
                </a:solidFill>
              </a:rPr>
              <a:t>The node </a:t>
            </a:r>
            <a:r>
              <a:rPr sz="1800">
                <a:solidFill>
                  <a:schemeClr val="tx2"/>
                </a:solidFill>
              </a:rPr>
              <a:t>is </a:t>
            </a:r>
            <a:r>
              <a:rPr sz="1800" spc="-5">
                <a:solidFill>
                  <a:schemeClr val="tx2"/>
                </a:solidFill>
              </a:rPr>
              <a:t>waiting for configuration or incoming</a:t>
            </a:r>
            <a:r>
              <a:rPr sz="1800">
                <a:solidFill>
                  <a:schemeClr val="tx2"/>
                </a:solidFill>
              </a:rPr>
              <a:t> </a:t>
            </a:r>
            <a:r>
              <a:rPr sz="1800" spc="-5">
                <a:solidFill>
                  <a:schemeClr val="tx2"/>
                </a:solidFill>
              </a:rPr>
              <a:t>data.</a:t>
            </a:r>
            <a:endParaRPr sz="18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sz="20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  <a:spcBef>
                <a:spcPts val="1300"/>
              </a:spcBef>
            </a:pPr>
            <a:r>
              <a:rPr sz="1800" b="1" spc="-5">
                <a:solidFill>
                  <a:schemeClr val="tx2"/>
                </a:solidFill>
              </a:rPr>
              <a:t>Configured</a:t>
            </a:r>
            <a:r>
              <a:rPr sz="1800" spc="-5">
                <a:solidFill>
                  <a:schemeClr val="tx2"/>
                </a:solidFill>
              </a:rPr>
              <a:t>:</a:t>
            </a:r>
            <a:endParaRPr sz="18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spc="-5">
                <a:solidFill>
                  <a:schemeClr val="tx2"/>
                </a:solidFill>
              </a:rPr>
              <a:t>The node has been configured correctly and can be</a:t>
            </a:r>
            <a:r>
              <a:rPr sz="1800">
                <a:solidFill>
                  <a:schemeClr val="tx2"/>
                </a:solidFill>
              </a:rPr>
              <a:t> </a:t>
            </a:r>
            <a:r>
              <a:rPr sz="1800" spc="-5">
                <a:solidFill>
                  <a:schemeClr val="tx2"/>
                </a:solidFill>
              </a:rPr>
              <a:t>executed.</a:t>
            </a:r>
            <a:endParaRPr sz="1800">
              <a:solidFill>
                <a:schemeClr val="tx2"/>
              </a:solidFill>
            </a:endParaRPr>
          </a:p>
          <a:p>
            <a:pPr>
              <a:spcBef>
                <a:spcPts val="55"/>
              </a:spcBef>
            </a:pPr>
            <a:endParaRPr sz="20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b="1" spc="-5">
                <a:solidFill>
                  <a:schemeClr val="tx2"/>
                </a:solidFill>
              </a:rPr>
              <a:t>Executed</a:t>
            </a:r>
            <a:r>
              <a:rPr sz="1800" spc="-5">
                <a:solidFill>
                  <a:schemeClr val="tx2"/>
                </a:solidFill>
              </a:rPr>
              <a:t>:</a:t>
            </a:r>
            <a:endParaRPr sz="18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spc="-5">
                <a:solidFill>
                  <a:schemeClr val="tx2"/>
                </a:solidFill>
              </a:rPr>
              <a:t>The node has been successfully executed. Results</a:t>
            </a:r>
            <a:endParaRPr sz="1800">
              <a:solidFill>
                <a:schemeClr val="tx2"/>
              </a:solidFill>
            </a:endParaRPr>
          </a:p>
          <a:p>
            <a:pPr marL="1306195">
              <a:spcBef>
                <a:spcPts val="45"/>
              </a:spcBef>
            </a:pPr>
            <a:r>
              <a:rPr sz="1800" spc="-5">
                <a:solidFill>
                  <a:schemeClr val="tx2"/>
                </a:solidFill>
              </a:rPr>
              <a:t>may be viewed and used </a:t>
            </a:r>
            <a:r>
              <a:rPr sz="1800">
                <a:solidFill>
                  <a:schemeClr val="tx2"/>
                </a:solidFill>
              </a:rPr>
              <a:t>in </a:t>
            </a:r>
            <a:r>
              <a:rPr sz="1800" spc="-5">
                <a:solidFill>
                  <a:schemeClr val="tx2"/>
                </a:solidFill>
              </a:rPr>
              <a:t>downstream</a:t>
            </a:r>
            <a:r>
              <a:rPr sz="1800" spc="-10">
                <a:solidFill>
                  <a:schemeClr val="tx2"/>
                </a:solidFill>
              </a:rPr>
              <a:t> </a:t>
            </a:r>
            <a:r>
              <a:rPr sz="1800" spc="-5">
                <a:solidFill>
                  <a:schemeClr val="tx2"/>
                </a:solidFill>
              </a:rPr>
              <a:t>nodes.</a:t>
            </a:r>
            <a:endParaRPr sz="1800">
              <a:solidFill>
                <a:schemeClr val="tx2"/>
              </a:solidFill>
            </a:endParaRPr>
          </a:p>
          <a:p>
            <a:pPr>
              <a:spcBef>
                <a:spcPts val="5"/>
              </a:spcBef>
            </a:pPr>
            <a:endParaRPr sz="225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b="1" spc="-5">
                <a:solidFill>
                  <a:schemeClr val="tx2"/>
                </a:solidFill>
              </a:rPr>
              <a:t>Error</a:t>
            </a:r>
            <a:r>
              <a:rPr sz="1800" spc="-5">
                <a:solidFill>
                  <a:schemeClr val="tx2"/>
                </a:solidFill>
              </a:rPr>
              <a:t>:</a:t>
            </a:r>
            <a:endParaRPr sz="1800">
              <a:solidFill>
                <a:schemeClr val="tx2"/>
              </a:solidFill>
            </a:endParaRPr>
          </a:p>
          <a:p>
            <a:pPr marL="1306195">
              <a:lnSpc>
                <a:spcPts val="2125"/>
              </a:lnSpc>
            </a:pPr>
            <a:r>
              <a:rPr sz="1800" spc="-5">
                <a:solidFill>
                  <a:schemeClr val="tx2"/>
                </a:solidFill>
              </a:rPr>
              <a:t>The node has encountered an error during execution.</a:t>
            </a:r>
            <a:endParaRPr sz="1800">
              <a:solidFill>
                <a:schemeClr val="tx2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/>
              <a:pPr marL="101600">
                <a:spcBef>
                  <a:spcPts val="15"/>
                </a:spcBef>
              </a:pPr>
              <a:t>6</a:t>
            </a:fld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47300" y="5520542"/>
            <a:ext cx="1340485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40"/>
              </a:spcBef>
            </a:pPr>
            <a:r>
              <a:rPr lang="en-US"/>
              <a:t>© 2021 </a:t>
            </a:r>
            <a:r>
              <a:rPr lang="en-US" spc="-5"/>
              <a:t>KNIME AG. All rights</a:t>
            </a:r>
            <a:r>
              <a:rPr lang="en-US" spc="-60"/>
              <a:t> </a:t>
            </a:r>
            <a:r>
              <a:rPr lang="en-US"/>
              <a:t>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235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00" y="470597"/>
            <a:ext cx="7592368" cy="702756"/>
          </a:xfrm>
          <a:prstGeom prst="rect">
            <a:avLst/>
          </a:prstGeom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>
                <a:solidFill>
                  <a:schemeClr val="tx2"/>
                </a:solidFill>
              </a:rPr>
              <a:t>NODE CONFIGURATION</a:t>
            </a:r>
            <a:endParaRPr spc="-5">
              <a:solidFill>
                <a:schemeClr val="tx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1" y="1500631"/>
            <a:ext cx="7178108" cy="215764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spcBef>
                <a:spcPts val="625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z="2400" spc="-5">
                <a:solidFill>
                  <a:schemeClr val="tx2"/>
                </a:solidFill>
              </a:rPr>
              <a:t>Most nodes require</a:t>
            </a:r>
            <a:r>
              <a:rPr sz="2400" spc="-10">
                <a:solidFill>
                  <a:schemeClr val="tx2"/>
                </a:solidFill>
              </a:rPr>
              <a:t> </a:t>
            </a:r>
            <a:r>
              <a:rPr sz="2400" spc="-5">
                <a:solidFill>
                  <a:schemeClr val="tx2"/>
                </a:solidFill>
              </a:rPr>
              <a:t>configuration</a:t>
            </a:r>
            <a:endParaRPr lang="en-US" sz="2400" spc="-5">
              <a:solidFill>
                <a:schemeClr val="tx2"/>
              </a:solidFill>
            </a:endParaRPr>
          </a:p>
          <a:p>
            <a:pPr marL="355600" indent="-342900">
              <a:spcBef>
                <a:spcPts val="625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endParaRPr sz="2400">
              <a:solidFill>
                <a:schemeClr val="tx2"/>
              </a:solidFill>
            </a:endParaRPr>
          </a:p>
          <a:p>
            <a:pPr marL="355600" indent="-342900">
              <a:spcBef>
                <a:spcPts val="530"/>
              </a:spcBef>
              <a:buClr>
                <a:srgbClr val="FFD800"/>
              </a:buClr>
              <a:buFont typeface="Arial" panose="020B0604020202020204" pitchFamily="34" charset="0"/>
              <a:buChar char="•"/>
              <a:tabLst>
                <a:tab pos="300355" algn="l"/>
                <a:tab pos="300990" algn="l"/>
              </a:tabLst>
            </a:pPr>
            <a:r>
              <a:rPr sz="2400" spc="-100">
                <a:solidFill>
                  <a:schemeClr val="tx2"/>
                </a:solidFill>
              </a:rPr>
              <a:t>To </a:t>
            </a:r>
            <a:r>
              <a:rPr sz="2400" spc="-5">
                <a:solidFill>
                  <a:schemeClr val="tx2"/>
                </a:solidFill>
              </a:rPr>
              <a:t>access </a:t>
            </a:r>
            <a:r>
              <a:rPr sz="2400">
                <a:solidFill>
                  <a:schemeClr val="tx2"/>
                </a:solidFill>
              </a:rPr>
              <a:t>a </a:t>
            </a:r>
            <a:r>
              <a:rPr sz="2400" spc="-5">
                <a:solidFill>
                  <a:schemeClr val="tx2"/>
                </a:solidFill>
              </a:rPr>
              <a:t>node configuration</a:t>
            </a:r>
            <a:r>
              <a:rPr sz="2400" spc="55">
                <a:solidFill>
                  <a:schemeClr val="tx2"/>
                </a:solidFill>
              </a:rPr>
              <a:t> </a:t>
            </a:r>
            <a:r>
              <a:rPr sz="2400" spc="-5">
                <a:solidFill>
                  <a:schemeClr val="tx2"/>
                </a:solidFill>
              </a:rPr>
              <a:t>window:</a:t>
            </a:r>
            <a:endParaRPr sz="2400">
              <a:solidFill>
                <a:schemeClr val="tx2"/>
              </a:solidFill>
            </a:endParaRPr>
          </a:p>
          <a:p>
            <a:pPr marL="643890" lvl="1" indent="-342900">
              <a:spcBef>
                <a:spcPts val="350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2400" spc="-5">
                <a:solidFill>
                  <a:schemeClr val="tx2"/>
                </a:solidFill>
              </a:rPr>
              <a:t>Double-click the</a:t>
            </a:r>
            <a:r>
              <a:rPr sz="2400" spc="-15">
                <a:solidFill>
                  <a:schemeClr val="tx2"/>
                </a:solidFill>
              </a:rPr>
              <a:t> </a:t>
            </a:r>
            <a:r>
              <a:rPr sz="2400" spc="-5">
                <a:solidFill>
                  <a:schemeClr val="tx2"/>
                </a:solidFill>
              </a:rPr>
              <a:t>node</a:t>
            </a:r>
            <a:endParaRPr sz="2400">
              <a:solidFill>
                <a:schemeClr val="tx2"/>
              </a:solidFill>
            </a:endParaRPr>
          </a:p>
          <a:p>
            <a:pPr marL="643890" lvl="1" indent="-342900">
              <a:spcBef>
                <a:spcPts val="315"/>
              </a:spcBef>
              <a:buClr>
                <a:srgbClr val="C0C4C6"/>
              </a:buClr>
              <a:buFont typeface="Arial" panose="020B0604020202020204" pitchFamily="34" charset="0"/>
              <a:buChar char="•"/>
              <a:tabLst>
                <a:tab pos="480695" algn="l"/>
              </a:tabLst>
            </a:pPr>
            <a:r>
              <a:rPr sz="2400" spc="-5">
                <a:solidFill>
                  <a:schemeClr val="tx2"/>
                </a:solidFill>
              </a:rPr>
              <a:t>Right-click -&gt;</a:t>
            </a:r>
            <a:r>
              <a:rPr sz="2400" spc="-15">
                <a:solidFill>
                  <a:schemeClr val="tx2"/>
                </a:solidFill>
              </a:rPr>
              <a:t> </a:t>
            </a:r>
            <a:r>
              <a:rPr sz="2400" spc="-5">
                <a:solidFill>
                  <a:schemeClr val="tx2"/>
                </a:solidFill>
              </a:rPr>
              <a:t>Configure</a:t>
            </a:r>
            <a:endParaRPr sz="2400">
              <a:solidFill>
                <a:schemeClr val="tx2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7258075" y="5501291"/>
            <a:ext cx="267334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spcBef>
                <a:spcPts val="15"/>
              </a:spcBef>
            </a:pPr>
            <a:fld id="{81D60167-4931-47E6-BA6A-407CBD079E47}" type="slidenum">
              <a:rPr lang="en-US" smtClean="0"/>
              <a:pPr marL="101600">
                <a:spcBef>
                  <a:spcPts val="15"/>
                </a:spcBef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1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202124"/>
                </a:solidFill>
              </a:rPr>
              <a:t>WORKFLOW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/>
              <a:t>A series of interconnected nodes.</a:t>
            </a:r>
          </a:p>
          <a:p>
            <a:endParaRPr lang="en-IN" sz="2400"/>
          </a:p>
          <a:p>
            <a:r>
              <a:rPr lang="en-IN" sz="2400"/>
              <a:t> Nodes can be connected via their input and output ports to form a workflow. </a:t>
            </a:r>
          </a:p>
          <a:p>
            <a:endParaRPr lang="en-IN" sz="2400"/>
          </a:p>
          <a:p>
            <a:r>
              <a:rPr lang="en-IN" sz="2400"/>
              <a:t>Once a workflow is executed, the data inside the workflow flows from left to right through the connections either step by step or entirely.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577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057-3382-204D-B6F3-A1192F93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/>
                </a:solidFill>
              </a:rPr>
              <a:t>KNIME EXPLORER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84F2-7D2A-C348-A81E-339AE6B6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096964"/>
            <a:ext cx="3694176" cy="5029200"/>
          </a:xfrm>
        </p:spPr>
        <p:txBody>
          <a:bodyPr/>
          <a:lstStyle/>
          <a:p>
            <a:pPr marL="114300" indent="0">
              <a:buNone/>
            </a:pPr>
            <a:r>
              <a:rPr lang="en-IN" sz="2400"/>
              <a:t>Part of the open source KNIME analytics platform application</a:t>
            </a:r>
          </a:p>
          <a:p>
            <a:pPr marL="114300" indent="0">
              <a:buNone/>
            </a:pPr>
            <a:endParaRPr lang="en-IN" sz="2400"/>
          </a:p>
          <a:p>
            <a:pPr marL="114300" indent="0">
              <a:buNone/>
            </a:pPr>
            <a:r>
              <a:rPr lang="en-IN" sz="2400"/>
              <a:t>Supports browsing workflows and performing actions upon them</a:t>
            </a:r>
          </a:p>
          <a:p>
            <a:pPr marL="114300" indent="0">
              <a:buNone/>
            </a:pPr>
            <a:endParaRPr lang="en-IN" sz="2400"/>
          </a:p>
          <a:p>
            <a:pPr marL="114300" indent="0">
              <a:buNone/>
            </a:pPr>
            <a:r>
              <a:rPr lang="en-IN" sz="2400"/>
              <a:t>Supports mounting the workflow repositories we want to work with</a:t>
            </a:r>
          </a:p>
          <a:p>
            <a:endParaRPr lang="en-US" sz="2400"/>
          </a:p>
        </p:txBody>
      </p:sp>
      <p:pic>
        <p:nvPicPr>
          <p:cNvPr id="4" name="Google Shape;150;p9">
            <a:extLst>
              <a:ext uri="{FF2B5EF4-FFF2-40B4-BE49-F238E27FC236}">
                <a16:creationId xmlns:a16="http://schemas.microsoft.com/office/drawing/2014/main" id="{C4D1E94D-2E4F-F54D-AFD9-F638921A23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421" y="2083526"/>
            <a:ext cx="4492379" cy="249195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30005200"/>
      </p:ext>
    </p:extLst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1481</Words>
  <Application>Microsoft Macintosh PowerPoint</Application>
  <PresentationFormat>On-screen Show (4:3)</PresentationFormat>
  <Paragraphs>293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 Unicode MS</vt:lpstr>
      <vt:lpstr>Arial</vt:lpstr>
      <vt:lpstr>Calibri</vt:lpstr>
      <vt:lpstr>Interstate</vt:lpstr>
      <vt:lpstr>Interstate Regular</vt:lpstr>
      <vt:lpstr>Wingdings</vt:lpstr>
      <vt:lpstr>Teamwork</vt:lpstr>
      <vt:lpstr>Leadership</vt:lpstr>
      <vt:lpstr>Future</vt:lpstr>
      <vt:lpstr>1_Technology</vt:lpstr>
      <vt:lpstr>2_Opportunities</vt:lpstr>
      <vt:lpstr>1_NYU Template</vt:lpstr>
      <vt:lpstr>INTRODUCTION  TO  BUSINESS INTELLIGENCE  BIA 3713  Week 13</vt:lpstr>
      <vt:lpstr>Agenda</vt:lpstr>
      <vt:lpstr>INTRODUCTION TO KNIME</vt:lpstr>
      <vt:lpstr>WHAT DOES KNIME DO?</vt:lpstr>
      <vt:lpstr>NODE</vt:lpstr>
      <vt:lpstr>NODES</vt:lpstr>
      <vt:lpstr>NODE CONFIGURATION</vt:lpstr>
      <vt:lpstr>WORKFLOW</vt:lpstr>
      <vt:lpstr>KNIME EXPLORER</vt:lpstr>
      <vt:lpstr>WORKFLOW COACH</vt:lpstr>
      <vt:lpstr>NODE REPOSITORY</vt:lpstr>
      <vt:lpstr>WORKFLOW EDITOR</vt:lpstr>
      <vt:lpstr>Comments &amp; Annotations</vt:lpstr>
      <vt:lpstr>KNIME File Extensions</vt:lpstr>
      <vt:lpstr>Tool Bar</vt:lpstr>
      <vt:lpstr>Importing Data  Accessing Files and Databases</vt:lpstr>
      <vt:lpstr>CSV Reader</vt:lpstr>
      <vt:lpstr>Connecting to Other File Systems</vt:lpstr>
      <vt:lpstr>Google Sheets</vt:lpstr>
      <vt:lpstr>Google Sheets</vt:lpstr>
      <vt:lpstr>Other Data Sources</vt:lpstr>
      <vt:lpstr>CSV Reader</vt:lpstr>
      <vt:lpstr>Transformation Tab (Under CSV Reader Node)</vt:lpstr>
      <vt:lpstr>Data Sorting</vt:lpstr>
      <vt:lpstr>Unsupervised Learning</vt:lpstr>
      <vt:lpstr>Unsupervised Learning</vt:lpstr>
      <vt:lpstr>Customer Segmentation</vt:lpstr>
      <vt:lpstr>Cluster Analysis</vt:lpstr>
      <vt:lpstr>Customer Segmentation Example</vt:lpstr>
      <vt:lpstr>Customer Segmentation Example</vt:lpstr>
      <vt:lpstr>Customer Segmentation Example</vt:lpstr>
      <vt:lpstr>Customer Segmentation Example</vt:lpstr>
      <vt:lpstr>Comments of the k-Means Method</vt:lpstr>
      <vt:lpstr>K-Means using KNIME</vt:lpstr>
      <vt:lpstr>Summary and Conclusion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56</cp:revision>
  <cp:lastPrinted>2019-09-30T19:20:00Z</cp:lastPrinted>
  <dcterms:created xsi:type="dcterms:W3CDTF">2008-07-10T14:06:34Z</dcterms:created>
  <dcterms:modified xsi:type="dcterms:W3CDTF">2021-11-15T17:41:08Z</dcterms:modified>
</cp:coreProperties>
</file>