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81" r:id="rId2"/>
    <p:sldMasterId id="2147483677" r:id="rId3"/>
    <p:sldMasterId id="2147483713" r:id="rId4"/>
    <p:sldMasterId id="2147483887" r:id="rId5"/>
    <p:sldMasterId id="2147483962" r:id="rId6"/>
  </p:sldMasterIdLst>
  <p:notesMasterIdLst>
    <p:notesMasterId r:id="rId23"/>
  </p:notesMasterIdLst>
  <p:handoutMasterIdLst>
    <p:handoutMasterId r:id="rId24"/>
  </p:handoutMasterIdLst>
  <p:sldIdLst>
    <p:sldId id="763" r:id="rId7"/>
    <p:sldId id="364" r:id="rId8"/>
    <p:sldId id="301" r:id="rId9"/>
    <p:sldId id="305" r:id="rId10"/>
    <p:sldId id="308" r:id="rId11"/>
    <p:sldId id="309" r:id="rId12"/>
    <p:sldId id="773" r:id="rId13"/>
    <p:sldId id="310" r:id="rId14"/>
    <p:sldId id="314" r:id="rId15"/>
    <p:sldId id="316" r:id="rId16"/>
    <p:sldId id="312" r:id="rId17"/>
    <p:sldId id="768" r:id="rId18"/>
    <p:sldId id="315" r:id="rId19"/>
    <p:sldId id="769" r:id="rId20"/>
    <p:sldId id="772" r:id="rId21"/>
    <p:sldId id="303"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9B59"/>
    <a:srgbClr val="0054D0"/>
    <a:srgbClr val="006C31"/>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66647" autoAdjust="0"/>
  </p:normalViewPr>
  <p:slideViewPr>
    <p:cSldViewPr snapToObjects="1">
      <p:cViewPr varScale="1">
        <p:scale>
          <a:sx n="97" d="100"/>
          <a:sy n="97" d="100"/>
        </p:scale>
        <p:origin x="3728"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097DC-95CA-314B-9044-2074A7E1FF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95582F-789E-8544-AC39-08D0034AED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6EBC54-3A46-4B4F-A625-928D62066ED5}" type="datetimeFigureOut">
              <a:rPr lang="en-US" smtClean="0"/>
              <a:t>11/27/21</a:t>
            </a:fld>
            <a:endParaRPr lang="en-US"/>
          </a:p>
        </p:txBody>
      </p:sp>
      <p:sp>
        <p:nvSpPr>
          <p:cNvPr id="4" name="Footer Placeholder 3">
            <a:extLst>
              <a:ext uri="{FF2B5EF4-FFF2-40B4-BE49-F238E27FC236}">
                <a16:creationId xmlns:a16="http://schemas.microsoft.com/office/drawing/2014/main" id="{62177962-91EA-0349-8F53-04587BF8F8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6B5C6-2611-4545-BB5A-4DCB83C3C5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97879-96A7-6C48-AC99-CF93951327A2}" type="slidenum">
              <a:rPr lang="en-US" smtClean="0"/>
              <a:t>‹#›</a:t>
            </a:fld>
            <a:endParaRPr lang="en-US"/>
          </a:p>
        </p:txBody>
      </p:sp>
    </p:spTree>
    <p:extLst>
      <p:ext uri="{BB962C8B-B14F-4D97-AF65-F5344CB8AC3E}">
        <p14:creationId xmlns:p14="http://schemas.microsoft.com/office/powerpoint/2010/main" val="195029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6" charset="-128"/>
              </a:defRPr>
            </a:lvl1pPr>
          </a:lstStyle>
          <a:p>
            <a:pPr>
              <a:defRPr/>
            </a:pPr>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6" charset="-128"/>
              </a:defRPr>
            </a:lvl1pPr>
          </a:lstStyle>
          <a:p>
            <a:pPr>
              <a:defRPr/>
            </a:pPr>
            <a:fld id="{42963821-E2C2-4171-8CC5-AE7662966030}" type="datetime1">
              <a:rPr lang="en-US"/>
              <a:pPr>
                <a:defRPr/>
              </a:pPr>
              <a:t>11/27/21</a:t>
            </a:fld>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6" charset="-128"/>
              </a:defRPr>
            </a:lvl1pPr>
          </a:lstStyle>
          <a:p>
            <a:pPr>
              <a:defRPr/>
            </a:pPr>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6" charset="-128"/>
              </a:defRPr>
            </a:lvl1pPr>
          </a:lstStyle>
          <a:p>
            <a:pPr>
              <a:defRPr/>
            </a:pPr>
            <a:fld id="{7E3C9424-81B8-49AE-8B98-547E53E546BB}" type="slidenum">
              <a:rPr lang="en-US"/>
              <a:pPr>
                <a:defRPr/>
              </a:pPr>
              <a:t>‹#›</a:t>
            </a:fld>
            <a:endParaRPr lang="en-US"/>
          </a:p>
        </p:txBody>
      </p:sp>
    </p:spTree>
    <p:extLst>
      <p:ext uri="{BB962C8B-B14F-4D97-AF65-F5344CB8AC3E}">
        <p14:creationId xmlns:p14="http://schemas.microsoft.com/office/powerpoint/2010/main" val="34109342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271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10</a:t>
            </a:fld>
            <a:endParaRPr lang="en-US" dirty="0"/>
          </a:p>
        </p:txBody>
      </p:sp>
    </p:spTree>
    <p:extLst>
      <p:ext uri="{BB962C8B-B14F-4D97-AF65-F5344CB8AC3E}">
        <p14:creationId xmlns:p14="http://schemas.microsoft.com/office/powerpoint/2010/main" val="256112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12</a:t>
            </a:fld>
            <a:endParaRPr lang="en-US" dirty="0"/>
          </a:p>
        </p:txBody>
      </p:sp>
    </p:spTree>
    <p:extLst>
      <p:ext uri="{BB962C8B-B14F-4D97-AF65-F5344CB8AC3E}">
        <p14:creationId xmlns:p14="http://schemas.microsoft.com/office/powerpoint/2010/main" val="389008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13</a:t>
            </a:fld>
            <a:endParaRPr lang="en-US" dirty="0"/>
          </a:p>
        </p:txBody>
      </p:sp>
    </p:spTree>
    <p:extLst>
      <p:ext uri="{BB962C8B-B14F-4D97-AF65-F5344CB8AC3E}">
        <p14:creationId xmlns:p14="http://schemas.microsoft.com/office/powerpoint/2010/main" val="29540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14</a:t>
            </a:fld>
            <a:endParaRPr lang="en-US" dirty="0"/>
          </a:p>
        </p:txBody>
      </p:sp>
    </p:spTree>
    <p:extLst>
      <p:ext uri="{BB962C8B-B14F-4D97-AF65-F5344CB8AC3E}">
        <p14:creationId xmlns:p14="http://schemas.microsoft.com/office/powerpoint/2010/main" val="239724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15</a:t>
            </a:fld>
            <a:endParaRPr lang="en-US" dirty="0"/>
          </a:p>
        </p:txBody>
      </p:sp>
    </p:spTree>
    <p:extLst>
      <p:ext uri="{BB962C8B-B14F-4D97-AF65-F5344CB8AC3E}">
        <p14:creationId xmlns:p14="http://schemas.microsoft.com/office/powerpoint/2010/main" val="326886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16</a:t>
            </a:fld>
            <a:endParaRPr lang="en-US" dirty="0"/>
          </a:p>
        </p:txBody>
      </p:sp>
    </p:spTree>
    <p:extLst>
      <p:ext uri="{BB962C8B-B14F-4D97-AF65-F5344CB8AC3E}">
        <p14:creationId xmlns:p14="http://schemas.microsoft.com/office/powerpoint/2010/main" val="417493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2</a:t>
            </a:fld>
            <a:endParaRPr lang="en-US"/>
          </a:p>
        </p:txBody>
      </p:sp>
    </p:spTree>
    <p:extLst>
      <p:ext uri="{BB962C8B-B14F-4D97-AF65-F5344CB8AC3E}">
        <p14:creationId xmlns:p14="http://schemas.microsoft.com/office/powerpoint/2010/main" val="398412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3</a:t>
            </a:fld>
            <a:endParaRPr lang="en-US" dirty="0"/>
          </a:p>
        </p:txBody>
      </p:sp>
    </p:spTree>
    <p:extLst>
      <p:ext uri="{BB962C8B-B14F-4D97-AF65-F5344CB8AC3E}">
        <p14:creationId xmlns:p14="http://schemas.microsoft.com/office/powerpoint/2010/main" val="37730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4</a:t>
            </a:fld>
            <a:endParaRPr lang="en-US" dirty="0"/>
          </a:p>
        </p:txBody>
      </p:sp>
    </p:spTree>
    <p:extLst>
      <p:ext uri="{BB962C8B-B14F-4D97-AF65-F5344CB8AC3E}">
        <p14:creationId xmlns:p14="http://schemas.microsoft.com/office/powerpoint/2010/main" val="338886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5</a:t>
            </a:fld>
            <a:endParaRPr lang="en-US" dirty="0"/>
          </a:p>
        </p:txBody>
      </p:sp>
    </p:spTree>
    <p:extLst>
      <p:ext uri="{BB962C8B-B14F-4D97-AF65-F5344CB8AC3E}">
        <p14:creationId xmlns:p14="http://schemas.microsoft.com/office/powerpoint/2010/main" val="221558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6</a:t>
            </a:fld>
            <a:endParaRPr lang="en-US" dirty="0"/>
          </a:p>
        </p:txBody>
      </p:sp>
    </p:spTree>
    <p:extLst>
      <p:ext uri="{BB962C8B-B14F-4D97-AF65-F5344CB8AC3E}">
        <p14:creationId xmlns:p14="http://schemas.microsoft.com/office/powerpoint/2010/main" val="408086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7</a:t>
            </a:fld>
            <a:endParaRPr lang="en-US" dirty="0"/>
          </a:p>
        </p:txBody>
      </p:sp>
    </p:spTree>
    <p:extLst>
      <p:ext uri="{BB962C8B-B14F-4D97-AF65-F5344CB8AC3E}">
        <p14:creationId xmlns:p14="http://schemas.microsoft.com/office/powerpoint/2010/main" val="24417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8</a:t>
            </a:fld>
            <a:endParaRPr lang="en-US" dirty="0"/>
          </a:p>
        </p:txBody>
      </p:sp>
    </p:spTree>
    <p:extLst>
      <p:ext uri="{BB962C8B-B14F-4D97-AF65-F5344CB8AC3E}">
        <p14:creationId xmlns:p14="http://schemas.microsoft.com/office/powerpoint/2010/main" val="259642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AE37-1955-4527-8E38-487E9FF6B6AF}" type="slidenum">
              <a:rPr lang="en-US" smtClean="0"/>
              <a:t>9</a:t>
            </a:fld>
            <a:endParaRPr lang="en-US" dirty="0"/>
          </a:p>
        </p:txBody>
      </p:sp>
    </p:spTree>
    <p:extLst>
      <p:ext uri="{BB962C8B-B14F-4D97-AF65-F5344CB8AC3E}">
        <p14:creationId xmlns:p14="http://schemas.microsoft.com/office/powerpoint/2010/main" val="4135682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7" descr="teamwork"/>
          <p:cNvPicPr>
            <a:picLocks noChangeAspect="1" noChangeArrowheads="1"/>
          </p:cNvPicPr>
          <p:nvPr userDrawn="1"/>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63492" name="Title Placeholder 1"/>
          <p:cNvSpPr>
            <a:spLocks noGrp="1"/>
          </p:cNvSpPr>
          <p:nvPr>
            <p:ph type="ctrTitle"/>
          </p:nvPr>
        </p:nvSpPr>
        <p:spPr>
          <a:xfrm>
            <a:off x="4572000" y="1600200"/>
            <a:ext cx="4191000" cy="2000250"/>
          </a:xfrm>
        </p:spPr>
        <p:txBody>
          <a:bodyPr/>
          <a:lstStyle>
            <a:lvl1pPr>
              <a:defRPr/>
            </a:lvl1pPr>
          </a:lstStyle>
          <a:p>
            <a:r>
              <a:rPr lang="en-US"/>
              <a:t>Click to edit Master title style</a:t>
            </a:r>
          </a:p>
        </p:txBody>
      </p:sp>
      <p:sp>
        <p:nvSpPr>
          <p:cNvPr id="63493" name="Text Placeholder 2"/>
          <p:cNvSpPr>
            <a:spLocks noGrp="1"/>
          </p:cNvSpPr>
          <p:nvPr>
            <p:ph type="subTitle" idx="1"/>
          </p:nvPr>
        </p:nvSpPr>
        <p:spPr>
          <a:xfrm>
            <a:off x="4572000" y="3886200"/>
            <a:ext cx="4191000" cy="1752600"/>
          </a:xfrm>
        </p:spPr>
        <p:txBody>
          <a:bodyPr/>
          <a:lstStyle>
            <a:lvl1pPr marL="0" indent="0" algn="ctr">
              <a:buFont typeface="Arial" charset="0"/>
              <a:buNone/>
              <a:defRPr>
                <a:solidFill>
                  <a:srgbClr val="A09B59"/>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6" descr="leadership-copy"/>
          <p:cNvPicPr>
            <a:picLocks noChangeAspect="1" noChangeArrowheads="1"/>
          </p:cNvPicPr>
          <p:nvPr userDrawn="1"/>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69635" name="Title Placeholder 1"/>
          <p:cNvSpPr>
            <a:spLocks noGrp="1"/>
          </p:cNvSpPr>
          <p:nvPr>
            <p:ph type="ctrTitle"/>
          </p:nvPr>
        </p:nvSpPr>
        <p:spPr>
          <a:xfrm>
            <a:off x="4572000" y="1600200"/>
            <a:ext cx="4191000" cy="2000250"/>
          </a:xfrm>
        </p:spPr>
        <p:txBody>
          <a:bodyPr/>
          <a:lstStyle>
            <a:lvl1pPr>
              <a:defRPr/>
            </a:lvl1pPr>
          </a:lstStyle>
          <a:p>
            <a:r>
              <a:rPr lang="en-US"/>
              <a:t>Click to edit Master title style</a:t>
            </a:r>
          </a:p>
        </p:txBody>
      </p:sp>
      <p:sp>
        <p:nvSpPr>
          <p:cNvPr id="69636" name="Text Placeholder 2"/>
          <p:cNvSpPr>
            <a:spLocks noGrp="1"/>
          </p:cNvSpPr>
          <p:nvPr>
            <p:ph type="subTitle" idx="1"/>
          </p:nvPr>
        </p:nvSpPr>
        <p:spPr>
          <a:xfrm>
            <a:off x="4572000" y="3886200"/>
            <a:ext cx="4191000" cy="1752600"/>
          </a:xfrm>
        </p:spPr>
        <p:txBody>
          <a:bodyPr/>
          <a:lstStyle>
            <a:lvl1pPr marL="0" indent="0" algn="ctr">
              <a:buFont typeface="Arial" charset="0"/>
              <a:buNone/>
              <a:defRPr>
                <a:solidFill>
                  <a:srgbClr val="A09B59"/>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future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pic>
        <p:nvPicPr>
          <p:cNvPr id="6" name="Picture 6" descr="future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50183" name="Title Placeholder 1"/>
          <p:cNvSpPr>
            <a:spLocks noGrp="1"/>
          </p:cNvSpPr>
          <p:nvPr>
            <p:ph type="ctrTitle"/>
          </p:nvPr>
        </p:nvSpPr>
        <p:spPr>
          <a:xfrm>
            <a:off x="4572000" y="1600200"/>
            <a:ext cx="4191000" cy="2000250"/>
          </a:xfrm>
        </p:spPr>
        <p:txBody>
          <a:bodyPr/>
          <a:lstStyle>
            <a:lvl1pPr>
              <a:defRPr/>
            </a:lvl1pPr>
          </a:lstStyle>
          <a:p>
            <a:r>
              <a:rPr lang="en-US"/>
              <a:t>Click to edit Master title style</a:t>
            </a:r>
          </a:p>
        </p:txBody>
      </p:sp>
      <p:sp>
        <p:nvSpPr>
          <p:cNvPr id="50184" name="Text Placeholder 2"/>
          <p:cNvSpPr>
            <a:spLocks noGrp="1"/>
          </p:cNvSpPr>
          <p:nvPr>
            <p:ph type="subTitle" idx="1"/>
          </p:nvPr>
        </p:nvSpPr>
        <p:spPr>
          <a:xfrm>
            <a:off x="4572000" y="3886200"/>
            <a:ext cx="4191000" cy="1752600"/>
          </a:xfrm>
        </p:spPr>
        <p:txBody>
          <a:bodyPr/>
          <a:lstStyle>
            <a:lvl1pPr marL="0" indent="0" algn="ctr">
              <a:buFont typeface="Arial" charset="0"/>
              <a:buNone/>
              <a:defRPr>
                <a:solidFill>
                  <a:srgbClr val="A09B59"/>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innovation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41990" name="Title Placeholder 1"/>
          <p:cNvSpPr>
            <a:spLocks noGrp="1"/>
          </p:cNvSpPr>
          <p:nvPr>
            <p:ph type="ctrTitle"/>
          </p:nvPr>
        </p:nvSpPr>
        <p:spPr>
          <a:xfrm>
            <a:off x="4572000" y="1600200"/>
            <a:ext cx="4191000" cy="2000250"/>
          </a:xfrm>
        </p:spPr>
        <p:txBody>
          <a:bodyPr/>
          <a:lstStyle>
            <a:lvl1pPr>
              <a:defRPr smtClean="0">
                <a:latin typeface="Arial" charset="0"/>
              </a:defRPr>
            </a:lvl1pPr>
          </a:lstStyle>
          <a:p>
            <a:r>
              <a:rPr lang="en-US"/>
              <a:t>Click to edit Master title style</a:t>
            </a:r>
          </a:p>
        </p:txBody>
      </p:sp>
      <p:sp>
        <p:nvSpPr>
          <p:cNvPr id="41991" name="Text Placeholder 2"/>
          <p:cNvSpPr>
            <a:spLocks noGrp="1"/>
          </p:cNvSpPr>
          <p:nvPr>
            <p:ph type="subTitle" idx="1"/>
          </p:nvPr>
        </p:nvSpPr>
        <p:spPr>
          <a:xfrm>
            <a:off x="4572000" y="3886200"/>
            <a:ext cx="4191000" cy="1752600"/>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jobs&amp;money_ppt.jpg"/>
          <p:cNvPicPr>
            <a:picLocks noChangeAspect="1"/>
          </p:cNvPicPr>
          <p:nvPr/>
        </p:nvPicPr>
        <p:blipFill>
          <a:blip r:embed="rId3" cstate="print"/>
          <a:srcRect/>
          <a:stretch>
            <a:fillRect/>
          </a:stretch>
        </p:blipFill>
        <p:spPr bwMode="auto">
          <a:xfrm>
            <a:off x="0" y="762000"/>
            <a:ext cx="5486400" cy="6096000"/>
          </a:xfrm>
          <a:prstGeom prst="rect">
            <a:avLst/>
          </a:prstGeom>
          <a:noFill/>
          <a:ln w="9525">
            <a:noFill/>
            <a:miter lim="800000"/>
            <a:headEnd/>
            <a:tailEnd/>
          </a:ln>
        </p:spPr>
      </p:pic>
      <p:sp>
        <p:nvSpPr>
          <p:cNvPr id="43016" name="Text Placeholder 2"/>
          <p:cNvSpPr>
            <a:spLocks noGrp="1"/>
          </p:cNvSpPr>
          <p:nvPr>
            <p:ph type="subTitle" idx="1"/>
          </p:nvPr>
        </p:nvSpPr>
        <p:spPr>
          <a:xfrm>
            <a:off x="5181600" y="1600200"/>
            <a:ext cx="3505200" cy="2011363"/>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
        <p:nvSpPr>
          <p:cNvPr id="43017" name="Title Placeholder 1"/>
          <p:cNvSpPr>
            <a:spLocks noGrp="1"/>
          </p:cNvSpPr>
          <p:nvPr>
            <p:ph type="ctrTitle"/>
          </p:nvPr>
        </p:nvSpPr>
        <p:spPr>
          <a:xfrm>
            <a:off x="381000" y="381000"/>
            <a:ext cx="8305800" cy="990600"/>
          </a:xfrm>
        </p:spPr>
        <p:txBody>
          <a:bodyPr/>
          <a:lstStyle>
            <a:lvl1pPr>
              <a:defRPr smtClean="0">
                <a:latin typeface="Arial" charset="0"/>
              </a:defRPr>
            </a:lvl1pPr>
          </a:lstStyle>
          <a:p>
            <a:r>
              <a:rPr lang="en-US"/>
              <a:t>Click to edit Master title style</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technology_ppt.jpg"/>
          <p:cNvPicPr>
            <a:picLocks noChangeAspect="1"/>
          </p:cNvPicPr>
          <p:nvPr/>
        </p:nvPicPr>
        <p:blipFill>
          <a:blip r:embed="rId3" cstate="print"/>
          <a:srcRect/>
          <a:stretch>
            <a:fillRect/>
          </a:stretch>
        </p:blipFill>
        <p:spPr bwMode="auto">
          <a:xfrm>
            <a:off x="0" y="1371600"/>
            <a:ext cx="5486400" cy="5486400"/>
          </a:xfrm>
          <a:prstGeom prst="rect">
            <a:avLst/>
          </a:prstGeom>
          <a:noFill/>
          <a:ln w="9525">
            <a:noFill/>
            <a:miter lim="800000"/>
            <a:headEnd/>
            <a:tailEnd/>
          </a:ln>
        </p:spPr>
      </p:pic>
      <p:sp>
        <p:nvSpPr>
          <p:cNvPr id="38919" name="Text Placeholder 2"/>
          <p:cNvSpPr>
            <a:spLocks noGrp="1"/>
          </p:cNvSpPr>
          <p:nvPr>
            <p:ph type="subTitle" idx="1"/>
          </p:nvPr>
        </p:nvSpPr>
        <p:spPr>
          <a:xfrm>
            <a:off x="5181600" y="1600200"/>
            <a:ext cx="3505200" cy="2011363"/>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
        <p:nvSpPr>
          <p:cNvPr id="38920" name="Title Placeholder 1"/>
          <p:cNvSpPr>
            <a:spLocks noGrp="1"/>
          </p:cNvSpPr>
          <p:nvPr>
            <p:ph type="ctrTitle"/>
          </p:nvPr>
        </p:nvSpPr>
        <p:spPr>
          <a:xfrm>
            <a:off x="381000" y="381000"/>
            <a:ext cx="8305800" cy="990600"/>
          </a:xfrm>
        </p:spPr>
        <p:txBody>
          <a:bodyPr/>
          <a:lstStyle>
            <a:lvl1pPr>
              <a:defRPr smtClean="0">
                <a:latin typeface="Arial" charset="0"/>
              </a:defRPr>
            </a:lvl1pPr>
          </a:lstStyle>
          <a:p>
            <a:r>
              <a:rPr lang="en-US"/>
              <a:t>Click to edit Master 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versatility_ppt.jpg"/>
          <p:cNvPicPr>
            <a:picLocks noChangeAspect="1"/>
          </p:cNvPicPr>
          <p:nvPr/>
        </p:nvPicPr>
        <p:blipFill>
          <a:blip r:embed="rId3" cstate="print"/>
          <a:srcRect/>
          <a:stretch>
            <a:fillRect/>
          </a:stretch>
        </p:blipFill>
        <p:spPr bwMode="auto">
          <a:xfrm>
            <a:off x="0" y="1371600"/>
            <a:ext cx="5486400" cy="5486400"/>
          </a:xfrm>
          <a:prstGeom prst="rect">
            <a:avLst/>
          </a:prstGeom>
          <a:noFill/>
          <a:ln w="9525">
            <a:noFill/>
            <a:miter lim="800000"/>
            <a:headEnd/>
            <a:tailEnd/>
          </a:ln>
        </p:spPr>
      </p:pic>
      <p:sp>
        <p:nvSpPr>
          <p:cNvPr id="44038" name="Text Placeholder 2"/>
          <p:cNvSpPr>
            <a:spLocks noGrp="1"/>
          </p:cNvSpPr>
          <p:nvPr>
            <p:ph type="subTitle" idx="1"/>
          </p:nvPr>
        </p:nvSpPr>
        <p:spPr>
          <a:xfrm>
            <a:off x="5181600" y="1600200"/>
            <a:ext cx="3505200" cy="2011363"/>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
        <p:nvSpPr>
          <p:cNvPr id="44042" name="Title Placeholder 1"/>
          <p:cNvSpPr>
            <a:spLocks noGrp="1"/>
          </p:cNvSpPr>
          <p:nvPr>
            <p:ph type="ctrTitle"/>
          </p:nvPr>
        </p:nvSpPr>
        <p:spPr>
          <a:xfrm>
            <a:off x="381000" y="381000"/>
            <a:ext cx="8305800" cy="990600"/>
          </a:xfrm>
        </p:spPr>
        <p:txBody>
          <a:bodyPr/>
          <a:lstStyle>
            <a:lvl1pPr>
              <a:defRPr smtClean="0">
                <a:latin typeface="Arial" charset="0"/>
              </a:defRPr>
            </a:lvl1pPr>
          </a:lstStyle>
          <a:p>
            <a:r>
              <a:rPr lang="en-US"/>
              <a:t>Click to edit Master title style</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entrepreneurship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40966" name="Title Placeholder 1"/>
          <p:cNvSpPr>
            <a:spLocks noGrp="1"/>
          </p:cNvSpPr>
          <p:nvPr>
            <p:ph type="ctrTitle"/>
          </p:nvPr>
        </p:nvSpPr>
        <p:spPr>
          <a:xfrm>
            <a:off x="4572000" y="1600200"/>
            <a:ext cx="4191000" cy="2000250"/>
          </a:xfrm>
        </p:spPr>
        <p:txBody>
          <a:bodyPr/>
          <a:lstStyle>
            <a:lvl1pPr>
              <a:defRPr smtClean="0">
                <a:latin typeface="Arial" charset="0"/>
              </a:defRPr>
            </a:lvl1pPr>
          </a:lstStyle>
          <a:p>
            <a:r>
              <a:rPr lang="en-US"/>
              <a:t>Click to edit Master title style</a:t>
            </a:r>
          </a:p>
        </p:txBody>
      </p:sp>
      <p:sp>
        <p:nvSpPr>
          <p:cNvPr id="40967" name="Text Placeholder 2"/>
          <p:cNvSpPr>
            <a:spLocks noGrp="1"/>
          </p:cNvSpPr>
          <p:nvPr>
            <p:ph type="subTitle" idx="1"/>
          </p:nvPr>
        </p:nvSpPr>
        <p:spPr>
          <a:xfrm>
            <a:off x="4572000" y="3886200"/>
            <a:ext cx="4191000" cy="1752600"/>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quot;Entrepreneurship&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2" name="Title 1"/>
          <p:cNvSpPr>
            <a:spLocks noGrp="1"/>
          </p:cNvSpPr>
          <p:nvPr>
            <p:ph type="ctrTitle"/>
          </p:nvPr>
        </p:nvSpPr>
        <p:spPr>
          <a:xfrm>
            <a:off x="4800600" y="1828800"/>
            <a:ext cx="3886200" cy="1470025"/>
          </a:xfrm>
        </p:spPr>
        <p:txBody>
          <a:bodyPr/>
          <a:lstStyle/>
          <a:p>
            <a:r>
              <a:rPr lang="en-US" dirty="0"/>
              <a:t>Click to edit Master title style</a:t>
            </a:r>
          </a:p>
        </p:txBody>
      </p:sp>
      <p:sp>
        <p:nvSpPr>
          <p:cNvPr id="3" name="Subtitle 2"/>
          <p:cNvSpPr>
            <a:spLocks noGrp="1"/>
          </p:cNvSpPr>
          <p:nvPr>
            <p:ph type="subTitle" idx="1"/>
          </p:nvPr>
        </p:nvSpPr>
        <p:spPr>
          <a:xfrm>
            <a:off x="4800600" y="3584575"/>
            <a:ext cx="38862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Innovation&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2" name="Title 1"/>
          <p:cNvSpPr>
            <a:spLocks noGrp="1"/>
          </p:cNvSpPr>
          <p:nvPr>
            <p:ph type="ctrTitle"/>
          </p:nvPr>
        </p:nvSpPr>
        <p:spPr>
          <a:xfrm>
            <a:off x="4800600" y="1828800"/>
            <a:ext cx="3886200" cy="1470025"/>
          </a:xfrm>
        </p:spPr>
        <p:txBody>
          <a:bodyPr/>
          <a:lstStyle/>
          <a:p>
            <a:r>
              <a:rPr lang="en-US" dirty="0"/>
              <a:t>Click to edit Master title style</a:t>
            </a:r>
          </a:p>
        </p:txBody>
      </p:sp>
      <p:sp>
        <p:nvSpPr>
          <p:cNvPr id="3" name="Subtitle 2"/>
          <p:cNvSpPr>
            <a:spLocks noGrp="1"/>
          </p:cNvSpPr>
          <p:nvPr>
            <p:ph type="subTitle" idx="1"/>
          </p:nvPr>
        </p:nvSpPr>
        <p:spPr>
          <a:xfrm>
            <a:off x="4800600" y="3584575"/>
            <a:ext cx="38862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Money &amp; Jobs&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3" name="Subtitle 2"/>
          <p:cNvSpPr>
            <a:spLocks noGrp="1"/>
          </p:cNvSpPr>
          <p:nvPr>
            <p:ph type="subTitle" idx="1"/>
          </p:nvPr>
        </p:nvSpPr>
        <p:spPr>
          <a:xfrm>
            <a:off x="5638800" y="1600200"/>
            <a:ext cx="3048000" cy="25908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Placeholder 1"/>
          <p:cNvSpPr>
            <a:spLocks noGrp="1"/>
          </p:cNvSpPr>
          <p:nvPr>
            <p:ph type="title"/>
          </p:nvPr>
        </p:nvSpPr>
        <p:spPr>
          <a:xfrm>
            <a:off x="457200" y="274638"/>
            <a:ext cx="8229600" cy="1143000"/>
          </a:xfrm>
          <a:prstGeom prst="rect">
            <a:avLst/>
          </a:prstGeom>
        </p:spPr>
        <p:txBody>
          <a:bodyPr rtlCol="0">
            <a:normAutofit/>
          </a:bodyPr>
          <a:lstStyle/>
          <a:p>
            <a:r>
              <a:rPr lang="en-US" dirty="0"/>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Versatility&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3" name="Subtitle 2"/>
          <p:cNvSpPr>
            <a:spLocks noGrp="1"/>
          </p:cNvSpPr>
          <p:nvPr>
            <p:ph type="subTitle" idx="1"/>
          </p:nvPr>
        </p:nvSpPr>
        <p:spPr>
          <a:xfrm>
            <a:off x="5638800" y="1600200"/>
            <a:ext cx="3048000" cy="25908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Placeholder 1"/>
          <p:cNvSpPr>
            <a:spLocks noGrp="1"/>
          </p:cNvSpPr>
          <p:nvPr>
            <p:ph type="title"/>
          </p:nvPr>
        </p:nvSpPr>
        <p:spPr>
          <a:xfrm>
            <a:off x="457200" y="274638"/>
            <a:ext cx="8229600" cy="1143000"/>
          </a:xfrm>
          <a:prstGeom prst="rect">
            <a:avLst/>
          </a:prstGeom>
        </p:spPr>
        <p:txBody>
          <a:bodyPr rtlCol="0">
            <a:normAutofit/>
          </a:bodyPr>
          <a:lstStyle/>
          <a:p>
            <a:r>
              <a:rPr lang="en-US" dirty="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Technology&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3" name="Subtitle 2"/>
          <p:cNvSpPr>
            <a:spLocks noGrp="1"/>
          </p:cNvSpPr>
          <p:nvPr>
            <p:ph type="subTitle" idx="1"/>
          </p:nvPr>
        </p:nvSpPr>
        <p:spPr>
          <a:xfrm>
            <a:off x="5638800" y="1600200"/>
            <a:ext cx="3048000" cy="25908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Placeholder 1"/>
          <p:cNvSpPr>
            <a:spLocks noGrp="1"/>
          </p:cNvSpPr>
          <p:nvPr>
            <p:ph type="title"/>
          </p:nvPr>
        </p:nvSpPr>
        <p:spPr>
          <a:xfrm>
            <a:off x="457200" y="274638"/>
            <a:ext cx="8229600" cy="1143000"/>
          </a:xfrm>
          <a:prstGeom prst="rect">
            <a:avLst/>
          </a:prstGeom>
        </p:spPr>
        <p:txBody>
          <a:bodyPr rtlCol="0">
            <a:normAutofit/>
          </a:bodyPr>
          <a:lstStyle/>
          <a:p>
            <a:r>
              <a:rPr lang="en-US" dirty="0"/>
              <a:t>Click to edit Master title style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pic>
        <p:nvPicPr>
          <p:cNvPr id="6" name="Picture 6" descr="Darcy%20-%20Gold%20Tie%20copy"/>
          <p:cNvPicPr>
            <a:picLocks noChangeAspect="1" noChangeArrowheads="1"/>
          </p:cNvPicPr>
          <p:nvPr/>
        </p:nvPicPr>
        <p:blipFill>
          <a:blip r:embed="rId3" cstate="print"/>
          <a:srcRect/>
          <a:stretch>
            <a:fillRect/>
          </a:stretch>
        </p:blipFill>
        <p:spPr bwMode="auto">
          <a:xfrm>
            <a:off x="228600" y="1752600"/>
            <a:ext cx="4123844" cy="2743200"/>
          </a:xfrm>
          <a:prstGeom prst="round2DiagRect">
            <a:avLst>
              <a:gd name="adj1" fmla="val 16667"/>
              <a:gd name="adj2" fmla="val 0"/>
            </a:avLst>
          </a:prstGeom>
          <a:ln w="88900" cap="sq">
            <a:noFill/>
            <a:miter lim="800000"/>
          </a:ln>
          <a:effectLst>
            <a:outerShdw blurRad="57785" algn="br" rotWithShape="0">
              <a:srgbClr val="000000">
                <a:alpha val="70000"/>
              </a:srgbClr>
            </a:outerShdw>
          </a:effectLst>
        </p:spPr>
      </p:pic>
      <p:sp>
        <p:nvSpPr>
          <p:cNvPr id="7" name="TextBox 8"/>
          <p:cNvSpPr txBox="1"/>
          <p:nvPr/>
        </p:nvSpPr>
        <p:spPr>
          <a:xfrm>
            <a:off x="1219200" y="4572000"/>
            <a:ext cx="3810000" cy="584200"/>
          </a:xfrm>
          <a:prstGeom prst="rect">
            <a:avLst/>
          </a:prstGeom>
          <a:noFill/>
        </p:spPr>
        <p:txBody>
          <a:bodyPr>
            <a:spAutoFit/>
          </a:bodyPr>
          <a:lstStyle/>
          <a:p>
            <a:pPr algn="ctr">
              <a:defRPr/>
            </a:pPr>
            <a:r>
              <a:rPr lang="en-US" sz="3200" b="1" dirty="0">
                <a:solidFill>
                  <a:srgbClr val="3D3F3A"/>
                </a:solidFill>
                <a:effectLst>
                  <a:outerShdw blurRad="75057" dist="38100" dir="5400000" sy="-20000" rotWithShape="0">
                    <a:prstClr val="black">
                      <a:alpha val="25000"/>
                    </a:prstClr>
                  </a:outerShdw>
                  <a:reflection blurRad="6350" stA="55000" endA="300" endPos="45500" dir="5400000" sy="-100000" algn="bl" rotWithShape="0"/>
                </a:effectLst>
                <a:latin typeface="Interstate Regular" pitchFamily="84" charset="0"/>
                <a:ea typeface="ＭＳ Ｐゴシック" charset="-128"/>
                <a:cs typeface="ＭＳ Ｐゴシック" charset="-128"/>
              </a:rPr>
              <a:t>Leadership</a:t>
            </a:r>
          </a:p>
        </p:txBody>
      </p:sp>
      <p:sp>
        <p:nvSpPr>
          <p:cNvPr id="30722" name="Title Placeholder 1"/>
          <p:cNvSpPr>
            <a:spLocks noGrp="1"/>
          </p:cNvSpPr>
          <p:nvPr>
            <p:ph type="ctrTitle"/>
          </p:nvPr>
        </p:nvSpPr>
        <p:spPr>
          <a:xfrm>
            <a:off x="4511675" y="515938"/>
            <a:ext cx="4486275" cy="3295650"/>
          </a:xfrm>
        </p:spPr>
        <p:txBody>
          <a:bodyPr/>
          <a:lstStyle>
            <a:lvl1pPr>
              <a:defRPr cap="small" baseline="0" smtClean="0">
                <a:solidFill>
                  <a:srgbClr val="1835A6"/>
                </a:solidFill>
                <a:latin typeface="Interstate" charset="0"/>
              </a:defRPr>
            </a:lvl1pPr>
          </a:lstStyle>
          <a:p>
            <a:r>
              <a:rPr lang="en-US"/>
              <a:t>Click to edit Master title style</a:t>
            </a:r>
            <a:endParaRPr lang="en-US" dirty="0"/>
          </a:p>
        </p:txBody>
      </p:sp>
      <p:sp>
        <p:nvSpPr>
          <p:cNvPr id="30723" name="Text Placeholder 2"/>
          <p:cNvSpPr>
            <a:spLocks noGrp="1"/>
          </p:cNvSpPr>
          <p:nvPr>
            <p:ph type="subTitle" idx="1"/>
          </p:nvPr>
        </p:nvSpPr>
        <p:spPr>
          <a:xfrm>
            <a:off x="4511675" y="3886200"/>
            <a:ext cx="4486275" cy="1752600"/>
          </a:xfrm>
        </p:spPr>
        <p:txBody>
          <a:bodyPr/>
          <a:lstStyle>
            <a:lvl1pPr marL="0" indent="0" algn="ctr">
              <a:buFont typeface="Arial" pitchFamily="34" charset="0"/>
              <a:buNone/>
              <a:defRPr smtClean="0">
                <a:solidFill>
                  <a:srgbClr val="6E6E6E"/>
                </a:solidFill>
                <a:latin typeface="Interstate Regular" pitchFamily="50" charset="0"/>
              </a:defRPr>
            </a:lvl1pPr>
          </a:lstStyle>
          <a:p>
            <a:r>
              <a:rPr lang="en-US"/>
              <a:t>Click to edit Master subtitle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pic>
        <p:nvPicPr>
          <p:cNvPr id="6" name="Picture 6"/>
          <p:cNvPicPr>
            <a:picLocks noChangeAspect="1"/>
          </p:cNvPicPr>
          <p:nvPr/>
        </p:nvPicPr>
        <p:blipFill>
          <a:blip r:embed="rId3" cstate="print"/>
          <a:stretch>
            <a:fillRect/>
          </a:stretch>
        </p:blipFill>
        <p:spPr>
          <a:xfrm>
            <a:off x="5638800" y="1219200"/>
            <a:ext cx="3048000" cy="3387505"/>
          </a:xfrm>
          <a:prstGeom prst="round2DiagRect">
            <a:avLst>
              <a:gd name="adj1" fmla="val 16667"/>
              <a:gd name="adj2" fmla="val 0"/>
            </a:avLst>
          </a:prstGeom>
          <a:ln w="82550" cap="sq">
            <a:noFill/>
            <a:miter lim="800000"/>
          </a:ln>
          <a:effectLst/>
        </p:spPr>
      </p:pic>
      <p:sp>
        <p:nvSpPr>
          <p:cNvPr id="7" name="TextBox 9"/>
          <p:cNvSpPr txBox="1"/>
          <p:nvPr/>
        </p:nvSpPr>
        <p:spPr>
          <a:xfrm>
            <a:off x="5334000" y="4495800"/>
            <a:ext cx="3810000" cy="584200"/>
          </a:xfrm>
          <a:prstGeom prst="rect">
            <a:avLst/>
          </a:prstGeom>
          <a:noFill/>
        </p:spPr>
        <p:txBody>
          <a:bodyPr>
            <a:spAutoFit/>
          </a:bodyPr>
          <a:lstStyle/>
          <a:p>
            <a:pPr algn="ctr">
              <a:defRPr/>
            </a:pPr>
            <a:r>
              <a:rPr lang="en-US" sz="3200" b="1" dirty="0">
                <a:solidFill>
                  <a:srgbClr val="3D3F3A"/>
                </a:solidFill>
                <a:effectLst>
                  <a:outerShdw blurRad="75057" dist="38100" dir="5400000" sy="-20000" rotWithShape="0">
                    <a:prstClr val="black">
                      <a:alpha val="25000"/>
                    </a:prstClr>
                  </a:outerShdw>
                  <a:reflection blurRad="6350" stA="55000" endA="300" endPos="45500" dir="5400000" sy="-100000" algn="bl" rotWithShape="0"/>
                </a:effectLst>
                <a:latin typeface="Interstate Regular" pitchFamily="84" charset="0"/>
                <a:ea typeface="ＭＳ Ｐゴシック" charset="-128"/>
                <a:cs typeface="ＭＳ Ｐゴシック" charset="-128"/>
              </a:rPr>
              <a:t>Opportunity</a:t>
            </a:r>
          </a:p>
        </p:txBody>
      </p:sp>
      <p:sp>
        <p:nvSpPr>
          <p:cNvPr id="35842" name="Title Placeholder 1"/>
          <p:cNvSpPr>
            <a:spLocks noGrp="1"/>
          </p:cNvSpPr>
          <p:nvPr>
            <p:ph type="ctrTitle"/>
          </p:nvPr>
        </p:nvSpPr>
        <p:spPr>
          <a:xfrm>
            <a:off x="152400" y="631825"/>
            <a:ext cx="5022850" cy="3295650"/>
          </a:xfrm>
        </p:spPr>
        <p:txBody>
          <a:bodyPr/>
          <a:lstStyle>
            <a:lvl1pPr>
              <a:defRPr cap="small" baseline="0">
                <a:solidFill>
                  <a:srgbClr val="1835A6"/>
                </a:solidFill>
              </a:defRPr>
            </a:lvl1pPr>
          </a:lstStyle>
          <a:p>
            <a:r>
              <a:rPr lang="en-US"/>
              <a:t>Click to edit Master title style</a:t>
            </a:r>
            <a:endParaRPr lang="en-US" dirty="0"/>
          </a:p>
        </p:txBody>
      </p:sp>
      <p:sp>
        <p:nvSpPr>
          <p:cNvPr id="35843" name="Text Placeholder 2"/>
          <p:cNvSpPr>
            <a:spLocks noGrp="1"/>
          </p:cNvSpPr>
          <p:nvPr>
            <p:ph type="subTitle" idx="1"/>
          </p:nvPr>
        </p:nvSpPr>
        <p:spPr>
          <a:xfrm>
            <a:off x="457200" y="3927475"/>
            <a:ext cx="4486275" cy="1752600"/>
          </a:xfrm>
        </p:spPr>
        <p:txBody>
          <a:bodyPr/>
          <a:lstStyle>
            <a:lvl1pPr marL="0" indent="0" algn="ctr">
              <a:buFont typeface="Arial" pitchFamily="34" charset="0"/>
              <a:buNone/>
              <a:defRPr>
                <a:solidFill>
                  <a:srgbClr val="6E6E6E"/>
                </a:solidFill>
              </a:defRPr>
            </a:lvl1pPr>
          </a:lstStyle>
          <a:p>
            <a:r>
              <a:rPr lang="en-US"/>
              <a:t>Click to edit Master subtitle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pic>
        <p:nvPicPr>
          <p:cNvPr id="6" name="Picture 6"/>
          <p:cNvPicPr>
            <a:picLocks noChangeAspect="1"/>
          </p:cNvPicPr>
          <p:nvPr/>
        </p:nvPicPr>
        <p:blipFill>
          <a:blip r:embed="rId3" cstate="print"/>
          <a:stretch>
            <a:fillRect/>
          </a:stretch>
        </p:blipFill>
        <p:spPr>
          <a:xfrm>
            <a:off x="249339" y="2201862"/>
            <a:ext cx="4932261" cy="3284537"/>
          </a:xfrm>
          <a:prstGeom prst="round2DiagRect">
            <a:avLst>
              <a:gd name="adj1" fmla="val 16667"/>
              <a:gd name="adj2" fmla="val 0"/>
            </a:avLst>
          </a:prstGeom>
          <a:ln w="88900" cap="sq">
            <a:noFill/>
            <a:miter lim="800000"/>
          </a:ln>
          <a:effectLst>
            <a:outerShdw blurRad="57785" algn="br" rotWithShape="0">
              <a:srgbClr val="000000">
                <a:alpha val="70000"/>
              </a:srgbClr>
            </a:outerShdw>
          </a:effectLst>
        </p:spPr>
      </p:pic>
      <p:sp>
        <p:nvSpPr>
          <p:cNvPr id="7" name="TextBox 7"/>
          <p:cNvSpPr txBox="1"/>
          <p:nvPr/>
        </p:nvSpPr>
        <p:spPr>
          <a:xfrm>
            <a:off x="1536700" y="5486400"/>
            <a:ext cx="3810000" cy="646113"/>
          </a:xfrm>
          <a:prstGeom prst="rect">
            <a:avLst/>
          </a:prstGeom>
          <a:noFill/>
        </p:spPr>
        <p:txBody>
          <a:bodyPr>
            <a:spAutoFit/>
          </a:bodyPr>
          <a:lstStyle/>
          <a:p>
            <a:pPr algn="ctr">
              <a:defRPr/>
            </a:pPr>
            <a:r>
              <a:rPr lang="en-US" sz="3600" b="1" dirty="0">
                <a:solidFill>
                  <a:srgbClr val="3D3F3A"/>
                </a:solidFill>
                <a:effectLst>
                  <a:outerShdw blurRad="75057" dist="38100" dir="5400000" sy="-20000" rotWithShape="0">
                    <a:prstClr val="black">
                      <a:alpha val="25000"/>
                    </a:prstClr>
                  </a:outerShdw>
                  <a:reflection blurRad="6350" stA="55000" endA="300" endPos="45500" dir="5400000" sy="-100000" algn="bl" rotWithShape="0"/>
                </a:effectLst>
                <a:latin typeface="Interstate Regular" pitchFamily="84" charset="0"/>
                <a:ea typeface="ＭＳ Ｐゴシック" charset="-128"/>
                <a:cs typeface="ＭＳ Ｐゴシック" charset="-128"/>
              </a:rPr>
              <a:t>Innovation</a:t>
            </a:r>
          </a:p>
        </p:txBody>
      </p:sp>
      <p:sp>
        <p:nvSpPr>
          <p:cNvPr id="37890" name="Title Placeholder 1"/>
          <p:cNvSpPr>
            <a:spLocks noGrp="1"/>
          </p:cNvSpPr>
          <p:nvPr>
            <p:ph type="ctrTitle"/>
          </p:nvPr>
        </p:nvSpPr>
        <p:spPr>
          <a:xfrm>
            <a:off x="234950" y="400050"/>
            <a:ext cx="8763000" cy="1647825"/>
          </a:xfrm>
        </p:spPr>
        <p:txBody>
          <a:bodyPr/>
          <a:lstStyle>
            <a:lvl1pPr>
              <a:defRPr cap="small" baseline="0">
                <a:solidFill>
                  <a:srgbClr val="1835A6"/>
                </a:solidFill>
              </a:defRPr>
            </a:lvl1pPr>
          </a:lstStyle>
          <a:p>
            <a:r>
              <a:rPr lang="en-US"/>
              <a:t>Click to edit Master title style</a:t>
            </a:r>
            <a:endParaRPr lang="en-US" dirty="0"/>
          </a:p>
        </p:txBody>
      </p:sp>
      <p:sp>
        <p:nvSpPr>
          <p:cNvPr id="37891" name="Text Placeholder 2"/>
          <p:cNvSpPr>
            <a:spLocks noGrp="1"/>
          </p:cNvSpPr>
          <p:nvPr>
            <p:ph type="subTitle" idx="1"/>
          </p:nvPr>
        </p:nvSpPr>
        <p:spPr>
          <a:xfrm>
            <a:off x="5346700" y="2201862"/>
            <a:ext cx="3625850" cy="1752600"/>
          </a:xfrm>
        </p:spPr>
        <p:txBody>
          <a:bodyPr/>
          <a:lstStyle>
            <a:lvl1pPr marL="0" indent="0" algn="ctr">
              <a:buFont typeface="Arial" pitchFamily="34" charset="0"/>
              <a:buNone/>
              <a:defRPr>
                <a:solidFill>
                  <a:srgbClr val="6E6E6E"/>
                </a:solidFill>
              </a:defRPr>
            </a:lvl1pPr>
          </a:lstStyle>
          <a:p>
            <a:r>
              <a:rPr lang="en-US"/>
              <a:t>Click to edit Master subtitle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038600" y="101601"/>
            <a:ext cx="4932261" cy="3284537"/>
          </a:xfrm>
          <a:prstGeom prst="round2DiagRect">
            <a:avLst>
              <a:gd name="adj1" fmla="val 16667"/>
              <a:gd name="adj2" fmla="val 0"/>
            </a:avLst>
          </a:prstGeom>
          <a:ln w="88900" cap="sq">
            <a:noFill/>
            <a:miter lim="800000"/>
          </a:ln>
          <a:effectLst>
            <a:outerShdw blurRad="57785" algn="br" rotWithShape="0">
              <a:srgbClr val="000000">
                <a:alpha val="70000"/>
              </a:srgbClr>
            </a:outerShdw>
          </a:effectLst>
        </p:spPr>
      </p:pic>
      <p:sp>
        <p:nvSpPr>
          <p:cNvPr id="2" name="Title 1"/>
          <p:cNvSpPr>
            <a:spLocks noGrp="1"/>
          </p:cNvSpPr>
          <p:nvPr>
            <p:ph type="title"/>
          </p:nvPr>
        </p:nvSpPr>
        <p:spPr>
          <a:xfrm>
            <a:off x="722313" y="488632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3861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69332"/>
          </a:xfrm>
          <a:ln algn="ctr"/>
        </p:spPr>
        <p:txBody>
          <a:bodyPr lIns="0">
            <a:spAutoFit/>
          </a:bodyPr>
          <a:lstStyle>
            <a:lvl1pPr>
              <a:spcBef>
                <a:spcPct val="0"/>
              </a:spcBef>
              <a:defRPr sz="1800" b="1">
                <a:solidFill>
                  <a:schemeClr val="bg2"/>
                </a:solidFill>
              </a:defRPr>
            </a:lvl1pPr>
          </a:lstStyle>
          <a:p>
            <a:r>
              <a:rPr lang="en-US"/>
              <a:t>Click to edit Master subtitle style</a:t>
            </a:r>
            <a:endParaRPr lang="es-ES_tradnl" dirty="0"/>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b="1">
                <a:solidFill>
                  <a:srgbClr val="57068C"/>
                </a:solidFill>
              </a:defRPr>
            </a:lvl1pPr>
          </a:lstStyle>
          <a:p>
            <a:r>
              <a:rPr lang="en-US"/>
              <a:t>Click to edit Master title style</a:t>
            </a:r>
            <a:endParaRPr lang="en-IE" dirty="0"/>
          </a:p>
        </p:txBody>
      </p:sp>
    </p:spTree>
    <p:extLst>
      <p:ext uri="{BB962C8B-B14F-4D97-AF65-F5344CB8AC3E}">
        <p14:creationId xmlns:p14="http://schemas.microsoft.com/office/powerpoint/2010/main" val="113656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1628842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20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743455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707240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Tree>
    <p:extLst>
      <p:ext uri="{BB962C8B-B14F-4D97-AF65-F5344CB8AC3E}">
        <p14:creationId xmlns:p14="http://schemas.microsoft.com/office/powerpoint/2010/main" val="120636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974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2238045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nly Content - No Footer">
    <p:spTree>
      <p:nvGrpSpPr>
        <p:cNvPr id="1" name=""/>
        <p:cNvGrpSpPr/>
        <p:nvPr/>
      </p:nvGrpSpPr>
      <p:grpSpPr>
        <a:xfrm>
          <a:off x="0" y="0"/>
          <a:ext cx="0" cy="0"/>
          <a:chOff x="0" y="0"/>
          <a:chExt cx="0" cy="0"/>
        </a:xfrm>
      </p:grpSpPr>
      <p:sp useBgFill="1">
        <p:nvSpPr>
          <p:cNvPr id="2" name="Rectangle 1"/>
          <p:cNvSpPr/>
          <p:nvPr/>
        </p:nvSpPr>
        <p:spPr bwMode="auto">
          <a:xfrm>
            <a:off x="508000" y="6581422"/>
            <a:ext cx="8173156" cy="265289"/>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266733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87299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57068C"/>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83716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458563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5752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l">
              <a:defRPr sz="3200" b="1" cap="none" baseline="0">
                <a:solidFill>
                  <a:srgbClr val="FFFF00"/>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2395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l">
              <a:defRPr sz="3200" b="1" cap="none" baseline="0">
                <a:solidFill>
                  <a:srgbClr val="FFFF00"/>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75373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0.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4" descr="footer.jpg"/>
          <p:cNvPicPr>
            <a:picLocks noChangeAspect="1"/>
          </p:cNvPicPr>
          <p:nvPr/>
        </p:nvPicPr>
        <p:blipFill>
          <a:blip r:embed="rId13" cstate="print"/>
          <a:srcRect/>
          <a:stretch>
            <a:fillRect/>
          </a:stretch>
        </p:blipFill>
        <p:spPr bwMode="auto">
          <a:xfrm>
            <a:off x="5664200" y="6172200"/>
            <a:ext cx="3479800" cy="685800"/>
          </a:xfrm>
          <a:prstGeom prst="rect">
            <a:avLst/>
          </a:prstGeom>
          <a:noFill/>
          <a:ln w="9525">
            <a:noFill/>
            <a:miter lim="800000"/>
            <a:headEnd/>
            <a:tailEnd/>
          </a:ln>
        </p:spPr>
      </p:pic>
      <p:sp>
        <p:nvSpPr>
          <p:cNvPr id="8704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5" r:id="rId1"/>
    <p:sldLayoutId id="2147483915" r:id="rId2"/>
    <p:sldLayoutId id="2147483914" r:id="rId3"/>
    <p:sldLayoutId id="2147483913" r:id="rId4"/>
    <p:sldLayoutId id="2147483912" r:id="rId5"/>
    <p:sldLayoutId id="2147483911" r:id="rId6"/>
    <p:sldLayoutId id="2147483910" r:id="rId7"/>
    <p:sldLayoutId id="2147483909" r:id="rId8"/>
    <p:sldLayoutId id="2147483908" r:id="rId9"/>
    <p:sldLayoutId id="2147483907" r:id="rId10"/>
    <p:sldLayoutId id="2147483906" r:id="rId11"/>
  </p:sldLayoutIdLst>
  <p:txStyles>
    <p:titleStyle>
      <a:lvl1pPr algn="ctr" defTabSz="457200" rtl="0" eaLnBrk="0" fontAlgn="base" hangingPunct="0">
        <a:spcBef>
          <a:spcPct val="0"/>
        </a:spcBef>
        <a:spcAft>
          <a:spcPct val="0"/>
        </a:spcAft>
        <a:defRPr sz="4400" b="1">
          <a:solidFill>
            <a:schemeClr val="accent1"/>
          </a:solidFill>
          <a:latin typeface="+mj-lt"/>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5pPr>
      <a:lvl6pPr marL="2514600" indent="-228600" algn="l" defTabSz="457200" rtl="0" fontAlgn="base">
        <a:spcBef>
          <a:spcPct val="20000"/>
        </a:spcBef>
        <a:spcAft>
          <a:spcPct val="0"/>
        </a:spcAft>
        <a:buFont typeface="Arial" charset="0"/>
        <a:buChar char="»"/>
        <a:defRPr sz="2000">
          <a:solidFill>
            <a:schemeClr val="tx2"/>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2"/>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2"/>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descr="footer.jpg"/>
          <p:cNvPicPr>
            <a:picLocks noChangeAspect="1"/>
          </p:cNvPicPr>
          <p:nvPr/>
        </p:nvPicPr>
        <p:blipFill>
          <a:blip r:embed="rId13" cstate="print"/>
          <a:srcRect/>
          <a:stretch>
            <a:fillRect/>
          </a:stretch>
        </p:blipFill>
        <p:spPr bwMode="auto">
          <a:xfrm>
            <a:off x="5664200" y="6172200"/>
            <a:ext cx="3479800" cy="685800"/>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6" r:id="rId1"/>
    <p:sldLayoutId id="2147483925" r:id="rId2"/>
    <p:sldLayoutId id="2147483924" r:id="rId3"/>
    <p:sldLayoutId id="2147483923" r:id="rId4"/>
    <p:sldLayoutId id="2147483922" r:id="rId5"/>
    <p:sldLayoutId id="2147483921" r:id="rId6"/>
    <p:sldLayoutId id="2147483920" r:id="rId7"/>
    <p:sldLayoutId id="2147483919" r:id="rId8"/>
    <p:sldLayoutId id="2147483918" r:id="rId9"/>
    <p:sldLayoutId id="2147483917" r:id="rId10"/>
    <p:sldLayoutId id="2147483916" r:id="rId11"/>
  </p:sldLayoutIdLst>
  <p:txStyles>
    <p:titleStyle>
      <a:lvl1pPr algn="ctr" defTabSz="457200" rtl="0" eaLnBrk="0" fontAlgn="base" hangingPunct="0">
        <a:spcBef>
          <a:spcPct val="0"/>
        </a:spcBef>
        <a:spcAft>
          <a:spcPct val="0"/>
        </a:spcAft>
        <a:defRPr sz="4400" b="1">
          <a:solidFill>
            <a:schemeClr val="accent1"/>
          </a:solidFill>
          <a:latin typeface="+mj-lt"/>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5pPr>
      <a:lvl6pPr marL="2514600" indent="-228600" algn="l" defTabSz="457200" rtl="0" fontAlgn="base">
        <a:spcBef>
          <a:spcPct val="20000"/>
        </a:spcBef>
        <a:spcAft>
          <a:spcPct val="0"/>
        </a:spcAft>
        <a:buFont typeface="Arial" charset="0"/>
        <a:buChar char="»"/>
        <a:defRPr sz="2000">
          <a:solidFill>
            <a:schemeClr val="tx2"/>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2"/>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2"/>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4" descr="footer.jpg"/>
          <p:cNvPicPr>
            <a:picLocks noChangeAspect="1"/>
          </p:cNvPicPr>
          <p:nvPr/>
        </p:nvPicPr>
        <p:blipFill>
          <a:blip r:embed="rId13" cstate="print"/>
          <a:srcRect/>
          <a:stretch>
            <a:fillRect/>
          </a:stretch>
        </p:blipFill>
        <p:spPr bwMode="auto">
          <a:xfrm>
            <a:off x="5664200" y="6172200"/>
            <a:ext cx="3479800" cy="685800"/>
          </a:xfrm>
          <a:prstGeom prst="rect">
            <a:avLst/>
          </a:prstGeom>
          <a:noFill/>
          <a:ln w="9525">
            <a:noFill/>
            <a:miter lim="800000"/>
            <a:headEnd/>
            <a:tailEnd/>
          </a:ln>
        </p:spPr>
      </p:pic>
      <p:sp>
        <p:nvSpPr>
          <p:cNvPr id="2560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7"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txStyles>
    <p:titleStyle>
      <a:lvl1pPr algn="ctr" defTabSz="457200" rtl="0" eaLnBrk="0" fontAlgn="base" hangingPunct="0">
        <a:spcBef>
          <a:spcPct val="0"/>
        </a:spcBef>
        <a:spcAft>
          <a:spcPct val="0"/>
        </a:spcAft>
        <a:defRPr sz="4400" b="1">
          <a:solidFill>
            <a:schemeClr val="accent1"/>
          </a:solidFill>
          <a:latin typeface="+mj-lt"/>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5pPr>
      <a:lvl6pPr marL="2514600" indent="-228600" algn="l" defTabSz="457200" rtl="0" fontAlgn="base">
        <a:spcBef>
          <a:spcPct val="20000"/>
        </a:spcBef>
        <a:spcAft>
          <a:spcPct val="0"/>
        </a:spcAft>
        <a:buFont typeface="Arial" charset="0"/>
        <a:buChar char="»"/>
        <a:defRPr sz="2000">
          <a:solidFill>
            <a:schemeClr val="tx2"/>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2"/>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2"/>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Lst>
  <p:txStyles>
    <p:titleStyle>
      <a:lvl1pPr algn="ctr" defTabSz="457200" rtl="0" eaLnBrk="0" fontAlgn="base" hangingPunct="0">
        <a:spcBef>
          <a:spcPct val="0"/>
        </a:spcBef>
        <a:spcAft>
          <a:spcPct val="0"/>
        </a:spcAft>
        <a:defRPr sz="4400" b="1" kern="1200">
          <a:solidFill>
            <a:schemeClr val="accent1"/>
          </a:solidFill>
          <a:latin typeface="Arial" charset="0"/>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2"/>
          </a:solidFill>
          <a:latin typeface="Arial" charset="0"/>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2"/>
          </a:solidFill>
          <a:latin typeface="Arial" charset="0"/>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2"/>
          </a:solidFill>
          <a:latin typeface="Arial" charset="0"/>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2"/>
          </a:solidFill>
          <a:latin typeface="Arial" charset="0"/>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2"/>
          </a:solidFill>
          <a:latin typeface="Arial"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15"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44" r:id="rId4"/>
    <p:sldLayoutId id="2147483961" r:id="rId5"/>
    <p:sldLayoutId id="2147483943" r:id="rId6"/>
    <p:sldLayoutId id="2147483942" r:id="rId7"/>
    <p:sldLayoutId id="2147483941" r:id="rId8"/>
    <p:sldLayoutId id="2147483940" r:id="rId9"/>
    <p:sldLayoutId id="2147483939" r:id="rId10"/>
    <p:sldLayoutId id="2147483938" r:id="rId11"/>
    <p:sldLayoutId id="2147483937" r:id="rId12"/>
    <p:sldLayoutId id="2147483936" r:id="rId13"/>
  </p:sldLayoutIdLst>
  <p:txStyles>
    <p:titleStyle>
      <a:lvl1pPr algn="ctr" defTabSz="457200" rtl="0" eaLnBrk="0" fontAlgn="base" hangingPunct="0">
        <a:spcBef>
          <a:spcPct val="0"/>
        </a:spcBef>
        <a:spcAft>
          <a:spcPct val="0"/>
        </a:spcAft>
        <a:defRPr sz="4400" b="1">
          <a:solidFill>
            <a:srgbClr val="3D3F3A"/>
          </a:solidFill>
          <a:latin typeface="+mj-lt"/>
          <a:ea typeface="MS PGothic" pitchFamily="34" charset="-128"/>
          <a:cs typeface="+mj-cs"/>
        </a:defRPr>
      </a:lvl1pPr>
      <a:lvl2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2pPr>
      <a:lvl3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3pPr>
      <a:lvl4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4pPr>
      <a:lvl5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5pPr>
      <a:lvl6pPr marL="4572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6pPr>
      <a:lvl7pPr marL="9144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7pPr>
      <a:lvl8pPr marL="13716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8pPr>
      <a:lvl9pPr marL="18288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rgbClr val="3D3F3A"/>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rgbClr val="1835A6"/>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rgbClr val="3D3F3A"/>
          </a:solidFill>
          <a:latin typeface="+mn-lt"/>
          <a:ea typeface="MS PGothic" pitchFamily="34" charset="-128"/>
        </a:defRPr>
      </a:lvl5pPr>
      <a:lvl6pPr marL="25146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64873" y="361950"/>
            <a:ext cx="8214254"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Tree>
    <p:extLst>
      <p:ext uri="{BB962C8B-B14F-4D97-AF65-F5344CB8AC3E}">
        <p14:creationId xmlns:p14="http://schemas.microsoft.com/office/powerpoint/2010/main" val="422827854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Lst>
  <p:hf sldNum="0" hdr="0" ftr="0" dt="0"/>
  <p:txStyles>
    <p:titleStyle>
      <a:lvl1pPr algn="l" rtl="0" eaLnBrk="1" fontAlgn="base" hangingPunct="1">
        <a:lnSpc>
          <a:spcPct val="90000"/>
        </a:lnSpc>
        <a:spcBef>
          <a:spcPct val="0"/>
        </a:spcBef>
        <a:spcAft>
          <a:spcPct val="0"/>
        </a:spcAft>
        <a:defRPr sz="2400" b="1">
          <a:solidFill>
            <a:srgbClr val="57068C"/>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tx1"/>
          </a:solidFill>
          <a:latin typeface="+mn-lt"/>
          <a:ea typeface="+mn-ea"/>
          <a:cs typeface="+mn-cs"/>
        </a:defRPr>
      </a:lvl1pPr>
      <a:lvl2pPr marL="230188" indent="-228600" algn="l" rtl="0" eaLnBrk="1" fontAlgn="base" hangingPunct="1">
        <a:spcBef>
          <a:spcPct val="50000"/>
        </a:spcBef>
        <a:spcAft>
          <a:spcPct val="0"/>
        </a:spcAft>
        <a:buClr>
          <a:schemeClr val="bg2"/>
        </a:buClr>
        <a:buChar char="•"/>
        <a:defRPr sz="2000">
          <a:solidFill>
            <a:schemeClr val="tx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800">
          <a:solidFill>
            <a:schemeClr val="tx1"/>
          </a:solidFill>
          <a:latin typeface="+mn-lt"/>
          <a:cs typeface="+mn-cs"/>
        </a:defRPr>
      </a:lvl3pPr>
      <a:lvl4pPr marL="1082675" indent="-168275" algn="l" rtl="0" eaLnBrk="1" fontAlgn="base" hangingPunct="1">
        <a:spcBef>
          <a:spcPct val="25000"/>
        </a:spcBef>
        <a:spcAft>
          <a:spcPct val="0"/>
        </a:spcAft>
        <a:buClr>
          <a:schemeClr val="bg2"/>
        </a:buClr>
        <a:buChar char="•"/>
        <a:defRPr sz="1600">
          <a:solidFill>
            <a:schemeClr val="tx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400">
          <a:solidFill>
            <a:schemeClr val="tx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subTitle" idx="1"/>
          </p:nvPr>
        </p:nvSpPr>
        <p:spPr>
          <a:xfrm>
            <a:off x="2411760" y="5157192"/>
            <a:ext cx="8121724" cy="690736"/>
          </a:xfrm>
        </p:spPr>
        <p:txBody>
          <a:bodyPr/>
          <a:lstStyle/>
          <a:p>
            <a:pPr eaLnBrk="1" hangingPunct="1">
              <a:buFont typeface="Arial" charset="0"/>
              <a:buNone/>
            </a:pPr>
            <a:r>
              <a:rPr lang="en-US" sz="2800" b="1" dirty="0">
                <a:solidFill>
                  <a:schemeClr val="tx2"/>
                </a:solidFill>
                <a:latin typeface="Interstate Regular"/>
              </a:rPr>
              <a:t>Naveen Kumar </a:t>
            </a:r>
          </a:p>
        </p:txBody>
      </p:sp>
      <p:sp>
        <p:nvSpPr>
          <p:cNvPr id="5" name="Text Placeholder 4">
            <a:extLst>
              <a:ext uri="{FF2B5EF4-FFF2-40B4-BE49-F238E27FC236}">
                <a16:creationId xmlns:a16="http://schemas.microsoft.com/office/drawing/2014/main" id="{9BDD3C12-EAA5-48F3-B7A8-52686721E37F}"/>
              </a:ext>
            </a:extLst>
          </p:cNvPr>
          <p:cNvSpPr>
            <a:spLocks noGrp="1"/>
          </p:cNvSpPr>
          <p:nvPr>
            <p:ph type="ctrTitle"/>
          </p:nvPr>
        </p:nvSpPr>
        <p:spPr>
          <a:xfrm>
            <a:off x="4211960" y="1484784"/>
            <a:ext cx="4968552" cy="3024336"/>
          </a:xfrm>
        </p:spPr>
        <p:txBody>
          <a:bodyPr/>
          <a:lstStyle/>
          <a:p>
            <a:r>
              <a:rPr lang="en-US" sz="3000" dirty="0"/>
              <a:t>INTRODUCTION </a:t>
            </a:r>
            <a:br>
              <a:rPr lang="en-US" sz="3000" dirty="0"/>
            </a:br>
            <a:r>
              <a:rPr lang="en-US" sz="3000" dirty="0"/>
              <a:t>TO </a:t>
            </a:r>
            <a:br>
              <a:rPr lang="en-US" sz="3000" dirty="0"/>
            </a:br>
            <a:r>
              <a:rPr lang="en-US" sz="3000" dirty="0"/>
              <a:t>BUSINESS INTELLIGENCE</a:t>
            </a:r>
            <a:br>
              <a:rPr lang="en-US" sz="3600" dirty="0"/>
            </a:br>
            <a:br>
              <a:rPr lang="en-US" sz="3600" dirty="0"/>
            </a:br>
            <a:r>
              <a:rPr lang="en-US" sz="3000" dirty="0"/>
              <a:t>BIA 3713</a:t>
            </a:r>
            <a:br>
              <a:rPr lang="en-US" sz="3600" dirty="0"/>
            </a:br>
            <a:br>
              <a:rPr lang="en-US" sz="3600" dirty="0"/>
            </a:br>
            <a:r>
              <a:rPr lang="en-US" sz="3000" dirty="0"/>
              <a:t>Week 14</a:t>
            </a:r>
            <a:endParaRPr lang="en-US" sz="3000" dirty="0">
              <a:latin typeface="+mn-lt"/>
            </a:endParaRPr>
          </a:p>
        </p:txBody>
      </p:sp>
    </p:spTree>
    <p:extLst>
      <p:ext uri="{BB962C8B-B14F-4D97-AF65-F5344CB8AC3E}">
        <p14:creationId xmlns:p14="http://schemas.microsoft.com/office/powerpoint/2010/main" val="238558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9891-A997-42D7-A3C3-091F28FD34DB}"/>
              </a:ext>
            </a:extLst>
          </p:cNvPr>
          <p:cNvSpPr txBox="1">
            <a:spLocks/>
          </p:cNvSpPr>
          <p:nvPr/>
        </p:nvSpPr>
        <p:spPr>
          <a:xfrm>
            <a:off x="620168" y="1580981"/>
            <a:ext cx="5706890" cy="50403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Independent Variable </a:t>
            </a:r>
          </a:p>
        </p:txBody>
      </p:sp>
      <p:sp>
        <p:nvSpPr>
          <p:cNvPr id="3" name="Content Placeholder 2">
            <a:extLst>
              <a:ext uri="{FF2B5EF4-FFF2-40B4-BE49-F238E27FC236}">
                <a16:creationId xmlns:a16="http://schemas.microsoft.com/office/drawing/2014/main" id="{3813CD2A-5137-47E1-85A2-DF270534DB72}"/>
              </a:ext>
            </a:extLst>
          </p:cNvPr>
          <p:cNvSpPr txBox="1">
            <a:spLocks/>
          </p:cNvSpPr>
          <p:nvPr/>
        </p:nvSpPr>
        <p:spPr>
          <a:xfrm>
            <a:off x="620168" y="2541939"/>
            <a:ext cx="7763553" cy="1774122"/>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800" dirty="0">
                <a:solidFill>
                  <a:schemeClr val="tx2"/>
                </a:solidFill>
                <a:latin typeface="+mj-lt"/>
              </a:rPr>
              <a:t>The relationship between Y and X</a:t>
            </a:r>
            <a:r>
              <a:rPr lang="en-US" sz="1800" baseline="-25000" dirty="0">
                <a:solidFill>
                  <a:schemeClr val="tx2"/>
                </a:solidFill>
                <a:latin typeface="+mj-lt"/>
              </a:rPr>
              <a:t>1</a:t>
            </a:r>
            <a:r>
              <a:rPr lang="en-US" sz="1800" dirty="0">
                <a:solidFill>
                  <a:schemeClr val="tx2"/>
                </a:solidFill>
                <a:latin typeface="+mj-lt"/>
              </a:rPr>
              <a:t> is described by </a:t>
            </a:r>
            <a:r>
              <a:rPr lang="el-GR" sz="1800" dirty="0">
                <a:solidFill>
                  <a:schemeClr val="tx2"/>
                </a:solidFill>
                <a:latin typeface="+mj-lt"/>
              </a:rPr>
              <a:t>β</a:t>
            </a:r>
            <a:r>
              <a:rPr lang="en-US" sz="1800" baseline="-25000" dirty="0">
                <a:solidFill>
                  <a:schemeClr val="tx2"/>
                </a:solidFill>
                <a:latin typeface="+mj-lt"/>
              </a:rPr>
              <a:t>1</a:t>
            </a:r>
          </a:p>
          <a:p>
            <a:pPr marL="0" indent="0">
              <a:buNone/>
            </a:pPr>
            <a:endParaRPr lang="en-US" sz="1800" baseline="-25000" dirty="0">
              <a:solidFill>
                <a:schemeClr val="tx2"/>
              </a:solidFill>
              <a:latin typeface="+mj-lt"/>
            </a:endParaRPr>
          </a:p>
          <a:p>
            <a:pPr marL="0" indent="0">
              <a:buNone/>
            </a:pPr>
            <a:r>
              <a:rPr lang="en-US" sz="1800" dirty="0">
                <a:solidFill>
                  <a:schemeClr val="tx2"/>
                </a:solidFill>
                <a:latin typeface="+mj-lt"/>
              </a:rPr>
              <a:t>For each additional unit of X</a:t>
            </a:r>
            <a:r>
              <a:rPr lang="en-US" sz="1800" baseline="-25000" dirty="0">
                <a:solidFill>
                  <a:schemeClr val="tx2"/>
                </a:solidFill>
                <a:latin typeface="+mj-lt"/>
              </a:rPr>
              <a:t>1</a:t>
            </a:r>
            <a:r>
              <a:rPr lang="en-US" sz="1800" dirty="0">
                <a:solidFill>
                  <a:schemeClr val="tx2"/>
                </a:solidFill>
                <a:latin typeface="+mj-lt"/>
              </a:rPr>
              <a:t>, Y increases on average by ___, assuming that the other independent variables (X) in this model are held constant.</a:t>
            </a:r>
          </a:p>
        </p:txBody>
      </p:sp>
      <p:sp>
        <p:nvSpPr>
          <p:cNvPr id="8" name="Title 1">
            <a:extLst>
              <a:ext uri="{FF2B5EF4-FFF2-40B4-BE49-F238E27FC236}">
                <a16:creationId xmlns:a16="http://schemas.microsoft.com/office/drawing/2014/main" id="{BCC6EA1E-48B6-4D2A-B4DC-63B4C29C5603}"/>
              </a:ext>
            </a:extLst>
          </p:cNvPr>
          <p:cNvSpPr txBox="1">
            <a:spLocks/>
          </p:cNvSpPr>
          <p:nvPr/>
        </p:nvSpPr>
        <p:spPr>
          <a:xfrm>
            <a:off x="5184058" y="1348693"/>
            <a:ext cx="1009529" cy="736319"/>
          </a:xfrm>
          <a:prstGeom prst="rect">
            <a:avLst/>
          </a:prstGeom>
        </p:spPr>
        <p:txBody>
          <a:bodyP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950" dirty="0">
                <a:solidFill>
                  <a:schemeClr val="tx2"/>
                </a:solidFill>
                <a:ea typeface="Calibri" panose="020F0502020204030204" pitchFamily="34" charset="0"/>
              </a:rPr>
              <a:t>X</a:t>
            </a:r>
            <a:r>
              <a:rPr lang="en-US" sz="4950" baseline="-25000" dirty="0">
                <a:solidFill>
                  <a:schemeClr val="tx2"/>
                </a:solidFill>
                <a:ea typeface="Calibri" panose="020F0502020204030204" pitchFamily="34" charset="0"/>
              </a:rPr>
              <a:t>i</a:t>
            </a:r>
            <a:endParaRPr lang="en-US" sz="4950" dirty="0">
              <a:solidFill>
                <a:schemeClr val="tx2"/>
              </a:solidFill>
            </a:endParaRPr>
          </a:p>
        </p:txBody>
      </p:sp>
    </p:spTree>
    <p:extLst>
      <p:ext uri="{BB962C8B-B14F-4D97-AF65-F5344CB8AC3E}">
        <p14:creationId xmlns:p14="http://schemas.microsoft.com/office/powerpoint/2010/main" val="54815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A69AF-AC4D-47A3-9E42-C4ADFA7A044C}"/>
              </a:ext>
            </a:extLst>
          </p:cNvPr>
          <p:cNvPicPr>
            <a:picLocks noChangeAspect="1"/>
          </p:cNvPicPr>
          <p:nvPr/>
        </p:nvPicPr>
        <p:blipFill rotWithShape="1">
          <a:blip r:embed="rId2"/>
          <a:srcRect t="21677" b="32038"/>
          <a:stretch/>
        </p:blipFill>
        <p:spPr>
          <a:xfrm>
            <a:off x="4691306" y="1508759"/>
            <a:ext cx="4225412" cy="1405233"/>
          </a:xfrm>
          <a:prstGeom prst="rect">
            <a:avLst/>
          </a:prstGeom>
        </p:spPr>
      </p:pic>
      <p:sp>
        <p:nvSpPr>
          <p:cNvPr id="4" name="Title 1">
            <a:extLst>
              <a:ext uri="{FF2B5EF4-FFF2-40B4-BE49-F238E27FC236}">
                <a16:creationId xmlns:a16="http://schemas.microsoft.com/office/drawing/2014/main" id="{88474872-E261-4701-8B04-A5BB8F6E2550}"/>
              </a:ext>
            </a:extLst>
          </p:cNvPr>
          <p:cNvSpPr txBox="1">
            <a:spLocks/>
          </p:cNvSpPr>
          <p:nvPr/>
        </p:nvSpPr>
        <p:spPr>
          <a:xfrm>
            <a:off x="481693" y="724330"/>
            <a:ext cx="6826611" cy="116644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Testing the Validity of the Model</a:t>
            </a:r>
          </a:p>
        </p:txBody>
      </p:sp>
      <p:sp>
        <p:nvSpPr>
          <p:cNvPr id="5" name="Title 1">
            <a:extLst>
              <a:ext uri="{FF2B5EF4-FFF2-40B4-BE49-F238E27FC236}">
                <a16:creationId xmlns:a16="http://schemas.microsoft.com/office/drawing/2014/main" id="{B175FD3F-D356-4ADB-960A-E4092FB0B3DC}"/>
              </a:ext>
            </a:extLst>
          </p:cNvPr>
          <p:cNvSpPr txBox="1">
            <a:spLocks/>
          </p:cNvSpPr>
          <p:nvPr/>
        </p:nvSpPr>
        <p:spPr>
          <a:xfrm>
            <a:off x="481693" y="2526187"/>
            <a:ext cx="4518011" cy="77561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100" dirty="0">
                <a:solidFill>
                  <a:schemeClr val="tx2"/>
                </a:solidFill>
              </a:rPr>
              <a:t>Analysis of Variance (ANOVA) Technique</a:t>
            </a:r>
          </a:p>
        </p:txBody>
      </p:sp>
      <p:sp>
        <p:nvSpPr>
          <p:cNvPr id="6" name="Title 1">
            <a:extLst>
              <a:ext uri="{FF2B5EF4-FFF2-40B4-BE49-F238E27FC236}">
                <a16:creationId xmlns:a16="http://schemas.microsoft.com/office/drawing/2014/main" id="{EB338671-EA61-4915-9C67-CDC4DA3A3F5B}"/>
              </a:ext>
            </a:extLst>
          </p:cNvPr>
          <p:cNvSpPr txBox="1">
            <a:spLocks/>
          </p:cNvSpPr>
          <p:nvPr/>
        </p:nvSpPr>
        <p:spPr>
          <a:xfrm>
            <a:off x="481692" y="3316410"/>
            <a:ext cx="8180616" cy="516327"/>
          </a:xfrm>
          <a:prstGeom prst="rect">
            <a:avLst/>
          </a:prstGeom>
        </p:spPr>
        <p:txBody>
          <a:bodyPr vert="horz" lIns="68580" tIns="34290" rIns="68580" bIns="34290" rtlCol="0" anchor="t">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H</a:t>
            </a:r>
            <a:r>
              <a:rPr lang="en-US" sz="15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0</a:t>
            </a:r>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n-US" sz="1500" dirty="0">
                <a:solidFill>
                  <a:schemeClr val="tx2"/>
                </a:solidFill>
                <a:latin typeface="Bookman Old Style" panose="02050604050505020204" pitchFamily="18" charset="0"/>
                <a:ea typeface="Calibri" panose="020F0502020204030204" pitchFamily="34" charset="0"/>
              </a:rPr>
              <a:t>β</a:t>
            </a:r>
            <a:r>
              <a:rPr lang="en-US" sz="15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1</a:t>
            </a:r>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a:t>
            </a:r>
            <a:r>
              <a:rPr lang="en-US" sz="1500" dirty="0">
                <a:solidFill>
                  <a:schemeClr val="tx2"/>
                </a:solidFill>
                <a:latin typeface="Bookman Old Style" panose="02050604050505020204" pitchFamily="18" charset="0"/>
                <a:ea typeface="Calibri" panose="020F0502020204030204" pitchFamily="34" charset="0"/>
              </a:rPr>
              <a:t>β</a:t>
            </a:r>
            <a:r>
              <a:rPr lang="en-US" sz="15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2</a:t>
            </a:r>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a:t>
            </a:r>
            <a:r>
              <a:rPr lang="en-US" sz="1500" dirty="0">
                <a:solidFill>
                  <a:schemeClr val="tx2"/>
                </a:solidFill>
                <a:latin typeface="Bookman Old Style" panose="02050604050505020204" pitchFamily="18" charset="0"/>
                <a:ea typeface="Calibri" panose="020F0502020204030204" pitchFamily="34" charset="0"/>
              </a:rPr>
              <a:t>β</a:t>
            </a:r>
            <a:r>
              <a:rPr lang="en-US" sz="15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k</a:t>
            </a:r>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a:t>
            </a:r>
            <a:r>
              <a:rPr lang="en-US" sz="1500" dirty="0">
                <a:solidFill>
                  <a:schemeClr val="tx2"/>
                </a:solidFill>
                <a:latin typeface="Bookman Old Style" panose="02050604050505020204" pitchFamily="18" charset="0"/>
                <a:ea typeface="Calibri" panose="020F0502020204030204" pitchFamily="34" charset="0"/>
              </a:rPr>
              <a:t>0	Independent variable does </a:t>
            </a:r>
            <a:r>
              <a:rPr lang="en-US" sz="1500" u="sng" dirty="0">
                <a:solidFill>
                  <a:schemeClr val="tx2"/>
                </a:solidFill>
                <a:latin typeface="Bookman Old Style" panose="02050604050505020204" pitchFamily="18" charset="0"/>
                <a:ea typeface="Calibri" panose="020F0502020204030204" pitchFamily="34" charset="0"/>
              </a:rPr>
              <a:t>NOT</a:t>
            </a:r>
            <a:r>
              <a:rPr lang="en-US" sz="1500" dirty="0">
                <a:solidFill>
                  <a:schemeClr val="tx2"/>
                </a:solidFill>
                <a:latin typeface="Bookman Old Style" panose="02050604050505020204" pitchFamily="18" charset="0"/>
                <a:ea typeface="Calibri" panose="020F0502020204030204" pitchFamily="34" charset="0"/>
              </a:rPr>
              <a:t> explain dependent variable (slope = 0)</a:t>
            </a:r>
            <a:br>
              <a:rPr lang="en-US" sz="1500" dirty="0">
                <a:solidFill>
                  <a:schemeClr val="tx2"/>
                </a:solidFill>
                <a:latin typeface="Bookman Old Style" panose="02050604050505020204" pitchFamily="18" charset="0"/>
                <a:ea typeface="Calibri" panose="020F0502020204030204" pitchFamily="34" charset="0"/>
              </a:rPr>
            </a:br>
            <a:r>
              <a:rPr lang="en-US" sz="1500" dirty="0">
                <a:solidFill>
                  <a:schemeClr val="tx2"/>
                </a:solidFill>
                <a:latin typeface="Bookman Old Style" panose="02050604050505020204" pitchFamily="18" charset="0"/>
                <a:ea typeface="Calibri" panose="020F0502020204030204" pitchFamily="34" charset="0"/>
              </a:rPr>
              <a:t>H</a:t>
            </a:r>
            <a:r>
              <a:rPr lang="en-US" sz="1500" baseline="-25000" dirty="0">
                <a:solidFill>
                  <a:schemeClr val="tx2"/>
                </a:solidFill>
                <a:latin typeface="Bookman Old Style" panose="02050604050505020204" pitchFamily="18" charset="0"/>
                <a:ea typeface="Calibri" panose="020F0502020204030204" pitchFamily="34" charset="0"/>
              </a:rPr>
              <a:t>1</a:t>
            </a:r>
            <a:r>
              <a:rPr lang="en-US" sz="1500" dirty="0">
                <a:solidFill>
                  <a:schemeClr val="tx2"/>
                </a:solidFill>
                <a:latin typeface="Bookman Old Style" panose="02050604050505020204" pitchFamily="18" charset="0"/>
                <a:ea typeface="Calibri" panose="020F0502020204030204" pitchFamily="34" charset="0"/>
              </a:rPr>
              <a:t>:  At least one β</a:t>
            </a:r>
            <a:r>
              <a:rPr lang="en-US" sz="15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n-US" sz="1500" dirty="0">
                <a:solidFill>
                  <a:schemeClr val="tx2"/>
                </a:solidFill>
                <a:latin typeface="Bookman Old Style" panose="02050604050505020204" pitchFamily="18" charset="0"/>
                <a:ea typeface="Calibri" panose="020F0502020204030204" pitchFamily="34" charset="0"/>
              </a:rPr>
              <a:t>≠</a:t>
            </a:r>
            <a:r>
              <a:rPr lang="en-US" sz="15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n-US" sz="1500" dirty="0">
                <a:solidFill>
                  <a:schemeClr val="tx2"/>
                </a:solidFill>
                <a:latin typeface="Bookman Old Style" panose="02050604050505020204" pitchFamily="18" charset="0"/>
                <a:ea typeface="Calibri" panose="020F0502020204030204" pitchFamily="34" charset="0"/>
              </a:rPr>
              <a:t>0	Independent variable </a:t>
            </a:r>
            <a:r>
              <a:rPr lang="en-US" sz="1500" u="sng" dirty="0">
                <a:solidFill>
                  <a:schemeClr val="tx2"/>
                </a:solidFill>
                <a:latin typeface="Bookman Old Style" panose="02050604050505020204" pitchFamily="18" charset="0"/>
                <a:ea typeface="Calibri" panose="020F0502020204030204" pitchFamily="34" charset="0"/>
              </a:rPr>
              <a:t>DOES</a:t>
            </a:r>
            <a:r>
              <a:rPr lang="en-US" sz="1500" dirty="0">
                <a:solidFill>
                  <a:schemeClr val="tx2"/>
                </a:solidFill>
                <a:latin typeface="Bookman Old Style" panose="02050604050505020204" pitchFamily="18" charset="0"/>
                <a:ea typeface="Calibri" panose="020F0502020204030204" pitchFamily="34" charset="0"/>
              </a:rPr>
              <a:t> explain dependent variable (slope ≠ 0)</a:t>
            </a:r>
            <a:endParaRPr lang="en-US" sz="1500" dirty="0">
              <a:solidFill>
                <a:schemeClr val="tx2"/>
              </a:solidFill>
              <a:latin typeface="Bookman Old Style" panose="02050604050505020204" pitchFamily="18" charset="0"/>
            </a:endParaRPr>
          </a:p>
        </p:txBody>
      </p:sp>
      <p:sp>
        <p:nvSpPr>
          <p:cNvPr id="7" name="Title 1">
            <a:extLst>
              <a:ext uri="{FF2B5EF4-FFF2-40B4-BE49-F238E27FC236}">
                <a16:creationId xmlns:a16="http://schemas.microsoft.com/office/drawing/2014/main" id="{B8D13774-CAC6-4312-B5E8-0E51AD543E50}"/>
              </a:ext>
            </a:extLst>
          </p:cNvPr>
          <p:cNvSpPr txBox="1">
            <a:spLocks/>
          </p:cNvSpPr>
          <p:nvPr/>
        </p:nvSpPr>
        <p:spPr>
          <a:xfrm>
            <a:off x="485382" y="3873160"/>
            <a:ext cx="8180616" cy="1645897"/>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500" dirty="0">
                <a:solidFill>
                  <a:schemeClr val="tx2"/>
                </a:solidFill>
                <a:latin typeface="Bookman Old Style" panose="02050604050505020204" pitchFamily="18" charset="0"/>
                <a:ea typeface="Calibri" panose="020F0502020204030204" pitchFamily="34" charset="0"/>
              </a:rPr>
              <a:t>If the null hypothesis is true, none of the independent variables is linearly related to y</a:t>
            </a:r>
          </a:p>
          <a:p>
            <a:r>
              <a:rPr lang="en-US" sz="1500" dirty="0">
                <a:solidFill>
                  <a:schemeClr val="tx2"/>
                </a:solidFill>
                <a:latin typeface="Bookman Old Style" panose="02050604050505020204" pitchFamily="18" charset="0"/>
                <a:ea typeface="Calibri" panose="020F0502020204030204" pitchFamily="34" charset="0"/>
              </a:rPr>
              <a:t>So, the model is invalid.</a:t>
            </a:r>
            <a:br>
              <a:rPr lang="en-US" sz="1500" dirty="0">
                <a:solidFill>
                  <a:schemeClr val="tx2"/>
                </a:solidFill>
                <a:latin typeface="Bookman Old Style" panose="02050604050505020204" pitchFamily="18" charset="0"/>
                <a:ea typeface="Calibri" panose="020F0502020204030204" pitchFamily="34" charset="0"/>
              </a:rPr>
            </a:br>
            <a:br>
              <a:rPr lang="en-US" sz="1500" dirty="0">
                <a:solidFill>
                  <a:schemeClr val="tx2"/>
                </a:solidFill>
                <a:latin typeface="Bookman Old Style" panose="02050604050505020204" pitchFamily="18" charset="0"/>
                <a:ea typeface="Calibri" panose="020F0502020204030204" pitchFamily="34" charset="0"/>
              </a:rPr>
            </a:br>
            <a:r>
              <a:rPr lang="en-US" sz="1500" dirty="0">
                <a:solidFill>
                  <a:schemeClr val="tx2"/>
                </a:solidFill>
                <a:latin typeface="Bookman Old Style" panose="02050604050505020204" pitchFamily="18" charset="0"/>
                <a:ea typeface="Calibri" panose="020F0502020204030204" pitchFamily="34" charset="0"/>
              </a:rPr>
              <a:t>If at least one of the coefficients is not equal to 0, the model does have some validity. You must reject the H</a:t>
            </a:r>
            <a:r>
              <a:rPr lang="en-US" sz="1500" baseline="-25000" dirty="0">
                <a:solidFill>
                  <a:schemeClr val="tx2"/>
                </a:solidFill>
                <a:latin typeface="Bookman Old Style" panose="02050604050505020204" pitchFamily="18" charset="0"/>
                <a:ea typeface="Calibri" panose="020F0502020204030204" pitchFamily="34" charset="0"/>
              </a:rPr>
              <a:t>0</a:t>
            </a:r>
            <a:r>
              <a:rPr lang="en-US" sz="1500" dirty="0">
                <a:solidFill>
                  <a:schemeClr val="tx2"/>
                </a:solidFill>
                <a:latin typeface="Bookman Old Style" panose="02050604050505020204" pitchFamily="18" charset="0"/>
                <a:ea typeface="Calibri" panose="020F0502020204030204" pitchFamily="34" charset="0"/>
              </a:rPr>
              <a:t> and conclude that the slope is not equal to 0.  </a:t>
            </a:r>
          </a:p>
        </p:txBody>
      </p:sp>
    </p:spTree>
    <p:extLst>
      <p:ext uri="{BB962C8B-B14F-4D97-AF65-F5344CB8AC3E}">
        <p14:creationId xmlns:p14="http://schemas.microsoft.com/office/powerpoint/2010/main" val="3491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474872-E261-4701-8B04-A5BB8F6E2550}"/>
              </a:ext>
            </a:extLst>
          </p:cNvPr>
          <p:cNvSpPr txBox="1">
            <a:spLocks/>
          </p:cNvSpPr>
          <p:nvPr/>
        </p:nvSpPr>
        <p:spPr>
          <a:xfrm>
            <a:off x="481692" y="755722"/>
            <a:ext cx="8050747" cy="116644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Testing the Validity of the Model</a:t>
            </a:r>
          </a:p>
        </p:txBody>
      </p:sp>
      <p:sp>
        <p:nvSpPr>
          <p:cNvPr id="7" name="Title 1">
            <a:extLst>
              <a:ext uri="{FF2B5EF4-FFF2-40B4-BE49-F238E27FC236}">
                <a16:creationId xmlns:a16="http://schemas.microsoft.com/office/drawing/2014/main" id="{B8D13774-CAC6-4312-B5E8-0E51AD543E50}"/>
              </a:ext>
            </a:extLst>
          </p:cNvPr>
          <p:cNvSpPr txBox="1">
            <a:spLocks/>
          </p:cNvSpPr>
          <p:nvPr/>
        </p:nvSpPr>
        <p:spPr>
          <a:xfrm>
            <a:off x="481692" y="1556792"/>
            <a:ext cx="8180616" cy="367423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000" dirty="0">
                <a:solidFill>
                  <a:schemeClr val="tx2"/>
                </a:solidFill>
                <a:ea typeface="Calibri" panose="020F0502020204030204" pitchFamily="34" charset="0"/>
              </a:rPr>
              <a:t>If the null hypothesis is true, none of the independent variables is linearly related to Y,</a:t>
            </a:r>
          </a:p>
          <a:p>
            <a:r>
              <a:rPr lang="en-US" sz="2000" dirty="0">
                <a:solidFill>
                  <a:schemeClr val="tx2"/>
                </a:solidFill>
                <a:ea typeface="Calibri" panose="020F0502020204030204" pitchFamily="34" charset="0"/>
              </a:rPr>
              <a:t>so the model is invalid.</a:t>
            </a:r>
            <a:br>
              <a:rPr lang="en-US" sz="2000" dirty="0">
                <a:solidFill>
                  <a:schemeClr val="tx2"/>
                </a:solidFill>
                <a:ea typeface="Calibri" panose="020F0502020204030204" pitchFamily="34" charset="0"/>
              </a:rPr>
            </a:br>
            <a:br>
              <a:rPr lang="en-US" sz="2000" dirty="0">
                <a:solidFill>
                  <a:schemeClr val="tx2"/>
                </a:solidFill>
                <a:ea typeface="Calibri" panose="020F0502020204030204" pitchFamily="34" charset="0"/>
              </a:rPr>
            </a:br>
            <a:r>
              <a:rPr lang="en-US" sz="2000" dirty="0">
                <a:solidFill>
                  <a:schemeClr val="tx2"/>
                </a:solidFill>
                <a:ea typeface="Calibri" panose="020F0502020204030204" pitchFamily="34" charset="0"/>
              </a:rPr>
              <a:t>If at least one of the coefficients is not equal to 0, the model does have some validity. You must reject H</a:t>
            </a:r>
            <a:r>
              <a:rPr lang="en-US" sz="2000" baseline="-25000" dirty="0">
                <a:solidFill>
                  <a:schemeClr val="tx2"/>
                </a:solidFill>
                <a:ea typeface="Calibri" panose="020F0502020204030204" pitchFamily="34" charset="0"/>
              </a:rPr>
              <a:t>0</a:t>
            </a:r>
            <a:r>
              <a:rPr lang="en-US" sz="2000" dirty="0">
                <a:solidFill>
                  <a:schemeClr val="tx2"/>
                </a:solidFill>
                <a:ea typeface="Calibri" panose="020F0502020204030204" pitchFamily="34" charset="0"/>
              </a:rPr>
              <a:t> and conclude that the slope is not equal to 0.  </a:t>
            </a:r>
          </a:p>
          <a:p>
            <a:endParaRPr lang="en-US" sz="2000" dirty="0">
              <a:solidFill>
                <a:schemeClr val="tx2"/>
              </a:solidFill>
              <a:ea typeface="Calibri" panose="020F0502020204030204" pitchFamily="34" charset="0"/>
            </a:endParaRPr>
          </a:p>
          <a:p>
            <a:r>
              <a:rPr lang="en-US" sz="2000" dirty="0">
                <a:solidFill>
                  <a:schemeClr val="tx2"/>
                </a:solidFill>
              </a:rPr>
              <a:t>A large value of F indicates that most of the variation in Y is explained by the regression equation and that the model is valid.  A small value of F indicates that most of the variation in Y is unexplained.</a:t>
            </a:r>
          </a:p>
          <a:p>
            <a:endParaRPr lang="en-US" sz="2000" dirty="0">
              <a:solidFill>
                <a:schemeClr val="tx2"/>
              </a:solidFill>
            </a:endParaRPr>
          </a:p>
          <a:p>
            <a:r>
              <a:rPr lang="en-US" sz="2000" dirty="0">
                <a:solidFill>
                  <a:schemeClr val="tx2"/>
                </a:solidFill>
              </a:rPr>
              <a:t>Once we’re satisfied that the model fits the data as well as possible, and that the required conditions are satisfied, we can interpret and test the individual coefficients and use the model to predict and estimate.</a:t>
            </a:r>
          </a:p>
          <a:p>
            <a:endParaRPr lang="en-US" sz="2000" dirty="0">
              <a:solidFill>
                <a:schemeClr val="tx2"/>
              </a:solidFill>
              <a:ea typeface="Calibri" panose="020F0502020204030204" pitchFamily="34" charset="0"/>
            </a:endParaRPr>
          </a:p>
        </p:txBody>
      </p:sp>
    </p:spTree>
    <p:extLst>
      <p:ext uri="{BB962C8B-B14F-4D97-AF65-F5344CB8AC3E}">
        <p14:creationId xmlns:p14="http://schemas.microsoft.com/office/powerpoint/2010/main" val="166043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9891-A997-42D7-A3C3-091F28FD34DB}"/>
              </a:ext>
            </a:extLst>
          </p:cNvPr>
          <p:cNvSpPr txBox="1">
            <a:spLocks/>
          </p:cNvSpPr>
          <p:nvPr/>
        </p:nvSpPr>
        <p:spPr>
          <a:xfrm>
            <a:off x="251520" y="759247"/>
            <a:ext cx="3067851" cy="92577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Testing the Coefficients</a:t>
            </a:r>
          </a:p>
        </p:txBody>
      </p:sp>
      <p:sp>
        <p:nvSpPr>
          <p:cNvPr id="3" name="Content Placeholder 2">
            <a:extLst>
              <a:ext uri="{FF2B5EF4-FFF2-40B4-BE49-F238E27FC236}">
                <a16:creationId xmlns:a16="http://schemas.microsoft.com/office/drawing/2014/main" id="{3813CD2A-5137-47E1-85A2-DF270534DB72}"/>
              </a:ext>
            </a:extLst>
          </p:cNvPr>
          <p:cNvSpPr txBox="1">
            <a:spLocks/>
          </p:cNvSpPr>
          <p:nvPr/>
        </p:nvSpPr>
        <p:spPr>
          <a:xfrm>
            <a:off x="265668" y="2221162"/>
            <a:ext cx="7763553" cy="925776"/>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800" dirty="0">
                <a:solidFill>
                  <a:schemeClr val="tx2"/>
                </a:solidFill>
                <a:latin typeface="Bookman Old Style" panose="02050604050505020204" pitchFamily="18" charset="0"/>
              </a:rPr>
              <a:t>For each independent variable, we can test to determine whether there is enough evidence of a linear relationship between it and the dependent variable for the entire population.</a:t>
            </a:r>
            <a:br>
              <a:rPr lang="en-US" sz="1800" dirty="0">
                <a:solidFill>
                  <a:schemeClr val="tx2"/>
                </a:solidFill>
                <a:latin typeface="Calibri" panose="020F0502020204030204" pitchFamily="34" charset="0"/>
              </a:rPr>
            </a:br>
            <a:endParaRPr lang="en-US" sz="1800" baseline="-25000" dirty="0">
              <a:solidFill>
                <a:schemeClr val="tx2"/>
              </a:solidFill>
              <a:latin typeface="+mj-lt"/>
            </a:endParaRPr>
          </a:p>
        </p:txBody>
      </p:sp>
      <p:sp>
        <p:nvSpPr>
          <p:cNvPr id="5" name="Title 1">
            <a:extLst>
              <a:ext uri="{FF2B5EF4-FFF2-40B4-BE49-F238E27FC236}">
                <a16:creationId xmlns:a16="http://schemas.microsoft.com/office/drawing/2014/main" id="{A69BD91C-0BF7-4093-A209-2BD7FBFB974C}"/>
              </a:ext>
            </a:extLst>
          </p:cNvPr>
          <p:cNvSpPr txBox="1">
            <a:spLocks/>
          </p:cNvSpPr>
          <p:nvPr/>
        </p:nvSpPr>
        <p:spPr>
          <a:xfrm>
            <a:off x="2852343" y="727285"/>
            <a:ext cx="4689251" cy="736319"/>
          </a:xfrm>
          <a:prstGeom prst="rect">
            <a:avLst/>
          </a:prstGeom>
        </p:spPr>
        <p:txBody>
          <a:bodyP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950" dirty="0">
                <a:solidFill>
                  <a:schemeClr val="tx2"/>
                </a:solidFill>
                <a:ea typeface="Calibri" panose="020F0502020204030204" pitchFamily="34" charset="0"/>
              </a:rPr>
              <a:t>β</a:t>
            </a:r>
            <a:r>
              <a:rPr lang="en-US" sz="4950" baseline="-25000" dirty="0">
                <a:solidFill>
                  <a:schemeClr val="tx2"/>
                </a:solidFill>
                <a:ea typeface="Calibri" panose="020F0502020204030204" pitchFamily="34" charset="0"/>
              </a:rPr>
              <a:t>1,</a:t>
            </a:r>
            <a:r>
              <a:rPr lang="en-US" sz="4950" dirty="0">
                <a:solidFill>
                  <a:schemeClr val="tx2"/>
                </a:solidFill>
                <a:ea typeface="Calibri" panose="020F0502020204030204" pitchFamily="34" charset="0"/>
              </a:rPr>
              <a:t>β</a:t>
            </a:r>
            <a:r>
              <a:rPr lang="en-US" sz="4950" baseline="-25000" dirty="0">
                <a:solidFill>
                  <a:schemeClr val="tx2"/>
                </a:solidFill>
                <a:ea typeface="Calibri" panose="020F0502020204030204" pitchFamily="34" charset="0"/>
              </a:rPr>
              <a:t>2,…</a:t>
            </a:r>
            <a:r>
              <a:rPr lang="en-US" sz="4950" dirty="0">
                <a:solidFill>
                  <a:schemeClr val="tx2"/>
                </a:solidFill>
                <a:ea typeface="Calibri" panose="020F0502020204030204" pitchFamily="34" charset="0"/>
              </a:rPr>
              <a:t>β</a:t>
            </a:r>
            <a:r>
              <a:rPr lang="en-US" sz="4950" baseline="-25000" dirty="0">
                <a:solidFill>
                  <a:schemeClr val="tx2"/>
                </a:solidFill>
                <a:ea typeface="Calibri" panose="020F0502020204030204" pitchFamily="34" charset="0"/>
              </a:rPr>
              <a:t>k</a:t>
            </a:r>
            <a:endParaRPr lang="en-US" sz="4950" dirty="0">
              <a:solidFill>
                <a:schemeClr val="tx2"/>
              </a:solidFill>
            </a:endParaRPr>
          </a:p>
        </p:txBody>
      </p:sp>
      <p:sp>
        <p:nvSpPr>
          <p:cNvPr id="6" name="Title 1">
            <a:extLst>
              <a:ext uri="{FF2B5EF4-FFF2-40B4-BE49-F238E27FC236}">
                <a16:creationId xmlns:a16="http://schemas.microsoft.com/office/drawing/2014/main" id="{419A010D-D3F6-47A5-BA11-3C4136182B62}"/>
              </a:ext>
            </a:extLst>
          </p:cNvPr>
          <p:cNvSpPr txBox="1">
            <a:spLocks/>
          </p:cNvSpPr>
          <p:nvPr/>
        </p:nvSpPr>
        <p:spPr>
          <a:xfrm>
            <a:off x="258294" y="3356992"/>
            <a:ext cx="8367572" cy="51632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H</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0</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n-US" sz="1600" dirty="0">
                <a:solidFill>
                  <a:schemeClr val="tx2"/>
                </a:solidFill>
                <a:latin typeface="Bookman Old Style" panose="02050604050505020204" pitchFamily="18" charset="0"/>
                <a:ea typeface="Calibri" panose="020F0502020204030204" pitchFamily="34" charset="0"/>
              </a:rPr>
              <a:t>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 </a:t>
            </a:r>
            <a:r>
              <a:rPr lang="en-US" sz="1600" dirty="0">
                <a:solidFill>
                  <a:schemeClr val="tx2"/>
                </a:solidFill>
                <a:latin typeface="Bookman Old Style" panose="02050604050505020204" pitchFamily="18" charset="0"/>
                <a:ea typeface="Calibri" panose="020F0502020204030204" pitchFamily="34" charset="0"/>
              </a:rPr>
              <a:t>0	Independent variable does </a:t>
            </a:r>
            <a:r>
              <a:rPr lang="en-US" sz="1600" u="sng" dirty="0">
                <a:solidFill>
                  <a:schemeClr val="tx2"/>
                </a:solidFill>
                <a:latin typeface="Bookman Old Style" panose="02050604050505020204" pitchFamily="18" charset="0"/>
                <a:ea typeface="Calibri" panose="020F0502020204030204" pitchFamily="34" charset="0"/>
              </a:rPr>
              <a:t>NOT</a:t>
            </a:r>
            <a:r>
              <a:rPr lang="en-US" sz="1600" dirty="0">
                <a:solidFill>
                  <a:schemeClr val="tx2"/>
                </a:solidFill>
                <a:latin typeface="Bookman Old Style" panose="02050604050505020204" pitchFamily="18" charset="0"/>
                <a:ea typeface="Calibri" panose="020F0502020204030204" pitchFamily="34" charset="0"/>
              </a:rPr>
              <a:t> explain dependent variable</a:t>
            </a:r>
            <a:br>
              <a:rPr lang="en-US" sz="1600" dirty="0">
                <a:solidFill>
                  <a:schemeClr val="tx2"/>
                </a:solidFill>
                <a:latin typeface="Bookman Old Style" panose="02050604050505020204" pitchFamily="18" charset="0"/>
                <a:ea typeface="Calibri" panose="020F0502020204030204" pitchFamily="34" charset="0"/>
              </a:rPr>
            </a:br>
            <a:r>
              <a:rPr lang="en-US" sz="1600" dirty="0">
                <a:solidFill>
                  <a:schemeClr val="tx2"/>
                </a:solidFill>
                <a:latin typeface="Bookman Old Style" panose="02050604050505020204" pitchFamily="18" charset="0"/>
                <a:ea typeface="Calibri" panose="020F0502020204030204" pitchFamily="34" charset="0"/>
              </a:rPr>
              <a:t>H</a:t>
            </a:r>
            <a:r>
              <a:rPr lang="en-US" sz="1600" baseline="-25000" dirty="0">
                <a:solidFill>
                  <a:schemeClr val="tx2"/>
                </a:solidFill>
                <a:latin typeface="Bookman Old Style" panose="02050604050505020204" pitchFamily="18" charset="0"/>
                <a:ea typeface="Calibri" panose="020F0502020204030204" pitchFamily="34" charset="0"/>
              </a:rPr>
              <a:t>1</a:t>
            </a:r>
            <a:r>
              <a:rPr lang="en-US" sz="1600" dirty="0">
                <a:solidFill>
                  <a:schemeClr val="tx2"/>
                </a:solidFill>
                <a:latin typeface="Bookman Old Style" panose="02050604050505020204" pitchFamily="18" charset="0"/>
                <a:ea typeface="Calibri" panose="020F0502020204030204" pitchFamily="34" charset="0"/>
              </a:rPr>
              <a:t>:  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n-US" sz="1600" dirty="0">
                <a:solidFill>
                  <a:schemeClr val="tx2"/>
                </a:solidFill>
                <a:latin typeface="Bookman Old Style" panose="02050604050505020204" pitchFamily="18" charset="0"/>
                <a:ea typeface="Calibri" panose="020F0502020204030204" pitchFamily="34" charset="0"/>
              </a:rPr>
              <a:t>≠</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a:t>
            </a:r>
            <a:r>
              <a:rPr lang="en-US" sz="1600" dirty="0">
                <a:solidFill>
                  <a:schemeClr val="tx2"/>
                </a:solidFill>
                <a:latin typeface="Bookman Old Style" panose="02050604050505020204" pitchFamily="18" charset="0"/>
                <a:ea typeface="Calibri" panose="020F0502020204030204" pitchFamily="34" charset="0"/>
              </a:rPr>
              <a:t>0		Independent variable </a:t>
            </a:r>
            <a:r>
              <a:rPr lang="en-US" sz="1600" u="sng" dirty="0">
                <a:solidFill>
                  <a:schemeClr val="tx2"/>
                </a:solidFill>
                <a:latin typeface="Bookman Old Style" panose="02050604050505020204" pitchFamily="18" charset="0"/>
                <a:ea typeface="Calibri" panose="020F0502020204030204" pitchFamily="34" charset="0"/>
              </a:rPr>
              <a:t>DOES</a:t>
            </a:r>
            <a:r>
              <a:rPr lang="en-US" sz="1600" dirty="0">
                <a:solidFill>
                  <a:schemeClr val="tx2"/>
                </a:solidFill>
                <a:latin typeface="Bookman Old Style" panose="02050604050505020204" pitchFamily="18" charset="0"/>
                <a:ea typeface="Calibri" panose="020F0502020204030204" pitchFamily="34" charset="0"/>
              </a:rPr>
              <a:t> explain dependent variable</a:t>
            </a:r>
            <a:endParaRPr lang="en-US" sz="1600" dirty="0">
              <a:solidFill>
                <a:schemeClr val="tx2"/>
              </a:solidFill>
              <a:latin typeface="Bookman Old Style" panose="02050604050505020204" pitchFamily="18" charset="0"/>
            </a:endParaRPr>
          </a:p>
        </p:txBody>
      </p:sp>
      <p:sp>
        <p:nvSpPr>
          <p:cNvPr id="7" name="Title 1">
            <a:extLst>
              <a:ext uri="{FF2B5EF4-FFF2-40B4-BE49-F238E27FC236}">
                <a16:creationId xmlns:a16="http://schemas.microsoft.com/office/drawing/2014/main" id="{166EDB47-F533-4EDE-AA9C-ED903CE6D651}"/>
              </a:ext>
            </a:extLst>
          </p:cNvPr>
          <p:cNvSpPr txBox="1">
            <a:spLocks/>
          </p:cNvSpPr>
          <p:nvPr/>
        </p:nvSpPr>
        <p:spPr>
          <a:xfrm>
            <a:off x="258294" y="3992793"/>
            <a:ext cx="8180616" cy="51632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This hypothesis is used for </a:t>
            </a:r>
            <a:r>
              <a:rPr lang="en-US" sz="1600" u="sng"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each coefficient </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in the model.  Test i = 1, 2, …, k using the test of </a:t>
            </a:r>
            <a:r>
              <a:rPr lang="en-US" sz="1600" dirty="0">
                <a:solidFill>
                  <a:schemeClr val="tx2"/>
                </a:solidFill>
                <a:latin typeface="Bookman Old Style" panose="02050604050505020204" pitchFamily="18" charset="0"/>
                <a:ea typeface="Calibri" panose="020F0502020204030204" pitchFamily="34" charset="0"/>
              </a:rPr>
              <a:t>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below:</a:t>
            </a:r>
          </a:p>
          <a:p>
            <a:endParaRPr lang="en-US" sz="1600" dirty="0">
              <a:solidFill>
                <a:schemeClr val="tx2"/>
              </a:solidFill>
              <a:latin typeface="Bookman Old Style" panose="02050604050505020204" pitchFamily="18" charset="0"/>
            </a:endParaRPr>
          </a:p>
        </p:txBody>
      </p:sp>
      <p:sp>
        <p:nvSpPr>
          <p:cNvPr id="9" name="Title 1">
            <a:extLst>
              <a:ext uri="{FF2B5EF4-FFF2-40B4-BE49-F238E27FC236}">
                <a16:creationId xmlns:a16="http://schemas.microsoft.com/office/drawing/2014/main" id="{8107504E-F677-4DE8-82E1-D6B7EF122EBC}"/>
              </a:ext>
            </a:extLst>
          </p:cNvPr>
          <p:cNvSpPr txBox="1">
            <a:spLocks/>
          </p:cNvSpPr>
          <p:nvPr/>
        </p:nvSpPr>
        <p:spPr>
          <a:xfrm>
            <a:off x="265668" y="4784881"/>
            <a:ext cx="8848376" cy="51632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600" dirty="0">
                <a:solidFill>
                  <a:schemeClr val="tx2"/>
                </a:solidFill>
                <a:latin typeface="Bookman Old Style" panose="02050604050505020204" pitchFamily="18" charset="0"/>
                <a:cs typeface="Times New Roman" panose="02020603050405020304" pitchFamily="18" charset="0"/>
              </a:rPr>
              <a:t>P-Value for </a:t>
            </a:r>
            <a:r>
              <a:rPr lang="en-US" sz="1600" dirty="0">
                <a:solidFill>
                  <a:schemeClr val="tx2"/>
                </a:solidFill>
                <a:latin typeface="Bookman Old Style" panose="02050604050505020204" pitchFamily="18" charset="0"/>
                <a:ea typeface="Calibri" panose="020F0502020204030204" pitchFamily="34" charset="0"/>
              </a:rPr>
              <a:t>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 </a:t>
            </a:r>
            <a:r>
              <a:rPr lang="en-US" sz="1600" dirty="0">
                <a:solidFill>
                  <a:schemeClr val="tx2"/>
                </a:solidFill>
                <a:latin typeface="Bookman Old Style" panose="02050604050505020204" pitchFamily="18" charset="0"/>
                <a:cs typeface="Times New Roman" panose="02020603050405020304" pitchFamily="18" charset="0"/>
              </a:rPr>
              <a:t>		=	0.01 (hypothetical value used for this example)	</a:t>
            </a:r>
          </a:p>
          <a:p>
            <a:r>
              <a:rPr lang="en-US" sz="1600" dirty="0">
                <a:solidFill>
                  <a:schemeClr val="tx2"/>
                </a:solidFill>
                <a:latin typeface="Bookman Old Style" panose="02050604050505020204" pitchFamily="18" charset="0"/>
                <a:cs typeface="Times New Roman" panose="02020603050405020304" pitchFamily="18" charset="0"/>
              </a:rPr>
              <a:t>Test Statistic for </a:t>
            </a:r>
            <a:r>
              <a:rPr lang="en-US" sz="1600" dirty="0">
                <a:solidFill>
                  <a:schemeClr val="tx2"/>
                </a:solidFill>
                <a:latin typeface="Bookman Old Style" panose="02050604050505020204" pitchFamily="18" charset="0"/>
                <a:ea typeface="Calibri" panose="020F0502020204030204" pitchFamily="34" charset="0"/>
              </a:rPr>
              <a:t>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600" dirty="0">
                <a:solidFill>
                  <a:schemeClr val="tx2"/>
                </a:solidFill>
                <a:latin typeface="Bookman Old Style" panose="02050604050505020204" pitchFamily="18" charset="0"/>
                <a:cs typeface="Times New Roman" panose="02020603050405020304" pitchFamily="18" charset="0"/>
              </a:rPr>
              <a:t> 		=	0.05 (typically test statistic value = alpha of 0.05)	</a:t>
            </a:r>
          </a:p>
          <a:p>
            <a:endParaRPr lang="en-US" sz="1600" dirty="0">
              <a:solidFill>
                <a:schemeClr val="tx2"/>
              </a:solidFill>
              <a:latin typeface="Bookman Old Style" panose="02050604050505020204" pitchFamily="18" charset="0"/>
            </a:endParaRPr>
          </a:p>
        </p:txBody>
      </p:sp>
      <p:sp>
        <p:nvSpPr>
          <p:cNvPr id="10" name="Title 1">
            <a:extLst>
              <a:ext uri="{FF2B5EF4-FFF2-40B4-BE49-F238E27FC236}">
                <a16:creationId xmlns:a16="http://schemas.microsoft.com/office/drawing/2014/main" id="{8ADBAD6A-41B3-4194-9C07-B54AFB5E2A8F}"/>
              </a:ext>
            </a:extLst>
          </p:cNvPr>
          <p:cNvSpPr txBox="1">
            <a:spLocks/>
          </p:cNvSpPr>
          <p:nvPr/>
        </p:nvSpPr>
        <p:spPr>
          <a:xfrm>
            <a:off x="265668" y="5432953"/>
            <a:ext cx="8992392" cy="51632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600" dirty="0">
                <a:solidFill>
                  <a:schemeClr val="tx2"/>
                </a:solidFill>
                <a:latin typeface="Bookman Old Style" panose="02050604050505020204" pitchFamily="18" charset="0"/>
                <a:cs typeface="Times New Roman" panose="02020603050405020304" pitchFamily="18" charset="0"/>
              </a:rPr>
              <a:t>If P-Value &gt; Test Statistic:  Do Not Reject H</a:t>
            </a:r>
            <a:r>
              <a:rPr lang="en-US" sz="1600" baseline="-25000" dirty="0">
                <a:solidFill>
                  <a:schemeClr val="tx2"/>
                </a:solidFill>
                <a:latin typeface="Bookman Old Style" panose="02050604050505020204" pitchFamily="18" charset="0"/>
                <a:cs typeface="Times New Roman" panose="02020603050405020304" pitchFamily="18" charset="0"/>
              </a:rPr>
              <a:t>0</a:t>
            </a:r>
            <a:r>
              <a:rPr lang="en-US" sz="1600" dirty="0">
                <a:solidFill>
                  <a:schemeClr val="tx2"/>
                </a:solidFill>
                <a:latin typeface="Bookman Old Style" panose="02050604050505020204" pitchFamily="18" charset="0"/>
                <a:cs typeface="Times New Roman" panose="02020603050405020304" pitchFamily="18" charset="0"/>
              </a:rPr>
              <a:t>:  Conclude </a:t>
            </a:r>
            <a:r>
              <a:rPr lang="en-US" sz="1600" dirty="0">
                <a:solidFill>
                  <a:schemeClr val="tx2"/>
                </a:solidFill>
                <a:latin typeface="Bookman Old Style" panose="02050604050505020204" pitchFamily="18" charset="0"/>
                <a:ea typeface="Calibri" panose="020F0502020204030204" pitchFamily="34" charset="0"/>
              </a:rPr>
              <a:t>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is NOT significant to the model.</a:t>
            </a:r>
            <a:br>
              <a:rPr lang="en-US" sz="1600" dirty="0">
                <a:solidFill>
                  <a:schemeClr val="tx2"/>
                </a:solidFill>
                <a:latin typeface="Bookman Old Style" panose="02050604050505020204" pitchFamily="18" charset="0"/>
                <a:cs typeface="Times New Roman" panose="02020603050405020304" pitchFamily="18" charset="0"/>
              </a:rPr>
            </a:br>
            <a:r>
              <a:rPr lang="en-US" sz="1600" dirty="0">
                <a:solidFill>
                  <a:schemeClr val="tx2"/>
                </a:solidFill>
                <a:latin typeface="Bookman Old Style" panose="02050604050505020204" pitchFamily="18" charset="0"/>
                <a:cs typeface="Times New Roman" panose="02020603050405020304" pitchFamily="18" charset="0"/>
              </a:rPr>
              <a:t>If P-Value &lt; Test Statistic:  Reject H</a:t>
            </a:r>
            <a:r>
              <a:rPr lang="en-US" sz="1600" baseline="-25000" dirty="0">
                <a:solidFill>
                  <a:schemeClr val="tx2"/>
                </a:solidFill>
                <a:latin typeface="Bookman Old Style" panose="02050604050505020204" pitchFamily="18" charset="0"/>
                <a:cs typeface="Times New Roman" panose="02020603050405020304" pitchFamily="18" charset="0"/>
              </a:rPr>
              <a:t>0</a:t>
            </a:r>
            <a:r>
              <a:rPr lang="en-US" sz="1600" dirty="0">
                <a:solidFill>
                  <a:schemeClr val="tx2"/>
                </a:solidFill>
                <a:latin typeface="Bookman Old Style" panose="02050604050505020204" pitchFamily="18" charset="0"/>
                <a:cs typeface="Times New Roman" panose="02020603050405020304" pitchFamily="18" charset="0"/>
              </a:rPr>
              <a:t>.  Conclude </a:t>
            </a:r>
            <a:r>
              <a:rPr lang="en-US" sz="1600" dirty="0">
                <a:solidFill>
                  <a:schemeClr val="tx2"/>
                </a:solidFill>
                <a:latin typeface="Bookman Old Style" panose="02050604050505020204" pitchFamily="18" charset="0"/>
                <a:ea typeface="Calibri" panose="020F0502020204030204" pitchFamily="34" charset="0"/>
              </a:rPr>
              <a:t>β</a:t>
            </a:r>
            <a:r>
              <a:rPr lang="en-US" sz="1600" baseline="-250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i</a:t>
            </a:r>
            <a:r>
              <a:rPr lang="en-US" sz="1600" dirty="0">
                <a:solidFill>
                  <a:schemeClr val="tx2"/>
                </a:solidFill>
                <a:latin typeface="Bookman Old Style" panose="02050604050505020204" pitchFamily="18" charset="0"/>
                <a:ea typeface="Calibri" panose="020F0502020204030204" pitchFamily="34" charset="0"/>
                <a:cs typeface="Times New Roman" panose="02020603050405020304" pitchFamily="18" charset="0"/>
              </a:rPr>
              <a:t> IS significant to the model.</a:t>
            </a:r>
            <a:endParaRPr lang="en-US" sz="1600" dirty="0">
              <a:solidFill>
                <a:schemeClr val="tx2"/>
              </a:solidFill>
              <a:latin typeface="Bookman Old Style" panose="02050604050505020204" pitchFamily="18" charset="0"/>
            </a:endParaRPr>
          </a:p>
        </p:txBody>
      </p:sp>
      <p:pic>
        <p:nvPicPr>
          <p:cNvPr id="4" name="Picture 3">
            <a:extLst>
              <a:ext uri="{FF2B5EF4-FFF2-40B4-BE49-F238E27FC236}">
                <a16:creationId xmlns:a16="http://schemas.microsoft.com/office/drawing/2014/main" id="{5F72B65C-C576-4C61-9BA5-99F5DFA7F2A0}"/>
              </a:ext>
            </a:extLst>
          </p:cNvPr>
          <p:cNvPicPr>
            <a:picLocks noChangeAspect="1"/>
          </p:cNvPicPr>
          <p:nvPr/>
        </p:nvPicPr>
        <p:blipFill>
          <a:blip r:embed="rId3"/>
          <a:stretch>
            <a:fillRect/>
          </a:stretch>
        </p:blipFill>
        <p:spPr>
          <a:xfrm>
            <a:off x="5558016" y="1099841"/>
            <a:ext cx="3067850" cy="1022617"/>
          </a:xfrm>
          <a:prstGeom prst="rect">
            <a:avLst/>
          </a:prstGeom>
        </p:spPr>
      </p:pic>
    </p:spTree>
    <p:extLst>
      <p:ext uri="{BB962C8B-B14F-4D97-AF65-F5344CB8AC3E}">
        <p14:creationId xmlns:p14="http://schemas.microsoft.com/office/powerpoint/2010/main" val="19844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9891-A997-42D7-A3C3-091F28FD34DB}"/>
              </a:ext>
            </a:extLst>
          </p:cNvPr>
          <p:cNvSpPr txBox="1">
            <a:spLocks/>
          </p:cNvSpPr>
          <p:nvPr/>
        </p:nvSpPr>
        <p:spPr>
          <a:xfrm>
            <a:off x="620168" y="764704"/>
            <a:ext cx="7963393" cy="681356"/>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Multiple Regression Steps</a:t>
            </a:r>
          </a:p>
        </p:txBody>
      </p:sp>
      <p:sp>
        <p:nvSpPr>
          <p:cNvPr id="3" name="Content Placeholder 2">
            <a:extLst>
              <a:ext uri="{FF2B5EF4-FFF2-40B4-BE49-F238E27FC236}">
                <a16:creationId xmlns:a16="http://schemas.microsoft.com/office/drawing/2014/main" id="{3813CD2A-5137-47E1-85A2-DF270534DB72}"/>
              </a:ext>
            </a:extLst>
          </p:cNvPr>
          <p:cNvSpPr txBox="1">
            <a:spLocks/>
          </p:cNvSpPr>
          <p:nvPr/>
        </p:nvSpPr>
        <p:spPr>
          <a:xfrm>
            <a:off x="620168" y="1446060"/>
            <a:ext cx="7763553" cy="3517532"/>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7000"/>
              </a:lnSpc>
              <a:spcBef>
                <a:spcPts val="0"/>
              </a:spcBef>
              <a:spcAft>
                <a:spcPts val="0"/>
              </a:spcAft>
              <a:buNone/>
            </a:pPr>
            <a:r>
              <a:rPr lang="en-US" sz="1800" dirty="0">
                <a:solidFill>
                  <a:schemeClr val="tx2"/>
                </a:solidFill>
                <a:latin typeface="+mj-lt"/>
                <a:ea typeface="Calibri" panose="020F0502020204030204" pitchFamily="34" charset="0"/>
                <a:cs typeface="Calibri" panose="020F0502020204030204" pitchFamily="34" charset="0"/>
              </a:rPr>
              <a:t>Build a regression model with all available independent (X) variables.  Evaluate the Adjusted R2.</a:t>
            </a:r>
            <a:br>
              <a:rPr lang="en-US" sz="1800" dirty="0">
                <a:solidFill>
                  <a:schemeClr val="tx2"/>
                </a:solidFill>
                <a:latin typeface="+mj-lt"/>
                <a:ea typeface="Calibri" panose="020F0502020204030204" pitchFamily="34" charset="0"/>
                <a:cs typeface="Calibri" panose="020F0502020204030204" pitchFamily="34" charset="0"/>
              </a:rPr>
            </a:br>
            <a:br>
              <a:rPr lang="en-US" sz="1800" dirty="0">
                <a:solidFill>
                  <a:schemeClr val="tx2"/>
                </a:solidFill>
                <a:latin typeface="+mj-lt"/>
                <a:ea typeface="Calibri" panose="020F0502020204030204" pitchFamily="34" charset="0"/>
                <a:cs typeface="Calibri" panose="020F0502020204030204" pitchFamily="34" charset="0"/>
              </a:rPr>
            </a:br>
            <a:r>
              <a:rPr lang="en-US" sz="1800" dirty="0">
                <a:solidFill>
                  <a:schemeClr val="tx2"/>
                </a:solidFill>
                <a:latin typeface="+mj-lt"/>
                <a:ea typeface="Calibri" panose="020F0502020204030204" pitchFamily="34" charset="0"/>
                <a:cs typeface="Calibri" panose="020F0502020204030204" pitchFamily="34" charset="0"/>
              </a:rPr>
              <a:t>Identify the independent variable (X) with the highest P-Value.  If P-Value &gt; Test Statistic, remove that variable from the model.  </a:t>
            </a:r>
            <a:br>
              <a:rPr lang="en-US" sz="1800" dirty="0">
                <a:solidFill>
                  <a:schemeClr val="tx2"/>
                </a:solidFill>
                <a:latin typeface="+mj-lt"/>
                <a:ea typeface="Calibri" panose="020F0502020204030204" pitchFamily="34" charset="0"/>
                <a:cs typeface="Calibri" panose="020F0502020204030204" pitchFamily="34" charset="0"/>
              </a:rPr>
            </a:br>
            <a:endParaRPr lang="en-US" sz="1800" dirty="0">
              <a:solidFill>
                <a:schemeClr val="tx2"/>
              </a:solidFill>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dirty="0">
                <a:solidFill>
                  <a:schemeClr val="tx2"/>
                </a:solidFill>
                <a:latin typeface="+mj-lt"/>
                <a:ea typeface="Calibri" panose="020F0502020204030204" pitchFamily="34" charset="0"/>
                <a:cs typeface="Calibri" panose="020F0502020204030204" pitchFamily="34" charset="0"/>
              </a:rPr>
              <a:t>Run the model again after removing the independent variable (X) above.  Do not remove all variables where the P-Value &gt; Test Statistic at the same time.  Remove them one at a time.</a:t>
            </a:r>
            <a:endParaRPr lang="en-US" sz="1800" dirty="0">
              <a:solidFill>
                <a:schemeClr val="tx2"/>
              </a:solidFill>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solidFill>
                <a:schemeClr val="tx2"/>
              </a:solidFill>
              <a:latin typeface="+mj-lt"/>
              <a:ea typeface="Calibri" panose="020F0502020204030204" pitchFamily="34" charset="0"/>
              <a:cs typeface="Calibri" panose="020F0502020204030204" pitchFamily="34" charset="0"/>
            </a:endParaRPr>
          </a:p>
          <a:p>
            <a:pPr marL="0" indent="0">
              <a:lnSpc>
                <a:spcPct val="107000"/>
              </a:lnSpc>
              <a:spcBef>
                <a:spcPts val="0"/>
              </a:spcBef>
              <a:spcAft>
                <a:spcPts val="0"/>
              </a:spcAft>
              <a:buNone/>
            </a:pPr>
            <a:r>
              <a:rPr lang="en-US" sz="1800" dirty="0">
                <a:solidFill>
                  <a:schemeClr val="tx2"/>
                </a:solidFill>
                <a:latin typeface="+mj-lt"/>
                <a:ea typeface="Calibri" panose="020F0502020204030204" pitchFamily="34" charset="0"/>
                <a:cs typeface="Calibri" panose="020F0502020204030204" pitchFamily="34" charset="0"/>
              </a:rPr>
              <a:t>Continue this process until all independent variables (X) left in the model are significant (P-Value &lt; Test Statistic).</a:t>
            </a:r>
            <a:endParaRPr lang="en-US" sz="1800" dirty="0">
              <a:solidFill>
                <a:schemeClr val="tx2"/>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31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8155958-EA22-40A6-AF0C-0C0865FBA644}"/>
              </a:ext>
            </a:extLst>
          </p:cNvPr>
          <p:cNvSpPr txBox="1">
            <a:spLocks/>
          </p:cNvSpPr>
          <p:nvPr/>
        </p:nvSpPr>
        <p:spPr>
          <a:xfrm>
            <a:off x="560440" y="2132856"/>
            <a:ext cx="7763553" cy="2601632"/>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7000"/>
              </a:lnSpc>
              <a:spcBef>
                <a:spcPts val="0"/>
              </a:spcBef>
              <a:spcAft>
                <a:spcPts val="0"/>
              </a:spcAft>
              <a:buNone/>
            </a:pPr>
            <a:r>
              <a:rPr lang="en-US" sz="3600" dirty="0">
                <a:solidFill>
                  <a:schemeClr val="tx2"/>
                </a:solidFill>
                <a:latin typeface="+mj-lt"/>
                <a:ea typeface="Calibri" panose="020F0502020204030204" pitchFamily="34" charset="0"/>
                <a:cs typeface="Calibri" panose="020F0502020204030204" pitchFamily="34" charset="0"/>
              </a:rPr>
              <a:t>Regression Examples</a:t>
            </a:r>
            <a:endParaRPr lang="en-US" sz="3600" dirty="0">
              <a:solidFill>
                <a:schemeClr val="tx2"/>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28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 y="857981"/>
            <a:ext cx="9143985" cy="51435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284672" y="982822"/>
            <a:ext cx="6678575" cy="1461338"/>
          </a:xfrm>
        </p:spPr>
        <p:txBody>
          <a:bodyPr anchor="ctr">
            <a:normAutofit/>
          </a:bodyPr>
          <a:lstStyle/>
          <a:p>
            <a:r>
              <a:rPr lang="en-US" sz="4050" dirty="0">
                <a:solidFill>
                  <a:schemeClr val="tx1"/>
                </a:solidFill>
              </a:rPr>
              <a:t>Summary and Questions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95813" y="4313682"/>
            <a:ext cx="2404230" cy="580640"/>
          </a:xfrm>
        </p:spPr>
        <p:txBody>
          <a:bodyPr anchor="t">
            <a:normAutofit/>
          </a:bodyPr>
          <a:lstStyle/>
          <a:p>
            <a:pPr>
              <a:lnSpc>
                <a:spcPct val="100000"/>
              </a:lnSpc>
            </a:pPr>
            <a:r>
              <a:rPr lang="en-US" sz="1200" dirty="0"/>
              <a:t>Student Talk</a:t>
            </a:r>
          </a:p>
          <a:p>
            <a:pPr>
              <a:lnSpc>
                <a:spcPct val="100000"/>
              </a:lnSpc>
            </a:pPr>
            <a:r>
              <a:rPr lang="en-US" sz="1200" dirty="0"/>
              <a:t>John James</a:t>
            </a:r>
          </a:p>
        </p:txBody>
      </p:sp>
    </p:spTree>
    <p:extLst>
      <p:ext uri="{BB962C8B-B14F-4D97-AF65-F5344CB8AC3E}">
        <p14:creationId xmlns:p14="http://schemas.microsoft.com/office/powerpoint/2010/main" val="307688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42DE-5DF2-4DC6-B46C-A373D9BE22A5}"/>
              </a:ext>
            </a:extLst>
          </p:cNvPr>
          <p:cNvSpPr>
            <a:spLocks noGrp="1"/>
          </p:cNvSpPr>
          <p:nvPr>
            <p:ph type="title"/>
          </p:nvPr>
        </p:nvSpPr>
        <p:spPr>
          <a:xfrm>
            <a:off x="457200" y="404664"/>
            <a:ext cx="8229600" cy="576064"/>
          </a:xfrm>
        </p:spPr>
        <p:txBody>
          <a:bodyPr/>
          <a:lstStyle/>
          <a:p>
            <a:r>
              <a:rPr lang="en-US" dirty="0"/>
              <a:t>Agenda</a:t>
            </a:r>
          </a:p>
        </p:txBody>
      </p:sp>
      <p:sp>
        <p:nvSpPr>
          <p:cNvPr id="6" name="Rectangle 5">
            <a:extLst>
              <a:ext uri="{FF2B5EF4-FFF2-40B4-BE49-F238E27FC236}">
                <a16:creationId xmlns:a16="http://schemas.microsoft.com/office/drawing/2014/main" id="{1C8EB5C7-F571-418C-A88B-1464DFA51032}"/>
              </a:ext>
            </a:extLst>
          </p:cNvPr>
          <p:cNvSpPr/>
          <p:nvPr/>
        </p:nvSpPr>
        <p:spPr>
          <a:xfrm>
            <a:off x="260152" y="1159579"/>
            <a:ext cx="8632328" cy="5416868"/>
          </a:xfrm>
          <a:prstGeom prst="rect">
            <a:avLst/>
          </a:prstGeom>
        </p:spPr>
        <p:txBody>
          <a:bodyPr wrap="square">
            <a:spAutoFit/>
          </a:bodyPr>
          <a:lstStyle/>
          <a:p>
            <a:pPr marL="457200" indent="-457200">
              <a:buFont typeface="Arial" panose="020B0604020202020204" pitchFamily="34" charset="0"/>
              <a:buChar char="•"/>
            </a:pPr>
            <a:r>
              <a:rPr lang="en-US" sz="2200" dirty="0">
                <a:solidFill>
                  <a:schemeClr val="tx2"/>
                </a:solidFill>
              </a:rPr>
              <a:t>Introduction of Machine Learning</a:t>
            </a:r>
          </a:p>
          <a:p>
            <a:pPr marL="914400" lvl="1" indent="-457200">
              <a:buFont typeface="Arial" panose="020B0604020202020204" pitchFamily="34" charset="0"/>
              <a:buChar char="•"/>
            </a:pPr>
            <a:endParaRPr lang="en-US" sz="1000" dirty="0">
              <a:solidFill>
                <a:schemeClr val="tx2"/>
              </a:solidFill>
            </a:endParaRPr>
          </a:p>
          <a:p>
            <a:pPr marL="914400" lvl="1" indent="-457200">
              <a:buFont typeface="Arial" panose="020B0604020202020204" pitchFamily="34" charset="0"/>
              <a:buChar char="•"/>
            </a:pPr>
            <a:r>
              <a:rPr lang="en-US" sz="2200" dirty="0">
                <a:solidFill>
                  <a:schemeClr val="tx2"/>
                </a:solidFill>
              </a:rPr>
              <a:t>Supervised Learning and Business Applications</a:t>
            </a:r>
          </a:p>
          <a:p>
            <a:pPr marL="914400" lvl="1" indent="-457200">
              <a:buFont typeface="Arial" panose="020B0604020202020204" pitchFamily="34" charset="0"/>
              <a:buChar char="•"/>
            </a:pPr>
            <a:endParaRPr lang="en-US" sz="1000" dirty="0">
              <a:solidFill>
                <a:schemeClr val="tx2"/>
              </a:solidFill>
            </a:endParaRPr>
          </a:p>
          <a:p>
            <a:pPr marL="914400" lvl="1" indent="-457200">
              <a:buFont typeface="Arial" panose="020B0604020202020204" pitchFamily="34" charset="0"/>
              <a:buChar char="•"/>
            </a:pPr>
            <a:r>
              <a:rPr lang="en-US" sz="2200" dirty="0">
                <a:solidFill>
                  <a:schemeClr val="tx2"/>
                </a:solidFill>
              </a:rPr>
              <a:t>Introduction to Linear Regression </a:t>
            </a:r>
          </a:p>
          <a:p>
            <a:pPr marL="1371600" lvl="2" indent="-457200">
              <a:buFont typeface="Arial" panose="020B0604020202020204" pitchFamily="34" charset="0"/>
              <a:buChar char="•"/>
            </a:pPr>
            <a:r>
              <a:rPr lang="en-US" sz="2000" dirty="0">
                <a:solidFill>
                  <a:schemeClr val="tx2"/>
                </a:solidFill>
              </a:rPr>
              <a:t>Simple Linear Regression Model</a:t>
            </a:r>
          </a:p>
          <a:p>
            <a:pPr marL="1828800" lvl="3" indent="-457200">
              <a:buFont typeface="Arial" panose="020B0604020202020204" pitchFamily="34" charset="0"/>
              <a:buChar char="•"/>
            </a:pPr>
            <a:r>
              <a:rPr lang="en-US" sz="2000" dirty="0">
                <a:solidFill>
                  <a:schemeClr val="tx2"/>
                </a:solidFill>
              </a:rPr>
              <a:t>Coefficient of Determination</a:t>
            </a:r>
          </a:p>
          <a:p>
            <a:pPr marL="1371600" lvl="2" indent="-457200">
              <a:buFont typeface="Arial" panose="020B0604020202020204" pitchFamily="34" charset="0"/>
              <a:buChar char="•"/>
            </a:pPr>
            <a:r>
              <a:rPr lang="en-US" sz="2000" dirty="0">
                <a:solidFill>
                  <a:schemeClr val="tx2"/>
                </a:solidFill>
              </a:rPr>
              <a:t>Multiple Linear Regression Model</a:t>
            </a:r>
          </a:p>
          <a:p>
            <a:pPr marL="1371600" lvl="2" indent="-457200">
              <a:buFont typeface="Arial" panose="020B0604020202020204" pitchFamily="34" charset="0"/>
              <a:buChar char="•"/>
            </a:pPr>
            <a:r>
              <a:rPr lang="en-US" sz="2000" dirty="0">
                <a:solidFill>
                  <a:schemeClr val="tx2"/>
                </a:solidFill>
              </a:rPr>
              <a:t>Interpretation of Coefficients</a:t>
            </a:r>
          </a:p>
          <a:p>
            <a:pPr marL="1371600" lvl="2" indent="-457200">
              <a:buFont typeface="Arial" panose="020B0604020202020204" pitchFamily="34" charset="0"/>
              <a:buChar char="•"/>
            </a:pPr>
            <a:r>
              <a:rPr lang="en-US" sz="2000" dirty="0">
                <a:solidFill>
                  <a:schemeClr val="tx2"/>
                </a:solidFill>
              </a:rPr>
              <a:t>Testing the Validity of the Model and Coefficients</a:t>
            </a:r>
          </a:p>
          <a:p>
            <a:pPr marL="1371600" lvl="2" indent="-457200">
              <a:buFont typeface="Arial" panose="020B0604020202020204" pitchFamily="34" charset="0"/>
              <a:buChar char="•"/>
            </a:pPr>
            <a:r>
              <a:rPr lang="en-US" sz="2000" dirty="0">
                <a:solidFill>
                  <a:schemeClr val="tx2"/>
                </a:solidFill>
              </a:rPr>
              <a:t>Examples</a:t>
            </a:r>
          </a:p>
          <a:p>
            <a:pPr marL="457200" indent="-457200">
              <a:buFont typeface="Arial" panose="020B0604020202020204" pitchFamily="34" charset="0"/>
              <a:buChar char="•"/>
            </a:pPr>
            <a:endParaRPr lang="en-US" sz="1000" dirty="0">
              <a:solidFill>
                <a:schemeClr val="tx2"/>
              </a:solidFill>
            </a:endParaRPr>
          </a:p>
          <a:p>
            <a:pPr marL="457200" indent="-457200">
              <a:buFont typeface="Arial" panose="020B0604020202020204" pitchFamily="34" charset="0"/>
              <a:buChar char="•"/>
            </a:pPr>
            <a:r>
              <a:rPr lang="en-US" sz="2200" dirty="0">
                <a:solidFill>
                  <a:schemeClr val="tx2"/>
                </a:solidFill>
              </a:rPr>
              <a:t>Review</a:t>
            </a:r>
          </a:p>
          <a:p>
            <a:pPr marL="914400" lvl="1" indent="-457200">
              <a:buFont typeface="Arial" panose="020B0604020202020204" pitchFamily="34" charset="0"/>
              <a:buChar char="•"/>
            </a:pPr>
            <a:r>
              <a:rPr lang="en-US" sz="2200" dirty="0">
                <a:solidFill>
                  <a:schemeClr val="tx2"/>
                </a:solidFill>
              </a:rPr>
              <a:t>Quiz 3</a:t>
            </a:r>
          </a:p>
          <a:p>
            <a:pPr marL="914400" lvl="1" indent="-457200">
              <a:buFont typeface="Arial" panose="020B0604020202020204" pitchFamily="34" charset="0"/>
              <a:buChar char="•"/>
            </a:pPr>
            <a:r>
              <a:rPr lang="en-US" sz="2200" dirty="0">
                <a:solidFill>
                  <a:schemeClr val="tx2"/>
                </a:solidFill>
              </a:rPr>
              <a:t>Assignment 4</a:t>
            </a:r>
          </a:p>
          <a:p>
            <a:pPr marL="457200" indent="-457200">
              <a:buFont typeface="Arial" panose="020B0604020202020204" pitchFamily="34" charset="0"/>
              <a:buChar char="•"/>
            </a:pPr>
            <a:endParaRPr lang="en-US" sz="1000" dirty="0">
              <a:solidFill>
                <a:schemeClr val="tx2"/>
              </a:solidFill>
            </a:endParaRPr>
          </a:p>
          <a:p>
            <a:pPr marL="457200" indent="-457200">
              <a:buFont typeface="Arial" panose="020B0604020202020204" pitchFamily="34" charset="0"/>
              <a:buChar char="•"/>
            </a:pPr>
            <a:r>
              <a:rPr lang="en-US" sz="2200" dirty="0">
                <a:solidFill>
                  <a:schemeClr val="tx2"/>
                </a:solidFill>
              </a:rPr>
              <a:t>Summary and Conclusion</a:t>
            </a:r>
          </a:p>
          <a:p>
            <a:pPr marL="457200" indent="-457200">
              <a:buFont typeface="Arial" panose="020B0604020202020204" pitchFamily="34" charset="0"/>
              <a:buChar char="•"/>
            </a:pPr>
            <a:endParaRPr lang="en-US" sz="1000" dirty="0">
              <a:solidFill>
                <a:schemeClr val="tx2"/>
              </a:solidFill>
            </a:endParaRPr>
          </a:p>
          <a:p>
            <a:pPr marL="457200" indent="-457200">
              <a:buFont typeface="Arial" panose="020B0604020202020204" pitchFamily="34" charset="0"/>
              <a:buChar char="•"/>
            </a:pPr>
            <a:r>
              <a:rPr lang="en-US" sz="2200" dirty="0">
                <a:solidFill>
                  <a:schemeClr val="tx2"/>
                </a:solidFill>
              </a:rPr>
              <a:t>Wrap up</a:t>
            </a:r>
          </a:p>
        </p:txBody>
      </p:sp>
    </p:spTree>
    <p:extLst>
      <p:ext uri="{BB962C8B-B14F-4D97-AF65-F5344CB8AC3E}">
        <p14:creationId xmlns:p14="http://schemas.microsoft.com/office/powerpoint/2010/main" val="370312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7584-EEF7-426A-A765-C0E30D6254B8}"/>
              </a:ext>
            </a:extLst>
          </p:cNvPr>
          <p:cNvSpPr>
            <a:spLocks noGrp="1"/>
          </p:cNvSpPr>
          <p:nvPr>
            <p:ph type="title"/>
          </p:nvPr>
        </p:nvSpPr>
        <p:spPr>
          <a:xfrm>
            <a:off x="463584" y="404664"/>
            <a:ext cx="7690708" cy="3920128"/>
          </a:xfrm>
        </p:spPr>
        <p:txBody>
          <a:bodyPr vert="horz" wrap="square" lIns="68580" tIns="34290" rIns="68580" bIns="34290" numCol="1" rtlCol="0" anchor="t" anchorCtr="0" compatLnSpc="1">
            <a:prstTxWarp prst="textNoShape">
              <a:avLst/>
            </a:prstTxWarp>
            <a:normAutofit/>
          </a:bodyPr>
          <a:lstStyle/>
          <a:p>
            <a:r>
              <a:rPr lang="en-US" sz="3600" dirty="0">
                <a:solidFill>
                  <a:schemeClr val="tx2"/>
                </a:solidFill>
              </a:rPr>
              <a:t>Regression Analysis</a:t>
            </a:r>
          </a:p>
        </p:txBody>
      </p:sp>
      <p:pic>
        <p:nvPicPr>
          <p:cNvPr id="1026" name="Picture 2" descr="See the source image">
            <a:extLst>
              <a:ext uri="{FF2B5EF4-FFF2-40B4-BE49-F238E27FC236}">
                <a16:creationId xmlns:a16="http://schemas.microsoft.com/office/drawing/2014/main" id="{222A47E9-7573-40B4-87D3-35C5433DCC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37407" y="1338943"/>
            <a:ext cx="4540505" cy="177079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8EE54B-9777-4143-9318-2BBB5EF0C072}"/>
              </a:ext>
            </a:extLst>
          </p:cNvPr>
          <p:cNvSpPr txBox="1"/>
          <p:nvPr/>
        </p:nvSpPr>
        <p:spPr>
          <a:xfrm>
            <a:off x="548586" y="3225971"/>
            <a:ext cx="8113723" cy="1903254"/>
          </a:xfrm>
          <a:prstGeom prst="rect">
            <a:avLst/>
          </a:prstGeom>
        </p:spPr>
        <p:txBody>
          <a:bodyPr vert="horz" lIns="0" tIns="34290" rIns="0" bIns="34290" rtlCol="0">
            <a:normAutofit lnSpcReduction="10000"/>
          </a:bodyPr>
          <a:lstStyle/>
          <a:p>
            <a:pPr>
              <a:spcAft>
                <a:spcPts val="450"/>
              </a:spcAft>
            </a:pPr>
            <a:r>
              <a:rPr lang="en-US" sz="2100" dirty="0">
                <a:solidFill>
                  <a:schemeClr val="tx2"/>
                </a:solidFill>
                <a:latin typeface="+mj-lt"/>
              </a:rPr>
              <a:t>Predicting the value of one variable (the dependent variable) on the basis of another variable(s) (the independent variable(s))</a:t>
            </a:r>
          </a:p>
          <a:p>
            <a:pPr marL="257175" indent="-257175">
              <a:spcAft>
                <a:spcPts val="450"/>
              </a:spcAft>
              <a:buFont typeface="Courier New" panose="02070309020205020404" pitchFamily="49" charset="0"/>
              <a:buChar char="o"/>
            </a:pPr>
            <a:endParaRPr lang="en-US" sz="2100" dirty="0">
              <a:solidFill>
                <a:schemeClr val="tx2"/>
              </a:solidFill>
              <a:latin typeface="+mj-lt"/>
            </a:endParaRPr>
          </a:p>
          <a:p>
            <a:pPr marL="257175" indent="-257175">
              <a:spcAft>
                <a:spcPts val="450"/>
              </a:spcAft>
              <a:buFont typeface="Courier New" panose="02070309020205020404" pitchFamily="49" charset="0"/>
              <a:buChar char="o"/>
            </a:pPr>
            <a:r>
              <a:rPr lang="en-US" sz="2100" dirty="0">
                <a:solidFill>
                  <a:schemeClr val="tx2"/>
                </a:solidFill>
                <a:latin typeface="+mj-lt"/>
              </a:rPr>
              <a:t>Dependent variable		denoted as Y</a:t>
            </a:r>
          </a:p>
          <a:p>
            <a:pPr marL="257175" indent="-257175">
              <a:spcAft>
                <a:spcPts val="450"/>
              </a:spcAft>
              <a:buFont typeface="Courier New" panose="02070309020205020404" pitchFamily="49" charset="0"/>
              <a:buChar char="o"/>
            </a:pPr>
            <a:r>
              <a:rPr lang="en-US" sz="2100" dirty="0">
                <a:solidFill>
                  <a:schemeClr val="tx2"/>
                </a:solidFill>
                <a:latin typeface="+mj-lt"/>
              </a:rPr>
              <a:t>Independent variable(s)	denoted as X</a:t>
            </a:r>
            <a:r>
              <a:rPr lang="en-US" sz="2100" baseline="-25000" dirty="0">
                <a:solidFill>
                  <a:schemeClr val="tx2"/>
                </a:solidFill>
                <a:latin typeface="+mj-lt"/>
              </a:rPr>
              <a:t>1</a:t>
            </a:r>
            <a:r>
              <a:rPr lang="en-US" sz="2100" dirty="0">
                <a:solidFill>
                  <a:schemeClr val="tx2"/>
                </a:solidFill>
                <a:latin typeface="+mj-lt"/>
              </a:rPr>
              <a:t>, X</a:t>
            </a:r>
            <a:r>
              <a:rPr lang="en-US" sz="2100" baseline="-25000" dirty="0">
                <a:solidFill>
                  <a:schemeClr val="tx2"/>
                </a:solidFill>
                <a:latin typeface="+mj-lt"/>
              </a:rPr>
              <a:t>2</a:t>
            </a:r>
            <a:r>
              <a:rPr lang="en-US" sz="2100" dirty="0">
                <a:solidFill>
                  <a:schemeClr val="tx2"/>
                </a:solidFill>
                <a:latin typeface="+mj-lt"/>
              </a:rPr>
              <a:t>, X</a:t>
            </a:r>
            <a:r>
              <a:rPr lang="en-US" sz="2100" baseline="-25000" dirty="0">
                <a:solidFill>
                  <a:schemeClr val="tx2"/>
                </a:solidFill>
                <a:latin typeface="+mj-lt"/>
              </a:rPr>
              <a:t>3 ,</a:t>
            </a:r>
            <a:r>
              <a:rPr lang="en-US" sz="2100" dirty="0">
                <a:solidFill>
                  <a:schemeClr val="tx2"/>
                </a:solidFill>
                <a:latin typeface="+mj-lt"/>
              </a:rPr>
              <a:t>…,X</a:t>
            </a:r>
            <a:r>
              <a:rPr lang="en-US" sz="2100" baseline="-25000" dirty="0">
                <a:solidFill>
                  <a:schemeClr val="tx2"/>
                </a:solidFill>
                <a:latin typeface="+mj-lt"/>
              </a:rPr>
              <a:t>k</a:t>
            </a:r>
          </a:p>
          <a:p>
            <a:pPr marL="428625" indent="-428625">
              <a:spcAft>
                <a:spcPts val="450"/>
              </a:spcAft>
              <a:buFont typeface="Calibri" panose="020F0502020204030204" pitchFamily="34" charset="0"/>
              <a:buChar char="Ø"/>
            </a:pPr>
            <a:endParaRPr lang="en-US" dirty="0">
              <a:solidFill>
                <a:schemeClr val="tx2"/>
              </a:solidFill>
              <a:latin typeface="+mj-lt"/>
            </a:endParaRPr>
          </a:p>
        </p:txBody>
      </p:sp>
    </p:spTree>
    <p:extLst>
      <p:ext uri="{BB962C8B-B14F-4D97-AF65-F5344CB8AC3E}">
        <p14:creationId xmlns:p14="http://schemas.microsoft.com/office/powerpoint/2010/main" val="253888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093F-9128-4E00-BB5B-350F9B71718D}"/>
              </a:ext>
            </a:extLst>
          </p:cNvPr>
          <p:cNvSpPr txBox="1">
            <a:spLocks/>
          </p:cNvSpPr>
          <p:nvPr/>
        </p:nvSpPr>
        <p:spPr>
          <a:xfrm>
            <a:off x="755576" y="646861"/>
            <a:ext cx="6336704" cy="940434"/>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b="1" dirty="0">
                <a:solidFill>
                  <a:schemeClr val="tx2"/>
                </a:solidFill>
                <a:ea typeface="MS PGothic" pitchFamily="34" charset="-128"/>
              </a:rPr>
              <a:t>Regression Model</a:t>
            </a:r>
          </a:p>
        </p:txBody>
      </p:sp>
      <p:sp>
        <p:nvSpPr>
          <p:cNvPr id="3" name="TextBox 2">
            <a:extLst>
              <a:ext uri="{FF2B5EF4-FFF2-40B4-BE49-F238E27FC236}">
                <a16:creationId xmlns:a16="http://schemas.microsoft.com/office/drawing/2014/main" id="{932FE9CD-D02A-402C-B29F-776819CF256C}"/>
              </a:ext>
            </a:extLst>
          </p:cNvPr>
          <p:cNvSpPr txBox="1"/>
          <p:nvPr/>
        </p:nvSpPr>
        <p:spPr>
          <a:xfrm>
            <a:off x="611560" y="2031863"/>
            <a:ext cx="4440071" cy="2794274"/>
          </a:xfrm>
          <a:prstGeom prst="rect">
            <a:avLst/>
          </a:prstGeom>
        </p:spPr>
        <p:txBody>
          <a:bodyPr vert="horz" lIns="0" tIns="34290" rIns="0" bIns="34290" rtlCol="0">
            <a:noAutofit/>
          </a:bodyPr>
          <a:lstStyle/>
          <a:p>
            <a:pPr>
              <a:lnSpc>
                <a:spcPct val="90000"/>
              </a:lnSpc>
              <a:spcAft>
                <a:spcPts val="450"/>
              </a:spcAft>
              <a:buClr>
                <a:srgbClr val="008000"/>
              </a:buClr>
              <a:buFont typeface="Calibri" panose="020F0502020204030204" pitchFamily="34" charset="0"/>
            </a:pPr>
            <a:r>
              <a:rPr lang="en-US" dirty="0">
                <a:solidFill>
                  <a:schemeClr val="tx2"/>
                </a:solidFill>
                <a:latin typeface="+mj-lt"/>
              </a:rPr>
              <a:t>Mathematical equations describing the relationship between house size (X or Independent variable, and house price (Y or dependent variable)</a:t>
            </a:r>
          </a:p>
          <a:p>
            <a:pPr>
              <a:lnSpc>
                <a:spcPct val="90000"/>
              </a:lnSpc>
              <a:spcAft>
                <a:spcPts val="450"/>
              </a:spcAft>
              <a:buClr>
                <a:srgbClr val="008000"/>
              </a:buClr>
              <a:buFont typeface="Calibri" panose="020F0502020204030204" pitchFamily="34" charset="0"/>
            </a:pPr>
            <a:endParaRPr lang="en-US" dirty="0">
              <a:solidFill>
                <a:schemeClr val="tx2"/>
              </a:solidFill>
              <a:latin typeface="+mj-lt"/>
            </a:endParaRPr>
          </a:p>
          <a:p>
            <a:pPr>
              <a:lnSpc>
                <a:spcPct val="90000"/>
              </a:lnSpc>
              <a:spcAft>
                <a:spcPts val="450"/>
              </a:spcAft>
              <a:buClr>
                <a:srgbClr val="008000"/>
              </a:buClr>
              <a:buFont typeface="Calibri" panose="020F0502020204030204" pitchFamily="34" charset="0"/>
            </a:pPr>
            <a:r>
              <a:rPr lang="en-US" dirty="0">
                <a:solidFill>
                  <a:schemeClr val="tx2"/>
                </a:solidFill>
                <a:latin typeface="+mj-lt"/>
              </a:rPr>
              <a:t>Example:  </a:t>
            </a:r>
            <a:br>
              <a:rPr lang="en-US" dirty="0">
                <a:solidFill>
                  <a:schemeClr val="tx2"/>
                </a:solidFill>
                <a:latin typeface="+mj-lt"/>
              </a:rPr>
            </a:br>
            <a:r>
              <a:rPr lang="en-US" dirty="0">
                <a:solidFill>
                  <a:schemeClr val="tx2"/>
                </a:solidFill>
                <a:latin typeface="+mj-lt"/>
              </a:rPr>
              <a:t>The cost of building a new house is about $100 per square foot, and most lots sell for about $100,000.  Hence, the approximate selling price (Y) would be:</a:t>
            </a:r>
          </a:p>
        </p:txBody>
      </p:sp>
      <p:pic>
        <p:nvPicPr>
          <p:cNvPr id="4" name="Picture 3" descr="See the source image">
            <a:extLst>
              <a:ext uri="{FF2B5EF4-FFF2-40B4-BE49-F238E27FC236}">
                <a16:creationId xmlns:a16="http://schemas.microsoft.com/office/drawing/2014/main" id="{03390A99-31CF-40B4-BAEC-DE4EF570AB5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195121" y="2014328"/>
            <a:ext cx="3560250" cy="2422286"/>
          </a:xfrm>
          <a:prstGeom prst="rect">
            <a:avLst/>
          </a:prstGeom>
          <a:noFill/>
        </p:spPr>
      </p:pic>
    </p:spTree>
    <p:extLst>
      <p:ext uri="{BB962C8B-B14F-4D97-AF65-F5344CB8AC3E}">
        <p14:creationId xmlns:p14="http://schemas.microsoft.com/office/powerpoint/2010/main" val="67112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9891-A997-42D7-A3C3-091F28FD34DB}"/>
              </a:ext>
            </a:extLst>
          </p:cNvPr>
          <p:cNvSpPr txBox="1">
            <a:spLocks/>
          </p:cNvSpPr>
          <p:nvPr/>
        </p:nvSpPr>
        <p:spPr>
          <a:xfrm>
            <a:off x="827584" y="764704"/>
            <a:ext cx="8158808" cy="736319"/>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Simple Linear Regression Model</a:t>
            </a:r>
          </a:p>
        </p:txBody>
      </p:sp>
      <p:sp>
        <p:nvSpPr>
          <p:cNvPr id="3" name="Content Placeholder 2">
            <a:extLst>
              <a:ext uri="{FF2B5EF4-FFF2-40B4-BE49-F238E27FC236}">
                <a16:creationId xmlns:a16="http://schemas.microsoft.com/office/drawing/2014/main" id="{3813CD2A-5137-47E1-85A2-DF270534DB72}"/>
              </a:ext>
            </a:extLst>
          </p:cNvPr>
          <p:cNvSpPr txBox="1">
            <a:spLocks/>
          </p:cNvSpPr>
          <p:nvPr/>
        </p:nvSpPr>
        <p:spPr>
          <a:xfrm>
            <a:off x="690224" y="1930196"/>
            <a:ext cx="3026369" cy="2820668"/>
          </a:xfrm>
          <a:prstGeom prst="rect">
            <a:avLst/>
          </a:prstGeom>
        </p:spPr>
        <p:txBody>
          <a:bodyPr>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700" dirty="0">
                <a:solidFill>
                  <a:schemeClr val="tx2"/>
                </a:solidFill>
                <a:latin typeface="+mj-lt"/>
              </a:rPr>
              <a:t>A straight-line model with one independent variable.</a:t>
            </a:r>
          </a:p>
          <a:p>
            <a:endParaRPr lang="en-US" sz="1800" dirty="0">
              <a:solidFill>
                <a:schemeClr val="tx2"/>
              </a:solidFill>
              <a:latin typeface="+mj-lt"/>
            </a:endParaRPr>
          </a:p>
          <a:p>
            <a:r>
              <a:rPr lang="en-US" sz="1800" dirty="0">
                <a:solidFill>
                  <a:schemeClr val="tx2"/>
                </a:solidFill>
                <a:latin typeface="+mj-lt"/>
              </a:rPr>
              <a:t>In this chart, the independent variable (X) is Square Feet, and the dependent variable (Y) is House Price.</a:t>
            </a:r>
          </a:p>
        </p:txBody>
      </p:sp>
      <p:pic>
        <p:nvPicPr>
          <p:cNvPr id="5" name="Picture 4">
            <a:extLst>
              <a:ext uri="{FF2B5EF4-FFF2-40B4-BE49-F238E27FC236}">
                <a16:creationId xmlns:a16="http://schemas.microsoft.com/office/drawing/2014/main" id="{7CF220D8-96D7-4C46-B466-EEF5335C4180}"/>
              </a:ext>
            </a:extLst>
          </p:cNvPr>
          <p:cNvPicPr>
            <a:picLocks noChangeAspect="1"/>
          </p:cNvPicPr>
          <p:nvPr/>
        </p:nvPicPr>
        <p:blipFill>
          <a:blip r:embed="rId3"/>
          <a:stretch>
            <a:fillRect/>
          </a:stretch>
        </p:blipFill>
        <p:spPr>
          <a:xfrm>
            <a:off x="3885057" y="2065033"/>
            <a:ext cx="4688621" cy="2820669"/>
          </a:xfrm>
          <a:prstGeom prst="rect">
            <a:avLst/>
          </a:prstGeom>
        </p:spPr>
      </p:pic>
    </p:spTree>
    <p:extLst>
      <p:ext uri="{BB962C8B-B14F-4D97-AF65-F5344CB8AC3E}">
        <p14:creationId xmlns:p14="http://schemas.microsoft.com/office/powerpoint/2010/main" val="172078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093F-9128-4E00-BB5B-350F9B71718D}"/>
              </a:ext>
            </a:extLst>
          </p:cNvPr>
          <p:cNvSpPr txBox="1">
            <a:spLocks/>
          </p:cNvSpPr>
          <p:nvPr/>
        </p:nvSpPr>
        <p:spPr>
          <a:xfrm>
            <a:off x="1949669" y="548680"/>
            <a:ext cx="5829300" cy="1000020"/>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300" dirty="0">
                <a:solidFill>
                  <a:schemeClr val="tx2"/>
                </a:solidFill>
              </a:rPr>
              <a:t>Coefficient of Determination</a:t>
            </a:r>
          </a:p>
        </p:txBody>
      </p:sp>
      <p:sp>
        <p:nvSpPr>
          <p:cNvPr id="3" name="TextBox 2">
            <a:extLst>
              <a:ext uri="{FF2B5EF4-FFF2-40B4-BE49-F238E27FC236}">
                <a16:creationId xmlns:a16="http://schemas.microsoft.com/office/drawing/2014/main" id="{932FE9CD-D02A-402C-B29F-776819CF256C}"/>
              </a:ext>
            </a:extLst>
          </p:cNvPr>
          <p:cNvSpPr txBox="1"/>
          <p:nvPr/>
        </p:nvSpPr>
        <p:spPr>
          <a:xfrm>
            <a:off x="659183" y="1893454"/>
            <a:ext cx="8156666" cy="2831690"/>
          </a:xfrm>
          <a:prstGeom prst="rect">
            <a:avLst/>
          </a:prstGeom>
        </p:spPr>
        <p:txBody>
          <a:bodyPr vert="horz" lIns="0" tIns="34290" rIns="0" bIns="34290" rtlCol="0">
            <a:noAutofit/>
          </a:bodyPr>
          <a:lstStyle/>
          <a:p>
            <a:pPr>
              <a:lnSpc>
                <a:spcPct val="107000"/>
              </a:lnSpc>
              <a:spcBef>
                <a:spcPts val="0"/>
              </a:spcBef>
              <a:spcAft>
                <a:spcPts val="0"/>
              </a:spcAft>
            </a:pPr>
            <a:r>
              <a:rPr lang="en-US" dirty="0">
                <a:solidFill>
                  <a:schemeClr val="tx2"/>
                </a:solidFill>
                <a:latin typeface="+mj-lt"/>
                <a:ea typeface="Calibri" panose="020F0502020204030204" pitchFamily="34" charset="0"/>
                <a:cs typeface="Calibri" panose="020F0502020204030204" pitchFamily="34" charset="0"/>
              </a:rPr>
              <a:t>Measure of the “fit” of the line to the data</a:t>
            </a:r>
          </a:p>
          <a:p>
            <a:pPr>
              <a:lnSpc>
                <a:spcPct val="107000"/>
              </a:lnSpc>
              <a:spcBef>
                <a:spcPts val="0"/>
              </a:spcBef>
              <a:spcAft>
                <a:spcPts val="0"/>
              </a:spcAft>
            </a:pPr>
            <a:endParaRPr lang="en-US" dirty="0">
              <a:solidFill>
                <a:schemeClr val="tx2"/>
              </a:solidFill>
              <a:latin typeface="+mj-lt"/>
              <a:ea typeface="Calibri" panose="020F0502020204030204" pitchFamily="34" charset="0"/>
              <a:cs typeface="Calibri" panose="020F0502020204030204" pitchFamily="34" charset="0"/>
            </a:endParaRPr>
          </a:p>
          <a:p>
            <a:pPr>
              <a:lnSpc>
                <a:spcPct val="107000"/>
              </a:lnSpc>
              <a:spcBef>
                <a:spcPts val="0"/>
              </a:spcBef>
              <a:spcAft>
                <a:spcPts val="0"/>
              </a:spcAft>
            </a:pPr>
            <a:r>
              <a:rPr lang="en-US" dirty="0">
                <a:solidFill>
                  <a:schemeClr val="tx2"/>
                </a:solidFill>
                <a:latin typeface="+mj-lt"/>
                <a:ea typeface="Calibri" panose="020F0502020204030204" pitchFamily="34" charset="0"/>
                <a:cs typeface="Calibri" panose="020F0502020204030204" pitchFamily="34" charset="0"/>
              </a:rPr>
              <a:t>R</a:t>
            </a:r>
            <a:r>
              <a:rPr lang="en-US" baseline="30000" dirty="0">
                <a:solidFill>
                  <a:schemeClr val="tx2"/>
                </a:solidFill>
                <a:latin typeface="+mj-lt"/>
                <a:ea typeface="Calibri" panose="020F0502020204030204" pitchFamily="34" charset="0"/>
                <a:cs typeface="Calibri" panose="020F0502020204030204" pitchFamily="34" charset="0"/>
              </a:rPr>
              <a:t>2</a:t>
            </a:r>
            <a:r>
              <a:rPr lang="en-US" dirty="0">
                <a:solidFill>
                  <a:schemeClr val="tx2"/>
                </a:solidFill>
                <a:latin typeface="+mj-lt"/>
                <a:ea typeface="Calibri" panose="020F0502020204030204" pitchFamily="34" charset="0"/>
                <a:cs typeface="Calibri" panose="020F0502020204030204" pitchFamily="34" charset="0"/>
              </a:rPr>
              <a:t> = The % of the variation in Y that is explained by the variation in X.  </a:t>
            </a:r>
            <a:br>
              <a:rPr lang="en-US" dirty="0">
                <a:solidFill>
                  <a:schemeClr val="tx2"/>
                </a:solidFill>
                <a:latin typeface="+mj-lt"/>
                <a:ea typeface="Calibri" panose="020F0502020204030204" pitchFamily="34" charset="0"/>
                <a:cs typeface="Calibri" panose="020F0502020204030204" pitchFamily="34" charset="0"/>
              </a:rPr>
            </a:br>
            <a:r>
              <a:rPr lang="en-US" dirty="0">
                <a:solidFill>
                  <a:schemeClr val="tx2"/>
                </a:solidFill>
                <a:latin typeface="+mj-lt"/>
                <a:ea typeface="Calibri" panose="020F0502020204030204" pitchFamily="34" charset="0"/>
                <a:cs typeface="Calibri" panose="020F0502020204030204" pitchFamily="34" charset="0"/>
              </a:rPr>
              <a:t>The remaining % is unexplained, i.e. – due to error.</a:t>
            </a:r>
            <a:br>
              <a:rPr lang="en-US" dirty="0">
                <a:solidFill>
                  <a:schemeClr val="tx2"/>
                </a:solidFill>
                <a:latin typeface="+mj-lt"/>
                <a:ea typeface="Calibri" panose="020F0502020204030204" pitchFamily="34" charset="0"/>
                <a:cs typeface="Calibri" panose="020F0502020204030204" pitchFamily="34" charset="0"/>
              </a:rPr>
            </a:br>
            <a:endParaRPr lang="en-US" dirty="0">
              <a:solidFill>
                <a:schemeClr val="tx2"/>
              </a:solidFill>
              <a:latin typeface="+mj-lt"/>
              <a:ea typeface="Calibri" panose="020F0502020204030204" pitchFamily="34" charset="0"/>
              <a:cs typeface="Calibri" panose="020F0502020204030204" pitchFamily="34" charset="0"/>
            </a:endParaRPr>
          </a:p>
          <a:p>
            <a:pPr>
              <a:lnSpc>
                <a:spcPct val="107000"/>
              </a:lnSpc>
              <a:spcBef>
                <a:spcPts val="0"/>
              </a:spcBef>
              <a:spcAft>
                <a:spcPts val="0"/>
              </a:spcAft>
            </a:pPr>
            <a:r>
              <a:rPr lang="en-US" dirty="0">
                <a:solidFill>
                  <a:schemeClr val="tx2"/>
                </a:solidFill>
                <a:latin typeface="+mj-lt"/>
                <a:ea typeface="Calibri" panose="020F0502020204030204" pitchFamily="34" charset="0"/>
                <a:cs typeface="Calibri" panose="020F0502020204030204" pitchFamily="34" charset="0"/>
              </a:rPr>
              <a:t>The value of R</a:t>
            </a:r>
            <a:r>
              <a:rPr lang="en-US" baseline="30000" dirty="0">
                <a:solidFill>
                  <a:schemeClr val="tx2"/>
                </a:solidFill>
                <a:latin typeface="+mj-lt"/>
                <a:ea typeface="Calibri" panose="020F0502020204030204" pitchFamily="34" charset="0"/>
                <a:cs typeface="Calibri" panose="020F0502020204030204" pitchFamily="34" charset="0"/>
              </a:rPr>
              <a:t>2</a:t>
            </a:r>
            <a:r>
              <a:rPr lang="en-US" dirty="0">
                <a:solidFill>
                  <a:schemeClr val="tx2"/>
                </a:solidFill>
                <a:latin typeface="+mj-lt"/>
                <a:ea typeface="Calibri" panose="020F0502020204030204" pitchFamily="34" charset="0"/>
                <a:cs typeface="Calibri" panose="020F0502020204030204" pitchFamily="34" charset="0"/>
              </a:rPr>
              <a:t> will be between 0 and 1</a:t>
            </a:r>
          </a:p>
          <a:p>
            <a:pPr marL="214313" indent="-214313">
              <a:lnSpc>
                <a:spcPct val="107000"/>
              </a:lnSpc>
              <a:spcBef>
                <a:spcPts val="0"/>
              </a:spcBef>
              <a:spcAft>
                <a:spcPts val="0"/>
              </a:spcAft>
              <a:buFont typeface="Courier New" panose="02070309020205020404" pitchFamily="49" charset="0"/>
              <a:buChar char="o"/>
            </a:pPr>
            <a:r>
              <a:rPr lang="en-US" dirty="0">
                <a:solidFill>
                  <a:schemeClr val="tx2"/>
                </a:solidFill>
                <a:latin typeface="+mj-lt"/>
                <a:ea typeface="Calibri" panose="020F0502020204030204" pitchFamily="34" charset="0"/>
                <a:cs typeface="Calibri" panose="020F0502020204030204" pitchFamily="34" charset="0"/>
              </a:rPr>
              <a:t>A value of 0 indicates no fit</a:t>
            </a:r>
          </a:p>
          <a:p>
            <a:pPr marL="214313" indent="-214313">
              <a:lnSpc>
                <a:spcPct val="107000"/>
              </a:lnSpc>
              <a:spcBef>
                <a:spcPts val="0"/>
              </a:spcBef>
              <a:spcAft>
                <a:spcPts val="0"/>
              </a:spcAft>
              <a:buFont typeface="Courier New" panose="02070309020205020404" pitchFamily="49" charset="0"/>
              <a:buChar char="o"/>
            </a:pPr>
            <a:r>
              <a:rPr lang="en-US" dirty="0">
                <a:solidFill>
                  <a:schemeClr val="tx2"/>
                </a:solidFill>
                <a:latin typeface="+mj-lt"/>
                <a:ea typeface="Calibri" panose="020F0502020204030204" pitchFamily="34" charset="0"/>
                <a:cs typeface="Calibri" panose="020F0502020204030204" pitchFamily="34" charset="0"/>
              </a:rPr>
              <a:t>A value of 1 indicates a perfect fit and all data points would lie on the line  	</a:t>
            </a:r>
          </a:p>
          <a:p>
            <a:pPr marL="214313" indent="-214313">
              <a:lnSpc>
                <a:spcPct val="107000"/>
              </a:lnSpc>
              <a:spcBef>
                <a:spcPts val="0"/>
              </a:spcBef>
              <a:spcAft>
                <a:spcPts val="0"/>
              </a:spcAft>
              <a:buFont typeface="Courier New" panose="02070309020205020404" pitchFamily="49" charset="0"/>
              <a:buChar char="o"/>
            </a:pPr>
            <a:endParaRPr lang="en-US" dirty="0">
              <a:solidFill>
                <a:schemeClr val="tx2"/>
              </a:solidFill>
              <a:latin typeface="+mj-lt"/>
              <a:ea typeface="Calibri" panose="020F0502020204030204" pitchFamily="34" charset="0"/>
              <a:cs typeface="Calibri" panose="020F0502020204030204" pitchFamily="34" charset="0"/>
            </a:endParaRPr>
          </a:p>
          <a:p>
            <a:pPr>
              <a:lnSpc>
                <a:spcPct val="107000"/>
              </a:lnSpc>
              <a:spcBef>
                <a:spcPts val="0"/>
              </a:spcBef>
              <a:spcAft>
                <a:spcPts val="0"/>
              </a:spcAft>
            </a:pPr>
            <a:r>
              <a:rPr lang="en-US" dirty="0">
                <a:solidFill>
                  <a:schemeClr val="tx2"/>
                </a:solidFill>
                <a:effectLst/>
                <a:latin typeface="+mj-lt"/>
                <a:ea typeface="Calibri" panose="020F0502020204030204" pitchFamily="34" charset="0"/>
                <a:cs typeface="Calibri" panose="020F0502020204030204" pitchFamily="34" charset="0"/>
              </a:rPr>
              <a:t>The </a:t>
            </a:r>
            <a:r>
              <a:rPr lang="en-US" b="0" i="0" u="none" strike="noStrike" dirty="0">
                <a:solidFill>
                  <a:schemeClr val="tx2"/>
                </a:solidFill>
                <a:effectLst/>
                <a:latin typeface="+mj-lt"/>
              </a:rPr>
              <a:t>coefficient of determination does not have a critical value that enables us to draw conclusions.  However, in general, the </a:t>
            </a:r>
            <a:r>
              <a:rPr lang="en-US" dirty="0">
                <a:solidFill>
                  <a:schemeClr val="tx2"/>
                </a:solidFill>
                <a:effectLst/>
                <a:latin typeface="+mj-lt"/>
                <a:ea typeface="Calibri" panose="020F0502020204030204" pitchFamily="34" charset="0"/>
                <a:cs typeface="Calibri" panose="020F0502020204030204" pitchFamily="34" charset="0"/>
              </a:rPr>
              <a:t>larger the value of R</a:t>
            </a:r>
            <a:r>
              <a:rPr lang="en-US" baseline="30000" dirty="0">
                <a:solidFill>
                  <a:schemeClr val="tx2"/>
                </a:solidFill>
                <a:effectLst/>
                <a:latin typeface="+mj-lt"/>
                <a:ea typeface="Calibri" panose="020F0502020204030204" pitchFamily="34" charset="0"/>
                <a:cs typeface="Calibri" panose="020F0502020204030204" pitchFamily="34" charset="0"/>
              </a:rPr>
              <a:t>2</a:t>
            </a:r>
            <a:r>
              <a:rPr lang="en-US" dirty="0">
                <a:solidFill>
                  <a:schemeClr val="tx2"/>
                </a:solidFill>
                <a:effectLst/>
                <a:latin typeface="+mj-lt"/>
                <a:ea typeface="Calibri" panose="020F0502020204030204" pitchFamily="34" charset="0"/>
                <a:cs typeface="Calibri" panose="020F0502020204030204" pitchFamily="34" charset="0"/>
              </a:rPr>
              <a:t>,the better the model fits the data.</a:t>
            </a:r>
          </a:p>
          <a:p>
            <a:pPr>
              <a:lnSpc>
                <a:spcPct val="107000"/>
              </a:lnSpc>
              <a:spcBef>
                <a:spcPts val="0"/>
              </a:spcBef>
              <a:spcAft>
                <a:spcPts val="0"/>
              </a:spcAft>
            </a:pPr>
            <a:endParaRPr lang="en-US" dirty="0">
              <a:solidFill>
                <a:schemeClr val="tx2"/>
              </a:solidFill>
              <a:latin typeface="+mj-lt"/>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64CDB35-78A2-4BA9-BE0F-36D69AE42032}"/>
              </a:ext>
            </a:extLst>
          </p:cNvPr>
          <p:cNvSpPr txBox="1">
            <a:spLocks/>
          </p:cNvSpPr>
          <p:nvPr/>
        </p:nvSpPr>
        <p:spPr>
          <a:xfrm>
            <a:off x="659183" y="548680"/>
            <a:ext cx="1290487" cy="1136580"/>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7200" dirty="0">
                <a:solidFill>
                  <a:schemeClr val="tx2"/>
                </a:solidFill>
              </a:rPr>
              <a:t>R</a:t>
            </a:r>
            <a:r>
              <a:rPr lang="en-US" sz="7200" baseline="30000" dirty="0">
                <a:solidFill>
                  <a:schemeClr val="tx2"/>
                </a:solidFill>
              </a:rPr>
              <a:t>2</a:t>
            </a:r>
          </a:p>
        </p:txBody>
      </p:sp>
    </p:spTree>
    <p:extLst>
      <p:ext uri="{BB962C8B-B14F-4D97-AF65-F5344CB8AC3E}">
        <p14:creationId xmlns:p14="http://schemas.microsoft.com/office/powerpoint/2010/main" val="171512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FF566A9-05EC-DB44-AB7D-3195F24D01A0}"/>
              </a:ext>
            </a:extLst>
          </p:cNvPr>
          <p:cNvGraphicFramePr>
            <a:graphicFrameLocks noGrp="1"/>
          </p:cNvGraphicFramePr>
          <p:nvPr>
            <p:extLst>
              <p:ext uri="{D42A27DB-BD31-4B8C-83A1-F6EECF244321}">
                <p14:modId xmlns:p14="http://schemas.microsoft.com/office/powerpoint/2010/main" val="2978502361"/>
              </p:ext>
            </p:extLst>
          </p:nvPr>
        </p:nvGraphicFramePr>
        <p:xfrm>
          <a:off x="2555776" y="2348880"/>
          <a:ext cx="3835400" cy="4072890"/>
        </p:xfrm>
        <a:graphic>
          <a:graphicData uri="http://schemas.openxmlformats.org/drawingml/2006/table">
            <a:tbl>
              <a:tblPr>
                <a:tableStyleId>{5C22544A-7EE6-4342-B048-85BDC9FD1C3A}</a:tableStyleId>
              </a:tblPr>
              <a:tblGrid>
                <a:gridCol w="825940">
                  <a:extLst>
                    <a:ext uri="{9D8B030D-6E8A-4147-A177-3AD203B41FA5}">
                      <a16:colId xmlns:a16="http://schemas.microsoft.com/office/drawing/2014/main" val="2838595366"/>
                    </a:ext>
                  </a:extLst>
                </a:gridCol>
                <a:gridCol w="825940">
                  <a:extLst>
                    <a:ext uri="{9D8B030D-6E8A-4147-A177-3AD203B41FA5}">
                      <a16:colId xmlns:a16="http://schemas.microsoft.com/office/drawing/2014/main" val="574465829"/>
                    </a:ext>
                  </a:extLst>
                </a:gridCol>
                <a:gridCol w="825940">
                  <a:extLst>
                    <a:ext uri="{9D8B030D-6E8A-4147-A177-3AD203B41FA5}">
                      <a16:colId xmlns:a16="http://schemas.microsoft.com/office/drawing/2014/main" val="2087952752"/>
                    </a:ext>
                  </a:extLst>
                </a:gridCol>
                <a:gridCol w="825940">
                  <a:extLst>
                    <a:ext uri="{9D8B030D-6E8A-4147-A177-3AD203B41FA5}">
                      <a16:colId xmlns:a16="http://schemas.microsoft.com/office/drawing/2014/main" val="476546615"/>
                    </a:ext>
                  </a:extLst>
                </a:gridCol>
                <a:gridCol w="531640">
                  <a:extLst>
                    <a:ext uri="{9D8B030D-6E8A-4147-A177-3AD203B41FA5}">
                      <a16:colId xmlns:a16="http://schemas.microsoft.com/office/drawing/2014/main" val="260431268"/>
                    </a:ext>
                  </a:extLst>
                </a:gridCol>
              </a:tblGrid>
              <a:tr h="165100">
                <a:tc>
                  <a:txBody>
                    <a:bodyPr/>
                    <a:lstStyle/>
                    <a:p>
                      <a:pPr algn="ctr" fontAlgn="b"/>
                      <a:r>
                        <a:rPr lang="en-US" sz="1200" u="none" strike="noStrike">
                          <a:effectLst/>
                        </a:rPr>
                        <a:t>All</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Food</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Shelter</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Apparel</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Fuel Oil</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99194391"/>
                  </a:ext>
                </a:extLst>
              </a:tr>
              <a:tr h="177800">
                <a:tc>
                  <a:txBody>
                    <a:bodyPr/>
                    <a:lstStyle/>
                    <a:p>
                      <a:pPr algn="ctr" fontAlgn="b"/>
                      <a:r>
                        <a:rPr lang="en-US" sz="1200" u="none" strike="noStrike">
                          <a:effectLst/>
                        </a:rPr>
                        <a:t>0.9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3.7</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06988456"/>
                  </a:ext>
                </a:extLst>
              </a:tr>
              <a:tr h="203200">
                <a:tc>
                  <a:txBody>
                    <a:bodyPr/>
                    <a:lstStyle/>
                    <a:p>
                      <a:pPr algn="ctr" fontAlgn="b"/>
                      <a:r>
                        <a:rPr lang="en-US" sz="1200" u="none" strike="noStrike" dirty="0">
                          <a:effectLst/>
                        </a:rPr>
                        <a:t>0.6</a:t>
                      </a:r>
                      <a:endParaRPr lang="en-US"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0.8</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0.9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2.7</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59998210"/>
                  </a:ext>
                </a:extLst>
              </a:tr>
              <a:tr h="165100">
                <a:tc>
                  <a:txBody>
                    <a:bodyPr/>
                    <a:lstStyle/>
                    <a:p>
                      <a:pPr algn="ctr" fontAlgn="b"/>
                      <a:r>
                        <a:rPr lang="en-US" sz="1200" u="none" strike="noStrike">
                          <a:effectLst/>
                        </a:rPr>
                        <a:t>0.9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0.7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0.4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2.6</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79109836"/>
                  </a:ext>
                </a:extLst>
              </a:tr>
              <a:tr h="165100">
                <a:tc>
                  <a:txBody>
                    <a:bodyPr/>
                    <a:lstStyle/>
                    <a:p>
                      <a:pPr algn="ctr" fontAlgn="b"/>
                      <a:r>
                        <a:rPr lang="en-US" sz="1200" u="none" strike="noStrike">
                          <a:effectLst/>
                        </a:rPr>
                        <a:t>0.9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2.6</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00521355"/>
                  </a:ext>
                </a:extLst>
              </a:tr>
              <a:tr h="165100">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0.9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2.1</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64252999"/>
                  </a:ext>
                </a:extLst>
              </a:tr>
              <a:tr h="165100">
                <a:tc>
                  <a:txBody>
                    <a:bodyPr/>
                    <a:lstStyle/>
                    <a:p>
                      <a:pPr algn="ctr" fontAlgn="b"/>
                      <a:r>
                        <a:rPr lang="en-US" sz="1200" u="none" strike="noStrike">
                          <a:effectLst/>
                        </a:rPr>
                        <a:t>1.1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382109"/>
                  </a:ext>
                </a:extLst>
              </a:tr>
              <a:tr h="177800">
                <a:tc>
                  <a:txBody>
                    <a:bodyPr/>
                    <a:lstStyle/>
                    <a:p>
                      <a:pPr algn="ctr" fontAlgn="b"/>
                      <a:r>
                        <a:rPr lang="en-US" sz="1200" u="none" strike="noStrike">
                          <a:effectLst/>
                        </a:rPr>
                        <a:t>2.6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5.0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4.4</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47570426"/>
                  </a:ext>
                </a:extLst>
              </a:tr>
              <a:tr h="165100">
                <a:tc>
                  <a:txBody>
                    <a:bodyPr/>
                    <a:lstStyle/>
                    <a:p>
                      <a:pPr algn="ctr" fontAlgn="b"/>
                      <a:r>
                        <a:rPr lang="en-US" sz="1200" u="none" strike="noStrike">
                          <a:effectLst/>
                        </a:rPr>
                        <a:t>1.9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0.9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7.2</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56119596"/>
                  </a:ext>
                </a:extLst>
              </a:tr>
              <a:tr h="177800">
                <a:tc>
                  <a:txBody>
                    <a:bodyPr/>
                    <a:lstStyle/>
                    <a:p>
                      <a:pPr algn="ctr" fontAlgn="b"/>
                      <a:r>
                        <a:rPr lang="en-US" sz="1200" u="none" strike="noStrike">
                          <a:effectLst/>
                        </a:rPr>
                        <a:t>3.5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5.3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6.0</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15599800"/>
                  </a:ext>
                </a:extLst>
              </a:tr>
              <a:tr h="203200">
                <a:tc>
                  <a:txBody>
                    <a:bodyPr/>
                    <a:lstStyle/>
                    <a:p>
                      <a:pPr algn="ctr" fontAlgn="b"/>
                      <a:r>
                        <a:rPr lang="en-US" sz="1200" u="none" strike="noStrike">
                          <a:effectLst/>
                        </a:rPr>
                        <a:t>4.7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5.1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8.3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5.8</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6.7</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82089222"/>
                  </a:ext>
                </a:extLst>
              </a:tr>
              <a:tr h="165100">
                <a:tc>
                  <a:txBody>
                    <a:bodyPr/>
                    <a:lstStyle/>
                    <a:p>
                      <a:pPr algn="ctr" fontAlgn="b"/>
                      <a:r>
                        <a:rPr lang="en-US" sz="1200" u="none" strike="noStrike">
                          <a:effectLst/>
                        </a:rPr>
                        <a:t>4.5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5.7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8.9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6.6</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85987018"/>
                  </a:ext>
                </a:extLst>
              </a:tr>
              <a:tr h="165100">
                <a:tc>
                  <a:txBody>
                    <a:bodyPr/>
                    <a:lstStyle/>
                    <a:p>
                      <a:pPr algn="ctr" fontAlgn="b"/>
                      <a:r>
                        <a:rPr lang="en-US" sz="1200" u="none" strike="noStrike">
                          <a:effectLst/>
                        </a:rPr>
                        <a:t>3.6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3.1</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6.2</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834131"/>
                  </a:ext>
                </a:extLst>
              </a:tr>
              <a:tr h="177800">
                <a:tc>
                  <a:txBody>
                    <a:bodyPr/>
                    <a:lstStyle/>
                    <a:p>
                      <a:pPr algn="ctr" fontAlgn="b"/>
                      <a:r>
                        <a:rPr lang="en-US" sz="1200" u="none" strike="noStrike">
                          <a:effectLst/>
                        </a:rPr>
                        <a:t>3.0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2.0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15976698"/>
                  </a:ext>
                </a:extLst>
              </a:tr>
              <a:tr h="177800">
                <a:tc>
                  <a:txBody>
                    <a:bodyPr/>
                    <a:lstStyle/>
                    <a:p>
                      <a:pPr algn="ctr" fontAlgn="b"/>
                      <a:r>
                        <a:rPr lang="en-US" sz="1200" u="none" strike="noStrike">
                          <a:effectLst/>
                        </a:rPr>
                        <a:t>7.4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14.5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4.0</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05980636"/>
                  </a:ext>
                </a:extLst>
              </a:tr>
              <a:tr h="203200">
                <a:tc>
                  <a:txBody>
                    <a:bodyPr/>
                    <a:lstStyle/>
                    <a:p>
                      <a:pPr algn="ctr" fontAlgn="b"/>
                      <a:r>
                        <a:rPr lang="en-US" sz="1200" u="none" strike="noStrike">
                          <a:effectLst/>
                        </a:rPr>
                        <a:t>11.9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14.3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9.6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7.4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9.3</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54706326"/>
                  </a:ext>
                </a:extLst>
              </a:tr>
              <a:tr h="165100">
                <a:tc>
                  <a:txBody>
                    <a:bodyPr/>
                    <a:lstStyle/>
                    <a:p>
                      <a:pPr algn="ctr" fontAlgn="b"/>
                      <a:r>
                        <a:rPr lang="en-US" sz="1200" u="none" strike="noStrike">
                          <a:effectLst/>
                        </a:rPr>
                        <a:t>8.8</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8.5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9.9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12.0</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51527277"/>
                  </a:ext>
                </a:extLst>
              </a:tr>
              <a:tr h="165100">
                <a:tc>
                  <a:txBody>
                    <a:bodyPr/>
                    <a:lstStyle/>
                    <a:p>
                      <a:pPr algn="ctr" fontAlgn="b"/>
                      <a:r>
                        <a:rPr lang="en-US" sz="1200" u="none" strike="noStrike">
                          <a:effectLst/>
                        </a:rPr>
                        <a:t>4.3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5.5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3.7</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9.5</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35014256"/>
                  </a:ext>
                </a:extLst>
              </a:tr>
              <a:tr h="165100">
                <a:tc>
                  <a:txBody>
                    <a:bodyPr/>
                    <a:lstStyle/>
                    <a:p>
                      <a:pPr algn="ctr" fontAlgn="b"/>
                      <a:r>
                        <a:rPr lang="en-US" sz="1200" u="none" strike="noStrike">
                          <a:effectLst/>
                        </a:rPr>
                        <a:t>5.8</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6.6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9.6</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75414323"/>
                  </a:ext>
                </a:extLst>
              </a:tr>
              <a:tr h="165100">
                <a:tc>
                  <a:txBody>
                    <a:bodyPr/>
                    <a:lstStyle/>
                    <a:p>
                      <a:pPr algn="ctr" fontAlgn="b"/>
                      <a:r>
                        <a:rPr lang="en-US" sz="1200" u="none" strike="noStrike">
                          <a:effectLst/>
                        </a:rPr>
                        <a:t>7.2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9.9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10.2</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3.6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8.4</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52455245"/>
                  </a:ext>
                </a:extLst>
              </a:tr>
              <a:tr h="177800">
                <a:tc>
                  <a:txBody>
                    <a:bodyPr/>
                    <a:lstStyle/>
                    <a:p>
                      <a:pPr algn="ctr" fontAlgn="b"/>
                      <a:r>
                        <a:rPr lang="en-US" sz="1200" u="none" strike="noStrike">
                          <a:effectLst/>
                        </a:rPr>
                        <a:t>11.3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11.0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13.9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4.3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9.2</a:t>
                      </a:r>
                      <a:endParaRPr lang="en-US"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54279355"/>
                  </a:ext>
                </a:extLst>
              </a:tr>
            </a:tbl>
          </a:graphicData>
        </a:graphic>
      </p:graphicFrame>
      <p:graphicFrame>
        <p:nvGraphicFramePr>
          <p:cNvPr id="7" name="Table 6">
            <a:extLst>
              <a:ext uri="{FF2B5EF4-FFF2-40B4-BE49-F238E27FC236}">
                <a16:creationId xmlns:a16="http://schemas.microsoft.com/office/drawing/2014/main" id="{D2F52208-2CF3-5740-A415-362D71A89FC5}"/>
              </a:ext>
            </a:extLst>
          </p:cNvPr>
          <p:cNvGraphicFramePr>
            <a:graphicFrameLocks noGrp="1"/>
          </p:cNvGraphicFramePr>
          <p:nvPr>
            <p:extLst>
              <p:ext uri="{D42A27DB-BD31-4B8C-83A1-F6EECF244321}">
                <p14:modId xmlns:p14="http://schemas.microsoft.com/office/powerpoint/2010/main" val="3519870476"/>
              </p:ext>
            </p:extLst>
          </p:nvPr>
        </p:nvGraphicFramePr>
        <p:xfrm>
          <a:off x="467544" y="332656"/>
          <a:ext cx="8208912" cy="1838325"/>
        </p:xfrm>
        <a:graphic>
          <a:graphicData uri="http://schemas.openxmlformats.org/drawingml/2006/table">
            <a:tbl>
              <a:tblPr>
                <a:tableStyleId>{5C22544A-7EE6-4342-B048-85BDC9FD1C3A}</a:tableStyleId>
              </a:tblPr>
              <a:tblGrid>
                <a:gridCol w="8208912">
                  <a:extLst>
                    <a:ext uri="{9D8B030D-6E8A-4147-A177-3AD203B41FA5}">
                      <a16:colId xmlns:a16="http://schemas.microsoft.com/office/drawing/2014/main" val="2712125346"/>
                    </a:ext>
                  </a:extLst>
                </a:gridCol>
              </a:tblGrid>
              <a:tr h="763488">
                <a:tc>
                  <a:txBody>
                    <a:bodyPr/>
                    <a:lstStyle/>
                    <a:p>
                      <a:pPr algn="l" fontAlgn="b"/>
                      <a:r>
                        <a:rPr lang="en-US" sz="2400" u="none" strike="noStrike" dirty="0">
                          <a:effectLst/>
                        </a:rPr>
                        <a:t>The US Bureau of Labor Statistics produces consumer price indexes for several different categories. The dataset shows the consumer price indexes over a period of 20 years. Develop a model that attempts to predict all commodities index by other indexes. Comment on the result of this analysis.</a:t>
                      </a:r>
                      <a:endParaRPr lang="en-US" sz="2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66257045"/>
                  </a:ext>
                </a:extLst>
              </a:tr>
            </a:tbl>
          </a:graphicData>
        </a:graphic>
      </p:graphicFrame>
    </p:spTree>
    <p:extLst>
      <p:ext uri="{BB962C8B-B14F-4D97-AF65-F5344CB8AC3E}">
        <p14:creationId xmlns:p14="http://schemas.microsoft.com/office/powerpoint/2010/main" val="173956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9891-A997-42D7-A3C3-091F28FD34DB}"/>
              </a:ext>
            </a:extLst>
          </p:cNvPr>
          <p:cNvSpPr txBox="1">
            <a:spLocks/>
          </p:cNvSpPr>
          <p:nvPr/>
        </p:nvSpPr>
        <p:spPr>
          <a:xfrm>
            <a:off x="690224" y="553626"/>
            <a:ext cx="8158808" cy="736319"/>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Multiple Linear Regression Model</a:t>
            </a:r>
          </a:p>
        </p:txBody>
      </p:sp>
      <p:sp>
        <p:nvSpPr>
          <p:cNvPr id="3" name="Content Placeholder 2">
            <a:extLst>
              <a:ext uri="{FF2B5EF4-FFF2-40B4-BE49-F238E27FC236}">
                <a16:creationId xmlns:a16="http://schemas.microsoft.com/office/drawing/2014/main" id="{3813CD2A-5137-47E1-85A2-DF270534DB72}"/>
              </a:ext>
            </a:extLst>
          </p:cNvPr>
          <p:cNvSpPr txBox="1">
            <a:spLocks/>
          </p:cNvSpPr>
          <p:nvPr/>
        </p:nvSpPr>
        <p:spPr>
          <a:xfrm>
            <a:off x="690224" y="1930196"/>
            <a:ext cx="7763553" cy="1774122"/>
          </a:xfrm>
          <a:prstGeom prst="rect">
            <a:avLst/>
          </a:prstGeom>
        </p:spPr>
        <p:txBody>
          <a:bodyPr>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dirty="0">
                <a:solidFill>
                  <a:schemeClr val="tx2"/>
                </a:solidFill>
                <a:latin typeface="+mj-lt"/>
              </a:rPr>
              <a:t>Allows for any number of independent variables</a:t>
            </a:r>
          </a:p>
          <a:p>
            <a:endParaRPr lang="en-US" sz="1950" dirty="0">
              <a:solidFill>
                <a:schemeClr val="tx2"/>
              </a:solidFill>
              <a:latin typeface="+mj-lt"/>
            </a:endParaRPr>
          </a:p>
          <a:p>
            <a:r>
              <a:rPr lang="en-US" sz="1950" dirty="0">
                <a:solidFill>
                  <a:schemeClr val="tx2"/>
                </a:solidFill>
                <a:latin typeface="+mj-lt"/>
              </a:rPr>
              <a:t>We now have </a:t>
            </a:r>
            <a:r>
              <a:rPr lang="en-US" sz="1950" b="1" dirty="0">
                <a:solidFill>
                  <a:schemeClr val="tx2"/>
                </a:solidFill>
                <a:latin typeface="+mj-lt"/>
              </a:rPr>
              <a:t>k</a:t>
            </a:r>
            <a:r>
              <a:rPr lang="en-US" sz="1950" dirty="0">
                <a:solidFill>
                  <a:schemeClr val="tx2"/>
                </a:solidFill>
                <a:latin typeface="+mj-lt"/>
              </a:rPr>
              <a:t> independent variables (X) potentially related to the one dependent variable.  This relationship is represented in this first order linear equation:</a:t>
            </a:r>
          </a:p>
          <a:p>
            <a:endParaRPr lang="en-US" sz="1800" dirty="0">
              <a:solidFill>
                <a:schemeClr val="tx2"/>
              </a:solidFill>
            </a:endParaRPr>
          </a:p>
          <a:p>
            <a:endParaRPr lang="en-US" sz="1800" dirty="0">
              <a:solidFill>
                <a:schemeClr val="tx2"/>
              </a:solidFill>
            </a:endParaRPr>
          </a:p>
        </p:txBody>
      </p:sp>
      <p:pic>
        <p:nvPicPr>
          <p:cNvPr id="7" name="Picture 6">
            <a:extLst>
              <a:ext uri="{FF2B5EF4-FFF2-40B4-BE49-F238E27FC236}">
                <a16:creationId xmlns:a16="http://schemas.microsoft.com/office/drawing/2014/main" id="{4697A63B-F837-4983-AC3A-49E9FCF96F6A}"/>
              </a:ext>
            </a:extLst>
          </p:cNvPr>
          <p:cNvPicPr>
            <a:picLocks noChangeAspect="1"/>
          </p:cNvPicPr>
          <p:nvPr/>
        </p:nvPicPr>
        <p:blipFill>
          <a:blip r:embed="rId3"/>
          <a:stretch>
            <a:fillRect/>
          </a:stretch>
        </p:blipFill>
        <p:spPr>
          <a:xfrm>
            <a:off x="6136206" y="1717064"/>
            <a:ext cx="1078706" cy="928688"/>
          </a:xfrm>
          <a:prstGeom prst="rect">
            <a:avLst/>
          </a:prstGeom>
        </p:spPr>
      </p:pic>
      <p:sp>
        <p:nvSpPr>
          <p:cNvPr id="9" name="Content Placeholder 2">
            <a:extLst>
              <a:ext uri="{FF2B5EF4-FFF2-40B4-BE49-F238E27FC236}">
                <a16:creationId xmlns:a16="http://schemas.microsoft.com/office/drawing/2014/main" id="{E7355E39-2179-47FC-8A54-42D1D711C5F2}"/>
              </a:ext>
            </a:extLst>
          </p:cNvPr>
          <p:cNvSpPr txBox="1">
            <a:spLocks/>
          </p:cNvSpPr>
          <p:nvPr/>
        </p:nvSpPr>
        <p:spPr>
          <a:xfrm>
            <a:off x="760279" y="3792177"/>
            <a:ext cx="7763553" cy="1560283"/>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800" dirty="0">
              <a:solidFill>
                <a:schemeClr val="tx2"/>
              </a:solidFill>
            </a:endParaRPr>
          </a:p>
        </p:txBody>
      </p:sp>
      <p:sp>
        <p:nvSpPr>
          <p:cNvPr id="11" name="Content Placeholder 2">
            <a:extLst>
              <a:ext uri="{FF2B5EF4-FFF2-40B4-BE49-F238E27FC236}">
                <a16:creationId xmlns:a16="http://schemas.microsoft.com/office/drawing/2014/main" id="{629E0E1A-B0BC-409C-857C-98F5395C098D}"/>
              </a:ext>
            </a:extLst>
          </p:cNvPr>
          <p:cNvSpPr txBox="1">
            <a:spLocks/>
          </p:cNvSpPr>
          <p:nvPr/>
        </p:nvSpPr>
        <p:spPr>
          <a:xfrm>
            <a:off x="690224" y="4181637"/>
            <a:ext cx="7763553" cy="1198586"/>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solidFill>
                  <a:schemeClr val="tx2"/>
                </a:solidFill>
                <a:latin typeface="+mj-lt"/>
              </a:rPr>
              <a:t>where Y</a:t>
            </a:r>
            <a:r>
              <a:rPr lang="en-US" sz="1800" dirty="0">
                <a:solidFill>
                  <a:schemeClr val="tx2"/>
                </a:solidFill>
                <a:latin typeface="+mj-lt"/>
                <a:ea typeface="Calibri" panose="020F0502020204030204" pitchFamily="34" charset="0"/>
              </a:rPr>
              <a:t> is the dependent variable, X</a:t>
            </a:r>
            <a:r>
              <a:rPr lang="en-US" sz="1800" baseline="-25000" dirty="0">
                <a:solidFill>
                  <a:schemeClr val="tx2"/>
                </a:solidFill>
                <a:latin typeface="+mj-lt"/>
                <a:ea typeface="Calibri" panose="020F0502020204030204" pitchFamily="34" charset="0"/>
              </a:rPr>
              <a:t>1</a:t>
            </a:r>
            <a:r>
              <a:rPr lang="en-US" sz="1800" dirty="0">
                <a:solidFill>
                  <a:schemeClr val="tx2"/>
                </a:solidFill>
                <a:latin typeface="+mj-lt"/>
                <a:ea typeface="Calibri" panose="020F0502020204030204" pitchFamily="34" charset="0"/>
              </a:rPr>
              <a:t>…X</a:t>
            </a:r>
            <a:r>
              <a:rPr lang="en-US" sz="1800" baseline="-25000" dirty="0">
                <a:solidFill>
                  <a:schemeClr val="tx2"/>
                </a:solidFill>
                <a:latin typeface="+mj-lt"/>
                <a:ea typeface="Calibri" panose="020F0502020204030204" pitchFamily="34" charset="0"/>
              </a:rPr>
              <a:t>k</a:t>
            </a:r>
            <a:r>
              <a:rPr lang="en-US" sz="1800" dirty="0">
                <a:solidFill>
                  <a:schemeClr val="tx2"/>
                </a:solidFill>
                <a:latin typeface="+mj-lt"/>
                <a:ea typeface="Calibri" panose="020F0502020204030204" pitchFamily="34" charset="0"/>
              </a:rPr>
              <a:t> are the independent variables, β</a:t>
            </a:r>
            <a:r>
              <a:rPr lang="en-US" sz="1800" baseline="-25000" dirty="0">
                <a:solidFill>
                  <a:schemeClr val="tx2"/>
                </a:solidFill>
                <a:latin typeface="+mj-lt"/>
                <a:ea typeface="Calibri" panose="020F0502020204030204" pitchFamily="34" charset="0"/>
              </a:rPr>
              <a:t>0</a:t>
            </a:r>
            <a:r>
              <a:rPr lang="en-US" sz="1800" dirty="0">
                <a:solidFill>
                  <a:schemeClr val="tx2"/>
                </a:solidFill>
                <a:latin typeface="+mj-lt"/>
                <a:ea typeface="Calibri" panose="020F0502020204030204" pitchFamily="34" charset="0"/>
              </a:rPr>
              <a:t> is the intercept, and β</a:t>
            </a:r>
            <a:r>
              <a:rPr lang="en-US" sz="1800" baseline="-25000" dirty="0">
                <a:solidFill>
                  <a:schemeClr val="tx2"/>
                </a:solidFill>
                <a:latin typeface="+mj-lt"/>
                <a:ea typeface="Calibri" panose="020F0502020204030204" pitchFamily="34" charset="0"/>
              </a:rPr>
              <a:t>1</a:t>
            </a:r>
            <a:r>
              <a:rPr lang="en-US" sz="1800" dirty="0">
                <a:solidFill>
                  <a:schemeClr val="tx2"/>
                </a:solidFill>
                <a:latin typeface="+mj-lt"/>
                <a:ea typeface="Calibri" panose="020F0502020204030204" pitchFamily="34" charset="0"/>
              </a:rPr>
              <a:t>... β</a:t>
            </a:r>
            <a:r>
              <a:rPr lang="en-US" sz="1800" baseline="-25000" dirty="0">
                <a:solidFill>
                  <a:schemeClr val="tx2"/>
                </a:solidFill>
                <a:latin typeface="+mj-lt"/>
                <a:ea typeface="Calibri" panose="020F0502020204030204" pitchFamily="34" charset="0"/>
              </a:rPr>
              <a:t>k</a:t>
            </a:r>
            <a:r>
              <a:rPr lang="en-US" sz="1800" dirty="0">
                <a:solidFill>
                  <a:schemeClr val="tx2"/>
                </a:solidFill>
                <a:latin typeface="+mj-lt"/>
                <a:ea typeface="Calibri" panose="020F0502020204030204" pitchFamily="34" charset="0"/>
              </a:rPr>
              <a:t> are the regression coefficients.</a:t>
            </a:r>
            <a:endParaRPr lang="en-US" sz="1800" dirty="0">
              <a:solidFill>
                <a:schemeClr val="tx2"/>
              </a:solidFill>
              <a:latin typeface="+mj-lt"/>
            </a:endParaRPr>
          </a:p>
        </p:txBody>
      </p:sp>
      <p:pic>
        <p:nvPicPr>
          <p:cNvPr id="15" name="Picture 14">
            <a:extLst>
              <a:ext uri="{FF2B5EF4-FFF2-40B4-BE49-F238E27FC236}">
                <a16:creationId xmlns:a16="http://schemas.microsoft.com/office/drawing/2014/main" id="{F53A44F8-12BB-40C2-BA25-A73364E347A0}"/>
              </a:ext>
            </a:extLst>
          </p:cNvPr>
          <p:cNvPicPr>
            <a:picLocks noChangeAspect="1"/>
          </p:cNvPicPr>
          <p:nvPr/>
        </p:nvPicPr>
        <p:blipFill>
          <a:blip r:embed="rId4"/>
          <a:stretch>
            <a:fillRect/>
          </a:stretch>
        </p:blipFill>
        <p:spPr>
          <a:xfrm>
            <a:off x="2454778" y="3781394"/>
            <a:ext cx="4078322" cy="342900"/>
          </a:xfrm>
          <a:prstGeom prst="rect">
            <a:avLst/>
          </a:prstGeom>
        </p:spPr>
      </p:pic>
    </p:spTree>
    <p:extLst>
      <p:ext uri="{BB962C8B-B14F-4D97-AF65-F5344CB8AC3E}">
        <p14:creationId xmlns:p14="http://schemas.microsoft.com/office/powerpoint/2010/main" val="173966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9891-A997-42D7-A3C3-091F28FD34DB}"/>
              </a:ext>
            </a:extLst>
          </p:cNvPr>
          <p:cNvSpPr txBox="1">
            <a:spLocks/>
          </p:cNvSpPr>
          <p:nvPr/>
        </p:nvSpPr>
        <p:spPr>
          <a:xfrm>
            <a:off x="620169" y="1580981"/>
            <a:ext cx="2141467" cy="50403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600" dirty="0">
                <a:solidFill>
                  <a:schemeClr val="tx2"/>
                </a:solidFill>
              </a:rPr>
              <a:t>Intercept</a:t>
            </a:r>
          </a:p>
        </p:txBody>
      </p:sp>
      <p:sp>
        <p:nvSpPr>
          <p:cNvPr id="3" name="Content Placeholder 2">
            <a:extLst>
              <a:ext uri="{FF2B5EF4-FFF2-40B4-BE49-F238E27FC236}">
                <a16:creationId xmlns:a16="http://schemas.microsoft.com/office/drawing/2014/main" id="{3813CD2A-5137-47E1-85A2-DF270534DB72}"/>
              </a:ext>
            </a:extLst>
          </p:cNvPr>
          <p:cNvSpPr txBox="1">
            <a:spLocks/>
          </p:cNvSpPr>
          <p:nvPr/>
        </p:nvSpPr>
        <p:spPr>
          <a:xfrm>
            <a:off x="620168" y="2541939"/>
            <a:ext cx="7763553" cy="1774122"/>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800" dirty="0">
                <a:solidFill>
                  <a:schemeClr val="tx2"/>
                </a:solidFill>
                <a:latin typeface="+mj-lt"/>
              </a:rPr>
              <a:t>Average Y when all of the independent variables (X) are 0.</a:t>
            </a:r>
          </a:p>
          <a:p>
            <a:pPr marL="0" indent="0">
              <a:buNone/>
            </a:pPr>
            <a:endParaRPr lang="en-US" sz="1800" dirty="0">
              <a:solidFill>
                <a:schemeClr val="tx2"/>
              </a:solidFill>
              <a:latin typeface="+mj-lt"/>
            </a:endParaRPr>
          </a:p>
          <a:p>
            <a:pPr marL="0" indent="0">
              <a:buNone/>
            </a:pPr>
            <a:r>
              <a:rPr lang="en-US" sz="1800" dirty="0">
                <a:solidFill>
                  <a:schemeClr val="tx2"/>
                </a:solidFill>
                <a:latin typeface="+mj-lt"/>
              </a:rPr>
              <a:t>It can be misleading to try to interpret this value, particularly if 0 is outside the range of the values of the independent variables.</a:t>
            </a:r>
          </a:p>
          <a:p>
            <a:endParaRPr lang="en-US" sz="1800" dirty="0">
              <a:solidFill>
                <a:schemeClr val="tx2"/>
              </a:solidFill>
            </a:endParaRPr>
          </a:p>
          <a:p>
            <a:endParaRPr lang="en-US" sz="1800" dirty="0">
              <a:solidFill>
                <a:schemeClr val="tx2"/>
              </a:solidFill>
            </a:endParaRPr>
          </a:p>
        </p:txBody>
      </p:sp>
      <p:sp>
        <p:nvSpPr>
          <p:cNvPr id="8" name="Title 1">
            <a:extLst>
              <a:ext uri="{FF2B5EF4-FFF2-40B4-BE49-F238E27FC236}">
                <a16:creationId xmlns:a16="http://schemas.microsoft.com/office/drawing/2014/main" id="{BCC6EA1E-48B6-4D2A-B4DC-63B4C29C5603}"/>
              </a:ext>
            </a:extLst>
          </p:cNvPr>
          <p:cNvSpPr txBox="1">
            <a:spLocks/>
          </p:cNvSpPr>
          <p:nvPr/>
        </p:nvSpPr>
        <p:spPr>
          <a:xfrm>
            <a:off x="2761635" y="1348693"/>
            <a:ext cx="1009529" cy="736319"/>
          </a:xfrm>
          <a:prstGeom prst="rect">
            <a:avLst/>
          </a:prstGeom>
        </p:spPr>
        <p:txBody>
          <a:bodyP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950" dirty="0">
                <a:solidFill>
                  <a:schemeClr val="tx2"/>
                </a:solidFill>
                <a:ea typeface="Calibri" panose="020F0502020204030204" pitchFamily="34" charset="0"/>
              </a:rPr>
              <a:t>β</a:t>
            </a:r>
            <a:r>
              <a:rPr lang="en-US" sz="4950" baseline="-25000" dirty="0">
                <a:solidFill>
                  <a:schemeClr val="tx2"/>
                </a:solidFill>
                <a:ea typeface="Calibri" panose="020F0502020204030204" pitchFamily="34" charset="0"/>
              </a:rPr>
              <a:t>0</a:t>
            </a:r>
            <a:endParaRPr lang="en-US" sz="4950" dirty="0">
              <a:solidFill>
                <a:schemeClr val="tx2"/>
              </a:solidFill>
            </a:endParaRPr>
          </a:p>
        </p:txBody>
      </p:sp>
    </p:spTree>
    <p:extLst>
      <p:ext uri="{BB962C8B-B14F-4D97-AF65-F5344CB8AC3E}">
        <p14:creationId xmlns:p14="http://schemas.microsoft.com/office/powerpoint/2010/main" val="1575349621"/>
      </p:ext>
    </p:extLst>
  </p:cSld>
  <p:clrMapOvr>
    <a:masterClrMapping/>
  </p:clrMapOvr>
</p:sld>
</file>

<file path=ppt/theme/theme1.xml><?xml version="1.0" encoding="utf-8"?>
<a:theme xmlns:a="http://schemas.openxmlformats.org/drawingml/2006/main" name="Teamwork">
  <a:themeElements>
    <a:clrScheme name="Teamwork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Team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adership">
  <a:themeElements>
    <a:clrScheme name="Leadership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Leadersh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adership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ture">
  <a:themeElements>
    <a:clrScheme name="Future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Futur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ture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chnology">
  <a:themeElements>
    <a:clrScheme name="McCombs Palette 1">
      <a:dk1>
        <a:srgbClr val="002C5F"/>
      </a:dk1>
      <a:lt1>
        <a:srgbClr val="FFFFFF"/>
      </a:lt1>
      <a:dk2>
        <a:srgbClr val="000000"/>
      </a:dk2>
      <a:lt2>
        <a:srgbClr val="F1E3BB"/>
      </a:lt2>
      <a:accent1>
        <a:srgbClr val="C75B12"/>
      </a:accent1>
      <a:accent2>
        <a:srgbClr val="EAAB00"/>
      </a:accent2>
      <a:accent3>
        <a:srgbClr val="981E32"/>
      </a:accent3>
      <a:accent4>
        <a:srgbClr val="A09B59"/>
      </a:accent4>
      <a:accent5>
        <a:srgbClr val="000000"/>
      </a:accent5>
      <a:accent6>
        <a:srgbClr val="AA9C8F"/>
      </a:accent6>
      <a:hlink>
        <a:srgbClr val="981E32"/>
      </a:hlink>
      <a:folHlink>
        <a:srgbClr val="BDB1A6"/>
      </a:folHlink>
    </a:clrScheme>
    <a:fontScheme name="1_Technology">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pportunities">
  <a:themeElements>
    <a:clrScheme name="2_Opportunities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2_Opportunities">
      <a:majorFont>
        <a:latin typeface="Interstate"/>
        <a:ea typeface="ＭＳ Ｐゴシック"/>
        <a:cs typeface=""/>
      </a:majorFont>
      <a:minorFont>
        <a:latin typeface="Interstate Regular"/>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pportunities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YU Templat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13183</TotalTime>
  <Words>1213</Words>
  <Application>Microsoft Macintosh PowerPoint</Application>
  <PresentationFormat>On-screen Show (4:3)</PresentationFormat>
  <Paragraphs>209</Paragraphs>
  <Slides>16</Slides>
  <Notes>15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16</vt:i4>
      </vt:variant>
    </vt:vector>
  </HeadingPairs>
  <TitlesOfParts>
    <vt:vector size="29" baseType="lpstr">
      <vt:lpstr>Arial</vt:lpstr>
      <vt:lpstr>Bookman Old Style</vt:lpstr>
      <vt:lpstr>Calibri</vt:lpstr>
      <vt:lpstr>Courier New</vt:lpstr>
      <vt:lpstr>Interstate</vt:lpstr>
      <vt:lpstr>Interstate Regular</vt:lpstr>
      <vt:lpstr>Wingdings</vt:lpstr>
      <vt:lpstr>Teamwork</vt:lpstr>
      <vt:lpstr>Leadership</vt:lpstr>
      <vt:lpstr>Future</vt:lpstr>
      <vt:lpstr>1_Technology</vt:lpstr>
      <vt:lpstr>2_Opportunities</vt:lpstr>
      <vt:lpstr>1_NYU Template</vt:lpstr>
      <vt:lpstr>INTRODUCTION  TO  BUSINESS INTELLIGENCE  BIA 3713  Week 14</vt:lpstr>
      <vt:lpstr>Agenda</vt:lpstr>
      <vt:lpstr>Regression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Questions</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MIS 302</dc:subject>
  <dc:creator>Katie Gray</dc:creator>
  <cp:lastModifiedBy>Naveen Kumar</cp:lastModifiedBy>
  <cp:revision>546</cp:revision>
  <cp:lastPrinted>2019-09-30T19:20:00Z</cp:lastPrinted>
  <dcterms:created xsi:type="dcterms:W3CDTF">2008-07-10T14:06:34Z</dcterms:created>
  <dcterms:modified xsi:type="dcterms:W3CDTF">2021-11-27T14:20:04Z</dcterms:modified>
</cp:coreProperties>
</file>