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261" r:id="rId6"/>
    <p:sldId id="262" r:id="rId7"/>
    <p:sldId id="263" r:id="rId8"/>
    <p:sldId id="264" r:id="rId9"/>
    <p:sldId id="265" r:id="rId10"/>
    <p:sldId id="278"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5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1617"/>
    <a:srgbClr val="000000"/>
    <a:srgbClr val="E3E3E3"/>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97F2D-9509-47E5-A373-8156D4E8D6D7}" v="5" dt="2019-11-26T00:02:33.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14"/>
    <p:restoredTop sz="93303"/>
  </p:normalViewPr>
  <p:slideViewPr>
    <p:cSldViewPr snapToGrid="0" snapToObjects="1">
      <p:cViewPr varScale="1">
        <p:scale>
          <a:sx n="87" d="100"/>
          <a:sy n="87" d="100"/>
        </p:scale>
        <p:origin x="282" y="51"/>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6451E-ECB8-4121-92D6-15CD29F0AFEE}" type="doc">
      <dgm:prSet loTypeId="urn:microsoft.com/office/officeart/2005/8/layout/chevron1" loCatId="process" qsTypeId="urn:microsoft.com/office/officeart/2005/8/quickstyle/simple1" qsCatId="simple" csTypeId="urn:microsoft.com/office/officeart/2005/8/colors/accent1_2" csCatId="accent1" phldr="1"/>
      <dgm:spPr/>
    </dgm:pt>
    <dgm:pt modelId="{CE7EBADB-7E13-475A-991D-E207043C93C3}">
      <dgm:prSet phldrT="[Text]"/>
      <dgm:spPr/>
      <dgm:t>
        <a:bodyPr/>
        <a:lstStyle/>
        <a:p>
          <a:r>
            <a:rPr lang="en-US" dirty="0"/>
            <a:t>Liberalism</a:t>
          </a:r>
        </a:p>
      </dgm:t>
    </dgm:pt>
    <dgm:pt modelId="{29C20848-4BEE-482C-8D6F-7611605A22EE}" type="parTrans" cxnId="{BE1386B1-EC94-4011-8BCE-E65BCD94114B}">
      <dgm:prSet/>
      <dgm:spPr/>
      <dgm:t>
        <a:bodyPr/>
        <a:lstStyle/>
        <a:p>
          <a:endParaRPr lang="en-US"/>
        </a:p>
      </dgm:t>
    </dgm:pt>
    <dgm:pt modelId="{C911D775-D9AA-4BE5-8B12-8D8C2DCB40BB}" type="sibTrans" cxnId="{BE1386B1-EC94-4011-8BCE-E65BCD94114B}">
      <dgm:prSet/>
      <dgm:spPr/>
      <dgm:t>
        <a:bodyPr/>
        <a:lstStyle/>
        <a:p>
          <a:endParaRPr lang="en-US"/>
        </a:p>
      </dgm:t>
    </dgm:pt>
    <dgm:pt modelId="{D77A4D7C-970B-4866-8B4D-E189F5628D8A}">
      <dgm:prSet phldrT="[Text]"/>
      <dgm:spPr/>
      <dgm:t>
        <a:bodyPr/>
        <a:lstStyle/>
        <a:p>
          <a:r>
            <a:rPr lang="en-US" dirty="0"/>
            <a:t>Neo liberalism</a:t>
          </a:r>
        </a:p>
      </dgm:t>
    </dgm:pt>
    <dgm:pt modelId="{A9F6C234-2FC8-4356-9473-5F2ACABA3B63}" type="parTrans" cxnId="{64E96CB4-5A70-4A1C-9155-5A0C2C04BFC9}">
      <dgm:prSet/>
      <dgm:spPr/>
      <dgm:t>
        <a:bodyPr/>
        <a:lstStyle/>
        <a:p>
          <a:endParaRPr lang="en-US"/>
        </a:p>
      </dgm:t>
    </dgm:pt>
    <dgm:pt modelId="{8563EE26-1C4E-49E8-99A4-525C383838AC}" type="sibTrans" cxnId="{64E96CB4-5A70-4A1C-9155-5A0C2C04BFC9}">
      <dgm:prSet/>
      <dgm:spPr/>
      <dgm:t>
        <a:bodyPr/>
        <a:lstStyle/>
        <a:p>
          <a:endParaRPr lang="en-US"/>
        </a:p>
      </dgm:t>
    </dgm:pt>
    <dgm:pt modelId="{7A9DB7C1-7E4E-440D-A932-83DA128F3BDD}">
      <dgm:prSet phldrT="[Text]"/>
      <dgm:spPr/>
      <dgm:t>
        <a:bodyPr/>
        <a:lstStyle/>
        <a:p>
          <a:r>
            <a:rPr lang="en-US" dirty="0"/>
            <a:t>Self-reliance</a:t>
          </a:r>
        </a:p>
        <a:p>
          <a:endParaRPr lang="en-US" dirty="0"/>
        </a:p>
      </dgm:t>
    </dgm:pt>
    <dgm:pt modelId="{885C0410-C6E1-4406-A32B-A3A77BF17E73}" type="parTrans" cxnId="{861D8F21-1416-4DD5-B2F5-09BFA1778236}">
      <dgm:prSet/>
      <dgm:spPr/>
      <dgm:t>
        <a:bodyPr/>
        <a:lstStyle/>
        <a:p>
          <a:endParaRPr lang="en-US"/>
        </a:p>
      </dgm:t>
    </dgm:pt>
    <dgm:pt modelId="{27EB1EBF-8DE6-4A90-AC01-4EC9C200F747}" type="sibTrans" cxnId="{861D8F21-1416-4DD5-B2F5-09BFA1778236}">
      <dgm:prSet/>
      <dgm:spPr/>
      <dgm:t>
        <a:bodyPr/>
        <a:lstStyle/>
        <a:p>
          <a:endParaRPr lang="en-US"/>
        </a:p>
      </dgm:t>
    </dgm:pt>
    <dgm:pt modelId="{C86E7D4C-7926-474D-96D0-E852B1C3BC0D}">
      <dgm:prSet phldrT="[Text]"/>
      <dgm:spPr/>
      <dgm:t>
        <a:bodyPr/>
        <a:lstStyle/>
        <a:p>
          <a:r>
            <a:rPr lang="en-US" dirty="0"/>
            <a:t>Neo Conservatism</a:t>
          </a:r>
        </a:p>
      </dgm:t>
    </dgm:pt>
    <dgm:pt modelId="{AE99CA32-9108-448D-B33B-73694D29C393}" type="parTrans" cxnId="{0FB36EFC-E2F2-4906-A14D-F21345904C27}">
      <dgm:prSet/>
      <dgm:spPr/>
      <dgm:t>
        <a:bodyPr/>
        <a:lstStyle/>
        <a:p>
          <a:endParaRPr lang="en-US"/>
        </a:p>
      </dgm:t>
    </dgm:pt>
    <dgm:pt modelId="{F54E1B1A-667C-405E-BE4D-C1B3542DB9A4}" type="sibTrans" cxnId="{0FB36EFC-E2F2-4906-A14D-F21345904C27}">
      <dgm:prSet/>
      <dgm:spPr/>
      <dgm:t>
        <a:bodyPr/>
        <a:lstStyle/>
        <a:p>
          <a:endParaRPr lang="en-US"/>
        </a:p>
      </dgm:t>
    </dgm:pt>
    <dgm:pt modelId="{0ABFD423-CC68-4FD1-967D-587E25ACC625}">
      <dgm:prSet phldrT="[Text]"/>
      <dgm:spPr/>
      <dgm:t>
        <a:bodyPr/>
        <a:lstStyle/>
        <a:p>
          <a:r>
            <a:rPr lang="en-US" dirty="0"/>
            <a:t>Cultural Conservatism</a:t>
          </a:r>
        </a:p>
      </dgm:t>
    </dgm:pt>
    <dgm:pt modelId="{213F67D5-4D75-4BC8-9A82-C6C164509C71}" type="parTrans" cxnId="{3B15E775-2A7F-4503-9106-A7EFCEF89C34}">
      <dgm:prSet/>
      <dgm:spPr/>
      <dgm:t>
        <a:bodyPr/>
        <a:lstStyle/>
        <a:p>
          <a:endParaRPr lang="en-US"/>
        </a:p>
      </dgm:t>
    </dgm:pt>
    <dgm:pt modelId="{9CC35EFB-0E1B-475D-918C-E57E6641BB71}" type="sibTrans" cxnId="{3B15E775-2A7F-4503-9106-A7EFCEF89C34}">
      <dgm:prSet/>
      <dgm:spPr/>
      <dgm:t>
        <a:bodyPr/>
        <a:lstStyle/>
        <a:p>
          <a:endParaRPr lang="en-US"/>
        </a:p>
      </dgm:t>
    </dgm:pt>
    <dgm:pt modelId="{FB0D092A-F4D1-4081-98D4-EDB0354A1240}" type="pres">
      <dgm:prSet presAssocID="{6B46451E-ECB8-4121-92D6-15CD29F0AFEE}" presName="Name0" presStyleCnt="0">
        <dgm:presLayoutVars>
          <dgm:dir/>
          <dgm:animLvl val="lvl"/>
          <dgm:resizeHandles val="exact"/>
        </dgm:presLayoutVars>
      </dgm:prSet>
      <dgm:spPr/>
    </dgm:pt>
    <dgm:pt modelId="{C387CC45-0286-4F59-8D5C-CADC7DE50B65}" type="pres">
      <dgm:prSet presAssocID="{CE7EBADB-7E13-475A-991D-E207043C93C3}" presName="parTxOnly" presStyleLbl="node1" presStyleIdx="0" presStyleCnt="5">
        <dgm:presLayoutVars>
          <dgm:chMax val="0"/>
          <dgm:chPref val="0"/>
          <dgm:bulletEnabled val="1"/>
        </dgm:presLayoutVars>
      </dgm:prSet>
      <dgm:spPr/>
    </dgm:pt>
    <dgm:pt modelId="{155251D9-FF91-4E5E-A1EE-1E7B911B2047}" type="pres">
      <dgm:prSet presAssocID="{C911D775-D9AA-4BE5-8B12-8D8C2DCB40BB}" presName="parTxOnlySpace" presStyleCnt="0"/>
      <dgm:spPr/>
    </dgm:pt>
    <dgm:pt modelId="{A8A63555-7503-47F4-965A-8AEB0A97253F}" type="pres">
      <dgm:prSet presAssocID="{D77A4D7C-970B-4866-8B4D-E189F5628D8A}" presName="parTxOnly" presStyleLbl="node1" presStyleIdx="1" presStyleCnt="5">
        <dgm:presLayoutVars>
          <dgm:chMax val="0"/>
          <dgm:chPref val="0"/>
          <dgm:bulletEnabled val="1"/>
        </dgm:presLayoutVars>
      </dgm:prSet>
      <dgm:spPr/>
    </dgm:pt>
    <dgm:pt modelId="{96B2B43E-2CD2-4C06-B24F-A5B063C94D58}" type="pres">
      <dgm:prSet presAssocID="{8563EE26-1C4E-49E8-99A4-525C383838AC}" presName="parTxOnlySpace" presStyleCnt="0"/>
      <dgm:spPr/>
    </dgm:pt>
    <dgm:pt modelId="{8E709102-22BD-4560-8411-C6E62868E4F9}" type="pres">
      <dgm:prSet presAssocID="{7A9DB7C1-7E4E-440D-A932-83DA128F3BDD}" presName="parTxOnly" presStyleLbl="node1" presStyleIdx="2" presStyleCnt="5">
        <dgm:presLayoutVars>
          <dgm:chMax val="0"/>
          <dgm:chPref val="0"/>
          <dgm:bulletEnabled val="1"/>
        </dgm:presLayoutVars>
      </dgm:prSet>
      <dgm:spPr/>
    </dgm:pt>
    <dgm:pt modelId="{F37C2883-F000-4428-A09D-08AB1ACB4BE2}" type="pres">
      <dgm:prSet presAssocID="{27EB1EBF-8DE6-4A90-AC01-4EC9C200F747}" presName="parTxOnlySpace" presStyleCnt="0"/>
      <dgm:spPr/>
    </dgm:pt>
    <dgm:pt modelId="{67A1C192-D39E-420F-9834-02EBEF95E26B}" type="pres">
      <dgm:prSet presAssocID="{C86E7D4C-7926-474D-96D0-E852B1C3BC0D}" presName="parTxOnly" presStyleLbl="node1" presStyleIdx="3" presStyleCnt="5">
        <dgm:presLayoutVars>
          <dgm:chMax val="0"/>
          <dgm:chPref val="0"/>
          <dgm:bulletEnabled val="1"/>
        </dgm:presLayoutVars>
      </dgm:prSet>
      <dgm:spPr/>
    </dgm:pt>
    <dgm:pt modelId="{E52A2C2B-112F-416D-AC9F-C7A34C36438E}" type="pres">
      <dgm:prSet presAssocID="{F54E1B1A-667C-405E-BE4D-C1B3542DB9A4}" presName="parTxOnlySpace" presStyleCnt="0"/>
      <dgm:spPr/>
    </dgm:pt>
    <dgm:pt modelId="{168869A0-E00A-4AAE-A036-EE2F7BF8BE1F}" type="pres">
      <dgm:prSet presAssocID="{0ABFD423-CC68-4FD1-967D-587E25ACC625}" presName="parTxOnly" presStyleLbl="node1" presStyleIdx="4" presStyleCnt="5">
        <dgm:presLayoutVars>
          <dgm:chMax val="0"/>
          <dgm:chPref val="0"/>
          <dgm:bulletEnabled val="1"/>
        </dgm:presLayoutVars>
      </dgm:prSet>
      <dgm:spPr/>
    </dgm:pt>
  </dgm:ptLst>
  <dgm:cxnLst>
    <dgm:cxn modelId="{3420510D-2EC5-4854-956D-836A24091B79}" type="presOf" srcId="{0ABFD423-CC68-4FD1-967D-587E25ACC625}" destId="{168869A0-E00A-4AAE-A036-EE2F7BF8BE1F}" srcOrd="0" destOrd="0" presId="urn:microsoft.com/office/officeart/2005/8/layout/chevron1"/>
    <dgm:cxn modelId="{861D8F21-1416-4DD5-B2F5-09BFA1778236}" srcId="{6B46451E-ECB8-4121-92D6-15CD29F0AFEE}" destId="{7A9DB7C1-7E4E-440D-A932-83DA128F3BDD}" srcOrd="2" destOrd="0" parTransId="{885C0410-C6E1-4406-A32B-A3A77BF17E73}" sibTransId="{27EB1EBF-8DE6-4A90-AC01-4EC9C200F747}"/>
    <dgm:cxn modelId="{9C83972A-63CB-4177-8854-EEF3C0C8D46E}" type="presOf" srcId="{D77A4D7C-970B-4866-8B4D-E189F5628D8A}" destId="{A8A63555-7503-47F4-965A-8AEB0A97253F}" srcOrd="0" destOrd="0" presId="urn:microsoft.com/office/officeart/2005/8/layout/chevron1"/>
    <dgm:cxn modelId="{5069B844-34D7-4B51-8AA9-2EB6883FB2DE}" type="presOf" srcId="{CE7EBADB-7E13-475A-991D-E207043C93C3}" destId="{C387CC45-0286-4F59-8D5C-CADC7DE50B65}" srcOrd="0" destOrd="0" presId="urn:microsoft.com/office/officeart/2005/8/layout/chevron1"/>
    <dgm:cxn modelId="{3B15E775-2A7F-4503-9106-A7EFCEF89C34}" srcId="{6B46451E-ECB8-4121-92D6-15CD29F0AFEE}" destId="{0ABFD423-CC68-4FD1-967D-587E25ACC625}" srcOrd="4" destOrd="0" parTransId="{213F67D5-4D75-4BC8-9A82-C6C164509C71}" sibTransId="{9CC35EFB-0E1B-475D-918C-E57E6641BB71}"/>
    <dgm:cxn modelId="{BE1386B1-EC94-4011-8BCE-E65BCD94114B}" srcId="{6B46451E-ECB8-4121-92D6-15CD29F0AFEE}" destId="{CE7EBADB-7E13-475A-991D-E207043C93C3}" srcOrd="0" destOrd="0" parTransId="{29C20848-4BEE-482C-8D6F-7611605A22EE}" sibTransId="{C911D775-D9AA-4BE5-8B12-8D8C2DCB40BB}"/>
    <dgm:cxn modelId="{A10898B3-2980-40A0-B104-CCE6C77C5611}" type="presOf" srcId="{6B46451E-ECB8-4121-92D6-15CD29F0AFEE}" destId="{FB0D092A-F4D1-4081-98D4-EDB0354A1240}" srcOrd="0" destOrd="0" presId="urn:microsoft.com/office/officeart/2005/8/layout/chevron1"/>
    <dgm:cxn modelId="{64E96CB4-5A70-4A1C-9155-5A0C2C04BFC9}" srcId="{6B46451E-ECB8-4121-92D6-15CD29F0AFEE}" destId="{D77A4D7C-970B-4866-8B4D-E189F5628D8A}" srcOrd="1" destOrd="0" parTransId="{A9F6C234-2FC8-4356-9473-5F2ACABA3B63}" sibTransId="{8563EE26-1C4E-49E8-99A4-525C383838AC}"/>
    <dgm:cxn modelId="{2666CDBE-7A20-4AE8-839A-C131F0C85EDC}" type="presOf" srcId="{C86E7D4C-7926-474D-96D0-E852B1C3BC0D}" destId="{67A1C192-D39E-420F-9834-02EBEF95E26B}" srcOrd="0" destOrd="0" presId="urn:microsoft.com/office/officeart/2005/8/layout/chevron1"/>
    <dgm:cxn modelId="{65AA4CDE-827A-4BE0-8B19-D22BBC94CC3D}" type="presOf" srcId="{7A9DB7C1-7E4E-440D-A932-83DA128F3BDD}" destId="{8E709102-22BD-4560-8411-C6E62868E4F9}" srcOrd="0" destOrd="0" presId="urn:microsoft.com/office/officeart/2005/8/layout/chevron1"/>
    <dgm:cxn modelId="{0FB36EFC-E2F2-4906-A14D-F21345904C27}" srcId="{6B46451E-ECB8-4121-92D6-15CD29F0AFEE}" destId="{C86E7D4C-7926-474D-96D0-E852B1C3BC0D}" srcOrd="3" destOrd="0" parTransId="{AE99CA32-9108-448D-B33B-73694D29C393}" sibTransId="{F54E1B1A-667C-405E-BE4D-C1B3542DB9A4}"/>
    <dgm:cxn modelId="{768935EA-83BE-4AB5-BCBC-10CDB8736A13}" type="presParOf" srcId="{FB0D092A-F4D1-4081-98D4-EDB0354A1240}" destId="{C387CC45-0286-4F59-8D5C-CADC7DE50B65}" srcOrd="0" destOrd="0" presId="urn:microsoft.com/office/officeart/2005/8/layout/chevron1"/>
    <dgm:cxn modelId="{65A861F0-85C5-4E67-AE41-5A4D3F9959FB}" type="presParOf" srcId="{FB0D092A-F4D1-4081-98D4-EDB0354A1240}" destId="{155251D9-FF91-4E5E-A1EE-1E7B911B2047}" srcOrd="1" destOrd="0" presId="urn:microsoft.com/office/officeart/2005/8/layout/chevron1"/>
    <dgm:cxn modelId="{7586E6BD-8A83-4483-85E0-21E9AF49AC6F}" type="presParOf" srcId="{FB0D092A-F4D1-4081-98D4-EDB0354A1240}" destId="{A8A63555-7503-47F4-965A-8AEB0A97253F}" srcOrd="2" destOrd="0" presId="urn:microsoft.com/office/officeart/2005/8/layout/chevron1"/>
    <dgm:cxn modelId="{9C7265DF-6C01-4C7F-A3A6-13BE723C2231}" type="presParOf" srcId="{FB0D092A-F4D1-4081-98D4-EDB0354A1240}" destId="{96B2B43E-2CD2-4C06-B24F-A5B063C94D58}" srcOrd="3" destOrd="0" presId="urn:microsoft.com/office/officeart/2005/8/layout/chevron1"/>
    <dgm:cxn modelId="{627E44B2-8BA7-40EB-83D5-1AF644A0DEE6}" type="presParOf" srcId="{FB0D092A-F4D1-4081-98D4-EDB0354A1240}" destId="{8E709102-22BD-4560-8411-C6E62868E4F9}" srcOrd="4" destOrd="0" presId="urn:microsoft.com/office/officeart/2005/8/layout/chevron1"/>
    <dgm:cxn modelId="{86A80396-B3D2-4BFF-BAA9-91FDEA06E98C}" type="presParOf" srcId="{FB0D092A-F4D1-4081-98D4-EDB0354A1240}" destId="{F37C2883-F000-4428-A09D-08AB1ACB4BE2}" srcOrd="5" destOrd="0" presId="urn:microsoft.com/office/officeart/2005/8/layout/chevron1"/>
    <dgm:cxn modelId="{072645E5-28C3-4FEA-88BB-8D1B4B91C5FA}" type="presParOf" srcId="{FB0D092A-F4D1-4081-98D4-EDB0354A1240}" destId="{67A1C192-D39E-420F-9834-02EBEF95E26B}" srcOrd="6" destOrd="0" presId="urn:microsoft.com/office/officeart/2005/8/layout/chevron1"/>
    <dgm:cxn modelId="{1A4C039C-4D23-490D-B6FB-B63DA7531A2F}" type="presParOf" srcId="{FB0D092A-F4D1-4081-98D4-EDB0354A1240}" destId="{E52A2C2B-112F-416D-AC9F-C7A34C36438E}" srcOrd="7" destOrd="0" presId="urn:microsoft.com/office/officeart/2005/8/layout/chevron1"/>
    <dgm:cxn modelId="{7ABB594D-0127-4629-9B2C-641EDC8FBCD1}" type="presParOf" srcId="{FB0D092A-F4D1-4081-98D4-EDB0354A1240}" destId="{168869A0-E00A-4AAE-A036-EE2F7BF8BE1F}"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7CC45-0286-4F59-8D5C-CADC7DE50B65}">
      <dsp:nvSpPr>
        <dsp:cNvPr id="0" name=""/>
        <dsp:cNvSpPr/>
      </dsp:nvSpPr>
      <dsp:spPr>
        <a:xfrm>
          <a:off x="2678" y="1690886"/>
          <a:ext cx="2384226" cy="9536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Liberalism</a:t>
          </a:r>
        </a:p>
      </dsp:txBody>
      <dsp:txXfrm>
        <a:off x="479523" y="1690886"/>
        <a:ext cx="1430536" cy="953690"/>
      </dsp:txXfrm>
    </dsp:sp>
    <dsp:sp modelId="{A8A63555-7503-47F4-965A-8AEB0A97253F}">
      <dsp:nvSpPr>
        <dsp:cNvPr id="0" name=""/>
        <dsp:cNvSpPr/>
      </dsp:nvSpPr>
      <dsp:spPr>
        <a:xfrm>
          <a:off x="2148482" y="1690886"/>
          <a:ext cx="2384226" cy="9536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Neo liberalism</a:t>
          </a:r>
        </a:p>
      </dsp:txBody>
      <dsp:txXfrm>
        <a:off x="2625327" y="1690886"/>
        <a:ext cx="1430536" cy="953690"/>
      </dsp:txXfrm>
    </dsp:sp>
    <dsp:sp modelId="{8E709102-22BD-4560-8411-C6E62868E4F9}">
      <dsp:nvSpPr>
        <dsp:cNvPr id="0" name=""/>
        <dsp:cNvSpPr/>
      </dsp:nvSpPr>
      <dsp:spPr>
        <a:xfrm>
          <a:off x="4294286" y="1690886"/>
          <a:ext cx="2384226" cy="9536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Self-reliance</a:t>
          </a:r>
        </a:p>
        <a:p>
          <a:pPr marL="0" lvl="0" indent="0" algn="ctr" defTabSz="844550">
            <a:lnSpc>
              <a:spcPct val="90000"/>
            </a:lnSpc>
            <a:spcBef>
              <a:spcPct val="0"/>
            </a:spcBef>
            <a:spcAft>
              <a:spcPct val="35000"/>
            </a:spcAft>
            <a:buNone/>
          </a:pPr>
          <a:endParaRPr lang="en-US" sz="1900" kern="1200" dirty="0"/>
        </a:p>
      </dsp:txBody>
      <dsp:txXfrm>
        <a:off x="4771131" y="1690886"/>
        <a:ext cx="1430536" cy="953690"/>
      </dsp:txXfrm>
    </dsp:sp>
    <dsp:sp modelId="{67A1C192-D39E-420F-9834-02EBEF95E26B}">
      <dsp:nvSpPr>
        <dsp:cNvPr id="0" name=""/>
        <dsp:cNvSpPr/>
      </dsp:nvSpPr>
      <dsp:spPr>
        <a:xfrm>
          <a:off x="6440090" y="1690886"/>
          <a:ext cx="2384226" cy="9536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Neo Conservatism</a:t>
          </a:r>
        </a:p>
      </dsp:txBody>
      <dsp:txXfrm>
        <a:off x="6916935" y="1690886"/>
        <a:ext cx="1430536" cy="953690"/>
      </dsp:txXfrm>
    </dsp:sp>
    <dsp:sp modelId="{168869A0-E00A-4AAE-A036-EE2F7BF8BE1F}">
      <dsp:nvSpPr>
        <dsp:cNvPr id="0" name=""/>
        <dsp:cNvSpPr/>
      </dsp:nvSpPr>
      <dsp:spPr>
        <a:xfrm>
          <a:off x="8585894" y="1690886"/>
          <a:ext cx="2384226" cy="9536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Cultural Conservatism</a:t>
          </a:r>
        </a:p>
      </dsp:txBody>
      <dsp:txXfrm>
        <a:off x="9062739" y="1690886"/>
        <a:ext cx="1430536" cy="9536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A353A0-9461-E44A-AC39-8FB62C329BBE}" type="datetimeFigureOut">
              <a:rPr lang="en-US" smtClean="0"/>
              <a:t>3/9/2020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E918E2-F89E-1B40-ADA7-76015CB1C41A}" type="slidenum">
              <a:rPr lang="en-US" smtClean="0"/>
              <a:t>‹#›</a:t>
            </a:fld>
            <a:endParaRPr lang="en-US"/>
          </a:p>
        </p:txBody>
      </p:sp>
    </p:spTree>
    <p:extLst>
      <p:ext uri="{BB962C8B-B14F-4D97-AF65-F5344CB8AC3E}">
        <p14:creationId xmlns:p14="http://schemas.microsoft.com/office/powerpoint/2010/main" val="9569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BC51B-E83A-9B4A-8AA0-262718822A86}"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9A73-2F6E-0248-9DBE-6A25E1137697}" type="slidenum">
              <a:rPr lang="en-US" smtClean="0"/>
              <a:t>‹#›</a:t>
            </a:fld>
            <a:endParaRPr lang="en-US"/>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5"/>
          </p:nvPr>
        </p:nvSpPr>
        <p:spPr/>
        <p:txBody>
          <a:bodyPr/>
          <a:lstStyle/>
          <a:p>
            <a:fld id="{50A29A73-2F6E-0248-9DBE-6A25E1137697}" type="slidenum">
              <a:rPr lang="en-US" smtClean="0"/>
              <a:t>20</a:t>
            </a:fld>
            <a:endParaRPr lang="en-US"/>
          </a:p>
        </p:txBody>
      </p:sp>
    </p:spTree>
    <p:extLst>
      <p:ext uri="{BB962C8B-B14F-4D97-AF65-F5344CB8AC3E}">
        <p14:creationId xmlns:p14="http://schemas.microsoft.com/office/powerpoint/2010/main" val="142125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763" y="552968"/>
            <a:ext cx="10915049" cy="840737"/>
          </a:xfrm>
        </p:spPr>
        <p:txBody>
          <a:bodyPr>
            <a:normAutofit/>
          </a:bodyPr>
          <a:lstStyle>
            <a:lvl1pPr algn="l">
              <a:defRPr sz="3600" b="0" i="0" spc="0">
                <a:solidFill>
                  <a:srgbClr val="841617"/>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19763" y="1562632"/>
            <a:ext cx="8534400" cy="1752600"/>
          </a:xfrm>
        </p:spPr>
        <p:txBody>
          <a:bodyPr>
            <a:normAutofit/>
          </a:bodyPr>
          <a:lstStyle>
            <a:lvl1pPr marL="0" indent="0" algn="l">
              <a:buNone/>
              <a:defRPr sz="30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DF9564F-DD36-FC4A-B607-38841CBD4D27}"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39523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841617"/>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p:spPr>
        <p:txBody>
          <a:bodyPr anchor="t"/>
          <a:lstStyle>
            <a:lvl1pPr algn="l">
              <a:defRPr sz="4000" b="0" cap="all">
                <a:solidFill>
                  <a:srgbClr val="841617"/>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p:spPr>
        <p:txBody>
          <a:bodyPr/>
          <a:lstStyle>
            <a:lvl1pPr>
              <a:defRPr>
                <a:solidFill>
                  <a:srgbClr val="841617"/>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41617"/>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i="0">
                <a:latin typeface="Arial" panose="020B0604020202020204" pitchFamily="34" charset="0"/>
                <a:ea typeface="Roboto" panose="02000000000000000000"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atin typeface="Arial" panose="020B0604020202020204" pitchFamily="34" charset="0"/>
                <a:ea typeface="Roboto" panose="02000000000000000000" pitchFamily="2" charset="0"/>
                <a:cs typeface="Arial" panose="020B0604020202020204" pitchFamily="34" charset="0"/>
              </a:defRPr>
            </a:lvl1pPr>
            <a:lvl2pPr>
              <a:defRPr sz="2000">
                <a:latin typeface="Arial" panose="020B0604020202020204" pitchFamily="34" charset="0"/>
                <a:ea typeface="Roboto" panose="02000000000000000000" pitchFamily="2" charset="0"/>
                <a:cs typeface="Arial" panose="020B0604020202020204" pitchFamily="34" charset="0"/>
              </a:defRPr>
            </a:lvl2pPr>
            <a:lvl3pPr>
              <a:defRPr sz="1800">
                <a:latin typeface="Arial" panose="020B0604020202020204" pitchFamily="34" charset="0"/>
                <a:ea typeface="Roboto" panose="02000000000000000000" pitchFamily="2" charset="0"/>
                <a:cs typeface="Arial" panose="020B0604020202020204" pitchFamily="34" charset="0"/>
              </a:defRPr>
            </a:lvl3pPr>
            <a:lvl4pPr>
              <a:defRPr sz="1600">
                <a:latin typeface="Arial" panose="020B0604020202020204" pitchFamily="34" charset="0"/>
                <a:ea typeface="Roboto" panose="02000000000000000000" pitchFamily="2" charset="0"/>
                <a:cs typeface="Arial" panose="020B0604020202020204" pitchFamily="34" charset="0"/>
              </a:defRPr>
            </a:lvl4pPr>
            <a:lvl5pPr>
              <a:defRPr sz="1600">
                <a:latin typeface="Arial" panose="020B0604020202020204" pitchFamily="34" charset="0"/>
                <a:ea typeface="Roboto" panose="02000000000000000000" pitchFamily="2"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i="0">
                <a:latin typeface="Arial" panose="020B0604020202020204" pitchFamily="34" charset="0"/>
                <a:ea typeface="Roboto" panose="02000000000000000000"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atin typeface="Arial" panose="020B0604020202020204" pitchFamily="34" charset="0"/>
                <a:ea typeface="Roboto" panose="02000000000000000000" pitchFamily="2" charset="0"/>
                <a:cs typeface="Arial" panose="020B0604020202020204" pitchFamily="34" charset="0"/>
              </a:defRPr>
            </a:lvl1pPr>
            <a:lvl2pPr>
              <a:defRPr sz="2000">
                <a:latin typeface="Arial" panose="020B0604020202020204" pitchFamily="34" charset="0"/>
                <a:ea typeface="Roboto" panose="02000000000000000000" pitchFamily="2" charset="0"/>
                <a:cs typeface="Arial" panose="020B0604020202020204" pitchFamily="34" charset="0"/>
              </a:defRPr>
            </a:lvl2pPr>
            <a:lvl3pPr>
              <a:defRPr sz="1800">
                <a:latin typeface="Arial" panose="020B0604020202020204" pitchFamily="34" charset="0"/>
                <a:ea typeface="Roboto" panose="02000000000000000000" pitchFamily="2" charset="0"/>
                <a:cs typeface="Arial" panose="020B0604020202020204" pitchFamily="34" charset="0"/>
              </a:defRPr>
            </a:lvl3pPr>
            <a:lvl4pPr>
              <a:defRPr sz="1600">
                <a:latin typeface="Arial" panose="020B0604020202020204" pitchFamily="34" charset="0"/>
                <a:ea typeface="Roboto" panose="02000000000000000000" pitchFamily="2" charset="0"/>
                <a:cs typeface="Arial" panose="020B0604020202020204" pitchFamily="34" charset="0"/>
              </a:defRPr>
            </a:lvl4pPr>
            <a:lvl5pPr>
              <a:defRPr sz="1600">
                <a:latin typeface="Arial" panose="020B0604020202020204" pitchFamily="34" charset="0"/>
                <a:ea typeface="Roboto" panose="02000000000000000000" pitchFamily="2"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41617"/>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a:solidFill>
                  <a:srgbClr val="841617"/>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p:spPr>
        <p:txBody>
          <a:bodyPr anchor="b"/>
          <a:lstStyle>
            <a:lvl1pPr algn="l">
              <a:defRPr sz="2000" b="0">
                <a:solidFill>
                  <a:srgbClr val="841617"/>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23AE06-9BC9-B845-9265-5E75271DB6C2}"/>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9"/>
            <a:ext cx="10972800" cy="6800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ea typeface="Roboto" panose="02000000000000000000" pitchFamily="2" charset="0"/>
                <a:cs typeface="Arial" panose="020B0604020202020204" pitchFamily="34" charset="0"/>
              </a:defRPr>
            </a:lvl1pPr>
          </a:lstStyle>
          <a:p>
            <a:fld id="{7DF9564F-DD36-FC4A-B607-38841CBD4D27}" type="datetimeFigureOut">
              <a:rPr lang="en-US" smtClean="0"/>
              <a:pPr/>
              <a:t>3/9/2020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ea typeface="Roboto" panose="02000000000000000000" pitchFamily="2" charset="0"/>
                <a:cs typeface="Arial" panose="020B0604020202020204" pitchFamily="34" charset="0"/>
              </a:defRPr>
            </a:lvl1pPr>
          </a:lstStyle>
          <a:p>
            <a:fld id="{9A8961AB-7138-4C41-A438-15E3BCDB0A75}" type="slidenum">
              <a:rPr lang="en-US" smtClean="0"/>
              <a:pPr/>
              <a:t>‹#›</a:t>
            </a:fld>
            <a:endParaRPr lang="en-US" dirty="0"/>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3600" b="0" i="0" kern="1200" spc="0">
          <a:solidFill>
            <a:srgbClr val="841617"/>
          </a:solidFill>
          <a:latin typeface="Arial" panose="020B0604020202020204" pitchFamily="34" charset="0"/>
          <a:ea typeface="Roboto" panose="02000000000000000000" pitchFamily="2"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F4D002-138A-F948-8B47-93BA8633402D}"/>
              </a:ext>
            </a:extLst>
          </p:cNvPr>
          <p:cNvPicPr>
            <a:picLocks noChangeAspect="1"/>
          </p:cNvPicPr>
          <p:nvPr/>
        </p:nvPicPr>
        <p:blipFill>
          <a:blip r:embed="rId2"/>
          <a:stretch>
            <a:fillRect/>
          </a:stretch>
        </p:blipFill>
        <p:spPr>
          <a:xfrm>
            <a:off x="-219802" y="-52418"/>
            <a:ext cx="12192000" cy="6858000"/>
          </a:xfrm>
          <a:prstGeom prst="rect">
            <a:avLst/>
          </a:prstGeom>
        </p:spPr>
      </p:pic>
      <p:sp>
        <p:nvSpPr>
          <p:cNvPr id="11" name="Title 1">
            <a:extLst>
              <a:ext uri="{FF2B5EF4-FFF2-40B4-BE49-F238E27FC236}">
                <a16:creationId xmlns:a16="http://schemas.microsoft.com/office/drawing/2014/main" id="{B370D5DB-1909-CC41-B04F-E7D8AC09140B}"/>
              </a:ext>
            </a:extLst>
          </p:cNvPr>
          <p:cNvSpPr>
            <a:spLocks noGrp="1"/>
          </p:cNvSpPr>
          <p:nvPr>
            <p:ph type="ctrTitle"/>
          </p:nvPr>
        </p:nvSpPr>
        <p:spPr>
          <a:xfrm>
            <a:off x="638473" y="1699528"/>
            <a:ext cx="7494874" cy="720762"/>
          </a:xfrm>
        </p:spPr>
        <p:txBody>
          <a:bodyPr anchor="t">
            <a:normAutofit fontScale="90000"/>
          </a:bodyPr>
          <a:lstStyle/>
          <a:p>
            <a:r>
              <a:rPr lang="en-US" sz="3800" dirty="0">
                <a:solidFill>
                  <a:schemeClr val="tx1"/>
                </a:solidFill>
                <a:ea typeface="Montserrat Medium" charset="0"/>
              </a:rPr>
              <a:t>Social Work and Social Policy</a:t>
            </a:r>
            <a:br>
              <a:rPr lang="en-US" sz="3800" dirty="0">
                <a:solidFill>
                  <a:schemeClr val="tx1"/>
                </a:solidFill>
                <a:ea typeface="Montserrat Medium" charset="0"/>
              </a:rPr>
            </a:br>
            <a:r>
              <a:rPr lang="en-US" sz="3800" dirty="0">
                <a:solidFill>
                  <a:schemeClr val="tx1"/>
                </a:solidFill>
                <a:ea typeface="Montserrat Medium" charset="0"/>
              </a:rPr>
              <a:t>SWK 5313</a:t>
            </a:r>
            <a:br>
              <a:rPr lang="en-US" sz="3800" dirty="0">
                <a:solidFill>
                  <a:schemeClr val="tx1"/>
                </a:solidFill>
                <a:ea typeface="Montserrat Medium" charset="0"/>
              </a:rPr>
            </a:br>
            <a:br>
              <a:rPr lang="en-US" sz="3800" dirty="0">
                <a:solidFill>
                  <a:schemeClr val="tx1"/>
                </a:solidFill>
                <a:ea typeface="Montserrat Medium" charset="0"/>
              </a:rPr>
            </a:br>
            <a:r>
              <a:rPr lang="en-US" sz="3800" dirty="0">
                <a:solidFill>
                  <a:schemeClr val="tx1"/>
                </a:solidFill>
                <a:ea typeface="Montserrat Medium" charset="0"/>
              </a:rPr>
              <a:t>Module 1-A</a:t>
            </a:r>
            <a:br>
              <a:rPr lang="en-US" sz="3800" dirty="0">
                <a:solidFill>
                  <a:schemeClr val="tx1"/>
                </a:solidFill>
                <a:ea typeface="Montserrat Medium" charset="0"/>
              </a:rPr>
            </a:br>
            <a:r>
              <a:rPr lang="en-US" sz="3800" dirty="0">
                <a:solidFill>
                  <a:schemeClr val="tx1"/>
                </a:solidFill>
                <a:ea typeface="Montserrat Medium" charset="0"/>
              </a:rPr>
              <a:t>Dr. Pharris</a:t>
            </a:r>
          </a:p>
        </p:txBody>
      </p:sp>
      <p:sp>
        <p:nvSpPr>
          <p:cNvPr id="13" name="Title 1">
            <a:extLst>
              <a:ext uri="{FF2B5EF4-FFF2-40B4-BE49-F238E27FC236}">
                <a16:creationId xmlns:a16="http://schemas.microsoft.com/office/drawing/2014/main" id="{4EE35DBE-734A-B044-A03F-BF1D8E822FA1}"/>
              </a:ext>
            </a:extLst>
          </p:cNvPr>
          <p:cNvSpPr txBox="1">
            <a:spLocks/>
          </p:cNvSpPr>
          <p:nvPr/>
        </p:nvSpPr>
        <p:spPr>
          <a:xfrm>
            <a:off x="638473" y="854246"/>
            <a:ext cx="7832559" cy="7117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spc="0">
                <a:solidFill>
                  <a:srgbClr val="841617"/>
                </a:solidFill>
                <a:latin typeface="Arial" panose="020B0604020202020204" pitchFamily="34" charset="0"/>
                <a:ea typeface="Arial" panose="020B0604020202020204" pitchFamily="34" charset="0"/>
                <a:cs typeface="Arial" panose="020B0604020202020204" pitchFamily="34" charset="0"/>
              </a:defRPr>
            </a:lvl1pPr>
          </a:lstStyle>
          <a:p>
            <a:endParaRPr lang="en-US" sz="3800" dirty="0">
              <a:ea typeface="Montserrat Medium" charset="0"/>
            </a:endParaRP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A3CA-CFBB-4A70-8954-78E06ACDB903}"/>
              </a:ext>
            </a:extLst>
          </p:cNvPr>
          <p:cNvSpPr>
            <a:spLocks noGrp="1"/>
          </p:cNvSpPr>
          <p:nvPr>
            <p:ph type="title"/>
          </p:nvPr>
        </p:nvSpPr>
        <p:spPr/>
        <p:txBody>
          <a:bodyPr/>
          <a:lstStyle/>
          <a:p>
            <a:r>
              <a:rPr lang="en-US" dirty="0"/>
              <a:t>Public Choice Theory</a:t>
            </a:r>
          </a:p>
        </p:txBody>
      </p:sp>
      <p:sp>
        <p:nvSpPr>
          <p:cNvPr id="3" name="Content Placeholder 2">
            <a:extLst>
              <a:ext uri="{FF2B5EF4-FFF2-40B4-BE49-F238E27FC236}">
                <a16:creationId xmlns:a16="http://schemas.microsoft.com/office/drawing/2014/main" id="{41444618-A6C5-4AF6-9D4A-77D24DB1B00D}"/>
              </a:ext>
            </a:extLst>
          </p:cNvPr>
          <p:cNvSpPr>
            <a:spLocks noGrp="1"/>
          </p:cNvSpPr>
          <p:nvPr>
            <p:ph sz="half" idx="1"/>
          </p:nvPr>
        </p:nvSpPr>
        <p:spPr/>
        <p:txBody>
          <a:bodyPr>
            <a:normAutofit fontScale="85000" lnSpcReduction="20000"/>
          </a:bodyPr>
          <a:lstStyle/>
          <a:p>
            <a:pPr>
              <a:buFont typeface="Wingdings" panose="05000000000000000000" pitchFamily="2" charset="2"/>
              <a:buChar char="Ø"/>
            </a:pPr>
            <a:r>
              <a:rPr lang="en-US" dirty="0"/>
              <a:t>Economic theory that assumes most people are motivated by their own self-interest</a:t>
            </a:r>
          </a:p>
          <a:p>
            <a:pPr>
              <a:buFont typeface="Wingdings" panose="05000000000000000000" pitchFamily="2" charset="2"/>
              <a:buChar char="Ø"/>
            </a:pPr>
            <a:r>
              <a:rPr lang="en-US" dirty="0"/>
              <a:t>Therefore, the dominant motive of people’s actions in the marketplace- whether they are employers, employees or consumers- is a concern for themselves. </a:t>
            </a:r>
          </a:p>
          <a:p>
            <a:pPr>
              <a:buFont typeface="Wingdings" panose="05000000000000000000" pitchFamily="2" charset="2"/>
              <a:buChar char="Ø"/>
            </a:pPr>
            <a:r>
              <a:rPr lang="en-US" dirty="0"/>
              <a:t>Also assume that people acting in the political markets place have the same motives (voters, lobbyists, bureaucrats, politicians)</a:t>
            </a:r>
          </a:p>
          <a:p>
            <a:endParaRPr lang="en-US" dirty="0"/>
          </a:p>
        </p:txBody>
      </p:sp>
      <p:sp>
        <p:nvSpPr>
          <p:cNvPr id="4" name="Content Placeholder 3">
            <a:extLst>
              <a:ext uri="{FF2B5EF4-FFF2-40B4-BE49-F238E27FC236}">
                <a16:creationId xmlns:a16="http://schemas.microsoft.com/office/drawing/2014/main" id="{377B62E2-237B-456F-A487-F1F5B12A5E75}"/>
              </a:ext>
            </a:extLst>
          </p:cNvPr>
          <p:cNvSpPr>
            <a:spLocks noGrp="1"/>
          </p:cNvSpPr>
          <p:nvPr>
            <p:ph sz="half" idx="2"/>
          </p:nvPr>
        </p:nvSpPr>
        <p:spPr/>
        <p:txBody>
          <a:bodyPr>
            <a:normAutofit fontScale="85000" lnSpcReduction="20000"/>
          </a:bodyPr>
          <a:lstStyle/>
          <a:p>
            <a:pPr>
              <a:buFont typeface="Wingdings" panose="05000000000000000000" pitchFamily="2" charset="2"/>
              <a:buChar char="Ø"/>
            </a:pPr>
            <a:r>
              <a:rPr lang="en-US" dirty="0"/>
              <a:t>In addition to market failures, there are also “government failures”</a:t>
            </a:r>
          </a:p>
          <a:p>
            <a:pPr>
              <a:buFont typeface="Wingdings" panose="05000000000000000000" pitchFamily="2" charset="2"/>
              <a:buChar char="Ø"/>
            </a:pPr>
            <a:r>
              <a:rPr lang="en-US" dirty="0"/>
              <a:t>This happens because there is a lack of incentives for voters to monitor government effectively</a:t>
            </a:r>
          </a:p>
          <a:p>
            <a:pPr lvl="1">
              <a:buFont typeface="Wingdings" panose="05000000000000000000" pitchFamily="2" charset="2"/>
              <a:buChar char="Ø"/>
            </a:pPr>
            <a:r>
              <a:rPr lang="en-US" dirty="0"/>
              <a:t>Downs points out that voters are largely ignorant of political issues because spending time following issues is not personally worthwhile</a:t>
            </a:r>
          </a:p>
          <a:p>
            <a:pPr lvl="1">
              <a:buFont typeface="Wingdings" panose="05000000000000000000" pitchFamily="2" charset="2"/>
              <a:buChar char="Ø"/>
            </a:pPr>
            <a:r>
              <a:rPr lang="en-US" dirty="0"/>
              <a:t>The incentive to be ignorant does not exist in the private sector</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SWK advocacy and the role to shift attention and organize around issues</a:t>
            </a:r>
          </a:p>
          <a:p>
            <a:endParaRPr lang="en-US" dirty="0"/>
          </a:p>
        </p:txBody>
      </p:sp>
    </p:spTree>
    <p:extLst>
      <p:ext uri="{BB962C8B-B14F-4D97-AF65-F5344CB8AC3E}">
        <p14:creationId xmlns:p14="http://schemas.microsoft.com/office/powerpoint/2010/main" val="2715050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999B-0213-4775-9C4F-D94201940A09}"/>
              </a:ext>
            </a:extLst>
          </p:cNvPr>
          <p:cNvSpPr>
            <a:spLocks noGrp="1"/>
          </p:cNvSpPr>
          <p:nvPr>
            <p:ph type="title"/>
          </p:nvPr>
        </p:nvSpPr>
        <p:spPr/>
        <p:txBody>
          <a:bodyPr/>
          <a:lstStyle/>
          <a:p>
            <a:r>
              <a:rPr lang="en-US" dirty="0"/>
              <a:t>Democratic Socialism </a:t>
            </a:r>
          </a:p>
        </p:txBody>
      </p:sp>
      <p:sp>
        <p:nvSpPr>
          <p:cNvPr id="3" name="Content Placeholder 2">
            <a:extLst>
              <a:ext uri="{FF2B5EF4-FFF2-40B4-BE49-F238E27FC236}">
                <a16:creationId xmlns:a16="http://schemas.microsoft.com/office/drawing/2014/main" id="{B73E00C4-F8FE-491D-9145-62B0DA046F1E}"/>
              </a:ext>
            </a:extLst>
          </p:cNvPr>
          <p:cNvSpPr>
            <a:spLocks noGrp="1"/>
          </p:cNvSpPr>
          <p:nvPr>
            <p:ph sz="half" idx="1"/>
          </p:nvPr>
        </p:nvSpPr>
        <p:spPr/>
        <p:txBody>
          <a:bodyPr>
            <a:normAutofit fontScale="70000" lnSpcReduction="20000"/>
          </a:bodyPr>
          <a:lstStyle/>
          <a:p>
            <a:pPr>
              <a:buFont typeface="Wingdings" panose="05000000000000000000" pitchFamily="2" charset="2"/>
              <a:buChar char="q"/>
            </a:pPr>
            <a:r>
              <a:rPr lang="en-US" dirty="0"/>
              <a:t>Belief that radical economic change is necessary and can be achieved in a democratic context</a:t>
            </a:r>
          </a:p>
          <a:p>
            <a:pPr>
              <a:buFont typeface="Wingdings" panose="05000000000000000000" pitchFamily="2" charset="2"/>
              <a:buChar char="q"/>
            </a:pPr>
            <a:r>
              <a:rPr lang="en-US" dirty="0"/>
              <a:t>Capitalism is not capable of advancing the public good/common good. </a:t>
            </a:r>
          </a:p>
          <a:p>
            <a:pPr>
              <a:buFont typeface="Wingdings" panose="05000000000000000000" pitchFamily="2" charset="2"/>
              <a:buChar char="q"/>
            </a:pPr>
            <a:r>
              <a:rPr lang="en-US" dirty="0"/>
              <a:t>Radical worldview that poverty is directly linked to structural inequality</a:t>
            </a:r>
          </a:p>
          <a:p>
            <a:pPr>
              <a:buFont typeface="Wingdings" panose="05000000000000000000" pitchFamily="2" charset="2"/>
              <a:buChar char="q"/>
            </a:pPr>
            <a:r>
              <a:rPr lang="en-US" dirty="0"/>
              <a:t>Brining markets under more control to transform greater economic and social democracy to expand citizen participation </a:t>
            </a:r>
          </a:p>
          <a:p>
            <a:pPr>
              <a:buFont typeface="Wingdings" panose="05000000000000000000" pitchFamily="2" charset="2"/>
              <a:buChar char="q"/>
            </a:pPr>
            <a:r>
              <a:rPr lang="en-US" dirty="0"/>
              <a:t>Some argue that social welfare is a form of expenditure that ‘socialize’ the cost of capitalists production by making public costs of private enterprise</a:t>
            </a:r>
          </a:p>
          <a:p>
            <a:pPr lvl="1">
              <a:buFont typeface="Calibri" panose="020F0502020204030204" pitchFamily="34" charset="0"/>
              <a:buChar char="Ø"/>
            </a:pPr>
            <a:r>
              <a:rPr lang="en-US" dirty="0"/>
              <a:t>So social policy provide just enough to survive</a:t>
            </a:r>
          </a:p>
          <a:p>
            <a:endParaRPr lang="en-US" dirty="0"/>
          </a:p>
        </p:txBody>
      </p:sp>
      <p:pic>
        <p:nvPicPr>
          <p:cNvPr id="5" name="Content Placeholder 7">
            <a:extLst>
              <a:ext uri="{FF2B5EF4-FFF2-40B4-BE49-F238E27FC236}">
                <a16:creationId xmlns:a16="http://schemas.microsoft.com/office/drawing/2014/main" id="{E5F1D814-655A-4548-9C9E-A496433AE63D}"/>
              </a:ext>
            </a:extLst>
          </p:cNvPr>
          <p:cNvPicPr>
            <a:picLocks noGrp="1" noChangeAspect="1"/>
          </p:cNvPicPr>
          <p:nvPr>
            <p:ph sz="half" idx="2"/>
          </p:nvPr>
        </p:nvPicPr>
        <p:blipFill>
          <a:blip r:embed="rId2"/>
          <a:stretch>
            <a:fillRect/>
          </a:stretch>
        </p:blipFill>
        <p:spPr>
          <a:xfrm>
            <a:off x="7799387" y="2420144"/>
            <a:ext cx="2181225" cy="2095500"/>
          </a:xfrm>
          <a:prstGeom prst="rect">
            <a:avLst/>
          </a:prstGeom>
        </p:spPr>
      </p:pic>
    </p:spTree>
    <p:extLst>
      <p:ext uri="{BB962C8B-B14F-4D97-AF65-F5344CB8AC3E}">
        <p14:creationId xmlns:p14="http://schemas.microsoft.com/office/powerpoint/2010/main" val="54852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AB7-EB40-4D30-9CBD-E9FF3F81AEE6}"/>
              </a:ext>
            </a:extLst>
          </p:cNvPr>
          <p:cNvSpPr>
            <a:spLocks noGrp="1"/>
          </p:cNvSpPr>
          <p:nvPr>
            <p:ph type="title"/>
          </p:nvPr>
        </p:nvSpPr>
        <p:spPr/>
        <p:txBody>
          <a:bodyPr/>
          <a:lstStyle/>
          <a:p>
            <a:r>
              <a:rPr lang="en-US" dirty="0"/>
              <a:t>Debating Social Welfare Policy Issues</a:t>
            </a:r>
          </a:p>
        </p:txBody>
      </p:sp>
      <p:sp>
        <p:nvSpPr>
          <p:cNvPr id="5" name="Text Placeholder 4">
            <a:extLst>
              <a:ext uri="{FF2B5EF4-FFF2-40B4-BE49-F238E27FC236}">
                <a16:creationId xmlns:a16="http://schemas.microsoft.com/office/drawing/2014/main" id="{B454465E-7A26-4DE9-84E4-1E110B4CDBF6}"/>
              </a:ext>
            </a:extLst>
          </p:cNvPr>
          <p:cNvSpPr>
            <a:spLocks noGrp="1"/>
          </p:cNvSpPr>
          <p:nvPr>
            <p:ph type="body" idx="1"/>
          </p:nvPr>
        </p:nvSpPr>
        <p:spPr/>
        <p:txBody>
          <a:bodyPr/>
          <a:lstStyle/>
          <a:p>
            <a:pPr algn="ctr"/>
            <a:r>
              <a:rPr lang="en-US" dirty="0"/>
              <a:t>Liberalism </a:t>
            </a:r>
          </a:p>
        </p:txBody>
      </p:sp>
      <p:sp>
        <p:nvSpPr>
          <p:cNvPr id="6" name="Content Placeholder 5">
            <a:extLst>
              <a:ext uri="{FF2B5EF4-FFF2-40B4-BE49-F238E27FC236}">
                <a16:creationId xmlns:a16="http://schemas.microsoft.com/office/drawing/2014/main" id="{019EA242-212A-40B7-921F-BB454552C761}"/>
              </a:ext>
            </a:extLst>
          </p:cNvPr>
          <p:cNvSpPr>
            <a:spLocks noGrp="1"/>
          </p:cNvSpPr>
          <p:nvPr>
            <p:ph sz="half" idx="2"/>
          </p:nvPr>
        </p:nvSpPr>
        <p:spPr/>
        <p:txBody>
          <a:bodyPr/>
          <a:lstStyle/>
          <a:p>
            <a:pPr>
              <a:buFont typeface="Wingdings" panose="05000000000000000000" pitchFamily="2" charset="2"/>
              <a:buChar char="Ø"/>
            </a:pPr>
            <a:r>
              <a:rPr lang="en-US" dirty="0"/>
              <a:t>Advocate for government action to assist disadvantaged group</a:t>
            </a:r>
          </a:p>
          <a:p>
            <a:pPr>
              <a:buFont typeface="Wingdings" panose="05000000000000000000" pitchFamily="2" charset="2"/>
              <a:buChar char="Ø"/>
            </a:pPr>
            <a:r>
              <a:rPr lang="en-US" dirty="0"/>
              <a:t>Support public programs to and government as the intervention for collective action</a:t>
            </a:r>
          </a:p>
          <a:p>
            <a:endParaRPr lang="en-US" dirty="0"/>
          </a:p>
        </p:txBody>
      </p:sp>
      <p:sp>
        <p:nvSpPr>
          <p:cNvPr id="7" name="Text Placeholder 6">
            <a:extLst>
              <a:ext uri="{FF2B5EF4-FFF2-40B4-BE49-F238E27FC236}">
                <a16:creationId xmlns:a16="http://schemas.microsoft.com/office/drawing/2014/main" id="{D19D987B-702B-463C-801F-4685CAA535B1}"/>
              </a:ext>
            </a:extLst>
          </p:cNvPr>
          <p:cNvSpPr>
            <a:spLocks noGrp="1"/>
          </p:cNvSpPr>
          <p:nvPr>
            <p:ph type="body" sz="quarter" idx="3"/>
          </p:nvPr>
        </p:nvSpPr>
        <p:spPr/>
        <p:txBody>
          <a:bodyPr/>
          <a:lstStyle/>
          <a:p>
            <a:pPr algn="ctr"/>
            <a:r>
              <a:rPr lang="en-US" dirty="0"/>
              <a:t>Conservatism</a:t>
            </a:r>
          </a:p>
        </p:txBody>
      </p:sp>
      <p:sp>
        <p:nvSpPr>
          <p:cNvPr id="8" name="Content Placeholder 7">
            <a:extLst>
              <a:ext uri="{FF2B5EF4-FFF2-40B4-BE49-F238E27FC236}">
                <a16:creationId xmlns:a16="http://schemas.microsoft.com/office/drawing/2014/main" id="{3A5DEC4B-04B2-4C80-B5B7-B89CD0DDEE32}"/>
              </a:ext>
            </a:extLst>
          </p:cNvPr>
          <p:cNvSpPr>
            <a:spLocks noGrp="1"/>
          </p:cNvSpPr>
          <p:nvPr>
            <p:ph sz="quarter" idx="4"/>
          </p:nvPr>
        </p:nvSpPr>
        <p:spPr/>
        <p:txBody>
          <a:bodyPr/>
          <a:lstStyle/>
          <a:p>
            <a:pPr>
              <a:buFont typeface="Wingdings" panose="05000000000000000000" pitchFamily="2" charset="2"/>
              <a:buChar char="Ø"/>
            </a:pPr>
            <a:r>
              <a:rPr lang="en-US" dirty="0"/>
              <a:t>Government is too ineffective to solve problems, at best states can act but national government is inefficient</a:t>
            </a:r>
          </a:p>
          <a:p>
            <a:pPr>
              <a:buFont typeface="Wingdings" panose="05000000000000000000" pitchFamily="2" charset="2"/>
              <a:buChar char="Ø"/>
            </a:pPr>
            <a:r>
              <a:rPr lang="en-US" dirty="0"/>
              <a:t>Cutting spending on social problems and decreasing taxes to promote economic growth benefits everyone</a:t>
            </a:r>
          </a:p>
          <a:p>
            <a:endParaRPr lang="en-US" dirty="0"/>
          </a:p>
        </p:txBody>
      </p:sp>
    </p:spTree>
    <p:extLst>
      <p:ext uri="{BB962C8B-B14F-4D97-AF65-F5344CB8AC3E}">
        <p14:creationId xmlns:p14="http://schemas.microsoft.com/office/powerpoint/2010/main" val="67432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42BC19-784B-4D9D-82C3-BE1B94D51D61}"/>
              </a:ext>
            </a:extLst>
          </p:cNvPr>
          <p:cNvSpPr>
            <a:spLocks noGrp="1"/>
          </p:cNvSpPr>
          <p:nvPr>
            <p:ph type="title"/>
          </p:nvPr>
        </p:nvSpPr>
        <p:spPr/>
        <p:txBody>
          <a:bodyPr/>
          <a:lstStyle/>
          <a:p>
            <a:r>
              <a:rPr lang="en-US" dirty="0"/>
              <a:t>US Political Continuum</a:t>
            </a:r>
          </a:p>
        </p:txBody>
      </p:sp>
      <p:graphicFrame>
        <p:nvGraphicFramePr>
          <p:cNvPr id="9" name="Content Placeholder 8">
            <a:extLst>
              <a:ext uri="{FF2B5EF4-FFF2-40B4-BE49-F238E27FC236}">
                <a16:creationId xmlns:a16="http://schemas.microsoft.com/office/drawing/2014/main" id="{5A785F58-6513-4F67-8D3D-49C0F3E63B4F}"/>
              </a:ext>
            </a:extLst>
          </p:cNvPr>
          <p:cNvGraphicFramePr>
            <a:graphicFrameLocks noGrp="1"/>
          </p:cNvGraphicFramePr>
          <p:nvPr>
            <p:ph idx="1"/>
            <p:extLst>
              <p:ext uri="{D42A27DB-BD31-4B8C-83A1-F6EECF244321}">
                <p14:modId xmlns:p14="http://schemas.microsoft.com/office/powerpoint/2010/main" val="22357056"/>
              </p:ext>
            </p:extLst>
          </p:nvPr>
        </p:nvGraphicFramePr>
        <p:xfrm>
          <a:off x="609600" y="1235075"/>
          <a:ext cx="10972800" cy="4335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87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8DC63-1355-493B-931C-E8A493E705B5}"/>
              </a:ext>
            </a:extLst>
          </p:cNvPr>
          <p:cNvSpPr>
            <a:spLocks noGrp="1"/>
          </p:cNvSpPr>
          <p:nvPr>
            <p:ph type="title"/>
          </p:nvPr>
        </p:nvSpPr>
        <p:spPr/>
        <p:txBody>
          <a:bodyPr/>
          <a:lstStyle/>
          <a:p>
            <a:r>
              <a:rPr lang="en-US" dirty="0"/>
              <a:t>Liberalism</a:t>
            </a:r>
          </a:p>
        </p:txBody>
      </p:sp>
      <p:pic>
        <p:nvPicPr>
          <p:cNvPr id="7" name="Content Placeholder 6">
            <a:extLst>
              <a:ext uri="{FF2B5EF4-FFF2-40B4-BE49-F238E27FC236}">
                <a16:creationId xmlns:a16="http://schemas.microsoft.com/office/drawing/2014/main" id="{043222EB-D7B1-436B-9C85-5136E497BDED}"/>
              </a:ext>
            </a:extLst>
          </p:cNvPr>
          <p:cNvPicPr>
            <a:picLocks noGrp="1" noChangeAspect="1"/>
          </p:cNvPicPr>
          <p:nvPr>
            <p:ph sz="half" idx="1"/>
          </p:nvPr>
        </p:nvPicPr>
        <p:blipFill>
          <a:blip r:embed="rId2"/>
          <a:stretch>
            <a:fillRect/>
          </a:stretch>
        </p:blipFill>
        <p:spPr>
          <a:xfrm>
            <a:off x="3226360" y="1730383"/>
            <a:ext cx="2377646" cy="3475021"/>
          </a:xfrm>
          <a:prstGeom prst="rect">
            <a:avLst/>
          </a:prstGeom>
        </p:spPr>
      </p:pic>
      <p:sp>
        <p:nvSpPr>
          <p:cNvPr id="6" name="Content Placeholder 5">
            <a:extLst>
              <a:ext uri="{FF2B5EF4-FFF2-40B4-BE49-F238E27FC236}">
                <a16:creationId xmlns:a16="http://schemas.microsoft.com/office/drawing/2014/main" id="{AB77BADD-A768-4CB6-A056-53951D59D124}"/>
              </a:ext>
            </a:extLst>
          </p:cNvPr>
          <p:cNvSpPr>
            <a:spLocks noGrp="1"/>
          </p:cNvSpPr>
          <p:nvPr>
            <p:ph sz="half" idx="2"/>
          </p:nvPr>
        </p:nvSpPr>
        <p:spPr/>
        <p:txBody>
          <a:bodyPr/>
          <a:lstStyle/>
          <a:p>
            <a:pPr>
              <a:buFont typeface="Calibri" panose="020F0502020204030204" pitchFamily="34" charset="0"/>
              <a:buChar char="Ø"/>
            </a:pPr>
            <a:r>
              <a:rPr lang="en-US" sz="1700" dirty="0"/>
              <a:t>Values liberty above all else</a:t>
            </a:r>
          </a:p>
          <a:p>
            <a:pPr>
              <a:buFont typeface="Calibri" panose="020F0502020204030204" pitchFamily="34" charset="0"/>
              <a:buChar char="Ø"/>
            </a:pPr>
            <a:r>
              <a:rPr lang="en-US" sz="1700" dirty="0"/>
              <a:t>Promotes the use of public good from </a:t>
            </a:r>
          </a:p>
          <a:p>
            <a:pPr lvl="1">
              <a:buFont typeface="Calibri" panose="020F0502020204030204" pitchFamily="34" charset="0"/>
              <a:buChar char="Ø"/>
            </a:pPr>
            <a:r>
              <a:rPr lang="en-US" sz="1700" dirty="0"/>
              <a:t>Regulated marketplace economy</a:t>
            </a:r>
          </a:p>
          <a:p>
            <a:pPr lvl="1">
              <a:buFont typeface="Calibri" panose="020F0502020204030204" pitchFamily="34" charset="0"/>
              <a:buChar char="Ø"/>
            </a:pPr>
            <a:r>
              <a:rPr lang="en-US" sz="1700" dirty="0"/>
              <a:t>Universal, non-means tested social welfare and health programs</a:t>
            </a:r>
          </a:p>
          <a:p>
            <a:pPr>
              <a:buFont typeface="Calibri" panose="020F0502020204030204" pitchFamily="34" charset="0"/>
              <a:buChar char="Ø"/>
            </a:pPr>
            <a:r>
              <a:rPr lang="en-US" sz="1700" dirty="0"/>
              <a:t>Rely on Keynesian economics</a:t>
            </a:r>
          </a:p>
          <a:p>
            <a:pPr>
              <a:buFont typeface="Calibri" panose="020F0502020204030204" pitchFamily="34" charset="0"/>
              <a:buChar char="Ø"/>
            </a:pPr>
            <a:r>
              <a:rPr lang="en-US" sz="1700" dirty="0"/>
              <a:t>Influenced by development of the welfare state of FDR and the Social Security Act of 1935</a:t>
            </a:r>
          </a:p>
          <a:p>
            <a:pPr>
              <a:buFont typeface="Calibri" panose="020F0502020204030204" pitchFamily="34" charset="0"/>
              <a:buChar char="Ø"/>
            </a:pPr>
            <a:r>
              <a:rPr lang="en-US" sz="1700" dirty="0"/>
              <a:t>Social Welfare Solutions are national, universal, legally entitled and governmental</a:t>
            </a:r>
            <a:br>
              <a:rPr lang="en-US" sz="1700" dirty="0"/>
            </a:br>
            <a:endParaRPr lang="en-US" sz="1700" dirty="0"/>
          </a:p>
          <a:p>
            <a:endParaRPr lang="en-US" dirty="0"/>
          </a:p>
        </p:txBody>
      </p:sp>
      <p:pic>
        <p:nvPicPr>
          <p:cNvPr id="8" name="Picture 7">
            <a:extLst>
              <a:ext uri="{FF2B5EF4-FFF2-40B4-BE49-F238E27FC236}">
                <a16:creationId xmlns:a16="http://schemas.microsoft.com/office/drawing/2014/main" id="{924598C8-D468-4AD5-9234-47BE5597B75C}"/>
              </a:ext>
            </a:extLst>
          </p:cNvPr>
          <p:cNvPicPr>
            <a:picLocks noChangeAspect="1"/>
          </p:cNvPicPr>
          <p:nvPr/>
        </p:nvPicPr>
        <p:blipFill rotWithShape="1">
          <a:blip r:embed="rId3"/>
          <a:srcRect l="14272" r="17277" b="5"/>
          <a:stretch/>
        </p:blipFill>
        <p:spPr>
          <a:xfrm>
            <a:off x="609600" y="1730383"/>
            <a:ext cx="2376058" cy="3471012"/>
          </a:xfrm>
          <a:prstGeom prst="rect">
            <a:avLst/>
          </a:prstGeom>
        </p:spPr>
      </p:pic>
    </p:spTree>
    <p:extLst>
      <p:ext uri="{BB962C8B-B14F-4D97-AF65-F5344CB8AC3E}">
        <p14:creationId xmlns:p14="http://schemas.microsoft.com/office/powerpoint/2010/main" val="356625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7864-B7B2-452B-B780-AD845373B7BB}"/>
              </a:ext>
            </a:extLst>
          </p:cNvPr>
          <p:cNvSpPr>
            <a:spLocks noGrp="1"/>
          </p:cNvSpPr>
          <p:nvPr>
            <p:ph type="title"/>
          </p:nvPr>
        </p:nvSpPr>
        <p:spPr/>
        <p:txBody>
          <a:bodyPr/>
          <a:lstStyle/>
          <a:p>
            <a:r>
              <a:rPr lang="en-US" dirty="0"/>
              <a:t>Neo Liberalism </a:t>
            </a:r>
          </a:p>
        </p:txBody>
      </p:sp>
      <p:sp>
        <p:nvSpPr>
          <p:cNvPr id="4" name="Content Placeholder 3">
            <a:extLst>
              <a:ext uri="{FF2B5EF4-FFF2-40B4-BE49-F238E27FC236}">
                <a16:creationId xmlns:a16="http://schemas.microsoft.com/office/drawing/2014/main" id="{CB21280C-BC20-43B0-9304-E834951DAF20}"/>
              </a:ext>
            </a:extLst>
          </p:cNvPr>
          <p:cNvSpPr>
            <a:spLocks noGrp="1"/>
          </p:cNvSpPr>
          <p:nvPr>
            <p:ph sz="half" idx="2"/>
          </p:nvPr>
        </p:nvSpPr>
        <p:spPr/>
        <p:txBody>
          <a:bodyPr/>
          <a:lstStyle/>
          <a:p>
            <a:pPr>
              <a:buFont typeface="Calibri" panose="020F0502020204030204" pitchFamily="34" charset="0"/>
              <a:buChar char="Ø"/>
            </a:pPr>
            <a:r>
              <a:rPr lang="en-US" sz="1500" dirty="0"/>
              <a:t>Cautious of government</a:t>
            </a:r>
          </a:p>
          <a:p>
            <a:pPr>
              <a:buFont typeface="Calibri" panose="020F0502020204030204" pitchFamily="34" charset="0"/>
              <a:buChar char="Ø"/>
            </a:pPr>
            <a:r>
              <a:rPr lang="en-US" sz="1500" dirty="0"/>
              <a:t>Less antagonistic toward big business</a:t>
            </a:r>
          </a:p>
          <a:p>
            <a:pPr>
              <a:buFont typeface="Calibri" panose="020F0502020204030204" pitchFamily="34" charset="0"/>
              <a:buChar char="Ø"/>
            </a:pPr>
            <a:r>
              <a:rPr lang="en-US" sz="1500" dirty="0"/>
              <a:t>Skeptical of universal entitlements</a:t>
            </a:r>
          </a:p>
          <a:p>
            <a:pPr>
              <a:buFont typeface="Calibri" panose="020F0502020204030204" pitchFamily="34" charset="0"/>
              <a:buChar char="Ø"/>
            </a:pPr>
            <a:r>
              <a:rPr lang="en-US" sz="1500" dirty="0"/>
              <a:t>New Deal approach is too expensive</a:t>
            </a:r>
          </a:p>
          <a:p>
            <a:pPr>
              <a:buFont typeface="Calibri" panose="020F0502020204030204" pitchFamily="34" charset="0"/>
              <a:buChar char="Ø"/>
            </a:pPr>
            <a:r>
              <a:rPr lang="en-US" sz="1500" dirty="0"/>
              <a:t>Favor privatization and deregulation</a:t>
            </a:r>
          </a:p>
          <a:p>
            <a:pPr>
              <a:buFont typeface="Calibri" panose="020F0502020204030204" pitchFamily="34" charset="0"/>
              <a:buChar char="Ø"/>
            </a:pPr>
            <a:r>
              <a:rPr lang="en-US" sz="1500" dirty="0"/>
              <a:t>Welfare policy emphasizes </a:t>
            </a:r>
          </a:p>
          <a:p>
            <a:pPr lvl="1">
              <a:buFont typeface="Calibri" panose="020F0502020204030204" pitchFamily="34" charset="0"/>
              <a:buChar char="Ø"/>
            </a:pPr>
            <a:r>
              <a:rPr lang="en-US" sz="1500" dirty="0"/>
              <a:t>Labor market participation</a:t>
            </a:r>
          </a:p>
          <a:p>
            <a:pPr lvl="1">
              <a:buFont typeface="Calibri" panose="020F0502020204030204" pitchFamily="34" charset="0"/>
              <a:buChar char="Ø"/>
            </a:pPr>
            <a:r>
              <a:rPr lang="en-US" sz="1500" dirty="0"/>
              <a:t>Personal responsibility</a:t>
            </a:r>
          </a:p>
          <a:p>
            <a:pPr lvl="1">
              <a:buFont typeface="Calibri" panose="020F0502020204030204" pitchFamily="34" charset="0"/>
              <a:buChar char="Ø"/>
            </a:pPr>
            <a:r>
              <a:rPr lang="en-US" sz="1500" dirty="0"/>
              <a:t>Meeting family obligations</a:t>
            </a:r>
          </a:p>
          <a:p>
            <a:pPr lvl="1">
              <a:buFont typeface="Calibri" panose="020F0502020204030204" pitchFamily="34" charset="0"/>
              <a:buChar char="Ø"/>
            </a:pPr>
            <a:r>
              <a:rPr lang="en-US" sz="1500" dirty="0"/>
              <a:t>Frugality in government spending</a:t>
            </a:r>
          </a:p>
          <a:p>
            <a:endParaRPr lang="en-US" dirty="0"/>
          </a:p>
        </p:txBody>
      </p:sp>
      <p:pic>
        <p:nvPicPr>
          <p:cNvPr id="5" name="Content Placeholder 4">
            <a:extLst>
              <a:ext uri="{FF2B5EF4-FFF2-40B4-BE49-F238E27FC236}">
                <a16:creationId xmlns:a16="http://schemas.microsoft.com/office/drawing/2014/main" id="{322AD815-FD48-4FF1-B775-BBCAA63CC389}"/>
              </a:ext>
            </a:extLst>
          </p:cNvPr>
          <p:cNvPicPr>
            <a:picLocks noGrp="1" noChangeAspect="1"/>
          </p:cNvPicPr>
          <p:nvPr>
            <p:ph sz="half" idx="1"/>
          </p:nvPr>
        </p:nvPicPr>
        <p:blipFill>
          <a:blip r:embed="rId2"/>
          <a:stretch>
            <a:fillRect/>
          </a:stretch>
        </p:blipFill>
        <p:spPr>
          <a:xfrm>
            <a:off x="1197477" y="1182041"/>
            <a:ext cx="1914525" cy="2390775"/>
          </a:xfrm>
          <a:prstGeom prst="rect">
            <a:avLst/>
          </a:prstGeom>
        </p:spPr>
      </p:pic>
      <p:pic>
        <p:nvPicPr>
          <p:cNvPr id="6" name="Picture 5">
            <a:extLst>
              <a:ext uri="{FF2B5EF4-FFF2-40B4-BE49-F238E27FC236}">
                <a16:creationId xmlns:a16="http://schemas.microsoft.com/office/drawing/2014/main" id="{D401CF0A-E5B5-483A-ADBA-EEC5726389C8}"/>
              </a:ext>
            </a:extLst>
          </p:cNvPr>
          <p:cNvPicPr>
            <a:picLocks noChangeAspect="1"/>
          </p:cNvPicPr>
          <p:nvPr/>
        </p:nvPicPr>
        <p:blipFill>
          <a:blip r:embed="rId3"/>
          <a:stretch>
            <a:fillRect/>
          </a:stretch>
        </p:blipFill>
        <p:spPr>
          <a:xfrm>
            <a:off x="3431892" y="2308419"/>
            <a:ext cx="2295082" cy="3000107"/>
          </a:xfrm>
          <a:prstGeom prst="rect">
            <a:avLst/>
          </a:prstGeom>
        </p:spPr>
      </p:pic>
    </p:spTree>
    <p:extLst>
      <p:ext uri="{BB962C8B-B14F-4D97-AF65-F5344CB8AC3E}">
        <p14:creationId xmlns:p14="http://schemas.microsoft.com/office/powerpoint/2010/main" val="180115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CA02-8089-43B0-A46D-1DEF8D9CC75F}"/>
              </a:ext>
            </a:extLst>
          </p:cNvPr>
          <p:cNvSpPr>
            <a:spLocks noGrp="1"/>
          </p:cNvSpPr>
          <p:nvPr>
            <p:ph type="title"/>
          </p:nvPr>
        </p:nvSpPr>
        <p:spPr/>
        <p:txBody>
          <a:bodyPr/>
          <a:lstStyle/>
          <a:p>
            <a:r>
              <a:rPr lang="en-US" dirty="0"/>
              <a:t>Neo-Conservatism</a:t>
            </a:r>
          </a:p>
        </p:txBody>
      </p:sp>
      <p:sp>
        <p:nvSpPr>
          <p:cNvPr id="4" name="Content Placeholder 3">
            <a:extLst>
              <a:ext uri="{FF2B5EF4-FFF2-40B4-BE49-F238E27FC236}">
                <a16:creationId xmlns:a16="http://schemas.microsoft.com/office/drawing/2014/main" id="{774F7858-8D54-400C-A979-B637D968D769}"/>
              </a:ext>
            </a:extLst>
          </p:cNvPr>
          <p:cNvSpPr>
            <a:spLocks noGrp="1"/>
          </p:cNvSpPr>
          <p:nvPr>
            <p:ph sz="half" idx="2"/>
          </p:nvPr>
        </p:nvSpPr>
        <p:spPr/>
        <p:txBody>
          <a:bodyPr>
            <a:normAutofit fontScale="85000" lnSpcReduction="20000"/>
          </a:bodyPr>
          <a:lstStyle/>
          <a:p>
            <a:pPr>
              <a:buFont typeface="Calibri" panose="020F0502020204030204" pitchFamily="34" charset="0"/>
              <a:buChar char="Ø"/>
            </a:pPr>
            <a:r>
              <a:rPr lang="en-US" dirty="0"/>
              <a:t>Emerged in the 1980’s</a:t>
            </a:r>
          </a:p>
          <a:p>
            <a:pPr lvl="1">
              <a:buFont typeface="Calibri" panose="020F0502020204030204" pitchFamily="34" charset="0"/>
              <a:buChar char="Ø"/>
            </a:pPr>
            <a:r>
              <a:rPr lang="en-US" dirty="0"/>
              <a:t>Support a militant foreign policy</a:t>
            </a:r>
          </a:p>
          <a:p>
            <a:pPr lvl="1">
              <a:buFont typeface="Calibri" panose="020F0502020204030204" pitchFamily="34" charset="0"/>
              <a:buChar char="Ø"/>
            </a:pPr>
            <a:r>
              <a:rPr lang="en-US" dirty="0"/>
              <a:t>Tolerate more social welfare spending than classical conservatives</a:t>
            </a:r>
          </a:p>
          <a:p>
            <a:pPr lvl="1">
              <a:buFont typeface="Calibri" panose="020F0502020204030204" pitchFamily="34" charset="0"/>
              <a:buChar char="Ø"/>
            </a:pPr>
            <a:r>
              <a:rPr lang="en-US" dirty="0"/>
              <a:t>Support civil equality for minorities</a:t>
            </a:r>
          </a:p>
          <a:p>
            <a:pPr lvl="1">
              <a:buFont typeface="Calibri" panose="020F0502020204030204" pitchFamily="34" charset="0"/>
              <a:buChar char="Ø"/>
            </a:pPr>
            <a:r>
              <a:rPr lang="en-US" dirty="0"/>
              <a:t>Transfer welfare responsibility from government to the private sector</a:t>
            </a:r>
          </a:p>
          <a:p>
            <a:pPr>
              <a:buFont typeface="Calibri" panose="020F0502020204030204" pitchFamily="34" charset="0"/>
              <a:buChar char="Ø"/>
            </a:pPr>
            <a:r>
              <a:rPr lang="en-US" dirty="0"/>
              <a:t>Argue that income </a:t>
            </a:r>
            <a:r>
              <a:rPr lang="en-US" i="1" dirty="0"/>
              <a:t>inequality</a:t>
            </a:r>
            <a:r>
              <a:rPr lang="en-US" dirty="0"/>
              <a:t> is socially desirable</a:t>
            </a:r>
          </a:p>
          <a:p>
            <a:pPr>
              <a:buFont typeface="Calibri" panose="020F0502020204030204" pitchFamily="34" charset="0"/>
              <a:buChar char="Ø"/>
            </a:pPr>
            <a:r>
              <a:rPr lang="en-US" dirty="0"/>
              <a:t>Social policies that promote equality encourage coercion, limit individual freedom and damage the economy</a:t>
            </a:r>
          </a:p>
          <a:p>
            <a:endParaRPr lang="en-US" dirty="0"/>
          </a:p>
        </p:txBody>
      </p:sp>
      <p:pic>
        <p:nvPicPr>
          <p:cNvPr id="5" name="Content Placeholder 4">
            <a:extLst>
              <a:ext uri="{FF2B5EF4-FFF2-40B4-BE49-F238E27FC236}">
                <a16:creationId xmlns:a16="http://schemas.microsoft.com/office/drawing/2014/main" id="{67731C74-249E-4F35-AA9B-AB9A29CBD35D}"/>
              </a:ext>
            </a:extLst>
          </p:cNvPr>
          <p:cNvPicPr>
            <a:picLocks noGrp="1" noChangeAspect="1"/>
          </p:cNvPicPr>
          <p:nvPr>
            <p:ph sz="half" idx="1"/>
          </p:nvPr>
        </p:nvPicPr>
        <p:blipFill rotWithShape="1">
          <a:blip r:embed="rId2"/>
          <a:srcRect l="8473" r="863" b="5"/>
          <a:stretch/>
        </p:blipFill>
        <p:spPr>
          <a:xfrm>
            <a:off x="937908" y="1341869"/>
            <a:ext cx="1683970" cy="2457327"/>
          </a:xfrm>
          <a:prstGeom prst="rect">
            <a:avLst/>
          </a:prstGeom>
        </p:spPr>
      </p:pic>
      <p:pic>
        <p:nvPicPr>
          <p:cNvPr id="6" name="Picture 5">
            <a:extLst>
              <a:ext uri="{FF2B5EF4-FFF2-40B4-BE49-F238E27FC236}">
                <a16:creationId xmlns:a16="http://schemas.microsoft.com/office/drawing/2014/main" id="{5469B9A6-13A6-4029-A2BE-11628CFB1344}"/>
              </a:ext>
            </a:extLst>
          </p:cNvPr>
          <p:cNvPicPr>
            <a:picLocks noChangeAspect="1"/>
          </p:cNvPicPr>
          <p:nvPr/>
        </p:nvPicPr>
        <p:blipFill rotWithShape="1">
          <a:blip r:embed="rId3"/>
          <a:srcRect t="11712" r="-6" b="33082"/>
          <a:stretch/>
        </p:blipFill>
        <p:spPr>
          <a:xfrm>
            <a:off x="2907774" y="3468414"/>
            <a:ext cx="2376057" cy="1655072"/>
          </a:xfrm>
          <a:prstGeom prst="rect">
            <a:avLst/>
          </a:prstGeom>
        </p:spPr>
      </p:pic>
      <p:pic>
        <p:nvPicPr>
          <p:cNvPr id="7" name="Picture 6">
            <a:extLst>
              <a:ext uri="{FF2B5EF4-FFF2-40B4-BE49-F238E27FC236}">
                <a16:creationId xmlns:a16="http://schemas.microsoft.com/office/drawing/2014/main" id="{E40F0E66-8B51-40FC-B4C8-B4DB9A3E8CB7}"/>
              </a:ext>
            </a:extLst>
          </p:cNvPr>
          <p:cNvPicPr>
            <a:picLocks noChangeAspect="1"/>
          </p:cNvPicPr>
          <p:nvPr/>
        </p:nvPicPr>
        <p:blipFill rotWithShape="1">
          <a:blip r:embed="rId4"/>
          <a:srcRect t="12848" r="1" b="37349"/>
          <a:stretch/>
        </p:blipFill>
        <p:spPr>
          <a:xfrm>
            <a:off x="2907774" y="1384016"/>
            <a:ext cx="2376057" cy="1655073"/>
          </a:xfrm>
          <a:prstGeom prst="rect">
            <a:avLst/>
          </a:prstGeom>
        </p:spPr>
      </p:pic>
    </p:spTree>
    <p:extLst>
      <p:ext uri="{BB962C8B-B14F-4D97-AF65-F5344CB8AC3E}">
        <p14:creationId xmlns:p14="http://schemas.microsoft.com/office/powerpoint/2010/main" val="389836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9800-A36F-4A85-9DA5-FC358D62AC07}"/>
              </a:ext>
            </a:extLst>
          </p:cNvPr>
          <p:cNvSpPr>
            <a:spLocks noGrp="1"/>
          </p:cNvSpPr>
          <p:nvPr>
            <p:ph type="title"/>
          </p:nvPr>
        </p:nvSpPr>
        <p:spPr/>
        <p:txBody>
          <a:bodyPr/>
          <a:lstStyle/>
          <a:p>
            <a:r>
              <a:rPr lang="en-US" dirty="0"/>
              <a:t>Cultural Conservatism </a:t>
            </a:r>
          </a:p>
        </p:txBody>
      </p:sp>
      <p:pic>
        <p:nvPicPr>
          <p:cNvPr id="5" name="Content Placeholder 4">
            <a:extLst>
              <a:ext uri="{FF2B5EF4-FFF2-40B4-BE49-F238E27FC236}">
                <a16:creationId xmlns:a16="http://schemas.microsoft.com/office/drawing/2014/main" id="{E38B8CE7-6EAA-46A1-AC17-348521EA46D1}"/>
              </a:ext>
            </a:extLst>
          </p:cNvPr>
          <p:cNvPicPr>
            <a:picLocks noGrp="1" noChangeAspect="1"/>
          </p:cNvPicPr>
          <p:nvPr>
            <p:ph sz="half" idx="1"/>
          </p:nvPr>
        </p:nvPicPr>
        <p:blipFill>
          <a:blip r:embed="rId2"/>
          <a:stretch>
            <a:fillRect/>
          </a:stretch>
        </p:blipFill>
        <p:spPr>
          <a:xfrm>
            <a:off x="1185284" y="3315084"/>
            <a:ext cx="4017612" cy="2475191"/>
          </a:xfrm>
          <a:prstGeom prst="rect">
            <a:avLst/>
          </a:prstGeom>
        </p:spPr>
      </p:pic>
      <p:sp>
        <p:nvSpPr>
          <p:cNvPr id="4" name="Content Placeholder 3">
            <a:extLst>
              <a:ext uri="{FF2B5EF4-FFF2-40B4-BE49-F238E27FC236}">
                <a16:creationId xmlns:a16="http://schemas.microsoft.com/office/drawing/2014/main" id="{386A1610-4627-4985-A734-3C3776724FB4}"/>
              </a:ext>
            </a:extLst>
          </p:cNvPr>
          <p:cNvSpPr>
            <a:spLocks noGrp="1"/>
          </p:cNvSpPr>
          <p:nvPr>
            <p:ph sz="half" idx="2"/>
          </p:nvPr>
        </p:nvSpPr>
        <p:spPr/>
        <p:txBody>
          <a:bodyPr>
            <a:normAutofit fontScale="85000" lnSpcReduction="20000"/>
          </a:bodyPr>
          <a:lstStyle/>
          <a:p>
            <a:pPr>
              <a:buFont typeface="Calibri" panose="020F0502020204030204" pitchFamily="34" charset="0"/>
              <a:buChar char="Ø"/>
            </a:pPr>
            <a:r>
              <a:rPr lang="en-US" dirty="0"/>
              <a:t>Preservation of culture and “tradition” with the primary goal is integration of morality into public policy</a:t>
            </a:r>
          </a:p>
          <a:p>
            <a:pPr lvl="1">
              <a:buFont typeface="Calibri" panose="020F0502020204030204" pitchFamily="34" charset="0"/>
              <a:buChar char="Ø"/>
            </a:pPr>
            <a:r>
              <a:rPr lang="en-US" dirty="0"/>
              <a:t>Anti-welfare</a:t>
            </a:r>
          </a:p>
          <a:p>
            <a:pPr lvl="1">
              <a:buFont typeface="Calibri" panose="020F0502020204030204" pitchFamily="34" charset="0"/>
              <a:buChar char="Ø"/>
            </a:pPr>
            <a:r>
              <a:rPr lang="en-US" dirty="0"/>
              <a:t>Anti-choice</a:t>
            </a:r>
          </a:p>
          <a:p>
            <a:pPr lvl="1">
              <a:buFont typeface="Calibri" panose="020F0502020204030204" pitchFamily="34" charset="0"/>
              <a:buChar char="Ø"/>
            </a:pPr>
            <a:r>
              <a:rPr lang="en-US" dirty="0"/>
              <a:t>Anti-Gay and Lesbian Civil Rights</a:t>
            </a:r>
          </a:p>
          <a:p>
            <a:pPr lvl="1">
              <a:buFont typeface="Calibri" panose="020F0502020204030204" pitchFamily="34" charset="0"/>
              <a:buChar char="Ø"/>
            </a:pPr>
            <a:r>
              <a:rPr lang="en-US" dirty="0"/>
              <a:t>Anti-Stem Cell research</a:t>
            </a:r>
          </a:p>
          <a:p>
            <a:pPr lvl="1">
              <a:buFont typeface="Calibri" panose="020F0502020204030204" pitchFamily="34" charset="0"/>
              <a:buChar char="Ø"/>
            </a:pPr>
            <a:r>
              <a:rPr lang="en-US" dirty="0"/>
              <a:t>Pro Gun Ownership</a:t>
            </a:r>
          </a:p>
          <a:p>
            <a:pPr lvl="1">
              <a:buFont typeface="Calibri" panose="020F0502020204030204" pitchFamily="34" charset="0"/>
              <a:buChar char="Ø"/>
            </a:pPr>
            <a:r>
              <a:rPr lang="en-US" dirty="0"/>
              <a:t>Pro School Prayer, School Choice</a:t>
            </a:r>
          </a:p>
          <a:p>
            <a:pPr lvl="1">
              <a:buFont typeface="Calibri" panose="020F0502020204030204" pitchFamily="34" charset="0"/>
              <a:buChar char="Ø"/>
            </a:pPr>
            <a:r>
              <a:rPr lang="en-US" dirty="0"/>
              <a:t>Pro Sexual Abstinence</a:t>
            </a:r>
          </a:p>
          <a:p>
            <a:pPr lvl="1">
              <a:buFont typeface="Calibri" panose="020F0502020204030204" pitchFamily="34" charset="0"/>
              <a:buChar char="Ø"/>
            </a:pPr>
            <a:r>
              <a:rPr lang="en-US" dirty="0"/>
              <a:t>Nationalism </a:t>
            </a:r>
          </a:p>
          <a:p>
            <a:pPr lvl="1">
              <a:buFont typeface="Calibri" panose="020F0502020204030204" pitchFamily="34" charset="0"/>
              <a:buChar char="Ø"/>
            </a:pPr>
            <a:r>
              <a:rPr lang="en-US" dirty="0"/>
              <a:t>Belief that position is ordained by God</a:t>
            </a:r>
          </a:p>
          <a:p>
            <a:endParaRPr lang="en-US" dirty="0"/>
          </a:p>
        </p:txBody>
      </p:sp>
      <p:pic>
        <p:nvPicPr>
          <p:cNvPr id="6" name="Picture 5">
            <a:extLst>
              <a:ext uri="{FF2B5EF4-FFF2-40B4-BE49-F238E27FC236}">
                <a16:creationId xmlns:a16="http://schemas.microsoft.com/office/drawing/2014/main" id="{89D0E940-A9A6-44FD-A1D7-CD3D86E624FD}"/>
              </a:ext>
            </a:extLst>
          </p:cNvPr>
          <p:cNvPicPr>
            <a:picLocks noChangeAspect="1"/>
          </p:cNvPicPr>
          <p:nvPr/>
        </p:nvPicPr>
        <p:blipFill rotWithShape="1">
          <a:blip r:embed="rId3"/>
          <a:srcRect l="823" r="1756" b="-5"/>
          <a:stretch/>
        </p:blipFill>
        <p:spPr>
          <a:xfrm>
            <a:off x="3194090" y="907643"/>
            <a:ext cx="1929714" cy="2237055"/>
          </a:xfrm>
          <a:prstGeom prst="rect">
            <a:avLst/>
          </a:prstGeom>
        </p:spPr>
      </p:pic>
      <p:pic>
        <p:nvPicPr>
          <p:cNvPr id="7" name="Picture 6">
            <a:extLst>
              <a:ext uri="{FF2B5EF4-FFF2-40B4-BE49-F238E27FC236}">
                <a16:creationId xmlns:a16="http://schemas.microsoft.com/office/drawing/2014/main" id="{7C8DB521-A23D-4197-BB42-F957D5A8FFAE}"/>
              </a:ext>
            </a:extLst>
          </p:cNvPr>
          <p:cNvPicPr>
            <a:picLocks noChangeAspect="1"/>
          </p:cNvPicPr>
          <p:nvPr/>
        </p:nvPicPr>
        <p:blipFill rotWithShape="1">
          <a:blip r:embed="rId4"/>
          <a:srcRect r="2579" b="-5"/>
          <a:stretch/>
        </p:blipFill>
        <p:spPr>
          <a:xfrm>
            <a:off x="1031565" y="668562"/>
            <a:ext cx="1929714" cy="2476136"/>
          </a:xfrm>
          <a:prstGeom prst="rect">
            <a:avLst/>
          </a:prstGeom>
        </p:spPr>
      </p:pic>
    </p:spTree>
    <p:extLst>
      <p:ext uri="{BB962C8B-B14F-4D97-AF65-F5344CB8AC3E}">
        <p14:creationId xmlns:p14="http://schemas.microsoft.com/office/powerpoint/2010/main" val="2664841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A6AC-C67E-4DFD-8ECB-E519DE30FE5E}"/>
              </a:ext>
            </a:extLst>
          </p:cNvPr>
          <p:cNvSpPr>
            <a:spLocks noGrp="1"/>
          </p:cNvSpPr>
          <p:nvPr>
            <p:ph type="title"/>
          </p:nvPr>
        </p:nvSpPr>
        <p:spPr/>
        <p:txBody>
          <a:bodyPr/>
          <a:lstStyle/>
          <a:p>
            <a:r>
              <a:rPr lang="en-US" dirty="0"/>
              <a:t>Green Party &amp; Libertarians</a:t>
            </a:r>
          </a:p>
        </p:txBody>
      </p:sp>
      <p:sp>
        <p:nvSpPr>
          <p:cNvPr id="4" name="Content Placeholder 3">
            <a:extLst>
              <a:ext uri="{FF2B5EF4-FFF2-40B4-BE49-F238E27FC236}">
                <a16:creationId xmlns:a16="http://schemas.microsoft.com/office/drawing/2014/main" id="{51E59641-F846-4795-9D21-BF0C5F03153F}"/>
              </a:ext>
            </a:extLst>
          </p:cNvPr>
          <p:cNvSpPr>
            <a:spLocks noGrp="1"/>
          </p:cNvSpPr>
          <p:nvPr>
            <p:ph sz="half" idx="2"/>
          </p:nvPr>
        </p:nvSpPr>
        <p:spPr/>
        <p:txBody>
          <a:bodyPr>
            <a:normAutofit fontScale="77500" lnSpcReduction="20000"/>
          </a:bodyPr>
          <a:lstStyle/>
          <a:p>
            <a:r>
              <a:rPr lang="en-US" b="1" dirty="0"/>
              <a:t>Libertarianism: </a:t>
            </a:r>
            <a:r>
              <a:rPr lang="en-US" dirty="0"/>
              <a:t>belief in little or not government regulation. Governmental growth occurs at the expense of individual freedom. Taxation fuels government growth</a:t>
            </a:r>
          </a:p>
          <a:p>
            <a:r>
              <a:rPr lang="en-US" b="1" dirty="0"/>
              <a:t>Green Party: </a:t>
            </a:r>
            <a:r>
              <a:rPr lang="en-US" dirty="0"/>
              <a:t>values based politics, promotes policies which are economically and environmentally sound emphasizing ecological awareness, social justice, grassroots democracy and nonviolence</a:t>
            </a:r>
          </a:p>
          <a:p>
            <a:endParaRPr lang="en-US" dirty="0"/>
          </a:p>
          <a:p>
            <a:r>
              <a:rPr lang="en-US" b="1" dirty="0"/>
              <a:t>Populism: </a:t>
            </a:r>
            <a:r>
              <a:rPr lang="en-US" dirty="0"/>
              <a:t>Have historically evolved during time of economic hardship. </a:t>
            </a:r>
          </a:p>
          <a:p>
            <a:endParaRPr lang="en-US" dirty="0"/>
          </a:p>
        </p:txBody>
      </p:sp>
      <p:pic>
        <p:nvPicPr>
          <p:cNvPr id="5" name="Content Placeholder 4">
            <a:extLst>
              <a:ext uri="{FF2B5EF4-FFF2-40B4-BE49-F238E27FC236}">
                <a16:creationId xmlns:a16="http://schemas.microsoft.com/office/drawing/2014/main" id="{C04B4CEF-1125-4A4D-BDE4-27834FFEE9CF}"/>
              </a:ext>
            </a:extLst>
          </p:cNvPr>
          <p:cNvPicPr>
            <a:picLocks noGrp="1" noChangeAspect="1"/>
          </p:cNvPicPr>
          <p:nvPr>
            <p:ph sz="half" idx="1"/>
          </p:nvPr>
        </p:nvPicPr>
        <p:blipFill rotWithShape="1">
          <a:blip r:embed="rId2"/>
          <a:srcRect r="3" b="17881"/>
          <a:stretch/>
        </p:blipFill>
        <p:spPr>
          <a:xfrm>
            <a:off x="739545" y="1414249"/>
            <a:ext cx="2466901" cy="1517436"/>
          </a:xfrm>
          <a:prstGeom prst="rect">
            <a:avLst/>
          </a:prstGeom>
        </p:spPr>
      </p:pic>
      <p:pic>
        <p:nvPicPr>
          <p:cNvPr id="6" name="Picture 5">
            <a:extLst>
              <a:ext uri="{FF2B5EF4-FFF2-40B4-BE49-F238E27FC236}">
                <a16:creationId xmlns:a16="http://schemas.microsoft.com/office/drawing/2014/main" id="{8DC5231A-B5C8-4904-AD42-7E8D55B10CB6}"/>
              </a:ext>
            </a:extLst>
          </p:cNvPr>
          <p:cNvPicPr>
            <a:picLocks noChangeAspect="1"/>
          </p:cNvPicPr>
          <p:nvPr/>
        </p:nvPicPr>
        <p:blipFill rotWithShape="1">
          <a:blip r:embed="rId3"/>
          <a:srcRect r="3" b="12328"/>
          <a:stretch/>
        </p:blipFill>
        <p:spPr>
          <a:xfrm>
            <a:off x="633999" y="3218101"/>
            <a:ext cx="4020296" cy="2476136"/>
          </a:xfrm>
          <a:prstGeom prst="rect">
            <a:avLst/>
          </a:prstGeom>
        </p:spPr>
      </p:pic>
    </p:spTree>
    <p:extLst>
      <p:ext uri="{BB962C8B-B14F-4D97-AF65-F5344CB8AC3E}">
        <p14:creationId xmlns:p14="http://schemas.microsoft.com/office/powerpoint/2010/main" val="381871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4B194-B84F-43E2-B6F7-4BDA7A4DBC08}"/>
              </a:ext>
            </a:extLst>
          </p:cNvPr>
          <p:cNvSpPr>
            <a:spLocks noGrp="1"/>
          </p:cNvSpPr>
          <p:nvPr>
            <p:ph type="title"/>
          </p:nvPr>
        </p:nvSpPr>
        <p:spPr/>
        <p:txBody>
          <a:bodyPr/>
          <a:lstStyle/>
          <a:p>
            <a:r>
              <a:rPr lang="en-US" dirty="0"/>
              <a:t>Social Work </a:t>
            </a:r>
            <a:r>
              <a:rPr lang="en-US"/>
              <a:t>Policy Skills</a:t>
            </a:r>
          </a:p>
        </p:txBody>
      </p:sp>
      <p:sp>
        <p:nvSpPr>
          <p:cNvPr id="6" name="Content Placeholder 5">
            <a:extLst>
              <a:ext uri="{FF2B5EF4-FFF2-40B4-BE49-F238E27FC236}">
                <a16:creationId xmlns:a16="http://schemas.microsoft.com/office/drawing/2014/main" id="{8102F5C3-78DC-4DD4-BA7B-975ECFA22EE3}"/>
              </a:ext>
            </a:extLst>
          </p:cNvPr>
          <p:cNvSpPr>
            <a:spLocks noGrp="1"/>
          </p:cNvSpPr>
          <p:nvPr>
            <p:ph idx="1"/>
          </p:nvPr>
        </p:nvSpPr>
        <p:spPr/>
        <p:txBody>
          <a:bodyPr>
            <a:normAutofit fontScale="70000" lnSpcReduction="20000"/>
          </a:bodyPr>
          <a:lstStyle/>
          <a:p>
            <a:pPr>
              <a:buFont typeface="Wingdings" panose="05000000000000000000" pitchFamily="2" charset="2"/>
              <a:buChar char="Ø"/>
            </a:pPr>
            <a:r>
              <a:rPr lang="en-US" dirty="0">
                <a:solidFill>
                  <a:srgbClr val="C00000"/>
                </a:solidFill>
              </a:rPr>
              <a:t>Analytic Skills </a:t>
            </a:r>
            <a:r>
              <a:rPr lang="en-US" dirty="0"/>
              <a:t>to evaluate social problems and develop policy proposals, analyze the severity of specific problems, identify barriers to policy implementation, and develop strategies for assessing programs. </a:t>
            </a:r>
          </a:p>
          <a:p>
            <a:pPr>
              <a:buFont typeface="Wingdings" panose="05000000000000000000" pitchFamily="2" charset="2"/>
              <a:buChar char="Ø"/>
            </a:pPr>
            <a:r>
              <a:rPr lang="en-US" dirty="0">
                <a:solidFill>
                  <a:srgbClr val="C00000"/>
                </a:solidFill>
              </a:rPr>
              <a:t>Political Skills </a:t>
            </a:r>
            <a:r>
              <a:rPr lang="en-US" dirty="0"/>
              <a:t>to gain and use power and to develop and implement a political strategy</a:t>
            </a:r>
          </a:p>
          <a:p>
            <a:pPr>
              <a:buFont typeface="Wingdings" panose="05000000000000000000" pitchFamily="2" charset="2"/>
              <a:buChar char="Ø"/>
            </a:pPr>
            <a:r>
              <a:rPr lang="en-US" dirty="0">
                <a:solidFill>
                  <a:srgbClr val="C00000"/>
                </a:solidFill>
              </a:rPr>
              <a:t>Interactional Skills </a:t>
            </a:r>
            <a:r>
              <a:rPr lang="en-US" dirty="0"/>
              <a:t>to participate in task groups, such as committees and coalitions, and persuade other people to support specific policies. </a:t>
            </a:r>
          </a:p>
          <a:p>
            <a:pPr>
              <a:buFont typeface="Wingdings" panose="05000000000000000000" pitchFamily="2" charset="2"/>
              <a:buChar char="Ø"/>
            </a:pPr>
            <a:r>
              <a:rPr lang="en-US" dirty="0">
                <a:solidFill>
                  <a:srgbClr val="C00000"/>
                </a:solidFill>
              </a:rPr>
              <a:t>Value-clarifying Skills</a:t>
            </a:r>
            <a:r>
              <a:rPr lang="en-US" dirty="0"/>
              <a:t> to identify and rank relevant principles when engaging in policy practice</a:t>
            </a:r>
          </a:p>
          <a:p>
            <a:pPr>
              <a:buFont typeface="Wingdings" panose="05000000000000000000" pitchFamily="2" charset="2"/>
              <a:buChar char="Ø"/>
            </a:pPr>
            <a:endParaRPr lang="en-US" dirty="0"/>
          </a:p>
          <a:p>
            <a:pPr>
              <a:buFont typeface="Wingdings" panose="05000000000000000000" pitchFamily="2" charset="2"/>
              <a:buChar char="Ø"/>
            </a:pPr>
            <a:r>
              <a:rPr lang="en-US" dirty="0"/>
              <a:t>Social Policy action is part of your engagement, assessment and intervention strategies for individuals, families, groups, organizations and communities. </a:t>
            </a:r>
          </a:p>
          <a:p>
            <a:endParaRPr lang="en-US" dirty="0"/>
          </a:p>
        </p:txBody>
      </p:sp>
    </p:spTree>
    <p:extLst>
      <p:ext uri="{BB962C8B-B14F-4D97-AF65-F5344CB8AC3E}">
        <p14:creationId xmlns:p14="http://schemas.microsoft.com/office/powerpoint/2010/main" val="242317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Content Placeholder 9">
            <a:extLst>
              <a:ext uri="{FF2B5EF4-FFF2-40B4-BE49-F238E27FC236}">
                <a16:creationId xmlns:a16="http://schemas.microsoft.com/office/drawing/2014/main" id="{D4CE008A-EF17-4D27-8F08-857C497A2966}"/>
              </a:ext>
            </a:extLst>
          </p:cNvPr>
          <p:cNvPicPr>
            <a:picLocks noGrp="1" noChangeAspect="1"/>
          </p:cNvPicPr>
          <p:nvPr>
            <p:ph sz="half" idx="2"/>
          </p:nvPr>
        </p:nvPicPr>
        <p:blipFill rotWithShape="1">
          <a:blip r:embed="rId2"/>
          <a:srcRect t="13186" b="20246"/>
          <a:stretch/>
        </p:blipFill>
        <p:spPr>
          <a:xfrm>
            <a:off x="20" y="10"/>
            <a:ext cx="12191980" cy="6857990"/>
          </a:xfrm>
          <a:prstGeom prst="rect">
            <a:avLst/>
          </a:prstGeom>
        </p:spPr>
      </p:pic>
    </p:spTree>
    <p:extLst>
      <p:ext uri="{BB962C8B-B14F-4D97-AF65-F5344CB8AC3E}">
        <p14:creationId xmlns:p14="http://schemas.microsoft.com/office/powerpoint/2010/main" val="1874317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E1D0C-D667-3044-9141-591BB7B17A7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191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7195-11DA-4105-BDE1-4F1FA319D3A5}"/>
              </a:ext>
            </a:extLst>
          </p:cNvPr>
          <p:cNvSpPr>
            <a:spLocks noGrp="1"/>
          </p:cNvSpPr>
          <p:nvPr>
            <p:ph type="title"/>
          </p:nvPr>
        </p:nvSpPr>
        <p:spPr/>
        <p:txBody>
          <a:bodyPr/>
          <a:lstStyle/>
          <a:p>
            <a:r>
              <a:rPr lang="en-US" dirty="0"/>
              <a:t>What is policy? </a:t>
            </a:r>
          </a:p>
        </p:txBody>
      </p:sp>
      <p:sp>
        <p:nvSpPr>
          <p:cNvPr id="3" name="Content Placeholder 2">
            <a:extLst>
              <a:ext uri="{FF2B5EF4-FFF2-40B4-BE49-F238E27FC236}">
                <a16:creationId xmlns:a16="http://schemas.microsoft.com/office/drawing/2014/main" id="{83F170AC-1886-46A3-83BE-617BA8949680}"/>
              </a:ext>
            </a:extLst>
          </p:cNvPr>
          <p:cNvSpPr>
            <a:spLocks noGrp="1"/>
          </p:cNvSpPr>
          <p:nvPr>
            <p:ph sz="half" idx="1"/>
          </p:nvPr>
        </p:nvSpPr>
        <p:spPr/>
        <p:txBody>
          <a:bodyPr>
            <a:normAutofit fontScale="77500" lnSpcReduction="20000"/>
          </a:bodyPr>
          <a:lstStyle/>
          <a:p>
            <a:pPr marL="201168" lvl="1" indent="0">
              <a:buNone/>
            </a:pPr>
            <a:r>
              <a:rPr lang="en-US" dirty="0"/>
              <a:t>A </a:t>
            </a:r>
            <a:r>
              <a:rPr lang="en-US" i="1" dirty="0"/>
              <a:t>goal directed course of action</a:t>
            </a:r>
            <a:r>
              <a:rPr lang="en-US" dirty="0"/>
              <a:t>, taken by government, to deal with a public problem. </a:t>
            </a:r>
          </a:p>
          <a:p>
            <a:pPr marL="201168" lvl="1" indent="0">
              <a:buNone/>
            </a:pPr>
            <a:r>
              <a:rPr lang="en-US" dirty="0"/>
              <a:t>Governments use policy to solve social problems, to counter a threat, or to pursue an objective. Public policy, then, is a choice made by official government bodies and agencies that affect the public interest. </a:t>
            </a:r>
          </a:p>
          <a:p>
            <a:pPr marL="201168" lvl="1" indent="0">
              <a:buNone/>
            </a:pPr>
            <a:r>
              <a:rPr lang="en-US" dirty="0">
                <a:solidFill>
                  <a:srgbClr val="C00000"/>
                </a:solidFill>
              </a:rPr>
              <a:t>Social Policy- </a:t>
            </a:r>
            <a:r>
              <a:rPr lang="en-US" dirty="0"/>
              <a:t>Principles, procedures, guidelines, or a course of action established in statute, administrative code and agency regulation that serve the purpose of maximizing uniformity in decision making</a:t>
            </a:r>
          </a:p>
          <a:p>
            <a:pPr lvl="1"/>
            <a:endParaRPr lang="en-US" dirty="0"/>
          </a:p>
          <a:p>
            <a:pPr marL="201168" lvl="1" indent="0">
              <a:buNone/>
            </a:pPr>
            <a:r>
              <a:rPr lang="en-US" dirty="0">
                <a:solidFill>
                  <a:srgbClr val="C00000"/>
                </a:solidFill>
              </a:rPr>
              <a:t>Social Welfare Policy- </a:t>
            </a:r>
            <a:r>
              <a:rPr lang="en-US" i="1" dirty="0"/>
              <a:t>a subset of social policy which regulates the provision of benefits to people to meet the basic life needs and well-being</a:t>
            </a:r>
          </a:p>
          <a:p>
            <a:endParaRPr lang="en-US" dirty="0"/>
          </a:p>
        </p:txBody>
      </p:sp>
      <p:sp>
        <p:nvSpPr>
          <p:cNvPr id="4" name="Content Placeholder 3">
            <a:extLst>
              <a:ext uri="{FF2B5EF4-FFF2-40B4-BE49-F238E27FC236}">
                <a16:creationId xmlns:a16="http://schemas.microsoft.com/office/drawing/2014/main" id="{76DEB835-22D3-47C3-83D4-9FE397BD4269}"/>
              </a:ext>
            </a:extLst>
          </p:cNvPr>
          <p:cNvSpPr>
            <a:spLocks noGrp="1"/>
          </p:cNvSpPr>
          <p:nvPr>
            <p:ph sz="half" idx="2"/>
          </p:nvPr>
        </p:nvSpPr>
        <p:spPr/>
        <p:txBody>
          <a:bodyPr>
            <a:normAutofit fontScale="77500" lnSpcReduction="20000"/>
          </a:bodyPr>
          <a:lstStyle/>
          <a:p>
            <a:r>
              <a:rPr lang="en-US" dirty="0"/>
              <a:t>A </a:t>
            </a:r>
            <a:r>
              <a:rPr lang="en-US" i="1" dirty="0"/>
              <a:t>declaration by the government</a:t>
            </a:r>
            <a:r>
              <a:rPr lang="en-US" dirty="0"/>
              <a:t>, either of aims or ideology to resolve issues. A course of actions of the government towards the people</a:t>
            </a:r>
          </a:p>
          <a:p>
            <a:r>
              <a:rPr lang="en-US" i="1" dirty="0"/>
              <a:t>In this course we are using the term social policy to loosely describe law, legislative activity, regulation, rules of government action</a:t>
            </a:r>
          </a:p>
          <a:p>
            <a:endParaRPr lang="en-US" dirty="0"/>
          </a:p>
          <a:p>
            <a:pPr marL="0" indent="0">
              <a:buNone/>
            </a:pPr>
            <a:r>
              <a:rPr lang="en-US" dirty="0"/>
              <a:t>Social Policy as </a:t>
            </a:r>
            <a:r>
              <a:rPr lang="en-US" dirty="0">
                <a:solidFill>
                  <a:srgbClr val="C00000"/>
                </a:solidFill>
              </a:rPr>
              <a:t>intervention</a:t>
            </a:r>
            <a:r>
              <a:rPr lang="en-US" dirty="0"/>
              <a:t> of social work practice</a:t>
            </a:r>
          </a:p>
        </p:txBody>
      </p:sp>
    </p:spTree>
    <p:extLst>
      <p:ext uri="{BB962C8B-B14F-4D97-AF65-F5344CB8AC3E}">
        <p14:creationId xmlns:p14="http://schemas.microsoft.com/office/powerpoint/2010/main" val="224716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16E66-8AC1-4602-BA6C-13A77D7AA2A3}"/>
              </a:ext>
            </a:extLst>
          </p:cNvPr>
          <p:cNvSpPr>
            <a:spLocks noGrp="1"/>
          </p:cNvSpPr>
          <p:nvPr>
            <p:ph type="title"/>
          </p:nvPr>
        </p:nvSpPr>
        <p:spPr/>
        <p:txBody>
          <a:bodyPr/>
          <a:lstStyle/>
          <a:p>
            <a:r>
              <a:rPr lang="en-US" dirty="0"/>
              <a:t>Policy takes on many forms</a:t>
            </a:r>
          </a:p>
        </p:txBody>
      </p:sp>
      <p:sp>
        <p:nvSpPr>
          <p:cNvPr id="6" name="Content Placeholder 5">
            <a:extLst>
              <a:ext uri="{FF2B5EF4-FFF2-40B4-BE49-F238E27FC236}">
                <a16:creationId xmlns:a16="http://schemas.microsoft.com/office/drawing/2014/main" id="{6EB444EE-189B-4664-BF64-2AC8FD231D4A}"/>
              </a:ext>
            </a:extLst>
          </p:cNvPr>
          <p:cNvSpPr>
            <a:spLocks noGrp="1"/>
          </p:cNvSpPr>
          <p:nvPr>
            <p:ph idx="1"/>
          </p:nvPr>
        </p:nvSpPr>
        <p:spPr/>
        <p:txBody>
          <a:bodyPr>
            <a:normAutofit fontScale="85000" lnSpcReduction="20000"/>
          </a:bodyPr>
          <a:lstStyle/>
          <a:p>
            <a:r>
              <a:rPr lang="en-US" dirty="0">
                <a:solidFill>
                  <a:srgbClr val="C00000"/>
                </a:solidFill>
              </a:rPr>
              <a:t>Regulatory Policy: </a:t>
            </a:r>
            <a:r>
              <a:rPr lang="en-US" dirty="0"/>
              <a:t>goal is to maintain order and prohibit behaviors that endanger society. Government accomplishes a goal by restricting citizens, groups, or corporations from engaging in actions that negatively affect the political and social order.</a:t>
            </a:r>
          </a:p>
          <a:p>
            <a:r>
              <a:rPr lang="en-US" dirty="0">
                <a:solidFill>
                  <a:srgbClr val="C00000"/>
                </a:solidFill>
              </a:rPr>
              <a:t>Distributive Policy </a:t>
            </a:r>
            <a:r>
              <a:rPr lang="en-US" dirty="0"/>
              <a:t>refers to the provision of benefits to citizens, groups, or corporations. Governments also use distributive policy to encourage certain activities. </a:t>
            </a:r>
          </a:p>
          <a:p>
            <a:r>
              <a:rPr lang="en-US" dirty="0"/>
              <a:t>The major purpose of </a:t>
            </a:r>
            <a:r>
              <a:rPr lang="en-US" dirty="0">
                <a:solidFill>
                  <a:srgbClr val="C00000"/>
                </a:solidFill>
              </a:rPr>
              <a:t>redistributive policy </a:t>
            </a:r>
            <a:r>
              <a:rPr lang="en-US" dirty="0"/>
              <a:t>is to promote equality. The government redistributes societal wealth from one group to another group. This occurs when government provides benefits directly to citizens from programs such as welfare. Progressive taxation, where tax rates increase as your income increases, is another example. </a:t>
            </a:r>
          </a:p>
          <a:p>
            <a:endParaRPr lang="en-US" dirty="0"/>
          </a:p>
        </p:txBody>
      </p:sp>
    </p:spTree>
    <p:extLst>
      <p:ext uri="{BB962C8B-B14F-4D97-AF65-F5344CB8AC3E}">
        <p14:creationId xmlns:p14="http://schemas.microsoft.com/office/powerpoint/2010/main" val="320042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784CA-DD26-4349-AAE5-BA9231B107EF}"/>
              </a:ext>
            </a:extLst>
          </p:cNvPr>
          <p:cNvSpPr>
            <a:spLocks noGrp="1"/>
          </p:cNvSpPr>
          <p:nvPr>
            <p:ph type="title"/>
          </p:nvPr>
        </p:nvSpPr>
        <p:spPr/>
        <p:txBody>
          <a:bodyPr/>
          <a:lstStyle/>
          <a:p>
            <a:r>
              <a:rPr lang="en-US" dirty="0"/>
              <a:t>Public Goods, Services, and Market Failures</a:t>
            </a:r>
          </a:p>
        </p:txBody>
      </p:sp>
      <p:sp>
        <p:nvSpPr>
          <p:cNvPr id="4" name="Content Placeholder 3">
            <a:extLst>
              <a:ext uri="{FF2B5EF4-FFF2-40B4-BE49-F238E27FC236}">
                <a16:creationId xmlns:a16="http://schemas.microsoft.com/office/drawing/2014/main" id="{358E4F0F-4994-483B-90EF-3CB089DED347}"/>
              </a:ext>
            </a:extLst>
          </p:cNvPr>
          <p:cNvSpPr>
            <a:spLocks noGrp="1"/>
          </p:cNvSpPr>
          <p:nvPr>
            <p:ph sz="half" idx="1"/>
          </p:nvPr>
        </p:nvSpPr>
        <p:spPr/>
        <p:txBody>
          <a:bodyPr>
            <a:normAutofit fontScale="70000" lnSpcReduction="20000"/>
          </a:bodyPr>
          <a:lstStyle/>
          <a:p>
            <a:pPr marL="0" indent="0">
              <a:buNone/>
            </a:pPr>
            <a:r>
              <a:rPr lang="en-US" b="1" dirty="0"/>
              <a:t>Public Sector:</a:t>
            </a:r>
          </a:p>
          <a:p>
            <a:pPr lvl="1">
              <a:buFont typeface="Wingdings" panose="05000000000000000000" pitchFamily="2" charset="2"/>
              <a:buChar char="Ø"/>
            </a:pPr>
            <a:r>
              <a:rPr lang="en-US" dirty="0"/>
              <a:t>Generally viewed as organized through governmental institutions where services are delivered through a system of public administration</a:t>
            </a:r>
          </a:p>
          <a:p>
            <a:pPr lvl="1">
              <a:buFont typeface="Wingdings" panose="05000000000000000000" pitchFamily="2" charset="2"/>
              <a:buChar char="Ø"/>
            </a:pPr>
            <a:r>
              <a:rPr lang="en-US" dirty="0"/>
              <a:t>Integrated command structure where all personnel are accountable to a chief executive</a:t>
            </a:r>
          </a:p>
          <a:p>
            <a:pPr lvl="1">
              <a:buFont typeface="Wingdings" panose="05000000000000000000" pitchFamily="2" charset="2"/>
              <a:buChar char="Ø"/>
            </a:pPr>
            <a:r>
              <a:rPr lang="en-US" dirty="0"/>
              <a:t>Institutions are designed to overcome problems of market failure or monopolies</a:t>
            </a:r>
          </a:p>
          <a:p>
            <a:pPr lvl="1">
              <a:buFont typeface="Wingdings" panose="05000000000000000000" pitchFamily="2" charset="2"/>
              <a:buChar char="Ø"/>
            </a:pPr>
            <a:r>
              <a:rPr lang="en-US" dirty="0"/>
              <a:t>Expensive</a:t>
            </a:r>
          </a:p>
          <a:p>
            <a:pPr lvl="1">
              <a:buFont typeface="Wingdings" panose="05000000000000000000" pitchFamily="2" charset="2"/>
              <a:buChar char="Ø"/>
            </a:pPr>
            <a:r>
              <a:rPr lang="en-US" dirty="0"/>
              <a:t>“wicked problems” are left to the public sector- those that are difficult or impossible to solve because of incomplete, contradictory and changing requirements that are often difficult to recognize. Wicked is a resistance to resolution</a:t>
            </a:r>
          </a:p>
          <a:p>
            <a:endParaRPr lang="en-US" dirty="0"/>
          </a:p>
        </p:txBody>
      </p:sp>
      <p:sp>
        <p:nvSpPr>
          <p:cNvPr id="5" name="Content Placeholder 4">
            <a:extLst>
              <a:ext uri="{FF2B5EF4-FFF2-40B4-BE49-F238E27FC236}">
                <a16:creationId xmlns:a16="http://schemas.microsoft.com/office/drawing/2014/main" id="{D9F7B6FB-C671-4BCC-9404-B7776BA14FB6}"/>
              </a:ext>
            </a:extLst>
          </p:cNvPr>
          <p:cNvSpPr>
            <a:spLocks noGrp="1"/>
          </p:cNvSpPr>
          <p:nvPr>
            <p:ph sz="half" idx="2"/>
          </p:nvPr>
        </p:nvSpPr>
        <p:spPr/>
        <p:txBody>
          <a:bodyPr>
            <a:normAutofit fontScale="70000" lnSpcReduction="20000"/>
          </a:bodyPr>
          <a:lstStyle/>
          <a:p>
            <a:r>
              <a:rPr lang="en-US" b="1" dirty="0"/>
              <a:t>Private Sector: </a:t>
            </a:r>
          </a:p>
          <a:p>
            <a:pPr>
              <a:buFont typeface="Wingdings" panose="05000000000000000000" pitchFamily="2" charset="2"/>
              <a:buChar char="Ø"/>
            </a:pPr>
            <a:r>
              <a:rPr lang="en-US" dirty="0"/>
              <a:t>Coordination of goods and services are attained by a market system governed by competitive buying and selling</a:t>
            </a:r>
          </a:p>
          <a:p>
            <a:pPr>
              <a:buFont typeface="Wingdings" panose="05000000000000000000" pitchFamily="2" charset="2"/>
              <a:buChar char="Ø"/>
            </a:pPr>
            <a:r>
              <a:rPr lang="en-US" dirty="0"/>
              <a:t>Considered more efficient, cost less because there are different incentives to perform</a:t>
            </a:r>
          </a:p>
          <a:p>
            <a:pPr>
              <a:buFont typeface="Wingdings" panose="05000000000000000000" pitchFamily="2" charset="2"/>
              <a:buChar char="Ø"/>
            </a:pPr>
            <a:r>
              <a:rPr lang="en-US" dirty="0"/>
              <a:t>Tame problems: easily defined with clear solutions, clearly understood</a:t>
            </a:r>
          </a:p>
          <a:p>
            <a:pPr>
              <a:buFont typeface="Wingdings" panose="05000000000000000000" pitchFamily="2" charset="2"/>
              <a:buChar char="Ø"/>
            </a:pPr>
            <a:r>
              <a:rPr lang="en-US" dirty="0"/>
              <a:t>No mechanism to ensure equitable distribution of knowledge, access, opportunity etc. </a:t>
            </a:r>
          </a:p>
          <a:p>
            <a:endParaRPr lang="en-US" dirty="0"/>
          </a:p>
        </p:txBody>
      </p:sp>
    </p:spTree>
    <p:extLst>
      <p:ext uri="{BB962C8B-B14F-4D97-AF65-F5344CB8AC3E}">
        <p14:creationId xmlns:p14="http://schemas.microsoft.com/office/powerpoint/2010/main" val="75642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8F6A-B6BB-4FEC-88EE-B4BB1AC38C65}"/>
              </a:ext>
            </a:extLst>
          </p:cNvPr>
          <p:cNvSpPr>
            <a:spLocks noGrp="1"/>
          </p:cNvSpPr>
          <p:nvPr>
            <p:ph type="title"/>
          </p:nvPr>
        </p:nvSpPr>
        <p:spPr/>
        <p:txBody>
          <a:bodyPr/>
          <a:lstStyle/>
          <a:p>
            <a:r>
              <a:rPr lang="en-US" dirty="0"/>
              <a:t>Wicked Problems</a:t>
            </a:r>
          </a:p>
        </p:txBody>
      </p:sp>
      <p:sp>
        <p:nvSpPr>
          <p:cNvPr id="3" name="Content Placeholder 2">
            <a:extLst>
              <a:ext uri="{FF2B5EF4-FFF2-40B4-BE49-F238E27FC236}">
                <a16:creationId xmlns:a16="http://schemas.microsoft.com/office/drawing/2014/main" id="{6B388BAC-D30E-4C39-943A-6A92BD9424FC}"/>
              </a:ext>
            </a:extLst>
          </p:cNvPr>
          <p:cNvSpPr>
            <a:spLocks noGrp="1"/>
          </p:cNvSpPr>
          <p:nvPr>
            <p:ph sz="half" idx="1"/>
          </p:nvPr>
        </p:nvSpPr>
        <p:spPr/>
        <p:txBody>
          <a:bodyPr>
            <a:normAutofit fontScale="92500" lnSpcReduction="20000"/>
          </a:bodyPr>
          <a:lstStyle/>
          <a:p>
            <a:pPr>
              <a:buFont typeface="Wingdings" panose="05000000000000000000" pitchFamily="2" charset="2"/>
              <a:buChar char="Ø"/>
            </a:pPr>
            <a:r>
              <a:rPr lang="en-US" dirty="0"/>
              <a:t>Don’t have a clear formula to solve</a:t>
            </a:r>
          </a:p>
          <a:p>
            <a:pPr>
              <a:buFont typeface="Wingdings" panose="05000000000000000000" pitchFamily="2" charset="2"/>
              <a:buChar char="Ø"/>
            </a:pPr>
            <a:r>
              <a:rPr lang="en-US" dirty="0"/>
              <a:t>Difficult to determine if the problem has been solved</a:t>
            </a:r>
          </a:p>
          <a:p>
            <a:pPr>
              <a:buFont typeface="Wingdings" panose="05000000000000000000" pitchFamily="2" charset="2"/>
              <a:buChar char="Ø"/>
            </a:pPr>
            <a:r>
              <a:rPr lang="en-US" dirty="0"/>
              <a:t>There are no good or bad solutions</a:t>
            </a:r>
          </a:p>
          <a:p>
            <a:pPr>
              <a:buFont typeface="Wingdings" panose="05000000000000000000" pitchFamily="2" charset="2"/>
              <a:buChar char="Ø"/>
            </a:pPr>
            <a:r>
              <a:rPr lang="en-US" dirty="0"/>
              <a:t>Difficult to test solutions</a:t>
            </a:r>
          </a:p>
          <a:p>
            <a:pPr>
              <a:buFont typeface="Wingdings" panose="05000000000000000000" pitchFamily="2" charset="2"/>
              <a:buChar char="Ø"/>
            </a:pPr>
            <a:r>
              <a:rPr lang="en-US" dirty="0"/>
              <a:t>No trail and error (every trial counts)</a:t>
            </a:r>
          </a:p>
          <a:p>
            <a:pPr>
              <a:buFont typeface="Wingdings" panose="05000000000000000000" pitchFamily="2" charset="2"/>
              <a:buChar char="Ø"/>
            </a:pPr>
            <a:r>
              <a:rPr lang="en-US" dirty="0"/>
              <a:t>The planner cannot be wrong and is held responsible for the failure.</a:t>
            </a:r>
          </a:p>
          <a:p>
            <a:endParaRPr lang="en-US" dirty="0"/>
          </a:p>
        </p:txBody>
      </p:sp>
      <p:sp>
        <p:nvSpPr>
          <p:cNvPr id="4" name="Content Placeholder 3">
            <a:extLst>
              <a:ext uri="{FF2B5EF4-FFF2-40B4-BE49-F238E27FC236}">
                <a16:creationId xmlns:a16="http://schemas.microsoft.com/office/drawing/2014/main" id="{59A44516-45F0-413D-BB83-AA59E101B3B6}"/>
              </a:ext>
            </a:extLst>
          </p:cNvPr>
          <p:cNvSpPr>
            <a:spLocks noGrp="1"/>
          </p:cNvSpPr>
          <p:nvPr>
            <p:ph sz="half" idx="2"/>
          </p:nvPr>
        </p:nvSpPr>
        <p:spPr/>
        <p:txBody>
          <a:bodyPr>
            <a:normAutofit fontScale="92500" lnSpcReduction="20000"/>
          </a:bodyPr>
          <a:lstStyle/>
          <a:p>
            <a:r>
              <a:rPr lang="en-US" dirty="0"/>
              <a:t>Wicked problems are unstructured, cross-cutting and relentless (Weber &amp; </a:t>
            </a:r>
            <a:r>
              <a:rPr lang="en-US" dirty="0" err="1"/>
              <a:t>Khademian</a:t>
            </a:r>
            <a:r>
              <a:rPr lang="en-US" dirty="0"/>
              <a:t>, 2008)</a:t>
            </a:r>
          </a:p>
          <a:p>
            <a:pPr>
              <a:buFont typeface="Wingdings" panose="05000000000000000000" pitchFamily="2" charset="2"/>
              <a:buChar char="Ø"/>
            </a:pPr>
            <a:r>
              <a:rPr lang="en-US" dirty="0"/>
              <a:t>Unstructured: difficult to sort out the cause and effect or little consensus to identify problems and solutions</a:t>
            </a:r>
          </a:p>
          <a:p>
            <a:pPr>
              <a:buFont typeface="Wingdings" panose="05000000000000000000" pitchFamily="2" charset="2"/>
              <a:buChar char="Ø"/>
            </a:pPr>
            <a:r>
              <a:rPr lang="en-US" dirty="0"/>
              <a:t>Cross-cutting in that there are overlapping stakeholders, who all have an interest in preservation </a:t>
            </a:r>
          </a:p>
          <a:p>
            <a:pPr>
              <a:buFont typeface="Wingdings" panose="05000000000000000000" pitchFamily="2" charset="2"/>
              <a:buChar char="Ø"/>
            </a:pPr>
            <a:r>
              <a:rPr lang="en-US" dirty="0"/>
              <a:t>Relentless in that it can’t be solved once and for all</a:t>
            </a:r>
          </a:p>
          <a:p>
            <a:endParaRPr lang="en-US" dirty="0"/>
          </a:p>
        </p:txBody>
      </p:sp>
    </p:spTree>
    <p:extLst>
      <p:ext uri="{BB962C8B-B14F-4D97-AF65-F5344CB8AC3E}">
        <p14:creationId xmlns:p14="http://schemas.microsoft.com/office/powerpoint/2010/main" val="209597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A56BDE-066C-4083-B0EA-4EC0151E7ABB}"/>
              </a:ext>
            </a:extLst>
          </p:cNvPr>
          <p:cNvSpPr>
            <a:spLocks noGrp="1"/>
          </p:cNvSpPr>
          <p:nvPr>
            <p:ph type="title"/>
          </p:nvPr>
        </p:nvSpPr>
        <p:spPr/>
        <p:txBody>
          <a:bodyPr/>
          <a:lstStyle/>
          <a:p>
            <a:r>
              <a:rPr lang="en-US" dirty="0"/>
              <a:t>Module 1 A</a:t>
            </a:r>
          </a:p>
        </p:txBody>
      </p:sp>
      <p:pic>
        <p:nvPicPr>
          <p:cNvPr id="1026" name="Picture 2" descr="Image result for economics">
            <a:extLst>
              <a:ext uri="{FF2B5EF4-FFF2-40B4-BE49-F238E27FC236}">
                <a16:creationId xmlns:a16="http://schemas.microsoft.com/office/drawing/2014/main" id="{65D9B4CB-4EEA-43AD-A854-DF0B3422BC2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954212" y="2620169"/>
            <a:ext cx="2695575" cy="169545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03DC69F8-16D8-4E95-8322-E41893E25130}"/>
              </a:ext>
            </a:extLst>
          </p:cNvPr>
          <p:cNvSpPr>
            <a:spLocks noGrp="1"/>
          </p:cNvSpPr>
          <p:nvPr>
            <p:ph sz="half" idx="2"/>
          </p:nvPr>
        </p:nvSpPr>
        <p:spPr/>
        <p:txBody>
          <a:bodyPr>
            <a:normAutofit/>
          </a:bodyPr>
          <a:lstStyle/>
          <a:p>
            <a:pPr marL="0" indent="0" algn="ctr">
              <a:buNone/>
            </a:pPr>
            <a:r>
              <a:rPr lang="en-US" sz="4800" dirty="0"/>
              <a:t>Economic Theory</a:t>
            </a:r>
          </a:p>
          <a:p>
            <a:pPr marL="0" indent="0" algn="ctr">
              <a:buNone/>
            </a:pPr>
            <a:r>
              <a:rPr lang="en-US" sz="4800" dirty="0"/>
              <a:t>&amp; </a:t>
            </a:r>
          </a:p>
          <a:p>
            <a:pPr marL="0" indent="0" algn="ctr">
              <a:buNone/>
            </a:pPr>
            <a:r>
              <a:rPr lang="en-US" sz="4800" dirty="0"/>
              <a:t>Policy Theory</a:t>
            </a:r>
          </a:p>
        </p:txBody>
      </p:sp>
    </p:spTree>
    <p:extLst>
      <p:ext uri="{BB962C8B-B14F-4D97-AF65-F5344CB8AC3E}">
        <p14:creationId xmlns:p14="http://schemas.microsoft.com/office/powerpoint/2010/main" val="229010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E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719DBB-3BA9-4857-B0B7-2E3429B2CD03}"/>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defTabSz="914400">
              <a:lnSpc>
                <a:spcPct val="90000"/>
              </a:lnSpc>
            </a:pPr>
            <a:r>
              <a:rPr lang="en-US" sz="2600" kern="1200" dirty="0">
                <a:solidFill>
                  <a:srgbClr val="FFFFFF"/>
                </a:solidFill>
                <a:latin typeface="+mj-lt"/>
                <a:ea typeface="+mj-ea"/>
                <a:cs typeface="+mj-cs"/>
              </a:rPr>
              <a:t>Adam Smith</a:t>
            </a:r>
          </a:p>
        </p:txBody>
      </p:sp>
      <p:pic>
        <p:nvPicPr>
          <p:cNvPr id="5" name="Content Placeholder 4">
            <a:extLst>
              <a:ext uri="{FF2B5EF4-FFF2-40B4-BE49-F238E27FC236}">
                <a16:creationId xmlns:a16="http://schemas.microsoft.com/office/drawing/2014/main" id="{DF296689-E786-4203-9B76-73727F03F0C1}"/>
              </a:ext>
            </a:extLst>
          </p:cNvPr>
          <p:cNvPicPr>
            <a:picLocks noGrp="1" noChangeAspect="1"/>
          </p:cNvPicPr>
          <p:nvPr>
            <p:ph sz="half" idx="1"/>
          </p:nvPr>
        </p:nvPicPr>
        <p:blipFill>
          <a:blip r:embed="rId2"/>
          <a:stretch>
            <a:fillRect/>
          </a:stretch>
        </p:blipFill>
        <p:spPr>
          <a:xfrm>
            <a:off x="4038600" y="1313299"/>
            <a:ext cx="5495369" cy="3091146"/>
          </a:xfrm>
          <a:prstGeom prst="rect">
            <a:avLst/>
          </a:prstGeom>
        </p:spPr>
      </p:pic>
      <p:sp>
        <p:nvSpPr>
          <p:cNvPr id="4" name="Content Placeholder 3">
            <a:extLst>
              <a:ext uri="{FF2B5EF4-FFF2-40B4-BE49-F238E27FC236}">
                <a16:creationId xmlns:a16="http://schemas.microsoft.com/office/drawing/2014/main" id="{27E67DA9-6C10-4122-8C82-383C61A7C79F}"/>
              </a:ext>
            </a:extLst>
          </p:cNvPr>
          <p:cNvSpPr>
            <a:spLocks noGrp="1"/>
          </p:cNvSpPr>
          <p:nvPr>
            <p:ph sz="half" idx="2"/>
          </p:nvPr>
        </p:nvSpPr>
        <p:spPr>
          <a:xfrm>
            <a:off x="4038600" y="4884873"/>
            <a:ext cx="7188199" cy="1292090"/>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800" dirty="0">
                <a:latin typeface="+mn-lt"/>
                <a:ea typeface="+mn-ea"/>
                <a:cs typeface="+mn-cs"/>
              </a:rPr>
              <a:t>Adam Smith </a:t>
            </a:r>
            <a:r>
              <a:rPr lang="en-US" sz="1800" i="1" dirty="0">
                <a:latin typeface="+mn-lt"/>
                <a:ea typeface="+mn-ea"/>
                <a:cs typeface="+mn-cs"/>
              </a:rPr>
              <a:t>The Wealth of Nations </a:t>
            </a:r>
            <a:r>
              <a:rPr lang="en-US" sz="1800" dirty="0">
                <a:latin typeface="+mn-lt"/>
                <a:ea typeface="+mn-ea"/>
                <a:cs typeface="+mn-cs"/>
              </a:rPr>
              <a:t>(1776)</a:t>
            </a:r>
          </a:p>
        </p:txBody>
      </p:sp>
    </p:spTree>
    <p:extLst>
      <p:ext uri="{BB962C8B-B14F-4D97-AF65-F5344CB8AC3E}">
        <p14:creationId xmlns:p14="http://schemas.microsoft.com/office/powerpoint/2010/main" val="225196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B24F-0C6F-446D-B6D3-3040A8C35178}"/>
              </a:ext>
            </a:extLst>
          </p:cNvPr>
          <p:cNvSpPr>
            <a:spLocks noGrp="1"/>
          </p:cNvSpPr>
          <p:nvPr>
            <p:ph type="title"/>
          </p:nvPr>
        </p:nvSpPr>
        <p:spPr/>
        <p:txBody>
          <a:bodyPr/>
          <a:lstStyle/>
          <a:p>
            <a:r>
              <a:rPr lang="en-US" dirty="0"/>
              <a:t>Keynesian Economics</a:t>
            </a:r>
          </a:p>
        </p:txBody>
      </p:sp>
      <p:sp>
        <p:nvSpPr>
          <p:cNvPr id="3" name="Content Placeholder 2">
            <a:extLst>
              <a:ext uri="{FF2B5EF4-FFF2-40B4-BE49-F238E27FC236}">
                <a16:creationId xmlns:a16="http://schemas.microsoft.com/office/drawing/2014/main" id="{A9341847-EF0E-4DE3-830D-D543E3A1DEF2}"/>
              </a:ext>
            </a:extLst>
          </p:cNvPr>
          <p:cNvSpPr>
            <a:spLocks noGrp="1"/>
          </p:cNvSpPr>
          <p:nvPr>
            <p:ph sz="half" idx="1"/>
          </p:nvPr>
        </p:nvSpPr>
        <p:spPr/>
        <p:txBody>
          <a:bodyPr>
            <a:normAutofit fontScale="77500" lnSpcReduction="20000"/>
          </a:bodyPr>
          <a:lstStyle/>
          <a:p>
            <a:pPr>
              <a:buFont typeface="Wingdings" panose="05000000000000000000" pitchFamily="2" charset="2"/>
              <a:buChar char="Ø"/>
            </a:pPr>
            <a:r>
              <a:rPr lang="en-US" dirty="0"/>
              <a:t>Keynes’ theory, one persons spending goes towards another’s earning- so spending supports earning</a:t>
            </a:r>
          </a:p>
          <a:p>
            <a:pPr>
              <a:buFont typeface="Wingdings" panose="05000000000000000000" pitchFamily="2" charset="2"/>
              <a:buChar char="Ø"/>
            </a:pPr>
            <a:r>
              <a:rPr lang="en-US" dirty="0"/>
              <a:t>The solution to a poor economic state was to “prime the pump”- government should increase spending. That generally the public sector should step in an help the economy generally. </a:t>
            </a:r>
          </a:p>
          <a:p>
            <a:pPr>
              <a:buFont typeface="Wingdings" panose="05000000000000000000" pitchFamily="2" charset="2"/>
              <a:buChar char="Ø"/>
            </a:pPr>
            <a:r>
              <a:rPr lang="en-US" dirty="0"/>
              <a:t>Government investment where markets are falling short help soften the social and economic inequalities generated by the market. State provision of services, in-kind benefit, etc. improve lives of citizens but also benefit the economy. </a:t>
            </a:r>
          </a:p>
          <a:p>
            <a:endParaRPr lang="en-US" dirty="0"/>
          </a:p>
        </p:txBody>
      </p:sp>
      <p:sp>
        <p:nvSpPr>
          <p:cNvPr id="4" name="Content Placeholder 3">
            <a:extLst>
              <a:ext uri="{FF2B5EF4-FFF2-40B4-BE49-F238E27FC236}">
                <a16:creationId xmlns:a16="http://schemas.microsoft.com/office/drawing/2014/main" id="{F082E5AD-3018-4628-A6A3-BFE73C5E6042}"/>
              </a:ext>
            </a:extLst>
          </p:cNvPr>
          <p:cNvSpPr>
            <a:spLocks noGrp="1"/>
          </p:cNvSpPr>
          <p:nvPr>
            <p:ph sz="half" idx="2"/>
          </p:nvPr>
        </p:nvSpPr>
        <p:spPr/>
        <p:txBody>
          <a:bodyPr>
            <a:normAutofit fontScale="77500" lnSpcReduction="20000"/>
          </a:bodyPr>
          <a:lstStyle/>
          <a:p>
            <a:pPr marL="0" indent="0">
              <a:buNone/>
            </a:pPr>
            <a:endParaRPr lang="en-US" i="1" dirty="0"/>
          </a:p>
          <a:p>
            <a:pPr marL="0" indent="0">
              <a:buNone/>
            </a:pPr>
            <a:endParaRPr lang="en-US" i="1" dirty="0"/>
          </a:p>
          <a:p>
            <a:pPr marL="0" indent="0" algn="ctr">
              <a:buNone/>
            </a:pPr>
            <a:r>
              <a:rPr lang="en-US" i="1" dirty="0"/>
              <a:t>The </a:t>
            </a:r>
            <a:r>
              <a:rPr lang="en-US" b="1" i="1" dirty="0"/>
              <a:t>welfare state </a:t>
            </a:r>
            <a:r>
              <a:rPr lang="en-US" i="1" dirty="0"/>
              <a:t>is a state in which the economy is capitalists, but the government uses policies that directly or indirectly modify the market forces in order to ensure economics stability and a basic standard of living for its citizens</a:t>
            </a:r>
          </a:p>
          <a:p>
            <a:endParaRPr lang="en-US" dirty="0"/>
          </a:p>
        </p:txBody>
      </p:sp>
    </p:spTree>
    <p:extLst>
      <p:ext uri="{BB962C8B-B14F-4D97-AF65-F5344CB8AC3E}">
        <p14:creationId xmlns:p14="http://schemas.microsoft.com/office/powerpoint/2010/main" val="4046025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A3BED8BBAD5142A21E8AE900424E72" ma:contentTypeVersion="12" ma:contentTypeDescription="Create a new document." ma:contentTypeScope="" ma:versionID="221388b9760900e4ab4d5ef4917889a2">
  <xsd:schema xmlns:xsd="http://www.w3.org/2001/XMLSchema" xmlns:xs="http://www.w3.org/2001/XMLSchema" xmlns:p="http://schemas.microsoft.com/office/2006/metadata/properties" xmlns:ns3="ed0019ce-55d5-4089-a35a-d3649c21f7be" xmlns:ns4="8767f6a5-36af-47f8-bca8-3e70fce3ba5e" targetNamespace="http://schemas.microsoft.com/office/2006/metadata/properties" ma:root="true" ma:fieldsID="11d765c2cec094eb0c292f45a246183b" ns3:_="" ns4:_="">
    <xsd:import namespace="ed0019ce-55d5-4089-a35a-d3649c21f7be"/>
    <xsd:import namespace="8767f6a5-36af-47f8-bca8-3e70fce3ba5e"/>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019ce-55d5-4089-a35a-d3649c21f7b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67f6a5-36af-47f8-bca8-3e70fce3ba5e"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C8C1CA-A8BE-4C53-9437-999EEB035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019ce-55d5-4089-a35a-d3649c21f7be"/>
    <ds:schemaRef ds:uri="8767f6a5-36af-47f8-bca8-3e70fce3ba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4581D9-96A5-44AA-96D5-E8927E1E4DDD}">
  <ds:schemaRefs>
    <ds:schemaRef ds:uri="http://schemas.microsoft.com/sharepoint/v3/contenttype/forms"/>
  </ds:schemaRefs>
</ds:datastoreItem>
</file>

<file path=customXml/itemProps3.xml><?xml version="1.0" encoding="utf-8"?>
<ds:datastoreItem xmlns:ds="http://schemas.openxmlformats.org/officeDocument/2006/customXml" ds:itemID="{8CC3A820-6156-4663-B6F4-2C807A705B4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249</TotalTime>
  <Words>1398</Words>
  <Application>Microsoft Office PowerPoint</Application>
  <PresentationFormat>Widescreen</PresentationFormat>
  <Paragraphs>133</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Social Work and Social Policy SWK 5313  Module 1-A Dr. Pharris</vt:lpstr>
      <vt:lpstr>PowerPoint Presentation</vt:lpstr>
      <vt:lpstr>What is policy? </vt:lpstr>
      <vt:lpstr>Policy takes on many forms</vt:lpstr>
      <vt:lpstr>Public Goods, Services, and Market Failures</vt:lpstr>
      <vt:lpstr>Wicked Problems</vt:lpstr>
      <vt:lpstr>Module 1 A</vt:lpstr>
      <vt:lpstr>Adam Smith</vt:lpstr>
      <vt:lpstr>Keynesian Economics</vt:lpstr>
      <vt:lpstr>Public Choice Theory</vt:lpstr>
      <vt:lpstr>Democratic Socialism </vt:lpstr>
      <vt:lpstr>Debating Social Welfare Policy Issues</vt:lpstr>
      <vt:lpstr>US Political Continuum</vt:lpstr>
      <vt:lpstr>Liberalism</vt:lpstr>
      <vt:lpstr>Neo Liberalism </vt:lpstr>
      <vt:lpstr>Neo-Conservatism</vt:lpstr>
      <vt:lpstr>Cultural Conservatism </vt:lpstr>
      <vt:lpstr>Green Party &amp; Libertarians</vt:lpstr>
      <vt:lpstr>Social Work Policy Skills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and Social Policy SWK 5313</dc:title>
  <dc:creator>Pharris, Angela D.</dc:creator>
  <cp:lastModifiedBy>Pharris, Angela D.</cp:lastModifiedBy>
  <cp:revision>2</cp:revision>
  <dcterms:created xsi:type="dcterms:W3CDTF">2019-08-10T22:48:30Z</dcterms:created>
  <dcterms:modified xsi:type="dcterms:W3CDTF">2020-03-09T14:03:04Z</dcterms:modified>
</cp:coreProperties>
</file>