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5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1617"/>
    <a:srgbClr val="000000"/>
    <a:srgbClr val="E3E3E3"/>
    <a:srgbClr val="A321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14"/>
    <p:restoredTop sz="67274" autoAdjust="0"/>
  </p:normalViewPr>
  <p:slideViewPr>
    <p:cSldViewPr snapToGrid="0" snapToObjects="1">
      <p:cViewPr varScale="1">
        <p:scale>
          <a:sx n="63" d="100"/>
          <a:sy n="63" d="100"/>
        </p:scale>
        <p:origin x="1221" y="3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rris, Angela D." userId="9c7f55b5-6322-4b20-884a-633c745981bf" providerId="ADAL" clId="{F1E20F3B-A17A-43FA-B15D-77C03F59060E}"/>
    <pc:docChg chg="modSld">
      <pc:chgData name="Pharris, Angela D." userId="9c7f55b5-6322-4b20-884a-633c745981bf" providerId="ADAL" clId="{F1E20F3B-A17A-43FA-B15D-77C03F59060E}" dt="2020-03-23T15:45:54.583" v="9" actId="20577"/>
      <pc:docMkLst>
        <pc:docMk/>
      </pc:docMkLst>
      <pc:sldChg chg="modNotesTx">
        <pc:chgData name="Pharris, Angela D." userId="9c7f55b5-6322-4b20-884a-633c745981bf" providerId="ADAL" clId="{F1E20F3B-A17A-43FA-B15D-77C03F59060E}" dt="2020-03-23T15:45:29.231" v="0" actId="20577"/>
        <pc:sldMkLst>
          <pc:docMk/>
          <pc:sldMk cId="1874317611" sldId="261"/>
        </pc:sldMkLst>
      </pc:sldChg>
      <pc:sldChg chg="modNotesTx">
        <pc:chgData name="Pharris, Angela D." userId="9c7f55b5-6322-4b20-884a-633c745981bf" providerId="ADAL" clId="{F1E20F3B-A17A-43FA-B15D-77C03F59060E}" dt="2020-03-23T15:45:32.676" v="1" actId="20577"/>
        <pc:sldMkLst>
          <pc:docMk/>
          <pc:sldMk cId="2482236196" sldId="262"/>
        </pc:sldMkLst>
      </pc:sldChg>
      <pc:sldChg chg="modNotesTx">
        <pc:chgData name="Pharris, Angela D." userId="9c7f55b5-6322-4b20-884a-633c745981bf" providerId="ADAL" clId="{F1E20F3B-A17A-43FA-B15D-77C03F59060E}" dt="2020-03-23T15:45:35.163" v="2" actId="20577"/>
        <pc:sldMkLst>
          <pc:docMk/>
          <pc:sldMk cId="379867410" sldId="263"/>
        </pc:sldMkLst>
      </pc:sldChg>
      <pc:sldChg chg="modNotesTx">
        <pc:chgData name="Pharris, Angela D." userId="9c7f55b5-6322-4b20-884a-633c745981bf" providerId="ADAL" clId="{F1E20F3B-A17A-43FA-B15D-77C03F59060E}" dt="2020-03-23T15:45:38.182" v="3" actId="20577"/>
        <pc:sldMkLst>
          <pc:docMk/>
          <pc:sldMk cId="2204325576" sldId="264"/>
        </pc:sldMkLst>
      </pc:sldChg>
      <pc:sldChg chg="modNotesTx">
        <pc:chgData name="Pharris, Angela D." userId="9c7f55b5-6322-4b20-884a-633c745981bf" providerId="ADAL" clId="{F1E20F3B-A17A-43FA-B15D-77C03F59060E}" dt="2020-03-23T15:45:40.595" v="4" actId="20577"/>
        <pc:sldMkLst>
          <pc:docMk/>
          <pc:sldMk cId="1151995020" sldId="265"/>
        </pc:sldMkLst>
      </pc:sldChg>
      <pc:sldChg chg="modNotesTx">
        <pc:chgData name="Pharris, Angela D." userId="9c7f55b5-6322-4b20-884a-633c745981bf" providerId="ADAL" clId="{F1E20F3B-A17A-43FA-B15D-77C03F59060E}" dt="2020-03-23T15:45:44.107" v="5" actId="20577"/>
        <pc:sldMkLst>
          <pc:docMk/>
          <pc:sldMk cId="3580438214" sldId="267"/>
        </pc:sldMkLst>
      </pc:sldChg>
      <pc:sldChg chg="modNotesTx">
        <pc:chgData name="Pharris, Angela D." userId="9c7f55b5-6322-4b20-884a-633c745981bf" providerId="ADAL" clId="{F1E20F3B-A17A-43FA-B15D-77C03F59060E}" dt="2020-03-23T15:45:51.264" v="8" actId="20577"/>
        <pc:sldMkLst>
          <pc:docMk/>
          <pc:sldMk cId="3515184245" sldId="268"/>
        </pc:sldMkLst>
      </pc:sldChg>
      <pc:sldChg chg="modNotesTx">
        <pc:chgData name="Pharris, Angela D." userId="9c7f55b5-6322-4b20-884a-633c745981bf" providerId="ADAL" clId="{F1E20F3B-A17A-43FA-B15D-77C03F59060E}" dt="2020-03-23T15:45:54.583" v="9" actId="20577"/>
        <pc:sldMkLst>
          <pc:docMk/>
          <pc:sldMk cId="2914164825" sldId="27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353A0-9461-E44A-AC39-8FB62C329BBE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918E2-F89E-1B40-ADA7-76015CB1C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1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BC51B-E83A-9B4A-8AA0-262718822A86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29A73-2F6E-0248-9DBE-6A25E1137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0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29A73-2F6E-0248-9DBE-6A25E11376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9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29A73-2F6E-0248-9DBE-6A25E11376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8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29A73-2F6E-0248-9DBE-6A25E11376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35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29A73-2F6E-0248-9DBE-6A25E11376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5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29A73-2F6E-0248-9DBE-6A25E11376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18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29A73-2F6E-0248-9DBE-6A25E11376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81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29A73-2F6E-0248-9DBE-6A25E11376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17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29A73-2F6E-0248-9DBE-6A25E11376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41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29A73-2F6E-0248-9DBE-6A25E11376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54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9763" y="552968"/>
            <a:ext cx="10915049" cy="840737"/>
          </a:xfrm>
        </p:spPr>
        <p:txBody>
          <a:bodyPr>
            <a:normAutofit/>
          </a:bodyPr>
          <a:lstStyle>
            <a:lvl1pPr algn="l">
              <a:defRPr sz="3600" b="0" i="0" spc="0">
                <a:solidFill>
                  <a:srgbClr val="841617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9763" y="1562632"/>
            <a:ext cx="8534400" cy="1752600"/>
          </a:xfrm>
        </p:spPr>
        <p:txBody>
          <a:bodyPr>
            <a:normAutofit/>
          </a:bodyPr>
          <a:lstStyle>
            <a:lvl1pPr marL="0" indent="0" algn="l">
              <a:buNone/>
              <a:defRPr sz="3000" b="0" i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31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841617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93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179177"/>
            <a:ext cx="10363200" cy="1362075"/>
          </a:xfrm>
        </p:spPr>
        <p:txBody>
          <a:bodyPr anchor="t"/>
          <a:lstStyle>
            <a:lvl1pPr algn="l">
              <a:defRPr sz="4000" b="0" cap="all">
                <a:solidFill>
                  <a:srgbClr val="84161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65128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11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80052"/>
          </a:xfrm>
        </p:spPr>
        <p:txBody>
          <a:bodyPr/>
          <a:lstStyle>
            <a:lvl1pPr>
              <a:defRPr>
                <a:solidFill>
                  <a:srgbClr val="84161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61242"/>
            <a:ext cx="5384800" cy="44143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61242"/>
            <a:ext cx="5384800" cy="44143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47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41617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5232"/>
            <a:ext cx="5386917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54994"/>
            <a:ext cx="5386917" cy="3811834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5232"/>
            <a:ext cx="5389033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54994"/>
            <a:ext cx="5389033" cy="3811834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96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4161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47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67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0">
                <a:solidFill>
                  <a:srgbClr val="84161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428813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266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6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704255"/>
            <a:ext cx="7315200" cy="566738"/>
          </a:xfrm>
        </p:spPr>
        <p:txBody>
          <a:bodyPr anchor="b"/>
          <a:lstStyle>
            <a:lvl1pPr algn="l">
              <a:defRPr sz="2000" b="0">
                <a:solidFill>
                  <a:srgbClr val="84161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11327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4722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61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123AE06-9BC9-B845-9265-5E75271DB6C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80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34967"/>
            <a:ext cx="10972800" cy="4335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56368" y="6356351"/>
            <a:ext cx="172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fld id="{7DF9564F-DD36-FC4A-B607-38841CBD4D27}" type="datetimeFigureOut">
              <a:rPr lang="en-US" smtClean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18576" y="6356351"/>
            <a:ext cx="26544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56368" y="5839591"/>
            <a:ext cx="172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fld id="{9A8961AB-7138-4C41-A438-15E3BCDB0A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92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3600" b="0" i="0" kern="1200" spc="0">
          <a:solidFill>
            <a:srgbClr val="841617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F4D002-138A-F948-8B47-93BA86334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820" y="12954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370D5DB-1909-CC41-B04F-E7D8AC091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473" y="1699528"/>
            <a:ext cx="7494874" cy="720762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3800" dirty="0">
                <a:solidFill>
                  <a:schemeClr val="tx1"/>
                </a:solidFill>
                <a:ea typeface="Montserrat Medium" charset="0"/>
              </a:rPr>
              <a:t>SWK 5313 Module 6 </a:t>
            </a:r>
            <a:br>
              <a:rPr lang="en-US" sz="3800" dirty="0">
                <a:solidFill>
                  <a:schemeClr val="tx1"/>
                </a:solidFill>
                <a:ea typeface="Montserrat Medium" charset="0"/>
              </a:rPr>
            </a:br>
            <a:br>
              <a:rPr lang="en-US" sz="3800" dirty="0">
                <a:solidFill>
                  <a:schemeClr val="tx1"/>
                </a:solidFill>
                <a:ea typeface="Montserrat Medium" charset="0"/>
              </a:rPr>
            </a:br>
            <a:r>
              <a:rPr lang="en-US" sz="3800" dirty="0">
                <a:solidFill>
                  <a:schemeClr val="tx1"/>
                </a:solidFill>
                <a:ea typeface="Montserrat Medium" charset="0"/>
              </a:rPr>
              <a:t>Lecture: Tarasoff v. Regents of the University of California, 1974</a:t>
            </a:r>
            <a:br>
              <a:rPr lang="en-US" sz="3800" dirty="0">
                <a:solidFill>
                  <a:schemeClr val="tx1"/>
                </a:solidFill>
                <a:ea typeface="Montserrat Medium" charset="0"/>
              </a:rPr>
            </a:br>
            <a:br>
              <a:rPr lang="en-US" sz="3800" dirty="0">
                <a:solidFill>
                  <a:schemeClr val="tx1"/>
                </a:solidFill>
                <a:ea typeface="Montserrat Medium" charset="0"/>
              </a:rPr>
            </a:br>
            <a:r>
              <a:rPr lang="en-US" sz="3800" i="1" dirty="0">
                <a:solidFill>
                  <a:schemeClr val="tx1"/>
                </a:solidFill>
                <a:ea typeface="Montserrat Medium" charset="0"/>
              </a:rPr>
              <a:t>The Duty to Warn</a:t>
            </a:r>
            <a:br>
              <a:rPr lang="en-US" sz="3800" dirty="0">
                <a:solidFill>
                  <a:schemeClr val="tx1"/>
                </a:solidFill>
                <a:ea typeface="Montserrat Medium" charset="0"/>
              </a:rPr>
            </a:br>
            <a:br>
              <a:rPr lang="en-US" sz="3800" dirty="0">
                <a:solidFill>
                  <a:schemeClr val="tx1"/>
                </a:solidFill>
                <a:ea typeface="Montserrat Medium" charset="0"/>
              </a:rPr>
            </a:br>
            <a:br>
              <a:rPr lang="en-US" sz="3800" dirty="0">
                <a:solidFill>
                  <a:schemeClr val="tx1"/>
                </a:solidFill>
                <a:ea typeface="Montserrat Medium" charset="0"/>
              </a:rPr>
            </a:br>
            <a:br>
              <a:rPr lang="en-US" sz="3800" dirty="0">
                <a:solidFill>
                  <a:schemeClr val="tx1"/>
                </a:solidFill>
                <a:ea typeface="Montserrat Medium" charset="0"/>
              </a:rPr>
            </a:br>
            <a:endParaRPr lang="en-US" sz="3800" dirty="0">
              <a:solidFill>
                <a:schemeClr val="tx1"/>
              </a:solidFill>
              <a:ea typeface="Montserrat Medium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EE35DBE-734A-B044-A03F-BF1D8E822FA1}"/>
              </a:ext>
            </a:extLst>
          </p:cNvPr>
          <p:cNvSpPr txBox="1">
            <a:spLocks/>
          </p:cNvSpPr>
          <p:nvPr/>
        </p:nvSpPr>
        <p:spPr>
          <a:xfrm>
            <a:off x="638473" y="854246"/>
            <a:ext cx="7832559" cy="7117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 spc="0">
                <a:solidFill>
                  <a:srgbClr val="84161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sz="3800" dirty="0">
              <a:ea typeface="Montserrat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080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C3070-B8A7-4A41-8CD5-B201CFDB4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Duty to Warn and Duty to Protect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C5F55-1617-4F45-BBEF-9C3718B3E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state laws require clients to make specific threat to a specific person</a:t>
            </a:r>
          </a:p>
          <a:p>
            <a:r>
              <a:rPr lang="en-US" dirty="0"/>
              <a:t>Requires a therapist to reasonably </a:t>
            </a:r>
            <a:r>
              <a:rPr lang="en-US" dirty="0" err="1"/>
              <a:t>forsee</a:t>
            </a:r>
            <a:r>
              <a:rPr lang="en-US" dirty="0"/>
              <a:t> risks. In other words, based on what you know of information you have access to, is harm likely? </a:t>
            </a:r>
          </a:p>
        </p:txBody>
      </p:sp>
    </p:spTree>
    <p:extLst>
      <p:ext uri="{BB962C8B-B14F-4D97-AF65-F5344CB8AC3E}">
        <p14:creationId xmlns:p14="http://schemas.microsoft.com/office/powerpoint/2010/main" val="1342057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BAC1-95B4-43A6-8A37-FD8C51A71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Tarasoff Laws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A00235F-67C9-4E27-9DEA-934513CCB6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39268" y="1296456"/>
            <a:ext cx="6913463" cy="421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64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7E1D0C-D667-3044-9141-591BB7B17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19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A8085-B148-4BBA-911D-CEAE68FC6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Duty to Warn: Ethical and Legal Implications of the Therapeutic Relationship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FC958C-A6EB-4DE0-ABB6-0B15E948F70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787525" y="2710656"/>
            <a:ext cx="3028950" cy="151447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F90885C-0567-498B-8FEB-7240F492CB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The responsibility of a counselor or therapist to inform third parties if a client poses a threat to another identifiable individual</a:t>
            </a:r>
          </a:p>
        </p:txBody>
      </p:sp>
    </p:spTree>
    <p:extLst>
      <p:ext uri="{BB962C8B-B14F-4D97-AF65-F5344CB8AC3E}">
        <p14:creationId xmlns:p14="http://schemas.microsoft.com/office/powerpoint/2010/main" val="1874317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AEB9B-D060-4A89-B9EE-F459930A3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Tarasoff v. Regents of the University of California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14779D-3C45-4B61-B157-AAAA3392E2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57625" y="2288381"/>
            <a:ext cx="447675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36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33FC9-95D4-48AD-B803-B7DEE4F4E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Tarasoff v. Regents of University of California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9AD207F-1F31-445C-94EC-1B5FD93504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93820" y="1399922"/>
            <a:ext cx="3965098" cy="4005557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96615D2-E091-4A97-B2BA-CD4F4A5EEB1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Poddar told therapist he wanted to kill Tatiana</a:t>
            </a:r>
          </a:p>
          <a:p>
            <a:r>
              <a:rPr lang="en-US" dirty="0"/>
              <a:t>Therapist informed policy </a:t>
            </a:r>
            <a:r>
              <a:rPr lang="en-US" b="1" i="1" dirty="0"/>
              <a:t>and</a:t>
            </a:r>
            <a:r>
              <a:rPr lang="en-US" dirty="0"/>
              <a:t> tried to hospitalize Poddar</a:t>
            </a:r>
          </a:p>
          <a:p>
            <a:r>
              <a:rPr lang="en-US" dirty="0"/>
              <a:t>Did not notify Tatiana Tarasoff </a:t>
            </a:r>
          </a:p>
          <a:p>
            <a:r>
              <a:rPr lang="en-US" dirty="0"/>
              <a:t>Civil Court case of negligent care</a:t>
            </a:r>
          </a:p>
          <a:p>
            <a:pPr marL="0" indent="0" algn="ctr">
              <a:buNone/>
            </a:pPr>
            <a:r>
              <a:rPr lang="en-US" b="1" i="1" dirty="0"/>
              <a:t>foreseeable harm</a:t>
            </a:r>
          </a:p>
        </p:txBody>
      </p:sp>
    </p:spTree>
    <p:extLst>
      <p:ext uri="{BB962C8B-B14F-4D97-AF65-F5344CB8AC3E}">
        <p14:creationId xmlns:p14="http://schemas.microsoft.com/office/powerpoint/2010/main" val="379867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4708B-5FCC-46FD-BE4D-FB89E049E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CF0C6-B006-42DB-9E4C-4FA2A1FDD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“[o]once a therapist determines, or under applicable professional standards reasonably should have determined, that a patient poses a serious danger of violence to others, he bears a duty to exercise reasonable care to protect the foreseeable victim of that danger.</a:t>
            </a:r>
          </a:p>
        </p:txBody>
      </p:sp>
    </p:spTree>
    <p:extLst>
      <p:ext uri="{BB962C8B-B14F-4D97-AF65-F5344CB8AC3E}">
        <p14:creationId xmlns:p14="http://schemas.microsoft.com/office/powerpoint/2010/main" val="2204325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02964-5E9D-4596-ACA4-18DEF3867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Tarasoff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E37C4-28C7-466C-B4C3-3CB1793C0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en-US" u="sng" dirty="0"/>
              <a:t>Thompson v. County of Alameda</a:t>
            </a:r>
            <a:r>
              <a:rPr lang="en-US" dirty="0"/>
              <a:t>, </a:t>
            </a:r>
          </a:p>
          <a:p>
            <a:pPr marL="0" indent="0" fontAlgn="base">
              <a:buNone/>
            </a:pPr>
            <a:r>
              <a:rPr lang="en-US" i="1" u="sng" dirty="0">
                <a:solidFill>
                  <a:srgbClr val="FF0000"/>
                </a:solidFill>
              </a:rPr>
              <a:t>in the absence of a readily identifiable foreseeable </a:t>
            </a:r>
            <a:r>
              <a:rPr lang="en-US" i="1" u="sng" dirty="0" err="1">
                <a:solidFill>
                  <a:srgbClr val="FF0000"/>
                </a:solidFill>
              </a:rPr>
              <a:t>victim</a:t>
            </a:r>
            <a:r>
              <a:rPr lang="en-US" u="sng" dirty="0" err="1">
                <a:solidFill>
                  <a:srgbClr val="FF0000"/>
                </a:solidFill>
              </a:rPr>
              <a:t>,there</a:t>
            </a:r>
            <a:r>
              <a:rPr lang="en-US" u="sng" dirty="0">
                <a:solidFill>
                  <a:srgbClr val="FF0000"/>
                </a:solidFill>
              </a:rPr>
              <a:t> was no duty to warn.</a:t>
            </a:r>
            <a:r>
              <a:rPr lang="en-US" dirty="0">
                <a:solidFill>
                  <a:srgbClr val="FF0000"/>
                </a:solidFill>
              </a:rPr>
              <a:t> </a:t>
            </a:r>
          </a:p>
          <a:p>
            <a:pPr marL="0" indent="0" fontAlgn="base">
              <a:buNone/>
            </a:pPr>
            <a:endParaRPr lang="en-US" i="1" dirty="0">
              <a:solidFill>
                <a:srgbClr val="FF0000"/>
              </a:solidFill>
            </a:endParaRPr>
          </a:p>
          <a:p>
            <a:pPr marL="0" indent="0" fontAlgn="base">
              <a:buNone/>
            </a:pPr>
            <a:endParaRPr lang="en-US" i="1" dirty="0">
              <a:solidFill>
                <a:srgbClr val="FF0000"/>
              </a:solidFill>
            </a:endParaRPr>
          </a:p>
          <a:p>
            <a:r>
              <a:rPr lang="en-US" dirty="0"/>
              <a:t>The existence of an identifiable </a:t>
            </a:r>
            <a:r>
              <a:rPr lang="en-US" u="sng" dirty="0"/>
              <a:t>group</a:t>
            </a:r>
            <a:r>
              <a:rPr lang="en-US" dirty="0"/>
              <a:t> of potential victims was insufficient to create a duty to warn, in light of the infrequency with which threats of violence by a patient are carried out, and in light of society's interest in encouraging free communication between therapist and patient.  </a:t>
            </a:r>
            <a:r>
              <a:rPr lang="en-US" u="sng" dirty="0"/>
              <a:t>Thompson v. County of Alameda</a:t>
            </a:r>
            <a:r>
              <a:rPr lang="en-US" dirty="0"/>
              <a:t>, 27 Cal. 3d 741, 167 Cal. </a:t>
            </a:r>
            <a:r>
              <a:rPr lang="en-US" dirty="0" err="1"/>
              <a:t>Rptr</a:t>
            </a:r>
            <a:r>
              <a:rPr lang="en-US" dirty="0"/>
              <a:t>. 70, 614 P.2d 728 (1980).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95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B9CF8-803F-449C-AB71-595224AFE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Tarasoff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B4C72-A4AB-4CB0-B9FD-448D47F44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</a:t>
            </a:r>
            <a:r>
              <a:rPr lang="en-US" u="sng" dirty="0"/>
              <a:t>Brady v. Hopper</a:t>
            </a:r>
            <a:r>
              <a:rPr lang="en-US" dirty="0"/>
              <a:t>, individuals shot by John Hinckley during his attempted assassination of Ronald Reagan sued Hinckley's psychiatrist.  Again, however, the federal district court in that case held that even in a situation involving a special relationship, such as the one between a therapist and patient,</a:t>
            </a:r>
          </a:p>
          <a:p>
            <a:r>
              <a:rPr lang="en-US" dirty="0">
                <a:solidFill>
                  <a:srgbClr val="FF0000"/>
                </a:solidFill>
              </a:rPr>
              <a:t>the therapist </a:t>
            </a:r>
            <a:r>
              <a:rPr lang="en-US" u="sng" dirty="0">
                <a:solidFill>
                  <a:srgbClr val="FF0000"/>
                </a:solidFill>
              </a:rPr>
              <a:t>does not owe a duty to the world at large, </a:t>
            </a:r>
            <a:r>
              <a:rPr lang="en-US" dirty="0">
                <a:solidFill>
                  <a:srgbClr val="FF0000"/>
                </a:solidFill>
              </a:rPr>
              <a:t>and cannot be held liable for injuries inflicted on third persons, absent specific threats to a readily identifiable victim</a:t>
            </a:r>
            <a:r>
              <a:rPr lang="en-US" dirty="0"/>
              <a:t>.  </a:t>
            </a:r>
            <a:r>
              <a:rPr lang="en-US" u="sng" dirty="0"/>
              <a:t>Brady v. Hopper</a:t>
            </a:r>
            <a:r>
              <a:rPr lang="en-US" dirty="0"/>
              <a:t>, 570 F. Supp. 1333, 1338 ( D. Colo. 1983)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617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0D6DC-24D5-4B28-9F2A-139142930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Tarasoff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858B5-C3BE-49EC-80FC-54BD3DF18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Bradley Center Inc. v. </a:t>
            </a:r>
            <a:r>
              <a:rPr lang="en-US" u="sng" dirty="0" err="1"/>
              <a:t>Wessner</a:t>
            </a:r>
            <a:r>
              <a:rPr lang="en-US" dirty="0"/>
              <a:t>, a private hospital was held liable for failing to pursue "further attempts to evaluate in a more intensive fashion the inside deterioration" of a patient who, while released on a one-day pass, murdered his ex-wife.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“…Duty to diagnose or recognize the danger posed by a patient..”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438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989A7-0FFE-45E4-9F6C-8B897D2C3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Expansion of Tarasoff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AE64C-AF82-45ED-BB54-C919FC4B9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Jablonski v. U.S., 712 F.2d 391 (1983)</a:t>
            </a:r>
          </a:p>
          <a:p>
            <a:pPr fontAlgn="base"/>
            <a:r>
              <a:rPr lang="en-US" dirty="0"/>
              <a:t>Psychiatrists have interpreted </a:t>
            </a:r>
            <a:r>
              <a:rPr lang="en-US" i="1" dirty="0"/>
              <a:t>Jablonski </a:t>
            </a:r>
            <a:r>
              <a:rPr lang="en-US" dirty="0"/>
              <a:t>as</a:t>
            </a:r>
            <a:r>
              <a:rPr lang="en-US" dirty="0">
                <a:solidFill>
                  <a:srgbClr val="FF0000"/>
                </a:solidFill>
              </a:rPr>
              <a:t> a lesson telling them that seeking adequate information, especially readily available past records, is crucial to avoiding malpractice liability. But the case also assumes that given adequate information, there can be a crystal-clear distinction between those patients who do and do not have “psychological profiles” portending particular types of violence.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184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A3BED8BBAD5142A21E8AE900424E72" ma:contentTypeVersion="12" ma:contentTypeDescription="Create a new document." ma:contentTypeScope="" ma:versionID="221388b9760900e4ab4d5ef4917889a2">
  <xsd:schema xmlns:xsd="http://www.w3.org/2001/XMLSchema" xmlns:xs="http://www.w3.org/2001/XMLSchema" xmlns:p="http://schemas.microsoft.com/office/2006/metadata/properties" xmlns:ns3="ed0019ce-55d5-4089-a35a-d3649c21f7be" xmlns:ns4="8767f6a5-36af-47f8-bca8-3e70fce3ba5e" targetNamespace="http://schemas.microsoft.com/office/2006/metadata/properties" ma:root="true" ma:fieldsID="11d765c2cec094eb0c292f45a246183b" ns3:_="" ns4:_="">
    <xsd:import namespace="ed0019ce-55d5-4089-a35a-d3649c21f7be"/>
    <xsd:import namespace="8767f6a5-36af-47f8-bca8-3e70fce3ba5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3:SharedWithDetails" minOccurs="0"/>
                <xsd:element ref="ns3:SharingHintHash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0019ce-55d5-4089-a35a-d3649c21f7b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7f6a5-36af-47f8-bca8-3e70fce3ba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F775474-138C-467E-818C-000D5E36E2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0019ce-55d5-4089-a35a-d3649c21f7be"/>
    <ds:schemaRef ds:uri="8767f6a5-36af-47f8-bca8-3e70fce3ba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D52AB8-0B55-4A9E-B997-178809CFBF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4AD0C2-8C76-486C-8870-410D22471D4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580</Words>
  <Application>Microsoft Office PowerPoint</Application>
  <PresentationFormat>Widescreen</PresentationFormat>
  <Paragraphs>47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SWK 5313 Module 6   Lecture: Tarasoff v. Regents of the University of California, 1974  The Duty to Warn    </vt:lpstr>
      <vt:lpstr>Duty to Warn: Ethical and Legal Implications of the Therapeutic Relationship</vt:lpstr>
      <vt:lpstr>Tarasoff v. Regents of the University of California</vt:lpstr>
      <vt:lpstr>Tarasoff v. Regents of University of California</vt:lpstr>
      <vt:lpstr>Decision</vt:lpstr>
      <vt:lpstr>Impact of Tarasoff </vt:lpstr>
      <vt:lpstr>Impact of Tarasoff</vt:lpstr>
      <vt:lpstr>Impact of Tarasoff</vt:lpstr>
      <vt:lpstr>Expansion of Tarasoff</vt:lpstr>
      <vt:lpstr>Duty to Warn and Duty to Protect</vt:lpstr>
      <vt:lpstr>State Tarasoff Laws</vt:lpstr>
      <vt:lpstr>PowerPoint Presentation</vt:lpstr>
    </vt:vector>
  </TitlesOfParts>
  <Company>University of Oklahoma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Simin Pulat</dc:creator>
  <cp:lastModifiedBy>Pharris, Angela D.</cp:lastModifiedBy>
  <cp:revision>58</cp:revision>
  <dcterms:created xsi:type="dcterms:W3CDTF">2015-01-14T19:18:41Z</dcterms:created>
  <dcterms:modified xsi:type="dcterms:W3CDTF">2020-03-23T15:45:57Z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0x01010088A3BED8BBAD5142A21E8AE900424E72</vt:lpwstr>
  </property>
</Properties>
</file>