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347" r:id="rId9"/>
    <p:sldId id="382" r:id="rId10"/>
    <p:sldId id="383" r:id="rId11"/>
    <p:sldId id="384" r:id="rId12"/>
    <p:sldId id="279" r:id="rId13"/>
    <p:sldId id="435" r:id="rId14"/>
    <p:sldId id="374" r:id="rId15"/>
    <p:sldId id="436" r:id="rId16"/>
    <p:sldId id="437" r:id="rId17"/>
    <p:sldId id="438" r:id="rId18"/>
    <p:sldId id="439" r:id="rId19"/>
    <p:sldId id="328" r:id="rId20"/>
    <p:sldId id="327" r:id="rId21"/>
    <p:sldId id="326" r:id="rId22"/>
    <p:sldId id="342" r:id="rId23"/>
    <p:sldId id="343" r:id="rId24"/>
    <p:sldId id="345" r:id="rId25"/>
    <p:sldId id="346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55568D-21BF-47B4-8763-B81D6279DB8A}">
          <p14:sldIdLst>
            <p14:sldId id="256"/>
          </p14:sldIdLst>
        </p14:section>
        <p14:section name="Goals and Expectations" id="{45848A57-A45C-42A2-866A-382772614C61}">
          <p14:sldIdLst>
            <p14:sldId id="257"/>
            <p14:sldId id="258"/>
            <p14:sldId id="260"/>
            <p14:sldId id="259"/>
            <p14:sldId id="261"/>
          </p14:sldIdLst>
        </p14:section>
        <p14:section name="Class Structure" id="{81286DFF-9B29-4E05-8697-E3B8253D347C}">
          <p14:sldIdLst>
            <p14:sldId id="262"/>
            <p14:sldId id="347"/>
            <p14:sldId id="382"/>
            <p14:sldId id="383"/>
            <p14:sldId id="384"/>
            <p14:sldId id="279"/>
            <p14:sldId id="435"/>
            <p14:sldId id="374"/>
            <p14:sldId id="436"/>
            <p14:sldId id="437"/>
            <p14:sldId id="438"/>
            <p14:sldId id="439"/>
            <p14:sldId id="328"/>
            <p14:sldId id="327"/>
            <p14:sldId id="326"/>
            <p14:sldId id="342"/>
          </p14:sldIdLst>
        </p14:section>
        <p14:section name="Wrap up" id="{B9A46B19-8745-410E-B9CF-D20229DBAC21}">
          <p14:sldIdLst>
            <p14:sldId id="343"/>
            <p14:sldId id="345"/>
            <p14:sldId id="3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72270" autoAdjust="0"/>
  </p:normalViewPr>
  <p:slideViewPr>
    <p:cSldViewPr snapToGrid="0">
      <p:cViewPr varScale="1">
        <p:scale>
          <a:sx n="79" d="100"/>
          <a:sy n="79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303C9-CCEC-48E9-80C7-C31B45623C79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D8100E-003E-4DC1-A3F6-0E2A7AA90CB4}">
      <dgm:prSet custT="1"/>
      <dgm:spPr/>
      <dgm:t>
        <a:bodyPr/>
        <a:lstStyle/>
        <a:p>
          <a:r>
            <a:rPr lang="en-US" sz="1900" dirty="0"/>
            <a:t>Define and understand how different kinds of databases (</a:t>
          </a:r>
          <a:r>
            <a:rPr lang="en-US" sz="1400" dirty="0"/>
            <a:t>flat file, spreadsheet, relational, data warehouse, NoSQL, blockchain) </a:t>
          </a:r>
          <a:r>
            <a:rPr lang="en-US" sz="1900" dirty="0"/>
            <a:t>work</a:t>
          </a:r>
        </a:p>
      </dgm:t>
    </dgm:pt>
    <dgm:pt modelId="{60850EE1-444A-4211-8349-B2952E3B31CA}" type="parTrans" cxnId="{B881C0E2-0C32-461F-8409-2D32B7C8C61D}">
      <dgm:prSet/>
      <dgm:spPr/>
      <dgm:t>
        <a:bodyPr/>
        <a:lstStyle/>
        <a:p>
          <a:endParaRPr lang="en-US"/>
        </a:p>
      </dgm:t>
    </dgm:pt>
    <dgm:pt modelId="{68C6B3CE-31C4-44E2-B6BE-9457A4B139B9}" type="sibTrans" cxnId="{B881C0E2-0C32-461F-8409-2D32B7C8C61D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BF57AF33-4D39-4C7C-A1BA-CA7E5A9EA3E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Describe various cybersecurity threats against different types of data and how to select controls</a:t>
          </a:r>
        </a:p>
        <a:p>
          <a:pPr marL="0"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dirty="0"/>
        </a:p>
      </dgm:t>
    </dgm:pt>
    <dgm:pt modelId="{B78E3FBC-5FFF-4709-99DA-9CC40CEF651A}" type="parTrans" cxnId="{F33F971B-059B-486B-93E9-F9B97B994BA5}">
      <dgm:prSet/>
      <dgm:spPr/>
      <dgm:t>
        <a:bodyPr/>
        <a:lstStyle/>
        <a:p>
          <a:endParaRPr lang="en-US"/>
        </a:p>
      </dgm:t>
    </dgm:pt>
    <dgm:pt modelId="{B508CEE9-9E3E-45EF-9A1A-6C8B96469331}" type="sibTrans" cxnId="{F33F971B-059B-486B-93E9-F9B97B994BA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61F8CA6-8B7F-4D6C-BECE-C11B57913B0D}">
      <dgm:prSet custT="1"/>
      <dgm:spPr/>
      <dgm:t>
        <a:bodyPr/>
        <a:lstStyle/>
        <a:p>
          <a:r>
            <a:rPr lang="en-US" sz="1800" dirty="0"/>
            <a:t>Understand how these concepts apply to your organization</a:t>
          </a:r>
        </a:p>
      </dgm:t>
    </dgm:pt>
    <dgm:pt modelId="{0C8BF40E-61C4-4E84-9B6A-330D70951755}" type="parTrans" cxnId="{14A3839A-F8D4-4036-98F9-750312560B5D}">
      <dgm:prSet/>
      <dgm:spPr/>
      <dgm:t>
        <a:bodyPr/>
        <a:lstStyle/>
        <a:p>
          <a:endParaRPr lang="en-US"/>
        </a:p>
      </dgm:t>
    </dgm:pt>
    <dgm:pt modelId="{9D4CBA75-9F9D-4D1D-BAE1-F939A3D5D495}" type="sibTrans" cxnId="{14A3839A-F8D4-4036-98F9-750312560B5D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7FFD838F-A0F2-44BA-9E03-A07753545D41}" type="pres">
      <dgm:prSet presAssocID="{05D303C9-CCEC-48E9-80C7-C31B45623C79}" presName="Name0" presStyleCnt="0">
        <dgm:presLayoutVars>
          <dgm:animLvl val="lvl"/>
          <dgm:resizeHandles val="exact"/>
        </dgm:presLayoutVars>
      </dgm:prSet>
      <dgm:spPr/>
    </dgm:pt>
    <dgm:pt modelId="{1AFCD93F-C710-48B7-BDF4-DB219830EDA7}" type="pres">
      <dgm:prSet presAssocID="{25D8100E-003E-4DC1-A3F6-0E2A7AA90CB4}" presName="compositeNode" presStyleCnt="0">
        <dgm:presLayoutVars>
          <dgm:bulletEnabled val="1"/>
        </dgm:presLayoutVars>
      </dgm:prSet>
      <dgm:spPr/>
    </dgm:pt>
    <dgm:pt modelId="{D12109ED-C059-4948-B5C9-2F029E53DF9A}" type="pres">
      <dgm:prSet presAssocID="{25D8100E-003E-4DC1-A3F6-0E2A7AA90CB4}" presName="bgRect" presStyleLbl="alignNode1" presStyleIdx="0" presStyleCnt="3"/>
      <dgm:spPr/>
    </dgm:pt>
    <dgm:pt modelId="{D2AFEACA-CE54-4EA4-9DBC-19DE96543070}" type="pres">
      <dgm:prSet presAssocID="{68C6B3CE-31C4-44E2-B6BE-9457A4B139B9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7F5B3EE-4B3E-4291-8E99-E8F0CB09CDBF}" type="pres">
      <dgm:prSet presAssocID="{25D8100E-003E-4DC1-A3F6-0E2A7AA90CB4}" presName="nodeRect" presStyleLbl="alignNode1" presStyleIdx="0" presStyleCnt="3">
        <dgm:presLayoutVars>
          <dgm:bulletEnabled val="1"/>
        </dgm:presLayoutVars>
      </dgm:prSet>
      <dgm:spPr/>
    </dgm:pt>
    <dgm:pt modelId="{215103B8-2546-4A31-B732-6EB917B4C078}" type="pres">
      <dgm:prSet presAssocID="{68C6B3CE-31C4-44E2-B6BE-9457A4B139B9}" presName="sibTrans" presStyleCnt="0"/>
      <dgm:spPr/>
    </dgm:pt>
    <dgm:pt modelId="{1BE764A5-6DC8-4372-9AA7-D748F41FA8CF}" type="pres">
      <dgm:prSet presAssocID="{BF57AF33-4D39-4C7C-A1BA-CA7E5A9EA3E2}" presName="compositeNode" presStyleCnt="0">
        <dgm:presLayoutVars>
          <dgm:bulletEnabled val="1"/>
        </dgm:presLayoutVars>
      </dgm:prSet>
      <dgm:spPr/>
    </dgm:pt>
    <dgm:pt modelId="{DA153EF4-352B-4BAD-940A-8620A1318631}" type="pres">
      <dgm:prSet presAssocID="{BF57AF33-4D39-4C7C-A1BA-CA7E5A9EA3E2}" presName="bgRect" presStyleLbl="alignNode1" presStyleIdx="1" presStyleCnt="3"/>
      <dgm:spPr/>
    </dgm:pt>
    <dgm:pt modelId="{D568BD66-DD4C-4BD4-8CC8-0D31A1B10B46}" type="pres">
      <dgm:prSet presAssocID="{B508CEE9-9E3E-45EF-9A1A-6C8B96469331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E86499E4-A593-41C6-B21F-415C326BEAB5}" type="pres">
      <dgm:prSet presAssocID="{BF57AF33-4D39-4C7C-A1BA-CA7E5A9EA3E2}" presName="nodeRect" presStyleLbl="alignNode1" presStyleIdx="1" presStyleCnt="3">
        <dgm:presLayoutVars>
          <dgm:bulletEnabled val="1"/>
        </dgm:presLayoutVars>
      </dgm:prSet>
      <dgm:spPr/>
    </dgm:pt>
    <dgm:pt modelId="{549D47A6-C532-4411-A96F-FF1E72857B54}" type="pres">
      <dgm:prSet presAssocID="{B508CEE9-9E3E-45EF-9A1A-6C8B96469331}" presName="sibTrans" presStyleCnt="0"/>
      <dgm:spPr/>
    </dgm:pt>
    <dgm:pt modelId="{2FECBF4C-D20D-4736-99F6-59AFAECB466D}" type="pres">
      <dgm:prSet presAssocID="{361F8CA6-8B7F-4D6C-BECE-C11B57913B0D}" presName="compositeNode" presStyleCnt="0">
        <dgm:presLayoutVars>
          <dgm:bulletEnabled val="1"/>
        </dgm:presLayoutVars>
      </dgm:prSet>
      <dgm:spPr/>
    </dgm:pt>
    <dgm:pt modelId="{81FA2AE9-3FBD-47C4-AB57-E9FA0A3F3DEC}" type="pres">
      <dgm:prSet presAssocID="{361F8CA6-8B7F-4D6C-BECE-C11B57913B0D}" presName="bgRect" presStyleLbl="alignNode1" presStyleIdx="2" presStyleCnt="3"/>
      <dgm:spPr/>
    </dgm:pt>
    <dgm:pt modelId="{084032A5-B547-4AA1-8EA2-D463A1D8134B}" type="pres">
      <dgm:prSet presAssocID="{9D4CBA75-9F9D-4D1D-BAE1-F939A3D5D495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93D28677-7EF0-4D88-B52F-2F9CEDAD5014}" type="pres">
      <dgm:prSet presAssocID="{361F8CA6-8B7F-4D6C-BECE-C11B57913B0D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0C679209-96AA-4D91-B327-383BAFFB53ED}" type="presOf" srcId="{B508CEE9-9E3E-45EF-9A1A-6C8B96469331}" destId="{D568BD66-DD4C-4BD4-8CC8-0D31A1B10B46}" srcOrd="0" destOrd="0" presId="urn:microsoft.com/office/officeart/2016/7/layout/LinearBlockProcessNumbered"/>
    <dgm:cxn modelId="{52A0D60E-EE7E-45DA-85B1-A5E694B1A4C6}" type="presOf" srcId="{BF57AF33-4D39-4C7C-A1BA-CA7E5A9EA3E2}" destId="{E86499E4-A593-41C6-B21F-415C326BEAB5}" srcOrd="1" destOrd="0" presId="urn:microsoft.com/office/officeart/2016/7/layout/LinearBlockProcessNumbered"/>
    <dgm:cxn modelId="{3EF76B14-9C4B-405E-A8D0-B461E7B25B7F}" type="presOf" srcId="{05D303C9-CCEC-48E9-80C7-C31B45623C79}" destId="{7FFD838F-A0F2-44BA-9E03-A07753545D41}" srcOrd="0" destOrd="0" presId="urn:microsoft.com/office/officeart/2016/7/layout/LinearBlockProcessNumbered"/>
    <dgm:cxn modelId="{E8F65814-CF80-46BA-A90A-287254D50C27}" type="presOf" srcId="{9D4CBA75-9F9D-4D1D-BAE1-F939A3D5D495}" destId="{084032A5-B547-4AA1-8EA2-D463A1D8134B}" srcOrd="0" destOrd="0" presId="urn:microsoft.com/office/officeart/2016/7/layout/LinearBlockProcessNumbered"/>
    <dgm:cxn modelId="{F33F971B-059B-486B-93E9-F9B97B994BA5}" srcId="{05D303C9-CCEC-48E9-80C7-C31B45623C79}" destId="{BF57AF33-4D39-4C7C-A1BA-CA7E5A9EA3E2}" srcOrd="1" destOrd="0" parTransId="{B78E3FBC-5FFF-4709-99DA-9CC40CEF651A}" sibTransId="{B508CEE9-9E3E-45EF-9A1A-6C8B96469331}"/>
    <dgm:cxn modelId="{FF615C20-5F3F-4130-8406-CBBD67470BA9}" type="presOf" srcId="{361F8CA6-8B7F-4D6C-BECE-C11B57913B0D}" destId="{93D28677-7EF0-4D88-B52F-2F9CEDAD5014}" srcOrd="1" destOrd="0" presId="urn:microsoft.com/office/officeart/2016/7/layout/LinearBlockProcessNumbered"/>
    <dgm:cxn modelId="{AB840729-F91E-4F83-8F39-D49F66B91E2D}" type="presOf" srcId="{25D8100E-003E-4DC1-A3F6-0E2A7AA90CB4}" destId="{27F5B3EE-4B3E-4291-8E99-E8F0CB09CDBF}" srcOrd="1" destOrd="0" presId="urn:microsoft.com/office/officeart/2016/7/layout/LinearBlockProcessNumbered"/>
    <dgm:cxn modelId="{030E182D-D618-4493-80B3-012B94DD6754}" type="presOf" srcId="{BF57AF33-4D39-4C7C-A1BA-CA7E5A9EA3E2}" destId="{DA153EF4-352B-4BAD-940A-8620A1318631}" srcOrd="0" destOrd="0" presId="urn:microsoft.com/office/officeart/2016/7/layout/LinearBlockProcessNumbered"/>
    <dgm:cxn modelId="{A554479A-B073-47C5-B1B3-504CB95C791A}" type="presOf" srcId="{25D8100E-003E-4DC1-A3F6-0E2A7AA90CB4}" destId="{D12109ED-C059-4948-B5C9-2F029E53DF9A}" srcOrd="0" destOrd="0" presId="urn:microsoft.com/office/officeart/2016/7/layout/LinearBlockProcessNumbered"/>
    <dgm:cxn modelId="{14A3839A-F8D4-4036-98F9-750312560B5D}" srcId="{05D303C9-CCEC-48E9-80C7-C31B45623C79}" destId="{361F8CA6-8B7F-4D6C-BECE-C11B57913B0D}" srcOrd="2" destOrd="0" parTransId="{0C8BF40E-61C4-4E84-9B6A-330D70951755}" sibTransId="{9D4CBA75-9F9D-4D1D-BAE1-F939A3D5D495}"/>
    <dgm:cxn modelId="{B881C0E2-0C32-461F-8409-2D32B7C8C61D}" srcId="{05D303C9-CCEC-48E9-80C7-C31B45623C79}" destId="{25D8100E-003E-4DC1-A3F6-0E2A7AA90CB4}" srcOrd="0" destOrd="0" parTransId="{60850EE1-444A-4211-8349-B2952E3B31CA}" sibTransId="{68C6B3CE-31C4-44E2-B6BE-9457A4B139B9}"/>
    <dgm:cxn modelId="{73DB3DF0-E748-436E-9BAE-9E698069E5D9}" type="presOf" srcId="{361F8CA6-8B7F-4D6C-BECE-C11B57913B0D}" destId="{81FA2AE9-3FBD-47C4-AB57-E9FA0A3F3DEC}" srcOrd="0" destOrd="0" presId="urn:microsoft.com/office/officeart/2016/7/layout/LinearBlockProcessNumbered"/>
    <dgm:cxn modelId="{F32271F5-6212-408D-AD8B-4DF4943A2DB8}" type="presOf" srcId="{68C6B3CE-31C4-44E2-B6BE-9457A4B139B9}" destId="{D2AFEACA-CE54-4EA4-9DBC-19DE96543070}" srcOrd="0" destOrd="0" presId="urn:microsoft.com/office/officeart/2016/7/layout/LinearBlockProcessNumbered"/>
    <dgm:cxn modelId="{DECC29F5-43CF-4ED6-A9EA-A123E88796EE}" type="presParOf" srcId="{7FFD838F-A0F2-44BA-9E03-A07753545D41}" destId="{1AFCD93F-C710-48B7-BDF4-DB219830EDA7}" srcOrd="0" destOrd="0" presId="urn:microsoft.com/office/officeart/2016/7/layout/LinearBlockProcessNumbered"/>
    <dgm:cxn modelId="{CB01096C-32CC-4209-928C-C6C087468D2D}" type="presParOf" srcId="{1AFCD93F-C710-48B7-BDF4-DB219830EDA7}" destId="{D12109ED-C059-4948-B5C9-2F029E53DF9A}" srcOrd="0" destOrd="0" presId="urn:microsoft.com/office/officeart/2016/7/layout/LinearBlockProcessNumbered"/>
    <dgm:cxn modelId="{FAF503AF-AC4A-40DC-BEEA-7F1AC72FBC73}" type="presParOf" srcId="{1AFCD93F-C710-48B7-BDF4-DB219830EDA7}" destId="{D2AFEACA-CE54-4EA4-9DBC-19DE96543070}" srcOrd="1" destOrd="0" presId="urn:microsoft.com/office/officeart/2016/7/layout/LinearBlockProcessNumbered"/>
    <dgm:cxn modelId="{0FF60DA6-C7F5-4651-B9FD-317F3173CBD8}" type="presParOf" srcId="{1AFCD93F-C710-48B7-BDF4-DB219830EDA7}" destId="{27F5B3EE-4B3E-4291-8E99-E8F0CB09CDBF}" srcOrd="2" destOrd="0" presId="urn:microsoft.com/office/officeart/2016/7/layout/LinearBlockProcessNumbered"/>
    <dgm:cxn modelId="{D2A1346E-AF71-4AA8-9CDD-939BAABB9D00}" type="presParOf" srcId="{7FFD838F-A0F2-44BA-9E03-A07753545D41}" destId="{215103B8-2546-4A31-B732-6EB917B4C078}" srcOrd="1" destOrd="0" presId="urn:microsoft.com/office/officeart/2016/7/layout/LinearBlockProcessNumbered"/>
    <dgm:cxn modelId="{E8D670B5-B132-4521-9F8E-8DC1B1D949C7}" type="presParOf" srcId="{7FFD838F-A0F2-44BA-9E03-A07753545D41}" destId="{1BE764A5-6DC8-4372-9AA7-D748F41FA8CF}" srcOrd="2" destOrd="0" presId="urn:microsoft.com/office/officeart/2016/7/layout/LinearBlockProcessNumbered"/>
    <dgm:cxn modelId="{C938154B-6B43-421A-808F-3BE743B26BA3}" type="presParOf" srcId="{1BE764A5-6DC8-4372-9AA7-D748F41FA8CF}" destId="{DA153EF4-352B-4BAD-940A-8620A1318631}" srcOrd="0" destOrd="0" presId="urn:microsoft.com/office/officeart/2016/7/layout/LinearBlockProcessNumbered"/>
    <dgm:cxn modelId="{9EFD6208-F520-4AAF-8BA4-6A27205A6279}" type="presParOf" srcId="{1BE764A5-6DC8-4372-9AA7-D748F41FA8CF}" destId="{D568BD66-DD4C-4BD4-8CC8-0D31A1B10B46}" srcOrd="1" destOrd="0" presId="urn:microsoft.com/office/officeart/2016/7/layout/LinearBlockProcessNumbered"/>
    <dgm:cxn modelId="{C2DBB257-3E28-4B04-8236-D8F77F81B0CA}" type="presParOf" srcId="{1BE764A5-6DC8-4372-9AA7-D748F41FA8CF}" destId="{E86499E4-A593-41C6-B21F-415C326BEAB5}" srcOrd="2" destOrd="0" presId="urn:microsoft.com/office/officeart/2016/7/layout/LinearBlockProcessNumbered"/>
    <dgm:cxn modelId="{69B715D3-7909-4506-BD80-18AC41FDA607}" type="presParOf" srcId="{7FFD838F-A0F2-44BA-9E03-A07753545D41}" destId="{549D47A6-C532-4411-A96F-FF1E72857B54}" srcOrd="3" destOrd="0" presId="urn:microsoft.com/office/officeart/2016/7/layout/LinearBlockProcessNumbered"/>
    <dgm:cxn modelId="{61055DBC-F42D-4A7D-84A5-15E5F8D74E10}" type="presParOf" srcId="{7FFD838F-A0F2-44BA-9E03-A07753545D41}" destId="{2FECBF4C-D20D-4736-99F6-59AFAECB466D}" srcOrd="4" destOrd="0" presId="urn:microsoft.com/office/officeart/2016/7/layout/LinearBlockProcessNumbered"/>
    <dgm:cxn modelId="{CEC15DA0-4960-4348-A9C1-F705D70975A8}" type="presParOf" srcId="{2FECBF4C-D20D-4736-99F6-59AFAECB466D}" destId="{81FA2AE9-3FBD-47C4-AB57-E9FA0A3F3DEC}" srcOrd="0" destOrd="0" presId="urn:microsoft.com/office/officeart/2016/7/layout/LinearBlockProcessNumbered"/>
    <dgm:cxn modelId="{FC694E3A-4429-46B5-B3C0-A7957B265013}" type="presParOf" srcId="{2FECBF4C-D20D-4736-99F6-59AFAECB466D}" destId="{084032A5-B547-4AA1-8EA2-D463A1D8134B}" srcOrd="1" destOrd="0" presId="urn:microsoft.com/office/officeart/2016/7/layout/LinearBlockProcessNumbered"/>
    <dgm:cxn modelId="{05E8E07F-9DA0-43FE-B5D4-078A0CCF58BE}" type="presParOf" srcId="{2FECBF4C-D20D-4736-99F6-59AFAECB466D}" destId="{93D28677-7EF0-4D88-B52F-2F9CEDAD501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635BE-D29D-4076-BF5B-2B94862217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A8C858-9C80-4A1D-B39C-14A8F7B2E4D8}">
      <dgm:prSet/>
      <dgm:spPr/>
      <dgm:t>
        <a:bodyPr/>
        <a:lstStyle/>
        <a:p>
          <a:r>
            <a:rPr lang="en-US"/>
            <a:t>Cyberweapons range from psychologically manipulative to highly destructive</a:t>
          </a:r>
        </a:p>
      </dgm:t>
    </dgm:pt>
    <dgm:pt modelId="{465A3912-3076-4314-9CEE-6134A98C0F70}" type="parTrans" cxnId="{E3D4A853-D77D-45A8-9425-D20286707BD0}">
      <dgm:prSet/>
      <dgm:spPr/>
      <dgm:t>
        <a:bodyPr/>
        <a:lstStyle/>
        <a:p>
          <a:endParaRPr lang="en-US"/>
        </a:p>
      </dgm:t>
    </dgm:pt>
    <dgm:pt modelId="{902A5954-D934-4665-A2EB-39DBDCF2B374}" type="sibTrans" cxnId="{E3D4A853-D77D-45A8-9425-D20286707BD0}">
      <dgm:prSet/>
      <dgm:spPr/>
      <dgm:t>
        <a:bodyPr/>
        <a:lstStyle/>
        <a:p>
          <a:endParaRPr lang="en-US"/>
        </a:p>
      </dgm:t>
    </dgm:pt>
    <dgm:pt modelId="{F25C1B4C-5536-479F-AE4C-C94313DB825A}">
      <dgm:prSet/>
      <dgm:spPr/>
      <dgm:t>
        <a:bodyPr/>
        <a:lstStyle/>
        <a:p>
          <a:r>
            <a:rPr lang="en-US"/>
            <a:t>Cyberweapons are used by Nation-State everyday</a:t>
          </a:r>
        </a:p>
      </dgm:t>
    </dgm:pt>
    <dgm:pt modelId="{DA896829-FF1A-4857-9FAD-BB08F1915CBA}" type="parTrans" cxnId="{C741668E-EF00-4F3E-9CE1-95197C347055}">
      <dgm:prSet/>
      <dgm:spPr/>
      <dgm:t>
        <a:bodyPr/>
        <a:lstStyle/>
        <a:p>
          <a:endParaRPr lang="en-US"/>
        </a:p>
      </dgm:t>
    </dgm:pt>
    <dgm:pt modelId="{C744D408-75D3-4A3F-8FFB-39BE1D9874CE}" type="sibTrans" cxnId="{C741668E-EF00-4F3E-9CE1-95197C347055}">
      <dgm:prSet/>
      <dgm:spPr/>
      <dgm:t>
        <a:bodyPr/>
        <a:lstStyle/>
        <a:p>
          <a:endParaRPr lang="en-US"/>
        </a:p>
      </dgm:t>
    </dgm:pt>
    <dgm:pt modelId="{55428D55-A9E8-4EDD-A0AC-43F1A9269FEF}">
      <dgm:prSet/>
      <dgm:spPr/>
      <dgm:t>
        <a:bodyPr/>
        <a:lstStyle/>
        <a:p>
          <a:r>
            <a:rPr lang="en-US"/>
            <a:t>Our society rests on the bedrock of IT – we keep our secrets in the cyber domain</a:t>
          </a:r>
        </a:p>
      </dgm:t>
    </dgm:pt>
    <dgm:pt modelId="{37F5936B-1F8A-4845-BCD6-DC3890562E9C}" type="parTrans" cxnId="{71D15E1D-564F-480A-B447-654EE4711456}">
      <dgm:prSet/>
      <dgm:spPr/>
      <dgm:t>
        <a:bodyPr/>
        <a:lstStyle/>
        <a:p>
          <a:endParaRPr lang="en-US"/>
        </a:p>
      </dgm:t>
    </dgm:pt>
    <dgm:pt modelId="{9106DAA3-9F83-4A7F-B7EE-6B0A9E8A3678}" type="sibTrans" cxnId="{71D15E1D-564F-480A-B447-654EE4711456}">
      <dgm:prSet/>
      <dgm:spPr/>
      <dgm:t>
        <a:bodyPr/>
        <a:lstStyle/>
        <a:p>
          <a:endParaRPr lang="en-US"/>
        </a:p>
      </dgm:t>
    </dgm:pt>
    <dgm:pt modelId="{E82B7C61-865A-4A44-8A90-478E3D89101C}">
      <dgm:prSet/>
      <dgm:spPr/>
      <dgm:t>
        <a:bodyPr/>
        <a:lstStyle/>
        <a:p>
          <a:r>
            <a:rPr lang="en-US"/>
            <a:t>We are inventing new vulnerabilities faster than we can eliminate old ones </a:t>
          </a:r>
        </a:p>
      </dgm:t>
    </dgm:pt>
    <dgm:pt modelId="{D39F4463-8310-481A-86DA-83842BB8FD09}" type="parTrans" cxnId="{A2703D15-94B1-4AF1-AC52-B8DBC84956A5}">
      <dgm:prSet/>
      <dgm:spPr/>
      <dgm:t>
        <a:bodyPr/>
        <a:lstStyle/>
        <a:p>
          <a:endParaRPr lang="en-US"/>
        </a:p>
      </dgm:t>
    </dgm:pt>
    <dgm:pt modelId="{5C4BBA5B-73B3-4C0F-85D5-F709FACEF9B9}" type="sibTrans" cxnId="{A2703D15-94B1-4AF1-AC52-B8DBC84956A5}">
      <dgm:prSet/>
      <dgm:spPr/>
      <dgm:t>
        <a:bodyPr/>
        <a:lstStyle/>
        <a:p>
          <a:endParaRPr lang="en-US"/>
        </a:p>
      </dgm:t>
    </dgm:pt>
    <dgm:pt modelId="{4E34C242-FC37-4C5A-8781-992EBE16FA69}">
      <dgm:prSet/>
      <dgm:spPr/>
      <dgm:t>
        <a:bodyPr/>
        <a:lstStyle/>
        <a:p>
          <a:r>
            <a:rPr lang="en-US"/>
            <a:t>We are somewhere around WWI in the cyber world today</a:t>
          </a:r>
        </a:p>
      </dgm:t>
    </dgm:pt>
    <dgm:pt modelId="{99E0AEA4-DFD4-43AB-8A16-752BA96728CA}" type="parTrans" cxnId="{8A15759A-1031-4E13-A12B-7F9BF43CA63F}">
      <dgm:prSet/>
      <dgm:spPr/>
      <dgm:t>
        <a:bodyPr/>
        <a:lstStyle/>
        <a:p>
          <a:endParaRPr lang="en-US"/>
        </a:p>
      </dgm:t>
    </dgm:pt>
    <dgm:pt modelId="{1F81C9FB-0BED-4AFA-A57D-6A8612F84B8A}" type="sibTrans" cxnId="{8A15759A-1031-4E13-A12B-7F9BF43CA63F}">
      <dgm:prSet/>
      <dgm:spPr/>
      <dgm:t>
        <a:bodyPr/>
        <a:lstStyle/>
        <a:p>
          <a:endParaRPr lang="en-US"/>
        </a:p>
      </dgm:t>
    </dgm:pt>
    <dgm:pt modelId="{02916506-ABAD-4677-BB1B-A47A75BC4A82}">
      <dgm:prSet/>
      <dgm:spPr/>
      <dgm:t>
        <a:bodyPr/>
        <a:lstStyle/>
        <a:p>
          <a:r>
            <a:rPr lang="en-US"/>
            <a:t>US has Cyber Mission Forces (133 teams; 6000 troops)</a:t>
          </a:r>
        </a:p>
      </dgm:t>
    </dgm:pt>
    <dgm:pt modelId="{23966E9A-C079-4DFE-A660-10408A76FA9D}" type="parTrans" cxnId="{E8550C41-AA61-42DB-9225-26DA76788D9C}">
      <dgm:prSet/>
      <dgm:spPr/>
      <dgm:t>
        <a:bodyPr/>
        <a:lstStyle/>
        <a:p>
          <a:endParaRPr lang="en-US"/>
        </a:p>
      </dgm:t>
    </dgm:pt>
    <dgm:pt modelId="{9557E524-5E09-4E39-BC77-4C59DE83F329}" type="sibTrans" cxnId="{E8550C41-AA61-42DB-9225-26DA76788D9C}">
      <dgm:prSet/>
      <dgm:spPr/>
      <dgm:t>
        <a:bodyPr/>
        <a:lstStyle/>
        <a:p>
          <a:endParaRPr lang="en-US"/>
        </a:p>
      </dgm:t>
    </dgm:pt>
    <dgm:pt modelId="{1C615D44-FB12-4215-97BD-578C28D910B9}">
      <dgm:prSet/>
      <dgm:spPr/>
      <dgm:t>
        <a:bodyPr/>
        <a:lstStyle/>
        <a:p>
          <a:r>
            <a:rPr lang="en-US"/>
            <a:t>No modern military can live without cyberspatialities</a:t>
          </a:r>
        </a:p>
      </dgm:t>
    </dgm:pt>
    <dgm:pt modelId="{8CB07AA3-9DAE-4B06-9DD7-63C1921D8815}" type="parTrans" cxnId="{72E94FAB-40A8-493B-AB45-AFA8CE8EAE6B}">
      <dgm:prSet/>
      <dgm:spPr/>
      <dgm:t>
        <a:bodyPr/>
        <a:lstStyle/>
        <a:p>
          <a:endParaRPr lang="en-US"/>
        </a:p>
      </dgm:t>
    </dgm:pt>
    <dgm:pt modelId="{9AFC6F67-4874-4984-84BC-7EBC1BDD0DAC}" type="sibTrans" cxnId="{72E94FAB-40A8-493B-AB45-AFA8CE8EAE6B}">
      <dgm:prSet/>
      <dgm:spPr/>
      <dgm:t>
        <a:bodyPr/>
        <a:lstStyle/>
        <a:p>
          <a:endParaRPr lang="en-US"/>
        </a:p>
      </dgm:t>
    </dgm:pt>
    <dgm:pt modelId="{BF95CB2C-8ADC-42A3-826E-B0E64C076F5B}" type="pres">
      <dgm:prSet presAssocID="{DEA635BE-D29D-4076-BF5B-2B9486221796}" presName="diagram" presStyleCnt="0">
        <dgm:presLayoutVars>
          <dgm:dir/>
          <dgm:resizeHandles val="exact"/>
        </dgm:presLayoutVars>
      </dgm:prSet>
      <dgm:spPr/>
    </dgm:pt>
    <dgm:pt modelId="{469A8966-6C71-4248-9004-932FB0EC74BE}" type="pres">
      <dgm:prSet presAssocID="{F0A8C858-9C80-4A1D-B39C-14A8F7B2E4D8}" presName="node" presStyleLbl="node1" presStyleIdx="0" presStyleCnt="7">
        <dgm:presLayoutVars>
          <dgm:bulletEnabled val="1"/>
        </dgm:presLayoutVars>
      </dgm:prSet>
      <dgm:spPr/>
    </dgm:pt>
    <dgm:pt modelId="{5A035528-ABEE-405D-AE44-E0F384B609BB}" type="pres">
      <dgm:prSet presAssocID="{902A5954-D934-4665-A2EB-39DBDCF2B374}" presName="sibTrans" presStyleCnt="0"/>
      <dgm:spPr/>
    </dgm:pt>
    <dgm:pt modelId="{31848301-B8E3-42D8-8083-67C72A4EEED7}" type="pres">
      <dgm:prSet presAssocID="{F25C1B4C-5536-479F-AE4C-C94313DB825A}" presName="node" presStyleLbl="node1" presStyleIdx="1" presStyleCnt="7">
        <dgm:presLayoutVars>
          <dgm:bulletEnabled val="1"/>
        </dgm:presLayoutVars>
      </dgm:prSet>
      <dgm:spPr/>
    </dgm:pt>
    <dgm:pt modelId="{04EF5CF1-E8D1-4D4D-90E8-50045FA2F178}" type="pres">
      <dgm:prSet presAssocID="{C744D408-75D3-4A3F-8FFB-39BE1D9874CE}" presName="sibTrans" presStyleCnt="0"/>
      <dgm:spPr/>
    </dgm:pt>
    <dgm:pt modelId="{D09E33C0-B7E6-4C66-9E71-3CDB557411B8}" type="pres">
      <dgm:prSet presAssocID="{55428D55-A9E8-4EDD-A0AC-43F1A9269FEF}" presName="node" presStyleLbl="node1" presStyleIdx="2" presStyleCnt="7">
        <dgm:presLayoutVars>
          <dgm:bulletEnabled val="1"/>
        </dgm:presLayoutVars>
      </dgm:prSet>
      <dgm:spPr/>
    </dgm:pt>
    <dgm:pt modelId="{1ABB3D23-64C2-4882-90CA-997577AF1451}" type="pres">
      <dgm:prSet presAssocID="{9106DAA3-9F83-4A7F-B7EE-6B0A9E8A3678}" presName="sibTrans" presStyleCnt="0"/>
      <dgm:spPr/>
    </dgm:pt>
    <dgm:pt modelId="{38D308A1-7F31-4E9B-898C-BF1ABA7E6CFE}" type="pres">
      <dgm:prSet presAssocID="{E82B7C61-865A-4A44-8A90-478E3D89101C}" presName="node" presStyleLbl="node1" presStyleIdx="3" presStyleCnt="7">
        <dgm:presLayoutVars>
          <dgm:bulletEnabled val="1"/>
        </dgm:presLayoutVars>
      </dgm:prSet>
      <dgm:spPr/>
    </dgm:pt>
    <dgm:pt modelId="{AF3415E6-38BE-4F44-9C09-4057F8DCBFD5}" type="pres">
      <dgm:prSet presAssocID="{5C4BBA5B-73B3-4C0F-85D5-F709FACEF9B9}" presName="sibTrans" presStyleCnt="0"/>
      <dgm:spPr/>
    </dgm:pt>
    <dgm:pt modelId="{55A31CA4-FE07-4E04-AA9B-0FDA047BFED4}" type="pres">
      <dgm:prSet presAssocID="{4E34C242-FC37-4C5A-8781-992EBE16FA69}" presName="node" presStyleLbl="node1" presStyleIdx="4" presStyleCnt="7">
        <dgm:presLayoutVars>
          <dgm:bulletEnabled val="1"/>
        </dgm:presLayoutVars>
      </dgm:prSet>
      <dgm:spPr/>
    </dgm:pt>
    <dgm:pt modelId="{953E3C01-9DAC-4902-9EB3-9300D4101005}" type="pres">
      <dgm:prSet presAssocID="{1F81C9FB-0BED-4AFA-A57D-6A8612F84B8A}" presName="sibTrans" presStyleCnt="0"/>
      <dgm:spPr/>
    </dgm:pt>
    <dgm:pt modelId="{D7367658-F6D1-43EA-AD13-84AD7D599E99}" type="pres">
      <dgm:prSet presAssocID="{02916506-ABAD-4677-BB1B-A47A75BC4A82}" presName="node" presStyleLbl="node1" presStyleIdx="5" presStyleCnt="7">
        <dgm:presLayoutVars>
          <dgm:bulletEnabled val="1"/>
        </dgm:presLayoutVars>
      </dgm:prSet>
      <dgm:spPr/>
    </dgm:pt>
    <dgm:pt modelId="{F0EDF2A2-7F01-43E9-8B55-7772692FF192}" type="pres">
      <dgm:prSet presAssocID="{9557E524-5E09-4E39-BC77-4C59DE83F329}" presName="sibTrans" presStyleCnt="0"/>
      <dgm:spPr/>
    </dgm:pt>
    <dgm:pt modelId="{EED6D689-5712-4679-A104-FD75DDBB7E53}" type="pres">
      <dgm:prSet presAssocID="{1C615D44-FB12-4215-97BD-578C28D910B9}" presName="node" presStyleLbl="node1" presStyleIdx="6" presStyleCnt="7">
        <dgm:presLayoutVars>
          <dgm:bulletEnabled val="1"/>
        </dgm:presLayoutVars>
      </dgm:prSet>
      <dgm:spPr/>
    </dgm:pt>
  </dgm:ptLst>
  <dgm:cxnLst>
    <dgm:cxn modelId="{CE331C06-1A65-4142-AD5C-7B53ABAB6BF3}" type="presOf" srcId="{1C615D44-FB12-4215-97BD-578C28D910B9}" destId="{EED6D689-5712-4679-A104-FD75DDBB7E53}" srcOrd="0" destOrd="0" presId="urn:microsoft.com/office/officeart/2005/8/layout/default"/>
    <dgm:cxn modelId="{A2703D15-94B1-4AF1-AC52-B8DBC84956A5}" srcId="{DEA635BE-D29D-4076-BF5B-2B9486221796}" destId="{E82B7C61-865A-4A44-8A90-478E3D89101C}" srcOrd="3" destOrd="0" parTransId="{D39F4463-8310-481A-86DA-83842BB8FD09}" sibTransId="{5C4BBA5B-73B3-4C0F-85D5-F709FACEF9B9}"/>
    <dgm:cxn modelId="{71D15E1D-564F-480A-B447-654EE4711456}" srcId="{DEA635BE-D29D-4076-BF5B-2B9486221796}" destId="{55428D55-A9E8-4EDD-A0AC-43F1A9269FEF}" srcOrd="2" destOrd="0" parTransId="{37F5936B-1F8A-4845-BCD6-DC3890562E9C}" sibTransId="{9106DAA3-9F83-4A7F-B7EE-6B0A9E8A3678}"/>
    <dgm:cxn modelId="{FA3E2624-E69F-4E00-A99E-F49D4F895875}" type="presOf" srcId="{55428D55-A9E8-4EDD-A0AC-43F1A9269FEF}" destId="{D09E33C0-B7E6-4C66-9E71-3CDB557411B8}" srcOrd="0" destOrd="0" presId="urn:microsoft.com/office/officeart/2005/8/layout/default"/>
    <dgm:cxn modelId="{ADA89227-85C4-4188-B9CF-1D5DD9A27C03}" type="presOf" srcId="{F0A8C858-9C80-4A1D-B39C-14A8F7B2E4D8}" destId="{469A8966-6C71-4248-9004-932FB0EC74BE}" srcOrd="0" destOrd="0" presId="urn:microsoft.com/office/officeart/2005/8/layout/default"/>
    <dgm:cxn modelId="{7D628C39-8859-4384-82E0-EE057EC21D72}" type="presOf" srcId="{DEA635BE-D29D-4076-BF5B-2B9486221796}" destId="{BF95CB2C-8ADC-42A3-826E-B0E64C076F5B}" srcOrd="0" destOrd="0" presId="urn:microsoft.com/office/officeart/2005/8/layout/default"/>
    <dgm:cxn modelId="{E8550C41-AA61-42DB-9225-26DA76788D9C}" srcId="{DEA635BE-D29D-4076-BF5B-2B9486221796}" destId="{02916506-ABAD-4677-BB1B-A47A75BC4A82}" srcOrd="5" destOrd="0" parTransId="{23966E9A-C079-4DFE-A660-10408A76FA9D}" sibTransId="{9557E524-5E09-4E39-BC77-4C59DE83F329}"/>
    <dgm:cxn modelId="{9DCB136F-EA0F-4DE1-8110-05B28D11204E}" type="presOf" srcId="{4E34C242-FC37-4C5A-8781-992EBE16FA69}" destId="{55A31CA4-FE07-4E04-AA9B-0FDA047BFED4}" srcOrd="0" destOrd="0" presId="urn:microsoft.com/office/officeart/2005/8/layout/default"/>
    <dgm:cxn modelId="{E3D4A853-D77D-45A8-9425-D20286707BD0}" srcId="{DEA635BE-D29D-4076-BF5B-2B9486221796}" destId="{F0A8C858-9C80-4A1D-B39C-14A8F7B2E4D8}" srcOrd="0" destOrd="0" parTransId="{465A3912-3076-4314-9CEE-6134A98C0F70}" sibTransId="{902A5954-D934-4665-A2EB-39DBDCF2B374}"/>
    <dgm:cxn modelId="{C741668E-EF00-4F3E-9CE1-95197C347055}" srcId="{DEA635BE-D29D-4076-BF5B-2B9486221796}" destId="{F25C1B4C-5536-479F-AE4C-C94313DB825A}" srcOrd="1" destOrd="0" parTransId="{DA896829-FF1A-4857-9FAD-BB08F1915CBA}" sibTransId="{C744D408-75D3-4A3F-8FFB-39BE1D9874CE}"/>
    <dgm:cxn modelId="{8A15759A-1031-4E13-A12B-7F9BF43CA63F}" srcId="{DEA635BE-D29D-4076-BF5B-2B9486221796}" destId="{4E34C242-FC37-4C5A-8781-992EBE16FA69}" srcOrd="4" destOrd="0" parTransId="{99E0AEA4-DFD4-43AB-8A16-752BA96728CA}" sibTransId="{1F81C9FB-0BED-4AFA-A57D-6A8612F84B8A}"/>
    <dgm:cxn modelId="{F422D49C-DBB0-4C06-9806-85FC7973FDD1}" type="presOf" srcId="{E82B7C61-865A-4A44-8A90-478E3D89101C}" destId="{38D308A1-7F31-4E9B-898C-BF1ABA7E6CFE}" srcOrd="0" destOrd="0" presId="urn:microsoft.com/office/officeart/2005/8/layout/default"/>
    <dgm:cxn modelId="{72E94FAB-40A8-493B-AB45-AFA8CE8EAE6B}" srcId="{DEA635BE-D29D-4076-BF5B-2B9486221796}" destId="{1C615D44-FB12-4215-97BD-578C28D910B9}" srcOrd="6" destOrd="0" parTransId="{8CB07AA3-9DAE-4B06-9DD7-63C1921D8815}" sibTransId="{9AFC6F67-4874-4984-84BC-7EBC1BDD0DAC}"/>
    <dgm:cxn modelId="{8F12ECDB-28B8-45B2-9258-574D44F36E1A}" type="presOf" srcId="{F25C1B4C-5536-479F-AE4C-C94313DB825A}" destId="{31848301-B8E3-42D8-8083-67C72A4EEED7}" srcOrd="0" destOrd="0" presId="urn:microsoft.com/office/officeart/2005/8/layout/default"/>
    <dgm:cxn modelId="{417D1DFE-7BE7-4DB7-92BC-19EB0FF934A1}" type="presOf" srcId="{02916506-ABAD-4677-BB1B-A47A75BC4A82}" destId="{D7367658-F6D1-43EA-AD13-84AD7D599E99}" srcOrd="0" destOrd="0" presId="urn:microsoft.com/office/officeart/2005/8/layout/default"/>
    <dgm:cxn modelId="{84553B63-4941-440C-94A6-481572F2D20F}" type="presParOf" srcId="{BF95CB2C-8ADC-42A3-826E-B0E64C076F5B}" destId="{469A8966-6C71-4248-9004-932FB0EC74BE}" srcOrd="0" destOrd="0" presId="urn:microsoft.com/office/officeart/2005/8/layout/default"/>
    <dgm:cxn modelId="{5E336750-1F12-4E6A-ABF9-A0263C30BB77}" type="presParOf" srcId="{BF95CB2C-8ADC-42A3-826E-B0E64C076F5B}" destId="{5A035528-ABEE-405D-AE44-E0F384B609BB}" srcOrd="1" destOrd="0" presId="urn:microsoft.com/office/officeart/2005/8/layout/default"/>
    <dgm:cxn modelId="{2B732767-6A94-4E4E-BA13-B2165B761F58}" type="presParOf" srcId="{BF95CB2C-8ADC-42A3-826E-B0E64C076F5B}" destId="{31848301-B8E3-42D8-8083-67C72A4EEED7}" srcOrd="2" destOrd="0" presId="urn:microsoft.com/office/officeart/2005/8/layout/default"/>
    <dgm:cxn modelId="{7F832164-8E51-4DD5-9485-30A4830F7FE5}" type="presParOf" srcId="{BF95CB2C-8ADC-42A3-826E-B0E64C076F5B}" destId="{04EF5CF1-E8D1-4D4D-90E8-50045FA2F178}" srcOrd="3" destOrd="0" presId="urn:microsoft.com/office/officeart/2005/8/layout/default"/>
    <dgm:cxn modelId="{65383B23-9B2B-4F96-A453-19F5B05B21A8}" type="presParOf" srcId="{BF95CB2C-8ADC-42A3-826E-B0E64C076F5B}" destId="{D09E33C0-B7E6-4C66-9E71-3CDB557411B8}" srcOrd="4" destOrd="0" presId="urn:microsoft.com/office/officeart/2005/8/layout/default"/>
    <dgm:cxn modelId="{A984BBA0-AB7C-4D81-B654-B8754F2BE6C4}" type="presParOf" srcId="{BF95CB2C-8ADC-42A3-826E-B0E64C076F5B}" destId="{1ABB3D23-64C2-4882-90CA-997577AF1451}" srcOrd="5" destOrd="0" presId="urn:microsoft.com/office/officeart/2005/8/layout/default"/>
    <dgm:cxn modelId="{8281161B-6106-4812-A26C-16A2F0ED9C0D}" type="presParOf" srcId="{BF95CB2C-8ADC-42A3-826E-B0E64C076F5B}" destId="{38D308A1-7F31-4E9B-898C-BF1ABA7E6CFE}" srcOrd="6" destOrd="0" presId="urn:microsoft.com/office/officeart/2005/8/layout/default"/>
    <dgm:cxn modelId="{80D17C99-A5CF-4082-AE93-3A22A23677E0}" type="presParOf" srcId="{BF95CB2C-8ADC-42A3-826E-B0E64C076F5B}" destId="{AF3415E6-38BE-4F44-9C09-4057F8DCBFD5}" srcOrd="7" destOrd="0" presId="urn:microsoft.com/office/officeart/2005/8/layout/default"/>
    <dgm:cxn modelId="{3D3B67CA-E880-4645-8513-D19CDB9E6DE4}" type="presParOf" srcId="{BF95CB2C-8ADC-42A3-826E-B0E64C076F5B}" destId="{55A31CA4-FE07-4E04-AA9B-0FDA047BFED4}" srcOrd="8" destOrd="0" presId="urn:microsoft.com/office/officeart/2005/8/layout/default"/>
    <dgm:cxn modelId="{A74E76F9-5810-473B-9430-9032FDE2415A}" type="presParOf" srcId="{BF95CB2C-8ADC-42A3-826E-B0E64C076F5B}" destId="{953E3C01-9DAC-4902-9EB3-9300D4101005}" srcOrd="9" destOrd="0" presId="urn:microsoft.com/office/officeart/2005/8/layout/default"/>
    <dgm:cxn modelId="{5EAF8CCA-7BC9-4DC9-A311-E57E6B332F81}" type="presParOf" srcId="{BF95CB2C-8ADC-42A3-826E-B0E64C076F5B}" destId="{D7367658-F6D1-43EA-AD13-84AD7D599E99}" srcOrd="10" destOrd="0" presId="urn:microsoft.com/office/officeart/2005/8/layout/default"/>
    <dgm:cxn modelId="{C2B8E6F0-FDFC-4DCD-AAA7-7C5454F6E027}" type="presParOf" srcId="{BF95CB2C-8ADC-42A3-826E-B0E64C076F5B}" destId="{F0EDF2A2-7F01-43E9-8B55-7772692FF192}" srcOrd="11" destOrd="0" presId="urn:microsoft.com/office/officeart/2005/8/layout/default"/>
    <dgm:cxn modelId="{CB842DCB-0E02-466B-989F-DCD8D3D6DDC7}" type="presParOf" srcId="{BF95CB2C-8ADC-42A3-826E-B0E64C076F5B}" destId="{EED6D689-5712-4679-A104-FD75DDBB7E5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4ECB9A-C125-44CC-8E38-2616AA1EC2BD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52E1F0-F431-4E59-9BC1-2C0BFB6A9DA4}">
      <dgm:prSet/>
      <dgm:spPr/>
      <dgm:t>
        <a:bodyPr/>
        <a:lstStyle/>
        <a:p>
          <a:r>
            <a:rPr lang="en-US" dirty="0"/>
            <a:t>Efficient Way of Handling </a:t>
          </a:r>
        </a:p>
      </dgm:t>
    </dgm:pt>
    <dgm:pt modelId="{45D4362E-A960-4C6B-9D82-33FA711EF79B}" type="parTrans" cxnId="{CA5F2EFC-A44E-4674-8369-09BD9D05C28A}">
      <dgm:prSet/>
      <dgm:spPr/>
      <dgm:t>
        <a:bodyPr/>
        <a:lstStyle/>
        <a:p>
          <a:endParaRPr lang="en-US"/>
        </a:p>
      </dgm:t>
    </dgm:pt>
    <dgm:pt modelId="{AAE15468-7027-4920-BF6B-C75CFC11D1D7}" type="sibTrans" cxnId="{CA5F2EFC-A44E-4674-8369-09BD9D05C28A}">
      <dgm:prSet/>
      <dgm:spPr/>
      <dgm:t>
        <a:bodyPr/>
        <a:lstStyle/>
        <a:p>
          <a:endParaRPr lang="en-US"/>
        </a:p>
      </dgm:t>
    </dgm:pt>
    <dgm:pt modelId="{935516D9-D7ED-486A-9368-0AC715049135}">
      <dgm:prSet/>
      <dgm:spPr/>
      <dgm:t>
        <a:bodyPr/>
        <a:lstStyle/>
        <a:p>
          <a:r>
            <a:rPr lang="en-US" dirty="0"/>
            <a:t>Large amounts of data</a:t>
          </a:r>
        </a:p>
      </dgm:t>
    </dgm:pt>
    <dgm:pt modelId="{C13AA839-B904-42A2-BAEE-2B5A917A9B35}" type="parTrans" cxnId="{4E1FA81F-6310-48E6-81FC-4500A9D17AD5}">
      <dgm:prSet/>
      <dgm:spPr/>
      <dgm:t>
        <a:bodyPr/>
        <a:lstStyle/>
        <a:p>
          <a:endParaRPr lang="en-US"/>
        </a:p>
      </dgm:t>
    </dgm:pt>
    <dgm:pt modelId="{F48DD361-5A64-485A-9447-4C2679774125}" type="sibTrans" cxnId="{4E1FA81F-6310-48E6-81FC-4500A9D17AD5}">
      <dgm:prSet/>
      <dgm:spPr/>
      <dgm:t>
        <a:bodyPr/>
        <a:lstStyle/>
        <a:p>
          <a:endParaRPr lang="en-US"/>
        </a:p>
      </dgm:t>
    </dgm:pt>
    <dgm:pt modelId="{EF680F4A-BED2-4DD2-8E22-5680CB2D1F5C}">
      <dgm:prSet/>
      <dgm:spPr/>
      <dgm:t>
        <a:bodyPr/>
        <a:lstStyle/>
        <a:p>
          <a:r>
            <a:rPr lang="en-US"/>
            <a:t>Multiple types of data</a:t>
          </a:r>
        </a:p>
      </dgm:t>
    </dgm:pt>
    <dgm:pt modelId="{B52DAC2D-6515-474C-B9FB-2A5D81C08811}" type="parTrans" cxnId="{B733C65E-C31E-41E5-9EC3-BD0D9C9B23FA}">
      <dgm:prSet/>
      <dgm:spPr/>
      <dgm:t>
        <a:bodyPr/>
        <a:lstStyle/>
        <a:p>
          <a:endParaRPr lang="en-US"/>
        </a:p>
      </dgm:t>
    </dgm:pt>
    <dgm:pt modelId="{933DD3A1-F300-440D-9518-79F93D956ADA}" type="sibTrans" cxnId="{B733C65E-C31E-41E5-9EC3-BD0D9C9B23FA}">
      <dgm:prSet/>
      <dgm:spPr/>
      <dgm:t>
        <a:bodyPr/>
        <a:lstStyle/>
        <a:p>
          <a:endParaRPr lang="en-US"/>
        </a:p>
      </dgm:t>
    </dgm:pt>
    <dgm:pt modelId="{0762C0C9-F9B0-4C29-ADB3-FAE0C4B61D23}">
      <dgm:prSet/>
      <dgm:spPr/>
      <dgm:t>
        <a:bodyPr/>
        <a:lstStyle/>
        <a:p>
          <a:r>
            <a:rPr lang="en-US"/>
            <a:t>Make informed decisions quicker</a:t>
          </a:r>
        </a:p>
      </dgm:t>
    </dgm:pt>
    <dgm:pt modelId="{AFAB361E-6BBF-407C-804D-228064880945}" type="parTrans" cxnId="{B895DC96-F445-4ED0-AE89-0769FBB686A8}">
      <dgm:prSet/>
      <dgm:spPr/>
      <dgm:t>
        <a:bodyPr/>
        <a:lstStyle/>
        <a:p>
          <a:endParaRPr lang="en-US"/>
        </a:p>
      </dgm:t>
    </dgm:pt>
    <dgm:pt modelId="{91C3AA9E-C41C-43D6-B041-9090D07C1859}" type="sibTrans" cxnId="{B895DC96-F445-4ED0-AE89-0769FBB686A8}">
      <dgm:prSet/>
      <dgm:spPr/>
      <dgm:t>
        <a:bodyPr/>
        <a:lstStyle/>
        <a:p>
          <a:endParaRPr lang="en-US"/>
        </a:p>
      </dgm:t>
    </dgm:pt>
    <dgm:pt modelId="{91A1C801-4B31-4374-A69A-C8A0149C5F02}" type="pres">
      <dgm:prSet presAssocID="{F84ECB9A-C125-44CC-8E38-2616AA1EC2BD}" presName="Name0" presStyleCnt="0">
        <dgm:presLayoutVars>
          <dgm:dir/>
          <dgm:animLvl val="lvl"/>
          <dgm:resizeHandles val="exact"/>
        </dgm:presLayoutVars>
      </dgm:prSet>
      <dgm:spPr/>
    </dgm:pt>
    <dgm:pt modelId="{B511A2A9-434E-4913-94DA-4B75EF13923A}" type="pres">
      <dgm:prSet presAssocID="{0762C0C9-F9B0-4C29-ADB3-FAE0C4B61D23}" presName="boxAndChildren" presStyleCnt="0"/>
      <dgm:spPr/>
    </dgm:pt>
    <dgm:pt modelId="{8C0E20D5-8370-475F-ACE9-F2EEE3939041}" type="pres">
      <dgm:prSet presAssocID="{0762C0C9-F9B0-4C29-ADB3-FAE0C4B61D23}" presName="parentTextBox" presStyleLbl="node1" presStyleIdx="0" presStyleCnt="2"/>
      <dgm:spPr/>
    </dgm:pt>
    <dgm:pt modelId="{699D2A9D-777E-4ECB-8ABD-0190F67FBA8D}" type="pres">
      <dgm:prSet presAssocID="{AAE15468-7027-4920-BF6B-C75CFC11D1D7}" presName="sp" presStyleCnt="0"/>
      <dgm:spPr/>
    </dgm:pt>
    <dgm:pt modelId="{E44B36A2-2624-4324-B557-C80744051BA8}" type="pres">
      <dgm:prSet presAssocID="{EF52E1F0-F431-4E59-9BC1-2C0BFB6A9DA4}" presName="arrowAndChildren" presStyleCnt="0"/>
      <dgm:spPr/>
    </dgm:pt>
    <dgm:pt modelId="{B4CA1FF4-F0DE-47E8-B362-20290C03053B}" type="pres">
      <dgm:prSet presAssocID="{EF52E1F0-F431-4E59-9BC1-2C0BFB6A9DA4}" presName="parentTextArrow" presStyleLbl="node1" presStyleIdx="0" presStyleCnt="2"/>
      <dgm:spPr/>
    </dgm:pt>
    <dgm:pt modelId="{D51779DC-E59C-488F-8B4A-617210AE8738}" type="pres">
      <dgm:prSet presAssocID="{EF52E1F0-F431-4E59-9BC1-2C0BFB6A9DA4}" presName="arrow" presStyleLbl="node1" presStyleIdx="1" presStyleCnt="2"/>
      <dgm:spPr/>
    </dgm:pt>
    <dgm:pt modelId="{C6B4F228-857E-4B19-94FF-54C33BBFE63E}" type="pres">
      <dgm:prSet presAssocID="{EF52E1F0-F431-4E59-9BC1-2C0BFB6A9DA4}" presName="descendantArrow" presStyleCnt="0"/>
      <dgm:spPr/>
    </dgm:pt>
    <dgm:pt modelId="{1B8E81DB-A7E7-4C26-9EBD-A815563F0EF6}" type="pres">
      <dgm:prSet presAssocID="{935516D9-D7ED-486A-9368-0AC715049135}" presName="childTextArrow" presStyleLbl="fgAccFollowNode1" presStyleIdx="0" presStyleCnt="2">
        <dgm:presLayoutVars>
          <dgm:bulletEnabled val="1"/>
        </dgm:presLayoutVars>
      </dgm:prSet>
      <dgm:spPr/>
    </dgm:pt>
    <dgm:pt modelId="{CFAD08CC-9145-46D8-AA43-2FEB13B93BDC}" type="pres">
      <dgm:prSet presAssocID="{EF680F4A-BED2-4DD2-8E22-5680CB2D1F5C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C82C560E-E152-4604-875E-17DFDF8860F5}" type="presOf" srcId="{0762C0C9-F9B0-4C29-ADB3-FAE0C4B61D23}" destId="{8C0E20D5-8370-475F-ACE9-F2EEE3939041}" srcOrd="0" destOrd="0" presId="urn:microsoft.com/office/officeart/2005/8/layout/process4"/>
    <dgm:cxn modelId="{4E1FA81F-6310-48E6-81FC-4500A9D17AD5}" srcId="{EF52E1F0-F431-4E59-9BC1-2C0BFB6A9DA4}" destId="{935516D9-D7ED-486A-9368-0AC715049135}" srcOrd="0" destOrd="0" parTransId="{C13AA839-B904-42A2-BAEE-2B5A917A9B35}" sibTransId="{F48DD361-5A64-485A-9447-4C2679774125}"/>
    <dgm:cxn modelId="{1378FF33-75E2-4367-A6F6-F2561E524E50}" type="presOf" srcId="{F84ECB9A-C125-44CC-8E38-2616AA1EC2BD}" destId="{91A1C801-4B31-4374-A69A-C8A0149C5F02}" srcOrd="0" destOrd="0" presId="urn:microsoft.com/office/officeart/2005/8/layout/process4"/>
    <dgm:cxn modelId="{1C641438-4E75-485C-8BA7-5C34CB83332A}" type="presOf" srcId="{EF680F4A-BED2-4DD2-8E22-5680CB2D1F5C}" destId="{CFAD08CC-9145-46D8-AA43-2FEB13B93BDC}" srcOrd="0" destOrd="0" presId="urn:microsoft.com/office/officeart/2005/8/layout/process4"/>
    <dgm:cxn modelId="{B733C65E-C31E-41E5-9EC3-BD0D9C9B23FA}" srcId="{EF52E1F0-F431-4E59-9BC1-2C0BFB6A9DA4}" destId="{EF680F4A-BED2-4DD2-8E22-5680CB2D1F5C}" srcOrd="1" destOrd="0" parTransId="{B52DAC2D-6515-474C-B9FB-2A5D81C08811}" sibTransId="{933DD3A1-F300-440D-9518-79F93D956ADA}"/>
    <dgm:cxn modelId="{98690158-9359-4113-823E-CE2F8A6D024C}" type="presOf" srcId="{935516D9-D7ED-486A-9368-0AC715049135}" destId="{1B8E81DB-A7E7-4C26-9EBD-A815563F0EF6}" srcOrd="0" destOrd="0" presId="urn:microsoft.com/office/officeart/2005/8/layout/process4"/>
    <dgm:cxn modelId="{AA3BA67A-61BF-41FE-B8B4-5593AA373177}" type="presOf" srcId="{EF52E1F0-F431-4E59-9BC1-2C0BFB6A9DA4}" destId="{D51779DC-E59C-488F-8B4A-617210AE8738}" srcOrd="1" destOrd="0" presId="urn:microsoft.com/office/officeart/2005/8/layout/process4"/>
    <dgm:cxn modelId="{B895DC96-F445-4ED0-AE89-0769FBB686A8}" srcId="{F84ECB9A-C125-44CC-8E38-2616AA1EC2BD}" destId="{0762C0C9-F9B0-4C29-ADB3-FAE0C4B61D23}" srcOrd="1" destOrd="0" parTransId="{AFAB361E-6BBF-407C-804D-228064880945}" sibTransId="{91C3AA9E-C41C-43D6-B041-9090D07C1859}"/>
    <dgm:cxn modelId="{5B7464A0-6F64-44CC-B0B0-D4068A993C68}" type="presOf" srcId="{EF52E1F0-F431-4E59-9BC1-2C0BFB6A9DA4}" destId="{B4CA1FF4-F0DE-47E8-B362-20290C03053B}" srcOrd="0" destOrd="0" presId="urn:microsoft.com/office/officeart/2005/8/layout/process4"/>
    <dgm:cxn modelId="{CA5F2EFC-A44E-4674-8369-09BD9D05C28A}" srcId="{F84ECB9A-C125-44CC-8E38-2616AA1EC2BD}" destId="{EF52E1F0-F431-4E59-9BC1-2C0BFB6A9DA4}" srcOrd="0" destOrd="0" parTransId="{45D4362E-A960-4C6B-9D82-33FA711EF79B}" sibTransId="{AAE15468-7027-4920-BF6B-C75CFC11D1D7}"/>
    <dgm:cxn modelId="{06DA4D78-C2BA-4D24-9B09-57F7E3DA7CF3}" type="presParOf" srcId="{91A1C801-4B31-4374-A69A-C8A0149C5F02}" destId="{B511A2A9-434E-4913-94DA-4B75EF13923A}" srcOrd="0" destOrd="0" presId="urn:microsoft.com/office/officeart/2005/8/layout/process4"/>
    <dgm:cxn modelId="{A580C2C9-A98D-4CC4-97BC-79864F6667C7}" type="presParOf" srcId="{B511A2A9-434E-4913-94DA-4B75EF13923A}" destId="{8C0E20D5-8370-475F-ACE9-F2EEE3939041}" srcOrd="0" destOrd="0" presId="urn:microsoft.com/office/officeart/2005/8/layout/process4"/>
    <dgm:cxn modelId="{15F42C01-4E10-4543-AC1E-A3CD74AB9D55}" type="presParOf" srcId="{91A1C801-4B31-4374-A69A-C8A0149C5F02}" destId="{699D2A9D-777E-4ECB-8ABD-0190F67FBA8D}" srcOrd="1" destOrd="0" presId="urn:microsoft.com/office/officeart/2005/8/layout/process4"/>
    <dgm:cxn modelId="{0A7FE7D5-14FD-4B6B-99A7-E91E53A04019}" type="presParOf" srcId="{91A1C801-4B31-4374-A69A-C8A0149C5F02}" destId="{E44B36A2-2624-4324-B557-C80744051BA8}" srcOrd="2" destOrd="0" presId="urn:microsoft.com/office/officeart/2005/8/layout/process4"/>
    <dgm:cxn modelId="{74398B27-4712-4D94-811D-1D91F9C95ECD}" type="presParOf" srcId="{E44B36A2-2624-4324-B557-C80744051BA8}" destId="{B4CA1FF4-F0DE-47E8-B362-20290C03053B}" srcOrd="0" destOrd="0" presId="urn:microsoft.com/office/officeart/2005/8/layout/process4"/>
    <dgm:cxn modelId="{349D89EA-EDB3-4FB8-9B86-AE7F8CACB154}" type="presParOf" srcId="{E44B36A2-2624-4324-B557-C80744051BA8}" destId="{D51779DC-E59C-488F-8B4A-617210AE8738}" srcOrd="1" destOrd="0" presId="urn:microsoft.com/office/officeart/2005/8/layout/process4"/>
    <dgm:cxn modelId="{699BC2F0-07DB-4A96-9FA4-E8F5F33DDD17}" type="presParOf" srcId="{E44B36A2-2624-4324-B557-C80744051BA8}" destId="{C6B4F228-857E-4B19-94FF-54C33BBFE63E}" srcOrd="2" destOrd="0" presId="urn:microsoft.com/office/officeart/2005/8/layout/process4"/>
    <dgm:cxn modelId="{519AD188-2C60-42CD-888B-691833889B5D}" type="presParOf" srcId="{C6B4F228-857E-4B19-94FF-54C33BBFE63E}" destId="{1B8E81DB-A7E7-4C26-9EBD-A815563F0EF6}" srcOrd="0" destOrd="0" presId="urn:microsoft.com/office/officeart/2005/8/layout/process4"/>
    <dgm:cxn modelId="{27AE350F-2A0C-4B0A-BD99-D1819D074DF0}" type="presParOf" srcId="{C6B4F228-857E-4B19-94FF-54C33BBFE63E}" destId="{CFAD08CC-9145-46D8-AA43-2FEB13B93BD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2C548D-DBF1-4CF5-A92B-B621341C478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A777CC9-F7B8-4AA9-A7B2-DE5480614D0A}">
      <dgm:prSet/>
      <dgm:spPr/>
      <dgm:t>
        <a:bodyPr/>
        <a:lstStyle/>
        <a:p>
          <a:r>
            <a:rPr lang="en-US" dirty="0"/>
            <a:t>Whom would you like to see give a guest lecture?</a:t>
          </a:r>
        </a:p>
      </dgm:t>
    </dgm:pt>
    <dgm:pt modelId="{DED8BF17-87B5-4AF4-9472-B7901421130F}" type="parTrans" cxnId="{7D56E180-FD63-4E84-A067-10D5A52450D8}">
      <dgm:prSet/>
      <dgm:spPr/>
      <dgm:t>
        <a:bodyPr/>
        <a:lstStyle/>
        <a:p>
          <a:endParaRPr lang="en-US"/>
        </a:p>
      </dgm:t>
    </dgm:pt>
    <dgm:pt modelId="{8D6FBA80-FC6D-4C92-A40A-B9313C653F41}" type="sibTrans" cxnId="{7D56E180-FD63-4E84-A067-10D5A52450D8}">
      <dgm:prSet/>
      <dgm:spPr/>
      <dgm:t>
        <a:bodyPr/>
        <a:lstStyle/>
        <a:p>
          <a:endParaRPr lang="en-US"/>
        </a:p>
      </dgm:t>
    </dgm:pt>
    <dgm:pt modelId="{AF650079-16E3-4679-8B0A-94758DDF39BC}">
      <dgm:prSet/>
      <dgm:spPr/>
      <dgm:t>
        <a:bodyPr/>
        <a:lstStyle/>
        <a:p>
          <a:r>
            <a:rPr lang="en-US" dirty="0"/>
            <a:t>What topics in the data/cybersecurity interest you? </a:t>
          </a:r>
        </a:p>
      </dgm:t>
    </dgm:pt>
    <dgm:pt modelId="{DABBB447-6FA2-419F-8824-BA80E407B9B3}" type="parTrans" cxnId="{A9FFADF3-61DC-4481-B448-3B209B24DC50}">
      <dgm:prSet/>
      <dgm:spPr/>
      <dgm:t>
        <a:bodyPr/>
        <a:lstStyle/>
        <a:p>
          <a:endParaRPr lang="en-US"/>
        </a:p>
      </dgm:t>
    </dgm:pt>
    <dgm:pt modelId="{E11B7F1F-4B79-4C60-AE8B-B7A4BA33F27B}" type="sibTrans" cxnId="{A9FFADF3-61DC-4481-B448-3B209B24DC50}">
      <dgm:prSet/>
      <dgm:spPr/>
      <dgm:t>
        <a:bodyPr/>
        <a:lstStyle/>
        <a:p>
          <a:endParaRPr lang="en-US"/>
        </a:p>
      </dgm:t>
    </dgm:pt>
    <dgm:pt modelId="{8EAC7D02-030B-47C2-BA45-4709AA064A68}" type="pres">
      <dgm:prSet presAssocID="{872C548D-DBF1-4CF5-A92B-B621341C4782}" presName="root" presStyleCnt="0">
        <dgm:presLayoutVars>
          <dgm:dir/>
          <dgm:resizeHandles val="exact"/>
        </dgm:presLayoutVars>
      </dgm:prSet>
      <dgm:spPr/>
    </dgm:pt>
    <dgm:pt modelId="{292DE11C-92D7-44FE-A5B9-206DA18CACE9}" type="pres">
      <dgm:prSet presAssocID="{BA777CC9-F7B8-4AA9-A7B2-DE5480614D0A}" presName="compNode" presStyleCnt="0"/>
      <dgm:spPr/>
    </dgm:pt>
    <dgm:pt modelId="{D2BCF76C-5116-4CE3-9605-84ED29497653}" type="pres">
      <dgm:prSet presAssocID="{BA777CC9-F7B8-4AA9-A7B2-DE5480614D0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37489E4-192A-498A-A3AC-144BA33711BC}" type="pres">
      <dgm:prSet presAssocID="{BA777CC9-F7B8-4AA9-A7B2-DE5480614D0A}" presName="spaceRect" presStyleCnt="0"/>
      <dgm:spPr/>
    </dgm:pt>
    <dgm:pt modelId="{8FCA2B94-F6F4-4A8A-AF41-68D8A3B5D71A}" type="pres">
      <dgm:prSet presAssocID="{BA777CC9-F7B8-4AA9-A7B2-DE5480614D0A}" presName="textRect" presStyleLbl="revTx" presStyleIdx="0" presStyleCnt="2">
        <dgm:presLayoutVars>
          <dgm:chMax val="1"/>
          <dgm:chPref val="1"/>
        </dgm:presLayoutVars>
      </dgm:prSet>
      <dgm:spPr/>
    </dgm:pt>
    <dgm:pt modelId="{ADFF7F11-B8AF-4BE4-B53F-A1D221E50230}" type="pres">
      <dgm:prSet presAssocID="{8D6FBA80-FC6D-4C92-A40A-B9313C653F41}" presName="sibTrans" presStyleCnt="0"/>
      <dgm:spPr/>
    </dgm:pt>
    <dgm:pt modelId="{42DE45A8-3F96-436C-8762-6E035848BA62}" type="pres">
      <dgm:prSet presAssocID="{AF650079-16E3-4679-8B0A-94758DDF39BC}" presName="compNode" presStyleCnt="0"/>
      <dgm:spPr/>
    </dgm:pt>
    <dgm:pt modelId="{196BC2A7-C57B-42CF-8395-3DC9EB0308CA}" type="pres">
      <dgm:prSet presAssocID="{AF650079-16E3-4679-8B0A-94758DDF39B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FCB47A1-9AB4-4C82-A93D-F23DD6589D8A}" type="pres">
      <dgm:prSet presAssocID="{AF650079-16E3-4679-8B0A-94758DDF39BC}" presName="spaceRect" presStyleCnt="0"/>
      <dgm:spPr/>
    </dgm:pt>
    <dgm:pt modelId="{99E5CB35-81B8-4AFF-8C20-75BBED180486}" type="pres">
      <dgm:prSet presAssocID="{AF650079-16E3-4679-8B0A-94758DDF39B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D56E180-FD63-4E84-A067-10D5A52450D8}" srcId="{872C548D-DBF1-4CF5-A92B-B621341C4782}" destId="{BA777CC9-F7B8-4AA9-A7B2-DE5480614D0A}" srcOrd="0" destOrd="0" parTransId="{DED8BF17-87B5-4AF4-9472-B7901421130F}" sibTransId="{8D6FBA80-FC6D-4C92-A40A-B9313C653F41}"/>
    <dgm:cxn modelId="{398585B3-1E78-4930-B59C-3718E1E1A2BF}" type="presOf" srcId="{AF650079-16E3-4679-8B0A-94758DDF39BC}" destId="{99E5CB35-81B8-4AFF-8C20-75BBED180486}" srcOrd="0" destOrd="0" presId="urn:microsoft.com/office/officeart/2018/2/layout/IconLabelList"/>
    <dgm:cxn modelId="{A9FFADF3-61DC-4481-B448-3B209B24DC50}" srcId="{872C548D-DBF1-4CF5-A92B-B621341C4782}" destId="{AF650079-16E3-4679-8B0A-94758DDF39BC}" srcOrd="1" destOrd="0" parTransId="{DABBB447-6FA2-419F-8824-BA80E407B9B3}" sibTransId="{E11B7F1F-4B79-4C60-AE8B-B7A4BA33F27B}"/>
    <dgm:cxn modelId="{0D5021F6-431F-48C0-8D5B-00E248999D58}" type="presOf" srcId="{BA777CC9-F7B8-4AA9-A7B2-DE5480614D0A}" destId="{8FCA2B94-F6F4-4A8A-AF41-68D8A3B5D71A}" srcOrd="0" destOrd="0" presId="urn:microsoft.com/office/officeart/2018/2/layout/IconLabelList"/>
    <dgm:cxn modelId="{3E7071FA-2D25-456D-93CF-5110299BBA57}" type="presOf" srcId="{872C548D-DBF1-4CF5-A92B-B621341C4782}" destId="{8EAC7D02-030B-47C2-BA45-4709AA064A68}" srcOrd="0" destOrd="0" presId="urn:microsoft.com/office/officeart/2018/2/layout/IconLabelList"/>
    <dgm:cxn modelId="{84D5374F-7F0D-42D8-95C8-08311FA49DC2}" type="presParOf" srcId="{8EAC7D02-030B-47C2-BA45-4709AA064A68}" destId="{292DE11C-92D7-44FE-A5B9-206DA18CACE9}" srcOrd="0" destOrd="0" presId="urn:microsoft.com/office/officeart/2018/2/layout/IconLabelList"/>
    <dgm:cxn modelId="{CB5E7B73-FA48-4E01-A199-345E9060C7FD}" type="presParOf" srcId="{292DE11C-92D7-44FE-A5B9-206DA18CACE9}" destId="{D2BCF76C-5116-4CE3-9605-84ED29497653}" srcOrd="0" destOrd="0" presId="urn:microsoft.com/office/officeart/2018/2/layout/IconLabelList"/>
    <dgm:cxn modelId="{B41ED368-DED3-44A4-B6F3-0F2F4852279C}" type="presParOf" srcId="{292DE11C-92D7-44FE-A5B9-206DA18CACE9}" destId="{E37489E4-192A-498A-A3AC-144BA33711BC}" srcOrd="1" destOrd="0" presId="urn:microsoft.com/office/officeart/2018/2/layout/IconLabelList"/>
    <dgm:cxn modelId="{0013B483-9696-4B15-9F3A-9797CCA6A08C}" type="presParOf" srcId="{292DE11C-92D7-44FE-A5B9-206DA18CACE9}" destId="{8FCA2B94-F6F4-4A8A-AF41-68D8A3B5D71A}" srcOrd="2" destOrd="0" presId="urn:microsoft.com/office/officeart/2018/2/layout/IconLabelList"/>
    <dgm:cxn modelId="{8139F92C-1E6B-47CE-A856-99B9D69C9952}" type="presParOf" srcId="{8EAC7D02-030B-47C2-BA45-4709AA064A68}" destId="{ADFF7F11-B8AF-4BE4-B53F-A1D221E50230}" srcOrd="1" destOrd="0" presId="urn:microsoft.com/office/officeart/2018/2/layout/IconLabelList"/>
    <dgm:cxn modelId="{0CC47808-662D-4C34-8363-0454BE482E27}" type="presParOf" srcId="{8EAC7D02-030B-47C2-BA45-4709AA064A68}" destId="{42DE45A8-3F96-436C-8762-6E035848BA62}" srcOrd="2" destOrd="0" presId="urn:microsoft.com/office/officeart/2018/2/layout/IconLabelList"/>
    <dgm:cxn modelId="{16A2B0F1-04CF-488D-B8FF-C2421954ED2F}" type="presParOf" srcId="{42DE45A8-3F96-436C-8762-6E035848BA62}" destId="{196BC2A7-C57B-42CF-8395-3DC9EB0308CA}" srcOrd="0" destOrd="0" presId="urn:microsoft.com/office/officeart/2018/2/layout/IconLabelList"/>
    <dgm:cxn modelId="{25F23F05-5D78-4D70-ADB8-91FA22145D01}" type="presParOf" srcId="{42DE45A8-3F96-436C-8762-6E035848BA62}" destId="{CFCB47A1-9AB4-4C82-A93D-F23DD6589D8A}" srcOrd="1" destOrd="0" presId="urn:microsoft.com/office/officeart/2018/2/layout/IconLabelList"/>
    <dgm:cxn modelId="{B7BFF17E-96E1-45A5-BA2E-F199C00B0C50}" type="presParOf" srcId="{42DE45A8-3F96-436C-8762-6E035848BA62}" destId="{99E5CB35-81B8-4AFF-8C20-75BBED18048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109ED-C059-4948-B5C9-2F029E53DF9A}">
      <dsp:nvSpPr>
        <dsp:cNvPr id="0" name=""/>
        <dsp:cNvSpPr/>
      </dsp:nvSpPr>
      <dsp:spPr>
        <a:xfrm>
          <a:off x="820" y="273126"/>
          <a:ext cx="3324308" cy="3989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368" tIns="0" rIns="32836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Define and understand how different kinds of databases (</a:t>
          </a:r>
          <a:r>
            <a:rPr lang="en-US" sz="1400" kern="1200" dirty="0"/>
            <a:t>flat file, spreadsheet, relational, data warehouse, NoSQL, blockchain) </a:t>
          </a:r>
          <a:r>
            <a:rPr lang="en-US" sz="1900" kern="1200" dirty="0"/>
            <a:t>work</a:t>
          </a:r>
        </a:p>
      </dsp:txBody>
      <dsp:txXfrm>
        <a:off x="820" y="1868794"/>
        <a:ext cx="3324308" cy="2393502"/>
      </dsp:txXfrm>
    </dsp:sp>
    <dsp:sp modelId="{D2AFEACA-CE54-4EA4-9DBC-19DE96543070}">
      <dsp:nvSpPr>
        <dsp:cNvPr id="0" name=""/>
        <dsp:cNvSpPr/>
      </dsp:nvSpPr>
      <dsp:spPr>
        <a:xfrm>
          <a:off x="820" y="273126"/>
          <a:ext cx="3324308" cy="15956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368" tIns="165100" rIns="32836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820" y="273126"/>
        <a:ext cx="3324308" cy="1595668"/>
      </dsp:txXfrm>
    </dsp:sp>
    <dsp:sp modelId="{DA153EF4-352B-4BAD-940A-8620A1318631}">
      <dsp:nvSpPr>
        <dsp:cNvPr id="0" name=""/>
        <dsp:cNvSpPr/>
      </dsp:nvSpPr>
      <dsp:spPr>
        <a:xfrm>
          <a:off x="3591073" y="273126"/>
          <a:ext cx="3324308" cy="3989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368" tIns="0" rIns="328368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Describe various cybersecurity threats against different types of data and how to select controls</a:t>
          </a:r>
        </a:p>
        <a:p>
          <a:pPr marL="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3591073" y="1868794"/>
        <a:ext cx="3324308" cy="2393502"/>
      </dsp:txXfrm>
    </dsp:sp>
    <dsp:sp modelId="{D568BD66-DD4C-4BD4-8CC8-0D31A1B10B46}">
      <dsp:nvSpPr>
        <dsp:cNvPr id="0" name=""/>
        <dsp:cNvSpPr/>
      </dsp:nvSpPr>
      <dsp:spPr>
        <a:xfrm>
          <a:off x="3591073" y="273126"/>
          <a:ext cx="3324308" cy="15956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368" tIns="165100" rIns="32836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1073" y="273126"/>
        <a:ext cx="3324308" cy="1595668"/>
      </dsp:txXfrm>
    </dsp:sp>
    <dsp:sp modelId="{81FA2AE9-3FBD-47C4-AB57-E9FA0A3F3DEC}">
      <dsp:nvSpPr>
        <dsp:cNvPr id="0" name=""/>
        <dsp:cNvSpPr/>
      </dsp:nvSpPr>
      <dsp:spPr>
        <a:xfrm>
          <a:off x="7181326" y="273126"/>
          <a:ext cx="3324308" cy="3989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368" tIns="0" rIns="32836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Understand how these concepts apply to your organization</a:t>
          </a:r>
        </a:p>
      </dsp:txBody>
      <dsp:txXfrm>
        <a:off x="7181326" y="1868794"/>
        <a:ext cx="3324308" cy="2393502"/>
      </dsp:txXfrm>
    </dsp:sp>
    <dsp:sp modelId="{084032A5-B547-4AA1-8EA2-D463A1D8134B}">
      <dsp:nvSpPr>
        <dsp:cNvPr id="0" name=""/>
        <dsp:cNvSpPr/>
      </dsp:nvSpPr>
      <dsp:spPr>
        <a:xfrm>
          <a:off x="7181326" y="273126"/>
          <a:ext cx="3324308" cy="15956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368" tIns="165100" rIns="32836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1326" y="273126"/>
        <a:ext cx="3324308" cy="1595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A8966-6C71-4248-9004-932FB0EC74BE}">
      <dsp:nvSpPr>
        <dsp:cNvPr id="0" name=""/>
        <dsp:cNvSpPr/>
      </dsp:nvSpPr>
      <dsp:spPr>
        <a:xfrm>
          <a:off x="957563" y="1067"/>
          <a:ext cx="1918320" cy="1150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Cyberweapons range from psychologically manipulative to highly destructive</a:t>
          </a:r>
        </a:p>
      </dsp:txBody>
      <dsp:txXfrm>
        <a:off x="957563" y="1067"/>
        <a:ext cx="1918320" cy="1150992"/>
      </dsp:txXfrm>
    </dsp:sp>
    <dsp:sp modelId="{31848301-B8E3-42D8-8083-67C72A4EEED7}">
      <dsp:nvSpPr>
        <dsp:cNvPr id="0" name=""/>
        <dsp:cNvSpPr/>
      </dsp:nvSpPr>
      <dsp:spPr>
        <a:xfrm>
          <a:off x="3067716" y="1067"/>
          <a:ext cx="1918320" cy="1150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Cyberweapons are used by Nation-State everyday</a:t>
          </a:r>
        </a:p>
      </dsp:txBody>
      <dsp:txXfrm>
        <a:off x="3067716" y="1067"/>
        <a:ext cx="1918320" cy="1150992"/>
      </dsp:txXfrm>
    </dsp:sp>
    <dsp:sp modelId="{D09E33C0-B7E6-4C66-9E71-3CDB557411B8}">
      <dsp:nvSpPr>
        <dsp:cNvPr id="0" name=""/>
        <dsp:cNvSpPr/>
      </dsp:nvSpPr>
      <dsp:spPr>
        <a:xfrm>
          <a:off x="957563" y="1343891"/>
          <a:ext cx="1918320" cy="1150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Our society rests on the bedrock of IT – we keep our secrets in the cyber domain</a:t>
          </a:r>
        </a:p>
      </dsp:txBody>
      <dsp:txXfrm>
        <a:off x="957563" y="1343891"/>
        <a:ext cx="1918320" cy="1150992"/>
      </dsp:txXfrm>
    </dsp:sp>
    <dsp:sp modelId="{38D308A1-7F31-4E9B-898C-BF1ABA7E6CFE}">
      <dsp:nvSpPr>
        <dsp:cNvPr id="0" name=""/>
        <dsp:cNvSpPr/>
      </dsp:nvSpPr>
      <dsp:spPr>
        <a:xfrm>
          <a:off x="3067716" y="1343891"/>
          <a:ext cx="1918320" cy="1150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We are inventing new vulnerabilities faster than we can eliminate old ones </a:t>
          </a:r>
        </a:p>
      </dsp:txBody>
      <dsp:txXfrm>
        <a:off x="3067716" y="1343891"/>
        <a:ext cx="1918320" cy="1150992"/>
      </dsp:txXfrm>
    </dsp:sp>
    <dsp:sp modelId="{55A31CA4-FE07-4E04-AA9B-0FDA047BFED4}">
      <dsp:nvSpPr>
        <dsp:cNvPr id="0" name=""/>
        <dsp:cNvSpPr/>
      </dsp:nvSpPr>
      <dsp:spPr>
        <a:xfrm>
          <a:off x="957563" y="2686716"/>
          <a:ext cx="1918320" cy="1150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We are somewhere around WWI in the cyber world today</a:t>
          </a:r>
        </a:p>
      </dsp:txBody>
      <dsp:txXfrm>
        <a:off x="957563" y="2686716"/>
        <a:ext cx="1918320" cy="1150992"/>
      </dsp:txXfrm>
    </dsp:sp>
    <dsp:sp modelId="{D7367658-F6D1-43EA-AD13-84AD7D599E99}">
      <dsp:nvSpPr>
        <dsp:cNvPr id="0" name=""/>
        <dsp:cNvSpPr/>
      </dsp:nvSpPr>
      <dsp:spPr>
        <a:xfrm>
          <a:off x="3067716" y="2686716"/>
          <a:ext cx="1918320" cy="1150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 has Cyber Mission Forces (133 teams; 6000 troops)</a:t>
          </a:r>
        </a:p>
      </dsp:txBody>
      <dsp:txXfrm>
        <a:off x="3067716" y="2686716"/>
        <a:ext cx="1918320" cy="1150992"/>
      </dsp:txXfrm>
    </dsp:sp>
    <dsp:sp modelId="{EED6D689-5712-4679-A104-FD75DDBB7E53}">
      <dsp:nvSpPr>
        <dsp:cNvPr id="0" name=""/>
        <dsp:cNvSpPr/>
      </dsp:nvSpPr>
      <dsp:spPr>
        <a:xfrm>
          <a:off x="2012639" y="4029540"/>
          <a:ext cx="1918320" cy="1150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 modern military can live without cyberspatialities</a:t>
          </a:r>
        </a:p>
      </dsp:txBody>
      <dsp:txXfrm>
        <a:off x="2012639" y="4029540"/>
        <a:ext cx="1918320" cy="1150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E20D5-8370-475F-ACE9-F2EEE3939041}">
      <dsp:nvSpPr>
        <dsp:cNvPr id="0" name=""/>
        <dsp:cNvSpPr/>
      </dsp:nvSpPr>
      <dsp:spPr>
        <a:xfrm>
          <a:off x="0" y="3283738"/>
          <a:ext cx="6830568" cy="21544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Make informed decisions quicker</a:t>
          </a:r>
        </a:p>
      </dsp:txBody>
      <dsp:txXfrm>
        <a:off x="0" y="3283738"/>
        <a:ext cx="6830568" cy="2154488"/>
      </dsp:txXfrm>
    </dsp:sp>
    <dsp:sp modelId="{D51779DC-E59C-488F-8B4A-617210AE8738}">
      <dsp:nvSpPr>
        <dsp:cNvPr id="0" name=""/>
        <dsp:cNvSpPr/>
      </dsp:nvSpPr>
      <dsp:spPr>
        <a:xfrm rot="10800000">
          <a:off x="0" y="2453"/>
          <a:ext cx="6830568" cy="331360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Efficient Way of Handling </a:t>
          </a:r>
        </a:p>
      </dsp:txBody>
      <dsp:txXfrm rot="-10800000">
        <a:off x="0" y="2453"/>
        <a:ext cx="6830568" cy="1163074"/>
      </dsp:txXfrm>
    </dsp:sp>
    <dsp:sp modelId="{1B8E81DB-A7E7-4C26-9EBD-A815563F0EF6}">
      <dsp:nvSpPr>
        <dsp:cNvPr id="0" name=""/>
        <dsp:cNvSpPr/>
      </dsp:nvSpPr>
      <dsp:spPr>
        <a:xfrm>
          <a:off x="0" y="1165527"/>
          <a:ext cx="3415283" cy="9907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Large amounts of data</a:t>
          </a:r>
        </a:p>
      </dsp:txBody>
      <dsp:txXfrm>
        <a:off x="0" y="1165527"/>
        <a:ext cx="3415283" cy="990767"/>
      </dsp:txXfrm>
    </dsp:sp>
    <dsp:sp modelId="{CFAD08CC-9145-46D8-AA43-2FEB13B93BDC}">
      <dsp:nvSpPr>
        <dsp:cNvPr id="0" name=""/>
        <dsp:cNvSpPr/>
      </dsp:nvSpPr>
      <dsp:spPr>
        <a:xfrm>
          <a:off x="3415284" y="1165527"/>
          <a:ext cx="3415283" cy="99076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Multiple types of data</a:t>
          </a:r>
        </a:p>
      </dsp:txBody>
      <dsp:txXfrm>
        <a:off x="3415284" y="1165527"/>
        <a:ext cx="3415283" cy="990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CF76C-5116-4CE3-9605-84ED29497653}">
      <dsp:nvSpPr>
        <dsp:cNvPr id="0" name=""/>
        <dsp:cNvSpPr/>
      </dsp:nvSpPr>
      <dsp:spPr>
        <a:xfrm>
          <a:off x="1747800" y="61160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A2B94-F6F4-4A8A-AF41-68D8A3B5D71A}">
      <dsp:nvSpPr>
        <dsp:cNvPr id="0" name=""/>
        <dsp:cNvSpPr/>
      </dsp:nvSpPr>
      <dsp:spPr>
        <a:xfrm>
          <a:off x="559800" y="302591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Whom would you like to see give a guest lecture?</a:t>
          </a:r>
        </a:p>
      </dsp:txBody>
      <dsp:txXfrm>
        <a:off x="559800" y="3025915"/>
        <a:ext cx="4320000" cy="720000"/>
      </dsp:txXfrm>
    </dsp:sp>
    <dsp:sp modelId="{196BC2A7-C57B-42CF-8395-3DC9EB0308CA}">
      <dsp:nvSpPr>
        <dsp:cNvPr id="0" name=""/>
        <dsp:cNvSpPr/>
      </dsp:nvSpPr>
      <dsp:spPr>
        <a:xfrm>
          <a:off x="6823800" y="61160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5CB35-81B8-4AFF-8C20-75BBED180486}">
      <dsp:nvSpPr>
        <dsp:cNvPr id="0" name=""/>
        <dsp:cNvSpPr/>
      </dsp:nvSpPr>
      <dsp:spPr>
        <a:xfrm>
          <a:off x="5635800" y="302591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topics in the data/cybersecurity interest you? </a:t>
          </a:r>
        </a:p>
      </dsp:txBody>
      <dsp:txXfrm>
        <a:off x="5635800" y="3025915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C0E6D7-64DC-4B50-BB19-AAE4FDA712E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27DD02-3DD7-4074-9A1C-7B76F0C9F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wsj.com/news/articles/SB12402749102983740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https://www.akamai.com/visualizations/enterprise-threat-monitor</a:t>
            </a:r>
          </a:p>
          <a:p>
            <a:endParaRPr lang="en-US" dirty="0"/>
          </a:p>
          <a:p>
            <a:r>
              <a:rPr lang="en-US" dirty="0"/>
              <a:t>https://www.akamai.com/visualizations/visualizing-akamai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DD02-3DD7-4074-9A1C-7B76F0C9F5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4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2" name="Shape 10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" action="ppaction://noaction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http://online.wsj.com/news/articles/SB124027491029837401</a:t>
            </a:r>
          </a:p>
        </p:txBody>
      </p:sp>
    </p:spTree>
    <p:extLst>
      <p:ext uri="{BB962C8B-B14F-4D97-AF65-F5344CB8AC3E}">
        <p14:creationId xmlns:p14="http://schemas.microsoft.com/office/powerpoint/2010/main" val="2337694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Lockheed Martin F-35 vs. Chinese J-20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D3214-B126-4A6C-A9AB-AF57CBBAE3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6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DD02-3DD7-4074-9A1C-7B76F0C9F5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4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Cybercriminal – is after your money</a:t>
            </a:r>
          </a:p>
          <a:p>
            <a:r>
              <a:rPr lang="en-US" dirty="0"/>
              <a:t> - Insider  - Snowden &amp; every employee </a:t>
            </a:r>
          </a:p>
          <a:p>
            <a:r>
              <a:rPr lang="en-US" dirty="0"/>
              <a:t> - Nation-State – cyberwarfare </a:t>
            </a:r>
          </a:p>
          <a:p>
            <a:r>
              <a:rPr lang="en-US" dirty="0"/>
              <a:t> - Activists – Anonymous and others</a:t>
            </a:r>
          </a:p>
          <a:p>
            <a:r>
              <a:rPr lang="en-US" dirty="0"/>
              <a:t> - Script Kiddies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D3214-B126-4A6C-A9AB-AF57CBBAE3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6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USA, Russia, China, UK, </a:t>
            </a:r>
          </a:p>
          <a:p>
            <a:r>
              <a:rPr lang="en-US" dirty="0"/>
              <a:t>North Korea, Iran, and Israel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D3214-B126-4A6C-A9AB-AF57CBBAE3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99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practice a lot in-class.</a:t>
            </a:r>
            <a:r>
              <a:rPr lang="en-US" baseline="0" dirty="0"/>
              <a:t> You will have to practice at home. If stuck, ask for help from me and classmates. </a:t>
            </a:r>
          </a:p>
          <a:p>
            <a:endParaRPr lang="en-US" baseline="0" dirty="0"/>
          </a:p>
          <a:p>
            <a:r>
              <a:rPr lang="en-US" baseline="0" dirty="0"/>
              <a:t>It is okay to struggle – nothing of value comes without struggle (Dalai Lama). </a:t>
            </a:r>
          </a:p>
          <a:p>
            <a:endParaRPr lang="en-US" baseline="0" dirty="0"/>
          </a:p>
          <a:p>
            <a:r>
              <a:rPr lang="en-US" baseline="0" dirty="0"/>
              <a:t>The material in this class cannot be learned over 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91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https://leanin.org/about  - Sheryl Sandberg’s non-profit - - Mission to empower women to achieve their ambitions</a:t>
            </a:r>
          </a:p>
        </p:txBody>
      </p:sp>
    </p:spTree>
    <p:extLst>
      <p:ext uri="{BB962C8B-B14F-4D97-AF65-F5344CB8AC3E}">
        <p14:creationId xmlns:p14="http://schemas.microsoft.com/office/powerpoint/2010/main" val="1950385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https://www.akamai.com/visualizations/visualizing-akamai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DD02-3DD7-4074-9A1C-7B76F0C9F5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14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7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8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3151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2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6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5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1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3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7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lag_of_China" TargetMode="External"/><Relationship Id="rId13" Type="http://schemas.openxmlformats.org/officeDocument/2006/relationships/hyperlink" Target="https://es.wikipedia.org/wiki/Archivo:Flag_of_North_Korea_(3-2).svg" TargetMode="External"/><Relationship Id="rId1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17" Type="http://schemas.openxmlformats.org/officeDocument/2006/relationships/hyperlink" Target="https://en.wikipedia.org/wiki/Flag_of_Israel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travel.org/shared/file:soviet_flag.png" TargetMode="External"/><Relationship Id="rId11" Type="http://schemas.openxmlformats.org/officeDocument/2006/relationships/hyperlink" Target="https://openclipart.org/detail/170030/uk-union-flag-by-mr_johnnyp" TargetMode="External"/><Relationship Id="rId5" Type="http://schemas.openxmlformats.org/officeDocument/2006/relationships/image" Target="../media/image21.png"/><Relationship Id="rId15" Type="http://schemas.openxmlformats.org/officeDocument/2006/relationships/hyperlink" Target="https://www.heraldik-wiki.de/wiki/Wappen_des_Iran" TargetMode="External"/><Relationship Id="rId10" Type="http://schemas.openxmlformats.org/officeDocument/2006/relationships/image" Target="../media/image23.png"/><Relationship Id="rId19" Type="http://schemas.openxmlformats.org/officeDocument/2006/relationships/image" Target="../media/image28.png"/><Relationship Id="rId4" Type="http://schemas.openxmlformats.org/officeDocument/2006/relationships/hyperlink" Target="https://en.wikipedia.org/wiki/Federal_holidays_in_the_United_States" TargetMode="External"/><Relationship Id="rId9" Type="http://schemas.openxmlformats.org/officeDocument/2006/relationships/hyperlink" Target="https://creativecommons.org/licenses/by-sa/3.0/" TargetMode="External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amai.com/visualizations/visualizing-akamai" TargetMode="External"/><Relationship Id="rId2" Type="http://schemas.openxmlformats.org/officeDocument/2006/relationships/hyperlink" Target="https://www.akamai.com/visualizations/enterprise-threat-monito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5DF80527-BF4C-4F2C-931D-9892BB913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0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AFA49-FB6B-49F0-8006-3AB18254B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EMAD 5472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A5CF-3427-4A30-97BD-52320F189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8375564" cy="1208141"/>
          </a:xfrm>
        </p:spPr>
        <p:txBody>
          <a:bodyPr>
            <a:normAutofit/>
          </a:bodyPr>
          <a:lstStyle/>
          <a:p>
            <a:r>
              <a:rPr lang="en-US" sz="2000" b="1" dirty="0"/>
              <a:t>Data Management and Security in Aerospace &amp; Defense</a:t>
            </a:r>
          </a:p>
          <a:p>
            <a:r>
              <a:rPr lang="en-US" sz="2000" dirty="0"/>
              <a:t>Dr. Alexandra Durcikova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41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ina-j20-stealth-fighterAircraft.jpg" descr="china-j20-stealth-fighterAircraft.jpg">
            <a:extLst>
              <a:ext uri="{FF2B5EF4-FFF2-40B4-BE49-F238E27FC236}">
                <a16:creationId xmlns:a16="http://schemas.microsoft.com/office/drawing/2014/main" id="{CAFFEAF1-3235-4FB4-B222-206D454AC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82" r="27527" b="1"/>
          <a:stretch/>
        </p:blipFill>
        <p:spPr>
          <a:xfrm>
            <a:off x="6358300" y="705781"/>
            <a:ext cx="5092361" cy="5175504"/>
          </a:xfrm>
          <a:prstGeom prst="rect">
            <a:avLst/>
          </a:prstGeom>
        </p:spPr>
      </p:pic>
      <p:pic>
        <p:nvPicPr>
          <p:cNvPr id="3" name="f-35-on-runway.jpg" descr="Lockheed Martin F-35&#10;">
            <a:extLst>
              <a:ext uri="{FF2B5EF4-FFF2-40B4-BE49-F238E27FC236}">
                <a16:creationId xmlns:a16="http://schemas.microsoft.com/office/drawing/2014/main" id="{FD1E669E-A5CE-4A95-B7EF-6CB8449E07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75" r="17348"/>
          <a:stretch/>
        </p:blipFill>
        <p:spPr>
          <a:xfrm>
            <a:off x="741341" y="705781"/>
            <a:ext cx="5092361" cy="5175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A62241-3BC9-4591-AE86-9DBE735055D6}"/>
              </a:ext>
            </a:extLst>
          </p:cNvPr>
          <p:cNvSpPr txBox="1"/>
          <p:nvPr/>
        </p:nvSpPr>
        <p:spPr>
          <a:xfrm>
            <a:off x="1282890" y="5172501"/>
            <a:ext cx="320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Lockheed Martin F-35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B6A78-048B-4C60-9DEB-78279D8893C6}"/>
              </a:ext>
            </a:extLst>
          </p:cNvPr>
          <p:cNvSpPr txBox="1"/>
          <p:nvPr/>
        </p:nvSpPr>
        <p:spPr>
          <a:xfrm>
            <a:off x="6646460" y="5308979"/>
            <a:ext cx="191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Chinese J-20</a:t>
            </a:r>
          </a:p>
        </p:txBody>
      </p:sp>
    </p:spTree>
    <p:extLst>
      <p:ext uri="{BB962C8B-B14F-4D97-AF65-F5344CB8AC3E}">
        <p14:creationId xmlns:p14="http://schemas.microsoft.com/office/powerpoint/2010/main" val="259415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engdu_j_20_the_mighty_chinese_dragon_jet_fighter_412947_aircraft-wallpaper.jpg" descr="chengdu_j_20_the_mighty_chinese_dragon_jet_fighter_412947_aircraft-wallpaper.jpg">
            <a:extLst>
              <a:ext uri="{FF2B5EF4-FFF2-40B4-BE49-F238E27FC236}">
                <a16:creationId xmlns:a16="http://schemas.microsoft.com/office/drawing/2014/main" id="{1AAFAC3E-23DC-406D-A4CA-E4FF0860B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89" r="18064" b="-1"/>
          <a:stretch/>
        </p:blipFill>
        <p:spPr>
          <a:xfrm>
            <a:off x="6325449" y="841248"/>
            <a:ext cx="5092361" cy="5175504"/>
          </a:xfrm>
          <a:prstGeom prst="rect">
            <a:avLst/>
          </a:prstGeom>
        </p:spPr>
      </p:pic>
      <p:pic>
        <p:nvPicPr>
          <p:cNvPr id="2" name="f-35-taxiing-12.jpg" descr="f-35-taxiing-12.jpg">
            <a:extLst>
              <a:ext uri="{FF2B5EF4-FFF2-40B4-BE49-F238E27FC236}">
                <a16:creationId xmlns:a16="http://schemas.microsoft.com/office/drawing/2014/main" id="{F8C2F2BE-9004-4CDD-9706-D3B738AB6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35" r="13719" b="-1"/>
          <a:stretch/>
        </p:blipFill>
        <p:spPr>
          <a:xfrm>
            <a:off x="877910" y="815848"/>
            <a:ext cx="5092361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2BFB-F796-49D3-96F9-BAE94685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9B6B7-CBFA-4081-8A20-09E3DCF89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Offense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6A8ECB-5E41-47C3-A303-7DF6EC15CB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Cybercriminals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Insiders – malicious &amp; non-malicious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Nation-States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Corporations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Hacktivists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Cyber-Fighters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Cyberterrorists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Script Kiddies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9F1360-F825-42A8-9FFF-6E2658B97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defense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C7045C-3B51-437A-B1DC-A5499B185A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Risk Assessment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Ensuring Business Continuity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Intrusion Prevention</a:t>
            </a:r>
          </a:p>
        </p:txBody>
      </p:sp>
      <p:pic>
        <p:nvPicPr>
          <p:cNvPr id="8" name="Picture 2" descr="Image result for white hat vs black hat">
            <a:extLst>
              <a:ext uri="{FF2B5EF4-FFF2-40B4-BE49-F238E27FC236}">
                <a16:creationId xmlns:a16="http://schemas.microsoft.com/office/drawing/2014/main" id="{3029C574-63E2-424D-981B-5E59EC867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12160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16F83D-34CB-49DA-B072-5BC4CED23E87}"/>
              </a:ext>
            </a:extLst>
          </p:cNvPr>
          <p:cNvSpPr txBox="1"/>
          <p:nvPr/>
        </p:nvSpPr>
        <p:spPr>
          <a:xfrm>
            <a:off x="4303711" y="2707779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Defensive | Controls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Vs.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Offensive | Attacks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45C37-681C-48A6-A7D2-C1975F9112EF}"/>
              </a:ext>
            </a:extLst>
          </p:cNvPr>
          <p:cNvSpPr/>
          <p:nvPr/>
        </p:nvSpPr>
        <p:spPr>
          <a:xfrm>
            <a:off x="4429125" y="1257300"/>
            <a:ext cx="3581400" cy="45418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DF5EB-2930-43A4-905C-40A7C658ACB0}"/>
              </a:ext>
            </a:extLst>
          </p:cNvPr>
          <p:cNvSpPr txBox="1"/>
          <p:nvPr/>
        </p:nvSpPr>
        <p:spPr>
          <a:xfrm>
            <a:off x="4456111" y="2860179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Offense | Attacks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Vs.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Defense | Controls </a:t>
            </a:r>
          </a:p>
        </p:txBody>
      </p:sp>
    </p:spTree>
    <p:extLst>
      <p:ext uri="{BB962C8B-B14F-4D97-AF65-F5344CB8AC3E}">
        <p14:creationId xmlns:p14="http://schemas.microsoft.com/office/powerpoint/2010/main" val="175893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FD8A88E-0152-4948-9833-C9020D05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Offense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E2B628CA-A199-42E9-BFDD-5B6A0C846B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03813" y="609600"/>
          <a:ext cx="5943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B64BF-9B3B-4B6A-BCFA-C008D82C8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Cybercriminals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Activists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Insiders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Nation-State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7EAB7-B7F5-4D61-B29B-13DEAA26CDBE}"/>
              </a:ext>
            </a:extLst>
          </p:cNvPr>
          <p:cNvSpPr txBox="1"/>
          <p:nvPr/>
        </p:nvSpPr>
        <p:spPr>
          <a:xfrm>
            <a:off x="5116286" y="5834743"/>
            <a:ext cx="604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Caveat: </a:t>
            </a:r>
            <a:r>
              <a:rPr lang="en-US" dirty="0"/>
              <a:t>cyberweapons are a great leveler</a:t>
            </a:r>
          </a:p>
        </p:txBody>
      </p:sp>
      <p:pic>
        <p:nvPicPr>
          <p:cNvPr id="13" name="Picture 12" descr="A picture containing text, red, brick, outdoor&#10;&#10;Description automatically generated">
            <a:extLst>
              <a:ext uri="{FF2B5EF4-FFF2-40B4-BE49-F238E27FC236}">
                <a16:creationId xmlns:a16="http://schemas.microsoft.com/office/drawing/2014/main" id="{81B3C48B-5C60-4B11-9F47-9327B71825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2429" y="297180"/>
            <a:ext cx="53216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AD352-BABF-40B1-81CC-04041D3F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Seven Sisters of Cyber Conflicts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9C89E80-35B7-47B4-8C24-7027CBAEE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9906" y="2128735"/>
            <a:ext cx="2273599" cy="1197429"/>
          </a:xfrm>
          <a:prstGeom prst="rect">
            <a:avLst/>
          </a:prstGeom>
        </p:spPr>
      </p:pic>
      <p:pic>
        <p:nvPicPr>
          <p:cNvPr id="8" name="Picture 7" descr="A red and yellow flag&#10;&#10;Description automatically generated with low confidence">
            <a:extLst>
              <a:ext uri="{FF2B5EF4-FFF2-40B4-BE49-F238E27FC236}">
                <a16:creationId xmlns:a16="http://schemas.microsoft.com/office/drawing/2014/main" id="{F87A735F-8902-4253-9359-931724EC8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13201" y="2128735"/>
            <a:ext cx="1819396" cy="1259363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F995F4A-63F0-43E9-B20B-4FAE4BEBD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73727" y="2143637"/>
            <a:ext cx="1880730" cy="12538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BC5C64-071E-4730-9A11-668692FFFF3D}"/>
              </a:ext>
            </a:extLst>
          </p:cNvPr>
          <p:cNvSpPr txBox="1"/>
          <p:nvPr/>
        </p:nvSpPr>
        <p:spPr>
          <a:xfrm>
            <a:off x="6289183" y="9339941"/>
            <a:ext cx="103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en.wikipedia.org/wiki/Flag_of_Chin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A1B7CD4-A9AD-4ABD-8B2F-8BFFA9E0E1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766292" y="2128735"/>
            <a:ext cx="1880730" cy="1234229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912FE409-AFFE-4CA1-B385-BAC28F689F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054420" y="3856094"/>
            <a:ext cx="2176136" cy="14518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F6DEEC-C967-4BA1-ADB7-1893C062EA2C}"/>
              </a:ext>
            </a:extLst>
          </p:cNvPr>
          <p:cNvSpPr txBox="1"/>
          <p:nvPr/>
        </p:nvSpPr>
        <p:spPr>
          <a:xfrm>
            <a:off x="769906" y="8314644"/>
            <a:ext cx="217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3" tooltip="https://es.wikipedia.org/wiki/Archivo:Flag_of_North_Korea_(3-2)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6FCFC9E8-42AF-4551-A13A-3E2B04F03F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4742674" y="3803734"/>
            <a:ext cx="2639037" cy="1504251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7225ACF1-7AD5-4F40-B6C4-85BCA4C5D6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8112294" y="3594394"/>
            <a:ext cx="2527328" cy="18375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B49A37-AFC7-44D2-BACF-2ED735016BDF}"/>
              </a:ext>
            </a:extLst>
          </p:cNvPr>
          <p:cNvSpPr txBox="1"/>
          <p:nvPr/>
        </p:nvSpPr>
        <p:spPr>
          <a:xfrm>
            <a:off x="8112293" y="10452393"/>
            <a:ext cx="35186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7" tooltip="https://en.wikipedia.org/wiki/Flag_of_Israe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7E6E6FAF-00B3-4DA4-9851-C0EBA44A967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93829" y="133418"/>
            <a:ext cx="1589314" cy="1589314"/>
          </a:xfrm>
          <a:prstGeom prst="rect">
            <a:avLst/>
          </a:prstGeom>
        </p:spPr>
      </p:pic>
      <p:pic>
        <p:nvPicPr>
          <p:cNvPr id="7" name="Picture 6" descr="Shape, background pattern, rectangle&#10;&#10;Description automatically generated">
            <a:extLst>
              <a:ext uri="{FF2B5EF4-FFF2-40B4-BE49-F238E27FC236}">
                <a16:creationId xmlns:a16="http://schemas.microsoft.com/office/drawing/2014/main" id="{EA986A3B-A71E-4392-8B77-7B0D373277C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25709" y="2128735"/>
            <a:ext cx="2176136" cy="12493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6FA8-7853-4BD6-A0B4-AAA4763B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David Sanger: The Perfect Weapon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1CBC-5D8B-4FD2-948C-789BB5D6C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8955024" cy="3694176"/>
          </a:xfrm>
        </p:spPr>
        <p:txBody>
          <a:bodyPr/>
          <a:lstStyle/>
          <a:p>
            <a:r>
              <a:rPr lang="en-US" b="1" dirty="0"/>
              <a:t>Preface</a:t>
            </a:r>
          </a:p>
          <a:p>
            <a:r>
              <a:rPr lang="en-US" b="1" dirty="0"/>
              <a:t>Prologue</a:t>
            </a:r>
            <a:r>
              <a:rPr lang="en-US" dirty="0"/>
              <a:t> – From Russia, With Love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D5EDF-0CCE-409C-AA96-1D4947653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4331208"/>
            <a:ext cx="9326880" cy="184099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are your reactions to Sanger’s arguments? </a:t>
            </a:r>
          </a:p>
        </p:txBody>
      </p:sp>
    </p:spTree>
    <p:extLst>
      <p:ext uri="{BB962C8B-B14F-4D97-AF65-F5344CB8AC3E}">
        <p14:creationId xmlns:p14="http://schemas.microsoft.com/office/powerpoint/2010/main" val="2428050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9DC2B4-9DEE-474F-A78F-890A6E85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507160"/>
            <a:ext cx="2993571" cy="5438730"/>
          </a:xfrm>
        </p:spPr>
        <p:txBody>
          <a:bodyPr>
            <a:normAutofit/>
          </a:bodyPr>
          <a:lstStyle/>
          <a:p>
            <a:r>
              <a:rPr lang="en-US" sz="3000"/>
              <a:t>Why is the knowledge of storing and accessing data important in management?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38E3737-9F21-4A8F-B428-07FCDC96E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068974"/>
              </p:ext>
            </p:extLst>
          </p:nvPr>
        </p:nvGraphicFramePr>
        <p:xfrm>
          <a:off x="4526280" y="512064"/>
          <a:ext cx="6830568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41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F25CC-9EE6-45CF-8198-EAFA80BA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800" dirty="0"/>
              <a:t>And…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06FFA-BC0A-4829-8E21-320E7074B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800" dirty="0"/>
              <a:t>Must know best practices to defend your data/information</a:t>
            </a:r>
          </a:p>
          <a:p>
            <a:r>
              <a:rPr lang="en-US" sz="2800" dirty="0"/>
              <a:t>Understand the dynamics of cyber threats to do so</a:t>
            </a:r>
          </a:p>
        </p:txBody>
      </p:sp>
    </p:spTree>
    <p:extLst>
      <p:ext uri="{BB962C8B-B14F-4D97-AF65-F5344CB8AC3E}">
        <p14:creationId xmlns:p14="http://schemas.microsoft.com/office/powerpoint/2010/main" val="314782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44A45-A27B-40D6-A082-2A6FC06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Guest Speakers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E39143-0B9D-42F8-B623-571E4236C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92658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416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Class Schedule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Image result for canva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9192" y="625683"/>
            <a:ext cx="5437194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26319" y="6356350"/>
            <a:ext cx="17876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192A-8EE2-4590-B7BA-0974AB10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MIS About?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FB996-8735-47CF-BC17-8AE4E71B0662}"/>
              </a:ext>
            </a:extLst>
          </p:cNvPr>
          <p:cNvCxnSpPr/>
          <p:nvPr/>
        </p:nvCxnSpPr>
        <p:spPr>
          <a:xfrm>
            <a:off x="5661272" y="3149613"/>
            <a:ext cx="0" cy="25334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A8777B-F2C7-4603-9457-09829E19D5F2}"/>
              </a:ext>
            </a:extLst>
          </p:cNvPr>
          <p:cNvCxnSpPr/>
          <p:nvPr/>
        </p:nvCxnSpPr>
        <p:spPr>
          <a:xfrm>
            <a:off x="4144294" y="4433012"/>
            <a:ext cx="26987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818CD3E-7606-45F0-8493-88175BA3A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89" y="2786368"/>
            <a:ext cx="1276068" cy="1276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2D753-AF13-4FDB-973D-9915B983F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24" y="2712334"/>
            <a:ext cx="1336255" cy="133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3DC64F-AB70-4BDA-90EE-7244CF816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92" y="2378053"/>
            <a:ext cx="983827" cy="1364057"/>
          </a:xfrm>
          <a:prstGeom prst="rect">
            <a:avLst/>
          </a:prstGeom>
        </p:spPr>
      </p:pic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3DD8E5F-B4FF-4187-B06E-37ADA2468BE2}"/>
              </a:ext>
            </a:extLst>
          </p:cNvPr>
          <p:cNvSpPr/>
          <p:nvPr/>
        </p:nvSpPr>
        <p:spPr>
          <a:xfrm>
            <a:off x="2611891" y="5456067"/>
            <a:ext cx="2065095" cy="454025"/>
          </a:xfrm>
          <a:prstGeom prst="roundRect">
            <a:avLst/>
          </a:prstGeom>
          <a:solidFill>
            <a:schemeClr val="accent3"/>
          </a:solidFill>
          <a:ln w="25400" cap="flat">
            <a:solidFill>
              <a:srgbClr val="51515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+mn-lt"/>
                <a:ea typeface="+mn-ea"/>
                <a:cs typeface="+mn-cs"/>
                <a:sym typeface="Palatino"/>
              </a:rPr>
              <a:t>CALCULATE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671047-6E2B-432C-8463-3DAE693A7F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953" y="2397779"/>
            <a:ext cx="1886404" cy="99822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E55352-9C5C-4864-A0F6-F075871BCFE4}"/>
              </a:ext>
            </a:extLst>
          </p:cNvPr>
          <p:cNvSpPr/>
          <p:nvPr/>
        </p:nvSpPr>
        <p:spPr>
          <a:xfrm>
            <a:off x="2613054" y="2052117"/>
            <a:ext cx="3015235" cy="2380895"/>
          </a:xfrm>
          <a:prstGeom prst="roundRect">
            <a:avLst/>
          </a:prstGeom>
          <a:solidFill>
            <a:schemeClr val="bg1">
              <a:lumMod val="65000"/>
              <a:alpha val="3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1C6A02-D8F3-41BC-A5C2-6F4E37094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1" y="4731248"/>
            <a:ext cx="1336255" cy="1336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DC85C2-F586-4B8B-B797-27CE72D2F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87" y="4740789"/>
            <a:ext cx="1336255" cy="133625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721CF9-EDC9-42C3-AA53-A1C707AC98C5}"/>
              </a:ext>
            </a:extLst>
          </p:cNvPr>
          <p:cNvSpPr/>
          <p:nvPr/>
        </p:nvSpPr>
        <p:spPr>
          <a:xfrm>
            <a:off x="5710740" y="2039759"/>
            <a:ext cx="3015235" cy="2380895"/>
          </a:xfrm>
          <a:prstGeom prst="roundRect">
            <a:avLst/>
          </a:prstGeom>
          <a:solidFill>
            <a:schemeClr val="bg1">
              <a:lumMod val="65000"/>
              <a:alpha val="3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C12E89-0CBC-4450-9CA0-7E6CD0C7B819}"/>
              </a:ext>
            </a:extLst>
          </p:cNvPr>
          <p:cNvSpPr txBox="1"/>
          <p:nvPr/>
        </p:nvSpPr>
        <p:spPr>
          <a:xfrm>
            <a:off x="2759722" y="4040212"/>
            <a:ext cx="298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Storing and Retrieving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F4B9DD-1A16-409F-B813-86F791CBC45D}"/>
              </a:ext>
            </a:extLst>
          </p:cNvPr>
          <p:cNvSpPr txBox="1"/>
          <p:nvPr/>
        </p:nvSpPr>
        <p:spPr>
          <a:xfrm>
            <a:off x="5704387" y="4038723"/>
            <a:ext cx="298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Analyzing and Visualizing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3D2665-92A4-484F-8BFD-407E16513E7A}"/>
              </a:ext>
            </a:extLst>
          </p:cNvPr>
          <p:cNvSpPr txBox="1"/>
          <p:nvPr/>
        </p:nvSpPr>
        <p:spPr>
          <a:xfrm>
            <a:off x="2676543" y="4433012"/>
            <a:ext cx="298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Automating Data Operations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1F37EC-E74F-47D5-A11D-0DD57E65409B}"/>
              </a:ext>
            </a:extLst>
          </p:cNvPr>
          <p:cNvSpPr txBox="1"/>
          <p:nvPr/>
        </p:nvSpPr>
        <p:spPr>
          <a:xfrm>
            <a:off x="5751005" y="4430566"/>
            <a:ext cx="298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Protecting Data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145C3E-D621-40B4-A937-D9413616B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730" y="4832350"/>
            <a:ext cx="1701458" cy="170145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DB65A5D-A278-4135-9C9A-BBA5A5749345}"/>
              </a:ext>
            </a:extLst>
          </p:cNvPr>
          <p:cNvSpPr/>
          <p:nvPr/>
        </p:nvSpPr>
        <p:spPr>
          <a:xfrm>
            <a:off x="2556305" y="4477105"/>
            <a:ext cx="3015235" cy="2380895"/>
          </a:xfrm>
          <a:prstGeom prst="roundRect">
            <a:avLst/>
          </a:prstGeom>
          <a:solidFill>
            <a:schemeClr val="bg1">
              <a:lumMod val="65000"/>
              <a:alpha val="3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E387EF-44A6-4F45-98BF-3745115AF27D}"/>
              </a:ext>
            </a:extLst>
          </p:cNvPr>
          <p:cNvSpPr/>
          <p:nvPr/>
        </p:nvSpPr>
        <p:spPr>
          <a:xfrm>
            <a:off x="5698857" y="4466552"/>
            <a:ext cx="3015235" cy="2380895"/>
          </a:xfrm>
          <a:prstGeom prst="roundRect">
            <a:avLst/>
          </a:prstGeom>
          <a:solidFill>
            <a:schemeClr val="bg1">
              <a:lumMod val="65000"/>
              <a:alpha val="3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D131A5-7CEF-4060-9320-3EA99D445DD9}"/>
              </a:ext>
            </a:extLst>
          </p:cNvPr>
          <p:cNvSpPr txBox="1"/>
          <p:nvPr/>
        </p:nvSpPr>
        <p:spPr>
          <a:xfrm>
            <a:off x="6569859" y="627616"/>
            <a:ext cx="2119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074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How To Succeed In This Class?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780" y="625684"/>
            <a:ext cx="4677988" cy="54553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47810" y="6356350"/>
            <a:ext cx="1505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in This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5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About Me…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969" y="4637891"/>
            <a:ext cx="1339453" cy="1339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917" y="4879726"/>
            <a:ext cx="1352478" cy="678372"/>
          </a:xfrm>
          <a:prstGeom prst="rect">
            <a:avLst/>
          </a:prstGeom>
        </p:spPr>
      </p:pic>
      <p:pic>
        <p:nvPicPr>
          <p:cNvPr id="6146" name="Picture 2" descr="Image result for slovak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76" y="1806030"/>
            <a:ext cx="3743165" cy="23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ah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60" y="1600531"/>
            <a:ext cx="1833652" cy="137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bratislav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93" y="1606350"/>
            <a:ext cx="1822347" cy="121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Pittsburg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60" y="3093554"/>
            <a:ext cx="1706737" cy="96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Tucs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059" y="3093554"/>
            <a:ext cx="1765680" cy="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5851" y="2468015"/>
            <a:ext cx="2009180" cy="112514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161171" y="3450704"/>
            <a:ext cx="0" cy="17813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58395" y="4299045"/>
            <a:ext cx="1410623" cy="95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8F8E6C6-3DA6-4D74-B606-0A274328C3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6583" y="4462177"/>
            <a:ext cx="1241203" cy="1060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14A396-D0E8-41D1-9DAE-2BA69DEBF0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65851" y="4349625"/>
            <a:ext cx="999380" cy="1389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97C80E-0007-45F3-9611-34DDBCD8375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7485"/>
          <a:stretch/>
        </p:blipFill>
        <p:spPr>
          <a:xfrm>
            <a:off x="8976911" y="4520022"/>
            <a:ext cx="1514202" cy="10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B3E1-DF61-44B2-8B8C-ECC98DC7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EMAD 5472 About?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Data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CC5AC4-DE78-4D78-8604-9D41D3813079}"/>
              </a:ext>
            </a:extLst>
          </p:cNvPr>
          <p:cNvSpPr/>
          <p:nvPr/>
        </p:nvSpPr>
        <p:spPr>
          <a:xfrm>
            <a:off x="2956253" y="1995055"/>
            <a:ext cx="6290006" cy="1223158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A85CC-91EB-4E93-A637-DD922F593B49}"/>
              </a:ext>
            </a:extLst>
          </p:cNvPr>
          <p:cNvSpPr txBox="1"/>
          <p:nvPr/>
        </p:nvSpPr>
        <p:spPr>
          <a:xfrm>
            <a:off x="3241261" y="2017884"/>
            <a:ext cx="62900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Enterprise Architecture as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your foundation &amp; define your operating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a digitized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Exploiting the platform for profitable growth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FCF384-AD65-48CE-A28C-01A9C30161C4}"/>
              </a:ext>
            </a:extLst>
          </p:cNvPr>
          <p:cNvSpPr/>
          <p:nvPr/>
        </p:nvSpPr>
        <p:spPr>
          <a:xfrm>
            <a:off x="2918648" y="5555673"/>
            <a:ext cx="6327611" cy="12231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33162B-64C2-4449-82E5-008819471FA2}"/>
              </a:ext>
            </a:extLst>
          </p:cNvPr>
          <p:cNvSpPr/>
          <p:nvPr/>
        </p:nvSpPr>
        <p:spPr>
          <a:xfrm>
            <a:off x="2918647" y="3558723"/>
            <a:ext cx="2840181" cy="783771"/>
          </a:xfrm>
          <a:prstGeom prst="roundRect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5C4044-40B7-4698-80F4-8492B0547319}"/>
              </a:ext>
            </a:extLst>
          </p:cNvPr>
          <p:cNvSpPr/>
          <p:nvPr/>
        </p:nvSpPr>
        <p:spPr>
          <a:xfrm>
            <a:off x="6103755" y="3558722"/>
            <a:ext cx="2980707" cy="78377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74CE85-5EDA-4DB3-B265-C40E76515062}"/>
              </a:ext>
            </a:extLst>
          </p:cNvPr>
          <p:cNvSpPr/>
          <p:nvPr/>
        </p:nvSpPr>
        <p:spPr>
          <a:xfrm>
            <a:off x="2904797" y="4459269"/>
            <a:ext cx="2840181" cy="783771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F94470-E468-4259-ABE5-4B7C83B752B2}"/>
              </a:ext>
            </a:extLst>
          </p:cNvPr>
          <p:cNvSpPr/>
          <p:nvPr/>
        </p:nvSpPr>
        <p:spPr>
          <a:xfrm>
            <a:off x="6089905" y="4459268"/>
            <a:ext cx="2980707" cy="78377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D6A88-1EA1-45B3-900A-9DA488DA3F50}"/>
              </a:ext>
            </a:extLst>
          </p:cNvPr>
          <p:cNvSpPr txBox="1"/>
          <p:nvPr/>
        </p:nvSpPr>
        <p:spPr>
          <a:xfrm>
            <a:off x="2904797" y="3697075"/>
            <a:ext cx="282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Storing and Retrieving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AAFC67-28F7-4D69-AB31-7D2B4AFB2294}"/>
              </a:ext>
            </a:extLst>
          </p:cNvPr>
          <p:cNvSpPr txBox="1"/>
          <p:nvPr/>
        </p:nvSpPr>
        <p:spPr>
          <a:xfrm>
            <a:off x="6167093" y="3682691"/>
            <a:ext cx="282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Analyzing and Visualizing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1FB290-6668-48B4-AB27-03E6464D7B63}"/>
              </a:ext>
            </a:extLst>
          </p:cNvPr>
          <p:cNvSpPr txBox="1"/>
          <p:nvPr/>
        </p:nvSpPr>
        <p:spPr>
          <a:xfrm>
            <a:off x="2904797" y="4566142"/>
            <a:ext cx="282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Automating Data Operations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A0F64C-DE22-4B75-AA10-27C9BBB3ED35}"/>
              </a:ext>
            </a:extLst>
          </p:cNvPr>
          <p:cNvSpPr txBox="1"/>
          <p:nvPr/>
        </p:nvSpPr>
        <p:spPr>
          <a:xfrm>
            <a:off x="6101256" y="4649566"/>
            <a:ext cx="28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Protecting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F86FB2-44E5-477F-A421-FF9C4C481E8A}"/>
              </a:ext>
            </a:extLst>
          </p:cNvPr>
          <p:cNvSpPr txBox="1"/>
          <p:nvPr/>
        </p:nvSpPr>
        <p:spPr>
          <a:xfrm>
            <a:off x="3098756" y="5495853"/>
            <a:ext cx="56764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Data Communications and 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Clients and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security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1167023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3251-E28E-430C-81A4-6A6C8BFB8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will explore three aspects of data…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4E3E2-4598-4558-8BA1-145C4BB08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620" y="5654219"/>
            <a:ext cx="2606578" cy="6551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Information Security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334EE-F92A-4C39-BD27-8E8909E09692}"/>
              </a:ext>
            </a:extLst>
          </p:cNvPr>
          <p:cNvSpPr txBox="1"/>
          <p:nvPr/>
        </p:nvSpPr>
        <p:spPr>
          <a:xfrm>
            <a:off x="8641533" y="5616862"/>
            <a:ext cx="3264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Cybersecurity Landscape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CFC81E-A419-413A-B8F2-5F2CA2CD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6" y="2196577"/>
            <a:ext cx="2886075" cy="3057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F2685D-1EFD-4816-A499-67D70ED22F54}"/>
              </a:ext>
            </a:extLst>
          </p:cNvPr>
          <p:cNvSpPr txBox="1"/>
          <p:nvPr/>
        </p:nvSpPr>
        <p:spPr>
          <a:xfrm>
            <a:off x="1410391" y="5616861"/>
            <a:ext cx="1505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Storage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3D0708-ECE8-4AFB-9412-56395BB49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375" y="2196577"/>
            <a:ext cx="3922656" cy="3057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7BAC7B-8655-48AA-94E2-648F6EFECB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32"/>
          <a:stretch/>
        </p:blipFill>
        <p:spPr>
          <a:xfrm>
            <a:off x="8115976" y="2246399"/>
            <a:ext cx="3789697" cy="285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91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5A221F-41FE-42A1-BD74-CE24A763E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/>
              <a:t>Let’s get started!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B3E1-DF61-44B2-8B8C-ECC98DC7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MIS Deliver These Four Core Capabilities?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CC5AC4-DE78-4D78-8604-9D41D3813079}"/>
              </a:ext>
            </a:extLst>
          </p:cNvPr>
          <p:cNvSpPr/>
          <p:nvPr/>
        </p:nvSpPr>
        <p:spPr>
          <a:xfrm>
            <a:off x="2956253" y="1995055"/>
            <a:ext cx="6290006" cy="1223158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A85CC-91EB-4E93-A637-DD922F593B49}"/>
              </a:ext>
            </a:extLst>
          </p:cNvPr>
          <p:cNvSpPr txBox="1"/>
          <p:nvPr/>
        </p:nvSpPr>
        <p:spPr>
          <a:xfrm>
            <a:off x="3241261" y="2017884"/>
            <a:ext cx="62900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Enterprise Architecture as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your foundation &amp; define your operating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a digitized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Exploiting the platform for profitable growth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FCF384-AD65-48CE-A28C-01A9C30161C4}"/>
              </a:ext>
            </a:extLst>
          </p:cNvPr>
          <p:cNvSpPr/>
          <p:nvPr/>
        </p:nvSpPr>
        <p:spPr>
          <a:xfrm>
            <a:off x="2918648" y="5555673"/>
            <a:ext cx="6327611" cy="12231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33162B-64C2-4449-82E5-008819471FA2}"/>
              </a:ext>
            </a:extLst>
          </p:cNvPr>
          <p:cNvSpPr/>
          <p:nvPr/>
        </p:nvSpPr>
        <p:spPr>
          <a:xfrm>
            <a:off x="2918647" y="3558723"/>
            <a:ext cx="2840181" cy="783771"/>
          </a:xfrm>
          <a:prstGeom prst="roundRect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5C4044-40B7-4698-80F4-8492B0547319}"/>
              </a:ext>
            </a:extLst>
          </p:cNvPr>
          <p:cNvSpPr/>
          <p:nvPr/>
        </p:nvSpPr>
        <p:spPr>
          <a:xfrm>
            <a:off x="6103755" y="3558722"/>
            <a:ext cx="2980707" cy="78377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74CE85-5EDA-4DB3-B265-C40E76515062}"/>
              </a:ext>
            </a:extLst>
          </p:cNvPr>
          <p:cNvSpPr/>
          <p:nvPr/>
        </p:nvSpPr>
        <p:spPr>
          <a:xfrm>
            <a:off x="2904797" y="4459269"/>
            <a:ext cx="2840181" cy="783771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F94470-E468-4259-ABE5-4B7C83B752B2}"/>
              </a:ext>
            </a:extLst>
          </p:cNvPr>
          <p:cNvSpPr/>
          <p:nvPr/>
        </p:nvSpPr>
        <p:spPr>
          <a:xfrm>
            <a:off x="6089905" y="4459268"/>
            <a:ext cx="2980707" cy="78377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D6A88-1EA1-45B3-900A-9DA488DA3F50}"/>
              </a:ext>
            </a:extLst>
          </p:cNvPr>
          <p:cNvSpPr txBox="1"/>
          <p:nvPr/>
        </p:nvSpPr>
        <p:spPr>
          <a:xfrm>
            <a:off x="2904797" y="3697075"/>
            <a:ext cx="282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Storing and Retrieving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AAFC67-28F7-4D69-AB31-7D2B4AFB2294}"/>
              </a:ext>
            </a:extLst>
          </p:cNvPr>
          <p:cNvSpPr txBox="1"/>
          <p:nvPr/>
        </p:nvSpPr>
        <p:spPr>
          <a:xfrm>
            <a:off x="6167093" y="3682691"/>
            <a:ext cx="282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Analyzing and Visualizing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1FB290-6668-48B4-AB27-03E6464D7B63}"/>
              </a:ext>
            </a:extLst>
          </p:cNvPr>
          <p:cNvSpPr txBox="1"/>
          <p:nvPr/>
        </p:nvSpPr>
        <p:spPr>
          <a:xfrm>
            <a:off x="2904797" y="4566142"/>
            <a:ext cx="282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Automating Data Operations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A0F64C-DE22-4B75-AA10-27C9BBB3ED35}"/>
              </a:ext>
            </a:extLst>
          </p:cNvPr>
          <p:cNvSpPr txBox="1"/>
          <p:nvPr/>
        </p:nvSpPr>
        <p:spPr>
          <a:xfrm>
            <a:off x="6101256" y="4649566"/>
            <a:ext cx="28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Protecting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F86FB2-44E5-477F-A421-FF9C4C481E8A}"/>
              </a:ext>
            </a:extLst>
          </p:cNvPr>
          <p:cNvSpPr txBox="1"/>
          <p:nvPr/>
        </p:nvSpPr>
        <p:spPr>
          <a:xfrm>
            <a:off x="3098756" y="5495853"/>
            <a:ext cx="56764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Data Communications and 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Clients and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security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5635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D37EFE-3C9C-4B7D-8C90-E078FF652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2" r="3133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C4AB87-8236-45BE-8D46-825FA608D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3" r="4634" b="-3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74984F-1B4B-4211-94E7-3AD9060929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89" r="2" b="13953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E9832-F7B7-4E8C-AE4A-E973C3047B12}"/>
              </a:ext>
            </a:extLst>
          </p:cNvPr>
          <p:cNvSpPr txBox="1"/>
          <p:nvPr/>
        </p:nvSpPr>
        <p:spPr>
          <a:xfrm>
            <a:off x="448056" y="2258568"/>
            <a:ext cx="3488614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Enterprise Architecture </a:t>
            </a:r>
            <a:r>
              <a:rPr lang="en-US" sz="1700" dirty="0"/>
              <a:t>= type of sandwich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Security </a:t>
            </a:r>
            <a:r>
              <a:rPr lang="en-US" sz="1700" dirty="0"/>
              <a:t>= condiment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Infrastructure</a:t>
            </a:r>
            <a:r>
              <a:rPr lang="en-US" sz="1700" dirty="0"/>
              <a:t> = base/wrap</a:t>
            </a:r>
          </a:p>
        </p:txBody>
      </p:sp>
    </p:spTree>
    <p:extLst>
      <p:ext uri="{BB962C8B-B14F-4D97-AF65-F5344CB8AC3E}">
        <p14:creationId xmlns:p14="http://schemas.microsoft.com/office/powerpoint/2010/main" val="73852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7F131-5430-461B-B37F-A879B389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dirty="0"/>
              <a:t>Class Goals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F54982-3697-4ACB-B709-D7F488343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082417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40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718B5-930B-4AF3-9972-8DBA3015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/>
              <a:t>Class Structure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32F8B-75F0-4F4B-835B-3CBA22D7F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3943329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Lectures &amp; Guest Lectures </a:t>
            </a:r>
            <a:r>
              <a:rPr lang="en-US" sz="1400" dirty="0"/>
              <a:t>(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5%)</a:t>
            </a:r>
            <a:endParaRPr lang="en-US" sz="17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700" dirty="0"/>
              <a:t>Quizzes </a:t>
            </a:r>
            <a:r>
              <a:rPr lang="en-US" sz="1200" dirty="0"/>
              <a:t>(you get 3 attempts) </a:t>
            </a:r>
            <a:r>
              <a:rPr lang="en-US" sz="1400" dirty="0"/>
              <a:t>(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15%</a:t>
            </a:r>
            <a:r>
              <a:rPr lang="en-US" sz="1400" dirty="0"/>
              <a:t>)</a:t>
            </a:r>
          </a:p>
          <a:p>
            <a:r>
              <a:rPr lang="en-US" sz="1700" dirty="0"/>
              <a:t>In-Class Problems </a:t>
            </a:r>
            <a:r>
              <a:rPr lang="en-US" sz="1400" dirty="0"/>
              <a:t>(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15%</a:t>
            </a:r>
            <a:r>
              <a:rPr lang="en-US" sz="1400" dirty="0"/>
              <a:t>)</a:t>
            </a:r>
          </a:p>
          <a:p>
            <a:r>
              <a:rPr lang="en-US" sz="1700" dirty="0"/>
              <a:t>Discussion </a:t>
            </a:r>
            <a:r>
              <a:rPr lang="en-US" sz="1400" dirty="0"/>
              <a:t>(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15%</a:t>
            </a:r>
            <a:r>
              <a:rPr lang="en-US" sz="1400" dirty="0"/>
              <a:t>)</a:t>
            </a:r>
            <a:endParaRPr lang="en-US" sz="1700" dirty="0"/>
          </a:p>
          <a:p>
            <a:r>
              <a:rPr lang="en-US" sz="1700" dirty="0"/>
              <a:t>Homework </a:t>
            </a:r>
            <a:r>
              <a:rPr lang="en-US" sz="1400" dirty="0"/>
              <a:t>(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15%</a:t>
            </a:r>
            <a:r>
              <a:rPr lang="en-US" sz="1400" dirty="0"/>
              <a:t>)</a:t>
            </a:r>
          </a:p>
          <a:p>
            <a:r>
              <a:rPr lang="en-US" sz="1700" dirty="0"/>
              <a:t>Team Project </a:t>
            </a:r>
            <a:r>
              <a:rPr lang="en-US" sz="1400" dirty="0"/>
              <a:t>(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15%</a:t>
            </a:r>
            <a:r>
              <a:rPr lang="en-US" sz="1400" dirty="0"/>
              <a:t>)</a:t>
            </a:r>
          </a:p>
          <a:p>
            <a:r>
              <a:rPr lang="en-US" sz="1700" dirty="0"/>
              <a:t>Final Exam </a:t>
            </a:r>
            <a:r>
              <a:rPr lang="en-US" sz="1400" dirty="0"/>
              <a:t>(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20%</a:t>
            </a:r>
            <a:r>
              <a:rPr lang="en-US" sz="1400" dirty="0"/>
              <a:t>)</a:t>
            </a:r>
            <a:endParaRPr lang="en-US" sz="1800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4DE22-DA54-40D5-8229-873B8E39A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4" y="1176151"/>
            <a:ext cx="6922008" cy="4606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7A50E0-0FCC-4CE8-AB26-063FAA233562}"/>
              </a:ext>
            </a:extLst>
          </p:cNvPr>
          <p:cNvSpPr txBox="1"/>
          <p:nvPr/>
        </p:nvSpPr>
        <p:spPr>
          <a:xfrm>
            <a:off x="4901184" y="5321804"/>
            <a:ext cx="6922008" cy="46062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Palatino"/>
              </a:rPr>
              <a:t>Learning by doing!</a:t>
            </a:r>
          </a:p>
        </p:txBody>
      </p:sp>
    </p:spTree>
    <p:extLst>
      <p:ext uri="{BB962C8B-B14F-4D97-AF65-F5344CB8AC3E}">
        <p14:creationId xmlns:p14="http://schemas.microsoft.com/office/powerpoint/2010/main" val="417833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8A81AE0-4946-4D18-898D-2504ABC6D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5B752-2041-4650-ACB9-4BB1D894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Required Reading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Stack of magazines on table">
            <a:extLst>
              <a:ext uri="{FF2B5EF4-FFF2-40B4-BE49-F238E27FC236}">
                <a16:creationId xmlns:a16="http://schemas.microsoft.com/office/drawing/2014/main" id="{73793377-9170-4809-8C61-DB82C4461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4" r="3032" b="-3"/>
          <a:stretch/>
        </p:blipFill>
        <p:spPr>
          <a:xfrm>
            <a:off x="320752" y="299258"/>
            <a:ext cx="3703320" cy="4094573"/>
          </a:xfrm>
          <a:prstGeom prst="rect">
            <a:avLst/>
          </a:prstGeom>
        </p:spPr>
      </p:pic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A3A3A2B3-3BE6-447A-886D-CEE1C0B5E4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57" r="26751" b="1"/>
          <a:stretch/>
        </p:blipFill>
        <p:spPr>
          <a:xfrm>
            <a:off x="4244340" y="299258"/>
            <a:ext cx="3703320" cy="4094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AD651E-F27A-4E1F-A284-8248DD6847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51" r="3" b="3"/>
          <a:stretch/>
        </p:blipFill>
        <p:spPr>
          <a:xfrm>
            <a:off x="8167928" y="299258"/>
            <a:ext cx="3703320" cy="40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7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1240-3B05-4F98-B280-A102A14C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Threat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FE1A-2C28-4840-BC88-C347B5DC0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Akamai – Breakdown of Threat Type</a:t>
            </a:r>
            <a:endParaRPr lang="en-US" dirty="0"/>
          </a:p>
          <a:p>
            <a:r>
              <a:rPr lang="en-US" dirty="0">
                <a:hlinkClick r:id="rId3"/>
              </a:rPr>
              <a:t>Akamai – Type of Attack</a:t>
            </a:r>
            <a:endParaRPr lang="en-US" dirty="0"/>
          </a:p>
          <a:p>
            <a:r>
              <a:rPr lang="en-US" dirty="0"/>
              <a:t>What do these attacks have in common? What are they after? </a:t>
            </a:r>
          </a:p>
        </p:txBody>
      </p:sp>
    </p:spTree>
    <p:extLst>
      <p:ext uri="{BB962C8B-B14F-4D97-AF65-F5344CB8AC3E}">
        <p14:creationId xmlns:p14="http://schemas.microsoft.com/office/powerpoint/2010/main" val="394252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Lockheed-Martin_logo.png" descr="Lockheed-Martin_logo.png"/>
          <p:cNvPicPr>
            <a:picLocks noChangeAspect="1"/>
          </p:cNvPicPr>
          <p:nvPr/>
        </p:nvPicPr>
        <p:blipFill>
          <a:blip r:embed="rId3"/>
          <a:srcRect l="160" t="25804" b="19557"/>
          <a:stretch>
            <a:fillRect/>
          </a:stretch>
        </p:blipFill>
        <p:spPr>
          <a:xfrm>
            <a:off x="1749218" y="2694887"/>
            <a:ext cx="8695006" cy="1457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79" extrusionOk="0">
                <a:moveTo>
                  <a:pt x="20469" y="0"/>
                </a:moveTo>
                <a:cubicBezTo>
                  <a:pt x="20463" y="14"/>
                  <a:pt x="20437" y="181"/>
                  <a:pt x="20342" y="800"/>
                </a:cubicBezTo>
                <a:cubicBezTo>
                  <a:pt x="20293" y="1116"/>
                  <a:pt x="20222" y="1577"/>
                  <a:pt x="20184" y="1822"/>
                </a:cubicBezTo>
                <a:cubicBezTo>
                  <a:pt x="20146" y="2068"/>
                  <a:pt x="20067" y="2584"/>
                  <a:pt x="20008" y="2971"/>
                </a:cubicBezTo>
                <a:cubicBezTo>
                  <a:pt x="19949" y="3358"/>
                  <a:pt x="19838" y="4076"/>
                  <a:pt x="19762" y="4566"/>
                </a:cubicBezTo>
                <a:cubicBezTo>
                  <a:pt x="19623" y="5468"/>
                  <a:pt x="19600" y="5624"/>
                  <a:pt x="19314" y="7481"/>
                </a:cubicBezTo>
                <a:lnTo>
                  <a:pt x="19154" y="8518"/>
                </a:lnTo>
                <a:lnTo>
                  <a:pt x="16209" y="8536"/>
                </a:lnTo>
                <a:cubicBezTo>
                  <a:pt x="14528" y="8545"/>
                  <a:pt x="13361" y="8562"/>
                  <a:pt x="13490" y="8577"/>
                </a:cubicBezTo>
                <a:cubicBezTo>
                  <a:pt x="13614" y="8591"/>
                  <a:pt x="13825" y="8615"/>
                  <a:pt x="13959" y="8633"/>
                </a:cubicBezTo>
                <a:cubicBezTo>
                  <a:pt x="14093" y="8650"/>
                  <a:pt x="14396" y="8688"/>
                  <a:pt x="14633" y="8715"/>
                </a:cubicBezTo>
                <a:cubicBezTo>
                  <a:pt x="14870" y="8742"/>
                  <a:pt x="15123" y="8773"/>
                  <a:pt x="15196" y="8783"/>
                </a:cubicBezTo>
                <a:cubicBezTo>
                  <a:pt x="15546" y="8830"/>
                  <a:pt x="15851" y="8863"/>
                  <a:pt x="16052" y="8879"/>
                </a:cubicBezTo>
                <a:cubicBezTo>
                  <a:pt x="16173" y="8889"/>
                  <a:pt x="16311" y="8905"/>
                  <a:pt x="16358" y="8915"/>
                </a:cubicBezTo>
                <a:cubicBezTo>
                  <a:pt x="16406" y="8924"/>
                  <a:pt x="16642" y="8956"/>
                  <a:pt x="16885" y="8982"/>
                </a:cubicBezTo>
                <a:cubicBezTo>
                  <a:pt x="17128" y="9009"/>
                  <a:pt x="17442" y="9044"/>
                  <a:pt x="17581" y="9062"/>
                </a:cubicBezTo>
                <a:cubicBezTo>
                  <a:pt x="17721" y="9080"/>
                  <a:pt x="18023" y="9117"/>
                  <a:pt x="18252" y="9144"/>
                </a:cubicBezTo>
                <a:cubicBezTo>
                  <a:pt x="18988" y="9230"/>
                  <a:pt x="19031" y="9237"/>
                  <a:pt x="19034" y="9264"/>
                </a:cubicBezTo>
                <a:cubicBezTo>
                  <a:pt x="19035" y="9279"/>
                  <a:pt x="18968" y="9737"/>
                  <a:pt x="18883" y="10284"/>
                </a:cubicBezTo>
                <a:cubicBezTo>
                  <a:pt x="18799" y="10831"/>
                  <a:pt x="18686" y="11565"/>
                  <a:pt x="18633" y="11912"/>
                </a:cubicBezTo>
                <a:cubicBezTo>
                  <a:pt x="18580" y="12258"/>
                  <a:pt x="18509" y="12718"/>
                  <a:pt x="18475" y="12934"/>
                </a:cubicBezTo>
                <a:cubicBezTo>
                  <a:pt x="18373" y="13596"/>
                  <a:pt x="18250" y="14408"/>
                  <a:pt x="18238" y="14494"/>
                </a:cubicBezTo>
                <a:cubicBezTo>
                  <a:pt x="18232" y="14539"/>
                  <a:pt x="18268" y="14338"/>
                  <a:pt x="18318" y="14048"/>
                </a:cubicBezTo>
                <a:cubicBezTo>
                  <a:pt x="18368" y="13758"/>
                  <a:pt x="18453" y="13268"/>
                  <a:pt x="18506" y="12961"/>
                </a:cubicBezTo>
                <a:cubicBezTo>
                  <a:pt x="18559" y="12653"/>
                  <a:pt x="18646" y="12150"/>
                  <a:pt x="18699" y="11841"/>
                </a:cubicBezTo>
                <a:cubicBezTo>
                  <a:pt x="18752" y="11532"/>
                  <a:pt x="18875" y="10826"/>
                  <a:pt x="18971" y="10269"/>
                </a:cubicBezTo>
                <a:lnTo>
                  <a:pt x="19145" y="9256"/>
                </a:lnTo>
                <a:lnTo>
                  <a:pt x="19528" y="9291"/>
                </a:lnTo>
                <a:cubicBezTo>
                  <a:pt x="19739" y="9310"/>
                  <a:pt x="19914" y="9333"/>
                  <a:pt x="19918" y="9341"/>
                </a:cubicBezTo>
                <a:cubicBezTo>
                  <a:pt x="19926" y="9357"/>
                  <a:pt x="19926" y="9361"/>
                  <a:pt x="19896" y="10181"/>
                </a:cubicBezTo>
                <a:cubicBezTo>
                  <a:pt x="19885" y="10516"/>
                  <a:pt x="19867" y="11003"/>
                  <a:pt x="19859" y="11265"/>
                </a:cubicBezTo>
                <a:cubicBezTo>
                  <a:pt x="19850" y="11528"/>
                  <a:pt x="19835" y="11958"/>
                  <a:pt x="19826" y="12220"/>
                </a:cubicBezTo>
                <a:cubicBezTo>
                  <a:pt x="19816" y="12483"/>
                  <a:pt x="19804" y="12845"/>
                  <a:pt x="19797" y="13025"/>
                </a:cubicBezTo>
                <a:cubicBezTo>
                  <a:pt x="19786" y="13352"/>
                  <a:pt x="19779" y="13472"/>
                  <a:pt x="19771" y="13472"/>
                </a:cubicBezTo>
                <a:cubicBezTo>
                  <a:pt x="19769" y="13472"/>
                  <a:pt x="19709" y="13660"/>
                  <a:pt x="19638" y="13892"/>
                </a:cubicBezTo>
                <a:cubicBezTo>
                  <a:pt x="19567" y="14124"/>
                  <a:pt x="19483" y="14395"/>
                  <a:pt x="19453" y="14491"/>
                </a:cubicBezTo>
                <a:cubicBezTo>
                  <a:pt x="19423" y="14588"/>
                  <a:pt x="19395" y="14675"/>
                  <a:pt x="19392" y="14688"/>
                </a:cubicBezTo>
                <a:cubicBezTo>
                  <a:pt x="19389" y="14701"/>
                  <a:pt x="19359" y="14798"/>
                  <a:pt x="19326" y="14903"/>
                </a:cubicBezTo>
                <a:cubicBezTo>
                  <a:pt x="19292" y="15007"/>
                  <a:pt x="19263" y="15104"/>
                  <a:pt x="19260" y="15117"/>
                </a:cubicBezTo>
                <a:cubicBezTo>
                  <a:pt x="19257" y="15130"/>
                  <a:pt x="19229" y="15218"/>
                  <a:pt x="19199" y="15314"/>
                </a:cubicBezTo>
                <a:cubicBezTo>
                  <a:pt x="19169" y="15410"/>
                  <a:pt x="19123" y="15558"/>
                  <a:pt x="19097" y="15643"/>
                </a:cubicBezTo>
                <a:cubicBezTo>
                  <a:pt x="19071" y="15728"/>
                  <a:pt x="19015" y="15909"/>
                  <a:pt x="18972" y="16046"/>
                </a:cubicBezTo>
                <a:cubicBezTo>
                  <a:pt x="18930" y="16182"/>
                  <a:pt x="18830" y="16510"/>
                  <a:pt x="18749" y="16771"/>
                </a:cubicBezTo>
                <a:cubicBezTo>
                  <a:pt x="18669" y="17033"/>
                  <a:pt x="18527" y="17492"/>
                  <a:pt x="18434" y="17791"/>
                </a:cubicBezTo>
                <a:cubicBezTo>
                  <a:pt x="18341" y="18090"/>
                  <a:pt x="18196" y="18561"/>
                  <a:pt x="18111" y="18837"/>
                </a:cubicBezTo>
                <a:cubicBezTo>
                  <a:pt x="18026" y="19113"/>
                  <a:pt x="17924" y="19441"/>
                  <a:pt x="17885" y="19568"/>
                </a:cubicBezTo>
                <a:cubicBezTo>
                  <a:pt x="17846" y="19695"/>
                  <a:pt x="17800" y="19842"/>
                  <a:pt x="17784" y="19894"/>
                </a:cubicBezTo>
                <a:cubicBezTo>
                  <a:pt x="17768" y="19947"/>
                  <a:pt x="17742" y="20031"/>
                  <a:pt x="17726" y="20083"/>
                </a:cubicBezTo>
                <a:cubicBezTo>
                  <a:pt x="17710" y="20134"/>
                  <a:pt x="17681" y="20227"/>
                  <a:pt x="17661" y="20291"/>
                </a:cubicBezTo>
                <a:cubicBezTo>
                  <a:pt x="17641" y="20355"/>
                  <a:pt x="17608" y="20464"/>
                  <a:pt x="17587" y="20532"/>
                </a:cubicBezTo>
                <a:cubicBezTo>
                  <a:pt x="17566" y="20600"/>
                  <a:pt x="17531" y="20712"/>
                  <a:pt x="17510" y="20782"/>
                </a:cubicBezTo>
                <a:cubicBezTo>
                  <a:pt x="17490" y="20852"/>
                  <a:pt x="17471" y="20911"/>
                  <a:pt x="17470" y="20911"/>
                </a:cubicBezTo>
                <a:cubicBezTo>
                  <a:pt x="17469" y="20911"/>
                  <a:pt x="17449" y="20976"/>
                  <a:pt x="17425" y="21055"/>
                </a:cubicBezTo>
                <a:cubicBezTo>
                  <a:pt x="17402" y="21134"/>
                  <a:pt x="17357" y="21274"/>
                  <a:pt x="17327" y="21369"/>
                </a:cubicBezTo>
                <a:cubicBezTo>
                  <a:pt x="17297" y="21465"/>
                  <a:pt x="17269" y="21560"/>
                  <a:pt x="17266" y="21578"/>
                </a:cubicBezTo>
                <a:cubicBezTo>
                  <a:pt x="17263" y="21596"/>
                  <a:pt x="17689" y="20329"/>
                  <a:pt x="18213" y="18763"/>
                </a:cubicBezTo>
                <a:cubicBezTo>
                  <a:pt x="19666" y="14418"/>
                  <a:pt x="19743" y="14193"/>
                  <a:pt x="19749" y="14215"/>
                </a:cubicBezTo>
                <a:cubicBezTo>
                  <a:pt x="19755" y="14240"/>
                  <a:pt x="19760" y="14084"/>
                  <a:pt x="19701" y="15758"/>
                </a:cubicBezTo>
                <a:cubicBezTo>
                  <a:pt x="19663" y="16833"/>
                  <a:pt x="19652" y="17174"/>
                  <a:pt x="19627" y="17882"/>
                </a:cubicBezTo>
                <a:cubicBezTo>
                  <a:pt x="19615" y="18235"/>
                  <a:pt x="19598" y="18702"/>
                  <a:pt x="19590" y="18919"/>
                </a:cubicBezTo>
                <a:cubicBezTo>
                  <a:pt x="19583" y="19136"/>
                  <a:pt x="19572" y="19447"/>
                  <a:pt x="19566" y="19609"/>
                </a:cubicBezTo>
                <a:cubicBezTo>
                  <a:pt x="19560" y="19772"/>
                  <a:pt x="19545" y="20194"/>
                  <a:pt x="19533" y="20544"/>
                </a:cubicBezTo>
                <a:cubicBezTo>
                  <a:pt x="19520" y="20894"/>
                  <a:pt x="19511" y="21184"/>
                  <a:pt x="19512" y="21190"/>
                </a:cubicBezTo>
                <a:cubicBezTo>
                  <a:pt x="19513" y="21197"/>
                  <a:pt x="19521" y="21046"/>
                  <a:pt x="19530" y="20852"/>
                </a:cubicBezTo>
                <a:cubicBezTo>
                  <a:pt x="19538" y="20659"/>
                  <a:pt x="19557" y="20261"/>
                  <a:pt x="19570" y="19971"/>
                </a:cubicBezTo>
                <a:cubicBezTo>
                  <a:pt x="19583" y="19681"/>
                  <a:pt x="19599" y="19325"/>
                  <a:pt x="19605" y="19181"/>
                </a:cubicBezTo>
                <a:cubicBezTo>
                  <a:pt x="19621" y="18834"/>
                  <a:pt x="19634" y="18545"/>
                  <a:pt x="19648" y="18243"/>
                </a:cubicBezTo>
                <a:cubicBezTo>
                  <a:pt x="19654" y="18108"/>
                  <a:pt x="19672" y="17709"/>
                  <a:pt x="19688" y="17356"/>
                </a:cubicBezTo>
                <a:cubicBezTo>
                  <a:pt x="19704" y="17003"/>
                  <a:pt x="19726" y="16499"/>
                  <a:pt x="19738" y="16237"/>
                </a:cubicBezTo>
                <a:cubicBezTo>
                  <a:pt x="19750" y="15974"/>
                  <a:pt x="19767" y="15604"/>
                  <a:pt x="19776" y="15414"/>
                </a:cubicBezTo>
                <a:cubicBezTo>
                  <a:pt x="19821" y="14406"/>
                  <a:pt x="19831" y="14166"/>
                  <a:pt x="19838" y="14033"/>
                </a:cubicBezTo>
                <a:lnTo>
                  <a:pt x="19845" y="13886"/>
                </a:lnTo>
                <a:lnTo>
                  <a:pt x="20280" y="12584"/>
                </a:lnTo>
                <a:cubicBezTo>
                  <a:pt x="20519" y="11868"/>
                  <a:pt x="20913" y="10691"/>
                  <a:pt x="21156" y="9967"/>
                </a:cubicBezTo>
                <a:cubicBezTo>
                  <a:pt x="21489" y="8976"/>
                  <a:pt x="21598" y="8635"/>
                  <a:pt x="21598" y="8592"/>
                </a:cubicBezTo>
                <a:cubicBezTo>
                  <a:pt x="21598" y="8537"/>
                  <a:pt x="21558" y="8536"/>
                  <a:pt x="20847" y="8536"/>
                </a:cubicBezTo>
                <a:cubicBezTo>
                  <a:pt x="20214" y="8536"/>
                  <a:pt x="20095" y="8527"/>
                  <a:pt x="20093" y="8489"/>
                </a:cubicBezTo>
                <a:cubicBezTo>
                  <a:pt x="20091" y="8464"/>
                  <a:pt x="20097" y="8297"/>
                  <a:pt x="20104" y="8119"/>
                </a:cubicBezTo>
                <a:cubicBezTo>
                  <a:pt x="20129" y="7572"/>
                  <a:pt x="20140" y="7326"/>
                  <a:pt x="20158" y="6943"/>
                </a:cubicBezTo>
                <a:cubicBezTo>
                  <a:pt x="20174" y="6592"/>
                  <a:pt x="20183" y="6377"/>
                  <a:pt x="20218" y="5606"/>
                </a:cubicBezTo>
                <a:cubicBezTo>
                  <a:pt x="20236" y="5211"/>
                  <a:pt x="20297" y="3844"/>
                  <a:pt x="20339" y="2924"/>
                </a:cubicBezTo>
                <a:cubicBezTo>
                  <a:pt x="20355" y="2580"/>
                  <a:pt x="20375" y="2113"/>
                  <a:pt x="20385" y="1887"/>
                </a:cubicBezTo>
                <a:cubicBezTo>
                  <a:pt x="20396" y="1660"/>
                  <a:pt x="20418" y="1165"/>
                  <a:pt x="20435" y="785"/>
                </a:cubicBezTo>
                <a:cubicBezTo>
                  <a:pt x="20452" y="405"/>
                  <a:pt x="20468" y="63"/>
                  <a:pt x="20469" y="27"/>
                </a:cubicBezTo>
                <a:cubicBezTo>
                  <a:pt x="20470" y="8"/>
                  <a:pt x="20471" y="-4"/>
                  <a:pt x="20469" y="0"/>
                </a:cubicBezTo>
                <a:close/>
                <a:moveTo>
                  <a:pt x="20119" y="3691"/>
                </a:moveTo>
                <a:cubicBezTo>
                  <a:pt x="20121" y="3703"/>
                  <a:pt x="20111" y="4053"/>
                  <a:pt x="20096" y="4469"/>
                </a:cubicBezTo>
                <a:cubicBezTo>
                  <a:pt x="20081" y="4886"/>
                  <a:pt x="20063" y="5404"/>
                  <a:pt x="20055" y="5621"/>
                </a:cubicBezTo>
                <a:cubicBezTo>
                  <a:pt x="20048" y="5838"/>
                  <a:pt x="20033" y="6263"/>
                  <a:pt x="20022" y="6561"/>
                </a:cubicBezTo>
                <a:cubicBezTo>
                  <a:pt x="20012" y="6860"/>
                  <a:pt x="19993" y="7407"/>
                  <a:pt x="19980" y="7778"/>
                </a:cubicBezTo>
                <a:cubicBezTo>
                  <a:pt x="19967" y="8149"/>
                  <a:pt x="19954" y="8468"/>
                  <a:pt x="19951" y="8486"/>
                </a:cubicBezTo>
                <a:cubicBezTo>
                  <a:pt x="19944" y="8533"/>
                  <a:pt x="19302" y="8530"/>
                  <a:pt x="19295" y="8483"/>
                </a:cubicBezTo>
                <a:cubicBezTo>
                  <a:pt x="19290" y="8445"/>
                  <a:pt x="19320" y="8264"/>
                  <a:pt x="19635" y="6444"/>
                </a:cubicBezTo>
                <a:cubicBezTo>
                  <a:pt x="19739" y="5847"/>
                  <a:pt x="19863" y="5131"/>
                  <a:pt x="19911" y="4848"/>
                </a:cubicBezTo>
                <a:cubicBezTo>
                  <a:pt x="20085" y="3840"/>
                  <a:pt x="20116" y="3668"/>
                  <a:pt x="20119" y="3691"/>
                </a:cubicBezTo>
                <a:close/>
                <a:moveTo>
                  <a:pt x="20096" y="9397"/>
                </a:moveTo>
                <a:cubicBezTo>
                  <a:pt x="20157" y="9381"/>
                  <a:pt x="20813" y="9451"/>
                  <a:pt x="20901" y="9482"/>
                </a:cubicBezTo>
                <a:cubicBezTo>
                  <a:pt x="20938" y="9495"/>
                  <a:pt x="20969" y="9518"/>
                  <a:pt x="20969" y="9535"/>
                </a:cubicBezTo>
                <a:cubicBezTo>
                  <a:pt x="20969" y="9564"/>
                  <a:pt x="20950" y="9633"/>
                  <a:pt x="20853" y="9943"/>
                </a:cubicBezTo>
                <a:cubicBezTo>
                  <a:pt x="20827" y="10025"/>
                  <a:pt x="20803" y="10101"/>
                  <a:pt x="20800" y="10113"/>
                </a:cubicBezTo>
                <a:cubicBezTo>
                  <a:pt x="20797" y="10126"/>
                  <a:pt x="20772" y="10209"/>
                  <a:pt x="20745" y="10296"/>
                </a:cubicBezTo>
                <a:cubicBezTo>
                  <a:pt x="20717" y="10382"/>
                  <a:pt x="20683" y="10493"/>
                  <a:pt x="20667" y="10542"/>
                </a:cubicBezTo>
                <a:cubicBezTo>
                  <a:pt x="20652" y="10592"/>
                  <a:pt x="20624" y="10684"/>
                  <a:pt x="20604" y="10748"/>
                </a:cubicBezTo>
                <a:cubicBezTo>
                  <a:pt x="20585" y="10812"/>
                  <a:pt x="20516" y="11035"/>
                  <a:pt x="20452" y="11242"/>
                </a:cubicBezTo>
                <a:cubicBezTo>
                  <a:pt x="20389" y="11449"/>
                  <a:pt x="20314" y="11689"/>
                  <a:pt x="20286" y="11776"/>
                </a:cubicBezTo>
                <a:cubicBezTo>
                  <a:pt x="20259" y="11864"/>
                  <a:pt x="20170" y="12154"/>
                  <a:pt x="20088" y="12420"/>
                </a:cubicBezTo>
                <a:cubicBezTo>
                  <a:pt x="19904" y="13018"/>
                  <a:pt x="19893" y="13050"/>
                  <a:pt x="19890" y="13019"/>
                </a:cubicBezTo>
                <a:cubicBezTo>
                  <a:pt x="19888" y="13006"/>
                  <a:pt x="19895" y="12807"/>
                  <a:pt x="19905" y="12582"/>
                </a:cubicBezTo>
                <a:cubicBezTo>
                  <a:pt x="19931" y="12002"/>
                  <a:pt x="20009" y="10273"/>
                  <a:pt x="20031" y="9802"/>
                </a:cubicBezTo>
                <a:lnTo>
                  <a:pt x="20049" y="9408"/>
                </a:lnTo>
                <a:lnTo>
                  <a:pt x="20096" y="9397"/>
                </a:lnTo>
                <a:close/>
                <a:moveTo>
                  <a:pt x="1580" y="11107"/>
                </a:moveTo>
                <a:cubicBezTo>
                  <a:pt x="1440" y="11093"/>
                  <a:pt x="1308" y="11421"/>
                  <a:pt x="1231" y="11997"/>
                </a:cubicBezTo>
                <a:cubicBezTo>
                  <a:pt x="1161" y="12530"/>
                  <a:pt x="1120" y="13234"/>
                  <a:pt x="1120" y="13933"/>
                </a:cubicBezTo>
                <a:cubicBezTo>
                  <a:pt x="1119" y="14763"/>
                  <a:pt x="1179" y="15252"/>
                  <a:pt x="1303" y="15446"/>
                </a:cubicBezTo>
                <a:cubicBezTo>
                  <a:pt x="1355" y="15528"/>
                  <a:pt x="1461" y="15535"/>
                  <a:pt x="1521" y="15461"/>
                </a:cubicBezTo>
                <a:cubicBezTo>
                  <a:pt x="1702" y="15239"/>
                  <a:pt x="1826" y="14412"/>
                  <a:pt x="1862" y="13181"/>
                </a:cubicBezTo>
                <a:cubicBezTo>
                  <a:pt x="1897" y="12007"/>
                  <a:pt x="1818" y="11273"/>
                  <a:pt x="1641" y="11133"/>
                </a:cubicBezTo>
                <a:cubicBezTo>
                  <a:pt x="1621" y="11117"/>
                  <a:pt x="1601" y="11108"/>
                  <a:pt x="1580" y="11107"/>
                </a:cubicBezTo>
                <a:close/>
                <a:moveTo>
                  <a:pt x="2815" y="11121"/>
                </a:moveTo>
                <a:cubicBezTo>
                  <a:pt x="2739" y="11124"/>
                  <a:pt x="2724" y="11136"/>
                  <a:pt x="2680" y="11215"/>
                </a:cubicBezTo>
                <a:cubicBezTo>
                  <a:pt x="2602" y="11353"/>
                  <a:pt x="2560" y="11502"/>
                  <a:pt x="2502" y="11841"/>
                </a:cubicBezTo>
                <a:cubicBezTo>
                  <a:pt x="2458" y="12103"/>
                  <a:pt x="2448" y="12180"/>
                  <a:pt x="2423" y="12485"/>
                </a:cubicBezTo>
                <a:cubicBezTo>
                  <a:pt x="2408" y="12675"/>
                  <a:pt x="2390" y="12957"/>
                  <a:pt x="2384" y="13110"/>
                </a:cubicBezTo>
                <a:cubicBezTo>
                  <a:pt x="2369" y="13458"/>
                  <a:pt x="2363" y="14216"/>
                  <a:pt x="2373" y="14447"/>
                </a:cubicBezTo>
                <a:cubicBezTo>
                  <a:pt x="2389" y="14826"/>
                  <a:pt x="2431" y="15153"/>
                  <a:pt x="2483" y="15314"/>
                </a:cubicBezTo>
                <a:cubicBezTo>
                  <a:pt x="2496" y="15353"/>
                  <a:pt x="2524" y="15412"/>
                  <a:pt x="2546" y="15446"/>
                </a:cubicBezTo>
                <a:cubicBezTo>
                  <a:pt x="2601" y="15532"/>
                  <a:pt x="2706" y="15532"/>
                  <a:pt x="2772" y="15446"/>
                </a:cubicBezTo>
                <a:cubicBezTo>
                  <a:pt x="2840" y="15356"/>
                  <a:pt x="2905" y="15159"/>
                  <a:pt x="2953" y="14897"/>
                </a:cubicBezTo>
                <a:cubicBezTo>
                  <a:pt x="2985" y="14720"/>
                  <a:pt x="2996" y="14631"/>
                  <a:pt x="3016" y="14383"/>
                </a:cubicBezTo>
                <a:cubicBezTo>
                  <a:pt x="3029" y="14217"/>
                  <a:pt x="3042" y="14039"/>
                  <a:pt x="3043" y="13989"/>
                </a:cubicBezTo>
                <a:lnTo>
                  <a:pt x="3047" y="13901"/>
                </a:lnTo>
                <a:lnTo>
                  <a:pt x="2920" y="13901"/>
                </a:lnTo>
                <a:lnTo>
                  <a:pt x="2794" y="13901"/>
                </a:lnTo>
                <a:lnTo>
                  <a:pt x="2782" y="14077"/>
                </a:lnTo>
                <a:cubicBezTo>
                  <a:pt x="2764" y="14338"/>
                  <a:pt x="2733" y="14491"/>
                  <a:pt x="2698" y="14491"/>
                </a:cubicBezTo>
                <a:cubicBezTo>
                  <a:pt x="2686" y="14491"/>
                  <a:pt x="2676" y="14461"/>
                  <a:pt x="2661" y="14377"/>
                </a:cubicBezTo>
                <a:lnTo>
                  <a:pt x="2642" y="14259"/>
                </a:lnTo>
                <a:lnTo>
                  <a:pt x="2645" y="13924"/>
                </a:lnTo>
                <a:cubicBezTo>
                  <a:pt x="2647" y="13739"/>
                  <a:pt x="2654" y="13418"/>
                  <a:pt x="2662" y="13213"/>
                </a:cubicBezTo>
                <a:cubicBezTo>
                  <a:pt x="2692" y="12462"/>
                  <a:pt x="2722" y="12189"/>
                  <a:pt x="2778" y="12161"/>
                </a:cubicBezTo>
                <a:cubicBezTo>
                  <a:pt x="2803" y="12149"/>
                  <a:pt x="2809" y="12159"/>
                  <a:pt x="2823" y="12229"/>
                </a:cubicBezTo>
                <a:cubicBezTo>
                  <a:pt x="2836" y="12298"/>
                  <a:pt x="2839" y="12339"/>
                  <a:pt x="2841" y="12511"/>
                </a:cubicBezTo>
                <a:lnTo>
                  <a:pt x="2844" y="12714"/>
                </a:lnTo>
                <a:lnTo>
                  <a:pt x="2966" y="12714"/>
                </a:lnTo>
                <a:lnTo>
                  <a:pt x="3090" y="12714"/>
                </a:lnTo>
                <a:lnTo>
                  <a:pt x="3094" y="12502"/>
                </a:lnTo>
                <a:cubicBezTo>
                  <a:pt x="3099" y="12232"/>
                  <a:pt x="3089" y="11886"/>
                  <a:pt x="3071" y="11706"/>
                </a:cubicBezTo>
                <a:cubicBezTo>
                  <a:pt x="3055" y="11540"/>
                  <a:pt x="3019" y="11359"/>
                  <a:pt x="2986" y="11274"/>
                </a:cubicBezTo>
                <a:cubicBezTo>
                  <a:pt x="2937" y="11149"/>
                  <a:pt x="2903" y="11118"/>
                  <a:pt x="2815" y="11121"/>
                </a:cubicBezTo>
                <a:close/>
                <a:moveTo>
                  <a:pt x="283" y="11201"/>
                </a:moveTo>
                <a:cubicBezTo>
                  <a:pt x="209" y="11201"/>
                  <a:pt x="148" y="11211"/>
                  <a:pt x="148" y="11221"/>
                </a:cubicBezTo>
                <a:cubicBezTo>
                  <a:pt x="148" y="11240"/>
                  <a:pt x="123" y="11958"/>
                  <a:pt x="93" y="12781"/>
                </a:cubicBezTo>
                <a:cubicBezTo>
                  <a:pt x="76" y="13241"/>
                  <a:pt x="33" y="14438"/>
                  <a:pt x="15" y="14985"/>
                </a:cubicBezTo>
                <a:cubicBezTo>
                  <a:pt x="9" y="15157"/>
                  <a:pt x="2" y="15323"/>
                  <a:pt x="1" y="15355"/>
                </a:cubicBezTo>
                <a:cubicBezTo>
                  <a:pt x="-2" y="15409"/>
                  <a:pt x="14" y="15414"/>
                  <a:pt x="266" y="15414"/>
                </a:cubicBezTo>
                <a:lnTo>
                  <a:pt x="534" y="15414"/>
                </a:lnTo>
                <a:lnTo>
                  <a:pt x="537" y="15273"/>
                </a:lnTo>
                <a:cubicBezTo>
                  <a:pt x="540" y="15196"/>
                  <a:pt x="546" y="15015"/>
                  <a:pt x="551" y="14870"/>
                </a:cubicBezTo>
                <a:cubicBezTo>
                  <a:pt x="557" y="14725"/>
                  <a:pt x="563" y="14545"/>
                  <a:pt x="565" y="14468"/>
                </a:cubicBezTo>
                <a:lnTo>
                  <a:pt x="569" y="14327"/>
                </a:lnTo>
                <a:lnTo>
                  <a:pt x="444" y="14327"/>
                </a:lnTo>
                <a:cubicBezTo>
                  <a:pt x="368" y="14327"/>
                  <a:pt x="318" y="14314"/>
                  <a:pt x="316" y="14294"/>
                </a:cubicBezTo>
                <a:cubicBezTo>
                  <a:pt x="313" y="14260"/>
                  <a:pt x="316" y="14147"/>
                  <a:pt x="338" y="13536"/>
                </a:cubicBezTo>
                <a:cubicBezTo>
                  <a:pt x="383" y="12272"/>
                  <a:pt x="393" y="12003"/>
                  <a:pt x="405" y="11671"/>
                </a:cubicBezTo>
                <a:cubicBezTo>
                  <a:pt x="412" y="11468"/>
                  <a:pt x="419" y="11278"/>
                  <a:pt x="419" y="11251"/>
                </a:cubicBezTo>
                <a:cubicBezTo>
                  <a:pt x="419" y="11206"/>
                  <a:pt x="401" y="11201"/>
                  <a:pt x="283" y="11201"/>
                </a:cubicBezTo>
                <a:close/>
                <a:moveTo>
                  <a:pt x="4013" y="11201"/>
                </a:moveTo>
                <a:lnTo>
                  <a:pt x="3879" y="11206"/>
                </a:lnTo>
                <a:lnTo>
                  <a:pt x="3746" y="11218"/>
                </a:lnTo>
                <a:lnTo>
                  <a:pt x="3725" y="11809"/>
                </a:lnTo>
                <a:cubicBezTo>
                  <a:pt x="3694" y="12688"/>
                  <a:pt x="3684" y="12985"/>
                  <a:pt x="3668" y="13422"/>
                </a:cubicBezTo>
                <a:cubicBezTo>
                  <a:pt x="3660" y="13639"/>
                  <a:pt x="3649" y="13949"/>
                  <a:pt x="3643" y="14112"/>
                </a:cubicBezTo>
                <a:cubicBezTo>
                  <a:pt x="3637" y="14275"/>
                  <a:pt x="3625" y="14622"/>
                  <a:pt x="3616" y="14882"/>
                </a:cubicBezTo>
                <a:cubicBezTo>
                  <a:pt x="3606" y="15142"/>
                  <a:pt x="3599" y="15369"/>
                  <a:pt x="3599" y="15384"/>
                </a:cubicBezTo>
                <a:cubicBezTo>
                  <a:pt x="3599" y="15400"/>
                  <a:pt x="3658" y="15414"/>
                  <a:pt x="3730" y="15414"/>
                </a:cubicBezTo>
                <a:lnTo>
                  <a:pt x="3863" y="15414"/>
                </a:lnTo>
                <a:lnTo>
                  <a:pt x="3866" y="15340"/>
                </a:lnTo>
                <a:cubicBezTo>
                  <a:pt x="3867" y="15300"/>
                  <a:pt x="3881" y="14894"/>
                  <a:pt x="3897" y="14441"/>
                </a:cubicBezTo>
                <a:cubicBezTo>
                  <a:pt x="3913" y="13989"/>
                  <a:pt x="3929" y="13600"/>
                  <a:pt x="3932" y="13578"/>
                </a:cubicBezTo>
                <a:cubicBezTo>
                  <a:pt x="3940" y="13513"/>
                  <a:pt x="3946" y="13561"/>
                  <a:pt x="3955" y="13763"/>
                </a:cubicBezTo>
                <a:cubicBezTo>
                  <a:pt x="3960" y="13866"/>
                  <a:pt x="3975" y="14156"/>
                  <a:pt x="3988" y="14409"/>
                </a:cubicBezTo>
                <a:cubicBezTo>
                  <a:pt x="4001" y="14662"/>
                  <a:pt x="4017" y="14991"/>
                  <a:pt x="4024" y="15141"/>
                </a:cubicBezTo>
                <a:lnTo>
                  <a:pt x="4037" y="15414"/>
                </a:lnTo>
                <a:lnTo>
                  <a:pt x="4185" y="15414"/>
                </a:lnTo>
                <a:cubicBezTo>
                  <a:pt x="4325" y="15414"/>
                  <a:pt x="4334" y="15409"/>
                  <a:pt x="4330" y="15355"/>
                </a:cubicBezTo>
                <a:cubicBezTo>
                  <a:pt x="4328" y="15323"/>
                  <a:pt x="4311" y="15040"/>
                  <a:pt x="4291" y="14723"/>
                </a:cubicBezTo>
                <a:cubicBezTo>
                  <a:pt x="4272" y="14407"/>
                  <a:pt x="4249" y="14019"/>
                  <a:pt x="4239" y="13865"/>
                </a:cubicBezTo>
                <a:cubicBezTo>
                  <a:pt x="4230" y="13712"/>
                  <a:pt x="4217" y="13498"/>
                  <a:pt x="4211" y="13387"/>
                </a:cubicBezTo>
                <a:lnTo>
                  <a:pt x="4199" y="13184"/>
                </a:lnTo>
                <a:lnTo>
                  <a:pt x="4278" y="12579"/>
                </a:lnTo>
                <a:cubicBezTo>
                  <a:pt x="4375" y="11842"/>
                  <a:pt x="4401" y="11644"/>
                  <a:pt x="4432" y="11403"/>
                </a:cubicBezTo>
                <a:lnTo>
                  <a:pt x="4456" y="11218"/>
                </a:lnTo>
                <a:lnTo>
                  <a:pt x="4313" y="11206"/>
                </a:lnTo>
                <a:cubicBezTo>
                  <a:pt x="4194" y="11199"/>
                  <a:pt x="4169" y="11208"/>
                  <a:pt x="4165" y="11248"/>
                </a:cubicBezTo>
                <a:cubicBezTo>
                  <a:pt x="4162" y="11274"/>
                  <a:pt x="4115" y="11681"/>
                  <a:pt x="4060" y="12153"/>
                </a:cubicBezTo>
                <a:cubicBezTo>
                  <a:pt x="4006" y="12624"/>
                  <a:pt x="3960" y="13010"/>
                  <a:pt x="3958" y="13010"/>
                </a:cubicBezTo>
                <a:cubicBezTo>
                  <a:pt x="3949" y="13010"/>
                  <a:pt x="3948" y="12963"/>
                  <a:pt x="3955" y="12802"/>
                </a:cubicBezTo>
                <a:cubicBezTo>
                  <a:pt x="3959" y="12708"/>
                  <a:pt x="3967" y="12520"/>
                  <a:pt x="3971" y="12385"/>
                </a:cubicBezTo>
                <a:cubicBezTo>
                  <a:pt x="3979" y="12127"/>
                  <a:pt x="4005" y="11404"/>
                  <a:pt x="4010" y="11274"/>
                </a:cubicBezTo>
                <a:lnTo>
                  <a:pt x="4013" y="11201"/>
                </a:lnTo>
                <a:close/>
                <a:moveTo>
                  <a:pt x="5052" y="11201"/>
                </a:moveTo>
                <a:lnTo>
                  <a:pt x="5041" y="11538"/>
                </a:lnTo>
                <a:cubicBezTo>
                  <a:pt x="5029" y="11884"/>
                  <a:pt x="5018" y="12202"/>
                  <a:pt x="4993" y="12896"/>
                </a:cubicBezTo>
                <a:cubicBezTo>
                  <a:pt x="4985" y="13113"/>
                  <a:pt x="4973" y="13460"/>
                  <a:pt x="4965" y="13669"/>
                </a:cubicBezTo>
                <a:cubicBezTo>
                  <a:pt x="4958" y="13877"/>
                  <a:pt x="4945" y="14224"/>
                  <a:pt x="4938" y="14441"/>
                </a:cubicBezTo>
                <a:cubicBezTo>
                  <a:pt x="4930" y="14659"/>
                  <a:pt x="4918" y="14968"/>
                  <a:pt x="4913" y="15126"/>
                </a:cubicBezTo>
                <a:lnTo>
                  <a:pt x="4903" y="15414"/>
                </a:lnTo>
                <a:lnTo>
                  <a:pt x="5037" y="15414"/>
                </a:lnTo>
                <a:cubicBezTo>
                  <a:pt x="5111" y="15414"/>
                  <a:pt x="5173" y="15401"/>
                  <a:pt x="5174" y="15387"/>
                </a:cubicBezTo>
                <a:cubicBezTo>
                  <a:pt x="5176" y="15374"/>
                  <a:pt x="5187" y="15076"/>
                  <a:pt x="5199" y="14723"/>
                </a:cubicBezTo>
                <a:cubicBezTo>
                  <a:pt x="5212" y="14370"/>
                  <a:pt x="5224" y="14029"/>
                  <a:pt x="5226" y="13965"/>
                </a:cubicBezTo>
                <a:lnTo>
                  <a:pt x="5230" y="13851"/>
                </a:lnTo>
                <a:lnTo>
                  <a:pt x="5292" y="13842"/>
                </a:lnTo>
                <a:cubicBezTo>
                  <a:pt x="5343" y="13834"/>
                  <a:pt x="5355" y="13840"/>
                  <a:pt x="5358" y="13880"/>
                </a:cubicBezTo>
                <a:cubicBezTo>
                  <a:pt x="5360" y="13907"/>
                  <a:pt x="5350" y="14248"/>
                  <a:pt x="5336" y="14635"/>
                </a:cubicBezTo>
                <a:cubicBezTo>
                  <a:pt x="5322" y="15023"/>
                  <a:pt x="5310" y="15355"/>
                  <a:pt x="5310" y="15376"/>
                </a:cubicBezTo>
                <a:cubicBezTo>
                  <a:pt x="5310" y="15403"/>
                  <a:pt x="5348" y="15414"/>
                  <a:pt x="5446" y="15414"/>
                </a:cubicBezTo>
                <a:cubicBezTo>
                  <a:pt x="5520" y="15414"/>
                  <a:pt x="5581" y="15407"/>
                  <a:pt x="5581" y="15396"/>
                </a:cubicBezTo>
                <a:cubicBezTo>
                  <a:pt x="5581" y="15386"/>
                  <a:pt x="5588" y="15174"/>
                  <a:pt x="5597" y="14926"/>
                </a:cubicBezTo>
                <a:cubicBezTo>
                  <a:pt x="5606" y="14679"/>
                  <a:pt x="5626" y="14121"/>
                  <a:pt x="5641" y="13686"/>
                </a:cubicBezTo>
                <a:cubicBezTo>
                  <a:pt x="5657" y="13252"/>
                  <a:pt x="5673" y="12799"/>
                  <a:pt x="5677" y="12681"/>
                </a:cubicBezTo>
                <a:cubicBezTo>
                  <a:pt x="5682" y="12564"/>
                  <a:pt x="5692" y="12282"/>
                  <a:pt x="5700" y="12056"/>
                </a:cubicBezTo>
                <a:cubicBezTo>
                  <a:pt x="5707" y="11829"/>
                  <a:pt x="5717" y="11554"/>
                  <a:pt x="5722" y="11442"/>
                </a:cubicBezTo>
                <a:cubicBezTo>
                  <a:pt x="5726" y="11329"/>
                  <a:pt x="5730" y="11228"/>
                  <a:pt x="5730" y="11218"/>
                </a:cubicBezTo>
                <a:cubicBezTo>
                  <a:pt x="5730" y="11208"/>
                  <a:pt x="5669" y="11202"/>
                  <a:pt x="5594" y="11206"/>
                </a:cubicBezTo>
                <a:lnTo>
                  <a:pt x="5458" y="11218"/>
                </a:lnTo>
                <a:lnTo>
                  <a:pt x="5432" y="11923"/>
                </a:lnTo>
                <a:lnTo>
                  <a:pt x="5407" y="12631"/>
                </a:lnTo>
                <a:lnTo>
                  <a:pt x="5345" y="12640"/>
                </a:lnTo>
                <a:cubicBezTo>
                  <a:pt x="5295" y="12648"/>
                  <a:pt x="5282" y="12642"/>
                  <a:pt x="5279" y="12605"/>
                </a:cubicBezTo>
                <a:cubicBezTo>
                  <a:pt x="5276" y="12563"/>
                  <a:pt x="5286" y="12278"/>
                  <a:pt x="5315" y="11489"/>
                </a:cubicBezTo>
                <a:lnTo>
                  <a:pt x="5326" y="11201"/>
                </a:lnTo>
                <a:lnTo>
                  <a:pt x="5189" y="11201"/>
                </a:lnTo>
                <a:lnTo>
                  <a:pt x="5052" y="11201"/>
                </a:lnTo>
                <a:close/>
                <a:moveTo>
                  <a:pt x="6361" y="11201"/>
                </a:moveTo>
                <a:lnTo>
                  <a:pt x="6358" y="11274"/>
                </a:lnTo>
                <a:cubicBezTo>
                  <a:pt x="6356" y="11315"/>
                  <a:pt x="6346" y="11592"/>
                  <a:pt x="6335" y="11891"/>
                </a:cubicBezTo>
                <a:cubicBezTo>
                  <a:pt x="6324" y="12190"/>
                  <a:pt x="6292" y="13097"/>
                  <a:pt x="6263" y="13907"/>
                </a:cubicBezTo>
                <a:cubicBezTo>
                  <a:pt x="6234" y="14716"/>
                  <a:pt x="6210" y="15387"/>
                  <a:pt x="6210" y="15396"/>
                </a:cubicBezTo>
                <a:cubicBezTo>
                  <a:pt x="6210" y="15406"/>
                  <a:pt x="6332" y="15414"/>
                  <a:pt x="6481" y="15414"/>
                </a:cubicBezTo>
                <a:lnTo>
                  <a:pt x="6751" y="15414"/>
                </a:lnTo>
                <a:lnTo>
                  <a:pt x="6754" y="15340"/>
                </a:lnTo>
                <a:cubicBezTo>
                  <a:pt x="6756" y="15300"/>
                  <a:pt x="6763" y="15088"/>
                  <a:pt x="6771" y="14870"/>
                </a:cubicBezTo>
                <a:cubicBezTo>
                  <a:pt x="6778" y="14653"/>
                  <a:pt x="6786" y="14450"/>
                  <a:pt x="6788" y="14418"/>
                </a:cubicBezTo>
                <a:cubicBezTo>
                  <a:pt x="6791" y="14364"/>
                  <a:pt x="6782" y="14359"/>
                  <a:pt x="6653" y="14359"/>
                </a:cubicBezTo>
                <a:cubicBezTo>
                  <a:pt x="6577" y="14359"/>
                  <a:pt x="6513" y="14349"/>
                  <a:pt x="6512" y="14336"/>
                </a:cubicBezTo>
                <a:cubicBezTo>
                  <a:pt x="6509" y="14304"/>
                  <a:pt x="6521" y="13928"/>
                  <a:pt x="6527" y="13874"/>
                </a:cubicBezTo>
                <a:cubicBezTo>
                  <a:pt x="6530" y="13843"/>
                  <a:pt x="6562" y="13833"/>
                  <a:pt x="6655" y="13833"/>
                </a:cubicBezTo>
                <a:lnTo>
                  <a:pt x="6778" y="13833"/>
                </a:lnTo>
                <a:lnTo>
                  <a:pt x="6784" y="13645"/>
                </a:lnTo>
                <a:cubicBezTo>
                  <a:pt x="6788" y="13541"/>
                  <a:pt x="6796" y="13306"/>
                  <a:pt x="6803" y="13125"/>
                </a:cubicBezTo>
                <a:lnTo>
                  <a:pt x="6816" y="12796"/>
                </a:lnTo>
                <a:lnTo>
                  <a:pt x="6691" y="12781"/>
                </a:lnTo>
                <a:lnTo>
                  <a:pt x="6567" y="12764"/>
                </a:lnTo>
                <a:lnTo>
                  <a:pt x="6568" y="12658"/>
                </a:lnTo>
                <a:cubicBezTo>
                  <a:pt x="6569" y="12599"/>
                  <a:pt x="6573" y="12488"/>
                  <a:pt x="6576" y="12411"/>
                </a:cubicBezTo>
                <a:lnTo>
                  <a:pt x="6583" y="12270"/>
                </a:lnTo>
                <a:lnTo>
                  <a:pt x="6720" y="12261"/>
                </a:lnTo>
                <a:cubicBezTo>
                  <a:pt x="6795" y="12256"/>
                  <a:pt x="6856" y="12247"/>
                  <a:pt x="6856" y="12238"/>
                </a:cubicBezTo>
                <a:cubicBezTo>
                  <a:pt x="6856" y="12229"/>
                  <a:pt x="6864" y="12012"/>
                  <a:pt x="6873" y="11756"/>
                </a:cubicBezTo>
                <a:cubicBezTo>
                  <a:pt x="6882" y="11500"/>
                  <a:pt x="6889" y="11269"/>
                  <a:pt x="6889" y="11245"/>
                </a:cubicBezTo>
                <a:cubicBezTo>
                  <a:pt x="6889" y="11208"/>
                  <a:pt x="6842" y="11201"/>
                  <a:pt x="6625" y="11201"/>
                </a:cubicBezTo>
                <a:lnTo>
                  <a:pt x="6361" y="11201"/>
                </a:lnTo>
                <a:close/>
                <a:moveTo>
                  <a:pt x="7542" y="11201"/>
                </a:moveTo>
                <a:lnTo>
                  <a:pt x="7530" y="11506"/>
                </a:lnTo>
                <a:cubicBezTo>
                  <a:pt x="7515" y="11915"/>
                  <a:pt x="7454" y="13627"/>
                  <a:pt x="7444" y="13915"/>
                </a:cubicBezTo>
                <a:cubicBezTo>
                  <a:pt x="7440" y="14042"/>
                  <a:pt x="7426" y="14421"/>
                  <a:pt x="7414" y="14756"/>
                </a:cubicBezTo>
                <a:cubicBezTo>
                  <a:pt x="7402" y="15091"/>
                  <a:pt x="7392" y="15374"/>
                  <a:pt x="7392" y="15387"/>
                </a:cubicBezTo>
                <a:cubicBezTo>
                  <a:pt x="7392" y="15401"/>
                  <a:pt x="7513" y="15414"/>
                  <a:pt x="7662" y="15414"/>
                </a:cubicBezTo>
                <a:cubicBezTo>
                  <a:pt x="7914" y="15414"/>
                  <a:pt x="7932" y="15409"/>
                  <a:pt x="7935" y="15355"/>
                </a:cubicBezTo>
                <a:cubicBezTo>
                  <a:pt x="7936" y="15323"/>
                  <a:pt x="7940" y="15217"/>
                  <a:pt x="7943" y="15117"/>
                </a:cubicBezTo>
                <a:cubicBezTo>
                  <a:pt x="7946" y="15018"/>
                  <a:pt x="7954" y="14805"/>
                  <a:pt x="7960" y="14647"/>
                </a:cubicBezTo>
                <a:lnTo>
                  <a:pt x="7970" y="14359"/>
                </a:lnTo>
                <a:lnTo>
                  <a:pt x="7833" y="14359"/>
                </a:lnTo>
                <a:cubicBezTo>
                  <a:pt x="7758" y="14359"/>
                  <a:pt x="7695" y="14349"/>
                  <a:pt x="7693" y="14336"/>
                </a:cubicBezTo>
                <a:cubicBezTo>
                  <a:pt x="7690" y="14304"/>
                  <a:pt x="7702" y="13928"/>
                  <a:pt x="7708" y="13874"/>
                </a:cubicBezTo>
                <a:cubicBezTo>
                  <a:pt x="7712" y="13843"/>
                  <a:pt x="7744" y="13833"/>
                  <a:pt x="7837" y="13833"/>
                </a:cubicBezTo>
                <a:cubicBezTo>
                  <a:pt x="7905" y="13833"/>
                  <a:pt x="7961" y="13828"/>
                  <a:pt x="7961" y="13818"/>
                </a:cubicBezTo>
                <a:cubicBezTo>
                  <a:pt x="7961" y="13809"/>
                  <a:pt x="7968" y="13590"/>
                  <a:pt x="7977" y="13334"/>
                </a:cubicBezTo>
                <a:cubicBezTo>
                  <a:pt x="7986" y="13077"/>
                  <a:pt x="7994" y="12850"/>
                  <a:pt x="7994" y="12825"/>
                </a:cubicBezTo>
                <a:cubicBezTo>
                  <a:pt x="7994" y="12790"/>
                  <a:pt x="7970" y="12781"/>
                  <a:pt x="7872" y="12781"/>
                </a:cubicBezTo>
                <a:cubicBezTo>
                  <a:pt x="7806" y="12781"/>
                  <a:pt x="7750" y="12767"/>
                  <a:pt x="7749" y="12752"/>
                </a:cubicBezTo>
                <a:cubicBezTo>
                  <a:pt x="7747" y="12736"/>
                  <a:pt x="7750" y="12621"/>
                  <a:pt x="7755" y="12496"/>
                </a:cubicBezTo>
                <a:lnTo>
                  <a:pt x="7764" y="12270"/>
                </a:lnTo>
                <a:lnTo>
                  <a:pt x="7901" y="12261"/>
                </a:lnTo>
                <a:lnTo>
                  <a:pt x="8037" y="12252"/>
                </a:lnTo>
                <a:lnTo>
                  <a:pt x="8041" y="12129"/>
                </a:lnTo>
                <a:cubicBezTo>
                  <a:pt x="8043" y="12061"/>
                  <a:pt x="8049" y="11889"/>
                  <a:pt x="8055" y="11744"/>
                </a:cubicBezTo>
                <a:cubicBezTo>
                  <a:pt x="8060" y="11599"/>
                  <a:pt x="8066" y="11419"/>
                  <a:pt x="8068" y="11342"/>
                </a:cubicBezTo>
                <a:lnTo>
                  <a:pt x="8072" y="11201"/>
                </a:lnTo>
                <a:lnTo>
                  <a:pt x="7807" y="11201"/>
                </a:lnTo>
                <a:lnTo>
                  <a:pt x="7542" y="11201"/>
                </a:lnTo>
                <a:close/>
                <a:moveTo>
                  <a:pt x="8817" y="11201"/>
                </a:moveTo>
                <a:cubicBezTo>
                  <a:pt x="8783" y="11202"/>
                  <a:pt x="8761" y="11205"/>
                  <a:pt x="8761" y="11212"/>
                </a:cubicBezTo>
                <a:cubicBezTo>
                  <a:pt x="8761" y="11219"/>
                  <a:pt x="8746" y="11645"/>
                  <a:pt x="8727" y="12158"/>
                </a:cubicBezTo>
                <a:cubicBezTo>
                  <a:pt x="8709" y="12672"/>
                  <a:pt x="8692" y="13161"/>
                  <a:pt x="8690" y="13243"/>
                </a:cubicBezTo>
                <a:cubicBezTo>
                  <a:pt x="8687" y="13324"/>
                  <a:pt x="8678" y="13566"/>
                  <a:pt x="8670" y="13783"/>
                </a:cubicBezTo>
                <a:cubicBezTo>
                  <a:pt x="8662" y="14000"/>
                  <a:pt x="8647" y="14425"/>
                  <a:pt x="8637" y="14723"/>
                </a:cubicBezTo>
                <a:cubicBezTo>
                  <a:pt x="8626" y="15022"/>
                  <a:pt x="8616" y="15298"/>
                  <a:pt x="8615" y="15340"/>
                </a:cubicBezTo>
                <a:lnTo>
                  <a:pt x="8612" y="15420"/>
                </a:lnTo>
                <a:lnTo>
                  <a:pt x="8829" y="15405"/>
                </a:lnTo>
                <a:cubicBezTo>
                  <a:pt x="9035" y="15393"/>
                  <a:pt x="9047" y="15389"/>
                  <a:pt x="9087" y="15317"/>
                </a:cubicBezTo>
                <a:cubicBezTo>
                  <a:pt x="9260" y="15002"/>
                  <a:pt x="9363" y="14280"/>
                  <a:pt x="9393" y="13160"/>
                </a:cubicBezTo>
                <a:cubicBezTo>
                  <a:pt x="9408" y="12627"/>
                  <a:pt x="9402" y="12286"/>
                  <a:pt x="9374" y="11935"/>
                </a:cubicBezTo>
                <a:cubicBezTo>
                  <a:pt x="9340" y="11529"/>
                  <a:pt x="9276" y="11317"/>
                  <a:pt x="9161" y="11236"/>
                </a:cubicBezTo>
                <a:cubicBezTo>
                  <a:pt x="9128" y="11212"/>
                  <a:pt x="8919" y="11196"/>
                  <a:pt x="8817" y="11201"/>
                </a:cubicBezTo>
                <a:close/>
                <a:moveTo>
                  <a:pt x="10747" y="11201"/>
                </a:moveTo>
                <a:cubicBezTo>
                  <a:pt x="10642" y="11201"/>
                  <a:pt x="10556" y="11210"/>
                  <a:pt x="10556" y="11221"/>
                </a:cubicBezTo>
                <a:cubicBezTo>
                  <a:pt x="10556" y="11242"/>
                  <a:pt x="10490" y="13096"/>
                  <a:pt x="10464" y="13783"/>
                </a:cubicBezTo>
                <a:cubicBezTo>
                  <a:pt x="10457" y="13982"/>
                  <a:pt x="10446" y="14301"/>
                  <a:pt x="10439" y="14491"/>
                </a:cubicBezTo>
                <a:cubicBezTo>
                  <a:pt x="10433" y="14681"/>
                  <a:pt x="10423" y="14961"/>
                  <a:pt x="10417" y="15111"/>
                </a:cubicBezTo>
                <a:cubicBezTo>
                  <a:pt x="10411" y="15261"/>
                  <a:pt x="10406" y="15391"/>
                  <a:pt x="10406" y="15399"/>
                </a:cubicBezTo>
                <a:cubicBezTo>
                  <a:pt x="10406" y="15408"/>
                  <a:pt x="10458" y="15414"/>
                  <a:pt x="10521" y="15414"/>
                </a:cubicBezTo>
                <a:lnTo>
                  <a:pt x="10635" y="15414"/>
                </a:lnTo>
                <a:lnTo>
                  <a:pt x="10663" y="14632"/>
                </a:lnTo>
                <a:cubicBezTo>
                  <a:pt x="10677" y="14202"/>
                  <a:pt x="10695" y="13694"/>
                  <a:pt x="10702" y="13504"/>
                </a:cubicBezTo>
                <a:cubicBezTo>
                  <a:pt x="10710" y="13314"/>
                  <a:pt x="10721" y="12995"/>
                  <a:pt x="10728" y="12796"/>
                </a:cubicBezTo>
                <a:cubicBezTo>
                  <a:pt x="10735" y="12597"/>
                  <a:pt x="10744" y="12439"/>
                  <a:pt x="10746" y="12443"/>
                </a:cubicBezTo>
                <a:cubicBezTo>
                  <a:pt x="10749" y="12449"/>
                  <a:pt x="10751" y="13046"/>
                  <a:pt x="10750" y="13933"/>
                </a:cubicBezTo>
                <a:lnTo>
                  <a:pt x="10748" y="15414"/>
                </a:lnTo>
                <a:lnTo>
                  <a:pt x="10876" y="15414"/>
                </a:lnTo>
                <a:cubicBezTo>
                  <a:pt x="10963" y="15414"/>
                  <a:pt x="11003" y="15403"/>
                  <a:pt x="11003" y="15379"/>
                </a:cubicBezTo>
                <a:cubicBezTo>
                  <a:pt x="11003" y="15359"/>
                  <a:pt x="11010" y="15244"/>
                  <a:pt x="11018" y="15123"/>
                </a:cubicBezTo>
                <a:cubicBezTo>
                  <a:pt x="11027" y="15002"/>
                  <a:pt x="11063" y="14495"/>
                  <a:pt x="11097" y="13998"/>
                </a:cubicBezTo>
                <a:cubicBezTo>
                  <a:pt x="11197" y="12535"/>
                  <a:pt x="11204" y="12443"/>
                  <a:pt x="11210" y="12455"/>
                </a:cubicBezTo>
                <a:cubicBezTo>
                  <a:pt x="11218" y="12473"/>
                  <a:pt x="11216" y="12546"/>
                  <a:pt x="11191" y="13225"/>
                </a:cubicBezTo>
                <a:cubicBezTo>
                  <a:pt x="11179" y="13569"/>
                  <a:pt x="11157" y="14170"/>
                  <a:pt x="11144" y="14559"/>
                </a:cubicBezTo>
                <a:cubicBezTo>
                  <a:pt x="11130" y="14948"/>
                  <a:pt x="11117" y="15299"/>
                  <a:pt x="11116" y="15340"/>
                </a:cubicBezTo>
                <a:lnTo>
                  <a:pt x="11113" y="15414"/>
                </a:lnTo>
                <a:lnTo>
                  <a:pt x="11227" y="15405"/>
                </a:lnTo>
                <a:lnTo>
                  <a:pt x="11342" y="15396"/>
                </a:lnTo>
                <a:lnTo>
                  <a:pt x="11346" y="15282"/>
                </a:lnTo>
                <a:cubicBezTo>
                  <a:pt x="11371" y="14602"/>
                  <a:pt x="11414" y="13370"/>
                  <a:pt x="11456" y="12205"/>
                </a:cubicBezTo>
                <a:cubicBezTo>
                  <a:pt x="11471" y="11771"/>
                  <a:pt x="11486" y="11365"/>
                  <a:pt x="11488" y="11306"/>
                </a:cubicBezTo>
                <a:lnTo>
                  <a:pt x="11493" y="11201"/>
                </a:lnTo>
                <a:lnTo>
                  <a:pt x="11301" y="11201"/>
                </a:lnTo>
                <a:lnTo>
                  <a:pt x="11109" y="11201"/>
                </a:lnTo>
                <a:lnTo>
                  <a:pt x="11055" y="12014"/>
                </a:lnTo>
                <a:cubicBezTo>
                  <a:pt x="10961" y="13430"/>
                  <a:pt x="10943" y="13686"/>
                  <a:pt x="10935" y="13686"/>
                </a:cubicBezTo>
                <a:cubicBezTo>
                  <a:pt x="10931" y="13686"/>
                  <a:pt x="10928" y="13652"/>
                  <a:pt x="10929" y="13604"/>
                </a:cubicBezTo>
                <a:cubicBezTo>
                  <a:pt x="10929" y="13559"/>
                  <a:pt x="10931" y="12999"/>
                  <a:pt x="10934" y="12361"/>
                </a:cubicBezTo>
                <a:lnTo>
                  <a:pt x="10938" y="11201"/>
                </a:lnTo>
                <a:lnTo>
                  <a:pt x="10747" y="11201"/>
                </a:lnTo>
                <a:close/>
                <a:moveTo>
                  <a:pt x="12259" y="11201"/>
                </a:moveTo>
                <a:lnTo>
                  <a:pt x="12229" y="11536"/>
                </a:lnTo>
                <a:cubicBezTo>
                  <a:pt x="12196" y="11911"/>
                  <a:pt x="11978" y="14358"/>
                  <a:pt x="11948" y="14688"/>
                </a:cubicBezTo>
                <a:cubicBezTo>
                  <a:pt x="11937" y="14806"/>
                  <a:pt x="11919" y="15009"/>
                  <a:pt x="11908" y="15138"/>
                </a:cubicBezTo>
                <a:cubicBezTo>
                  <a:pt x="11896" y="15267"/>
                  <a:pt x="11886" y="15382"/>
                  <a:pt x="11886" y="15393"/>
                </a:cubicBezTo>
                <a:cubicBezTo>
                  <a:pt x="11886" y="15405"/>
                  <a:pt x="11944" y="15414"/>
                  <a:pt x="12015" y="15414"/>
                </a:cubicBezTo>
                <a:lnTo>
                  <a:pt x="12143" y="15414"/>
                </a:lnTo>
                <a:lnTo>
                  <a:pt x="12170" y="15076"/>
                </a:lnTo>
                <a:lnTo>
                  <a:pt x="12198" y="14738"/>
                </a:lnTo>
                <a:lnTo>
                  <a:pt x="12303" y="14738"/>
                </a:lnTo>
                <a:lnTo>
                  <a:pt x="12408" y="14738"/>
                </a:lnTo>
                <a:lnTo>
                  <a:pt x="12413" y="15076"/>
                </a:lnTo>
                <a:lnTo>
                  <a:pt x="12418" y="15414"/>
                </a:lnTo>
                <a:lnTo>
                  <a:pt x="12558" y="15414"/>
                </a:lnTo>
                <a:lnTo>
                  <a:pt x="12698" y="15414"/>
                </a:lnTo>
                <a:lnTo>
                  <a:pt x="12695" y="15340"/>
                </a:lnTo>
                <a:cubicBezTo>
                  <a:pt x="12694" y="15300"/>
                  <a:pt x="12683" y="14777"/>
                  <a:pt x="12673" y="14180"/>
                </a:cubicBezTo>
                <a:cubicBezTo>
                  <a:pt x="12662" y="13583"/>
                  <a:pt x="12647" y="12768"/>
                  <a:pt x="12640" y="12370"/>
                </a:cubicBezTo>
                <a:cubicBezTo>
                  <a:pt x="12633" y="11972"/>
                  <a:pt x="12625" y="11546"/>
                  <a:pt x="12623" y="11424"/>
                </a:cubicBezTo>
                <a:lnTo>
                  <a:pt x="12619" y="11201"/>
                </a:lnTo>
                <a:lnTo>
                  <a:pt x="12439" y="11201"/>
                </a:lnTo>
                <a:lnTo>
                  <a:pt x="12259" y="11201"/>
                </a:lnTo>
                <a:close/>
                <a:moveTo>
                  <a:pt x="13668" y="11201"/>
                </a:moveTo>
                <a:cubicBezTo>
                  <a:pt x="13464" y="11200"/>
                  <a:pt x="13449" y="11206"/>
                  <a:pt x="13446" y="11259"/>
                </a:cubicBezTo>
                <a:cubicBezTo>
                  <a:pt x="13444" y="11308"/>
                  <a:pt x="13352" y="13872"/>
                  <a:pt x="13333" y="14427"/>
                </a:cubicBezTo>
                <a:cubicBezTo>
                  <a:pt x="13329" y="14526"/>
                  <a:pt x="13320" y="14772"/>
                  <a:pt x="13313" y="14973"/>
                </a:cubicBezTo>
                <a:cubicBezTo>
                  <a:pt x="13306" y="15174"/>
                  <a:pt x="13300" y="15355"/>
                  <a:pt x="13300" y="15376"/>
                </a:cubicBezTo>
                <a:cubicBezTo>
                  <a:pt x="13300" y="15402"/>
                  <a:pt x="13337" y="15414"/>
                  <a:pt x="13431" y="15414"/>
                </a:cubicBezTo>
                <a:lnTo>
                  <a:pt x="13563" y="15414"/>
                </a:lnTo>
                <a:lnTo>
                  <a:pt x="13569" y="15241"/>
                </a:lnTo>
                <a:cubicBezTo>
                  <a:pt x="13573" y="15145"/>
                  <a:pt x="13583" y="14854"/>
                  <a:pt x="13592" y="14591"/>
                </a:cubicBezTo>
                <a:cubicBezTo>
                  <a:pt x="13619" y="13842"/>
                  <a:pt x="13613" y="13918"/>
                  <a:pt x="13647" y="13907"/>
                </a:cubicBezTo>
                <a:cubicBezTo>
                  <a:pt x="13680" y="13895"/>
                  <a:pt x="13706" y="13944"/>
                  <a:pt x="13714" y="14036"/>
                </a:cubicBezTo>
                <a:cubicBezTo>
                  <a:pt x="13718" y="14075"/>
                  <a:pt x="13718" y="14338"/>
                  <a:pt x="13716" y="14756"/>
                </a:cubicBezTo>
                <a:lnTo>
                  <a:pt x="13712" y="15414"/>
                </a:lnTo>
                <a:lnTo>
                  <a:pt x="13845" y="15414"/>
                </a:lnTo>
                <a:lnTo>
                  <a:pt x="13977" y="15414"/>
                </a:lnTo>
                <a:lnTo>
                  <a:pt x="13978" y="15011"/>
                </a:lnTo>
                <a:cubicBezTo>
                  <a:pt x="13978" y="14790"/>
                  <a:pt x="13981" y="14462"/>
                  <a:pt x="13985" y="14283"/>
                </a:cubicBezTo>
                <a:cubicBezTo>
                  <a:pt x="13992" y="13919"/>
                  <a:pt x="13989" y="13668"/>
                  <a:pt x="13976" y="13551"/>
                </a:cubicBezTo>
                <a:cubicBezTo>
                  <a:pt x="13966" y="13464"/>
                  <a:pt x="13929" y="13340"/>
                  <a:pt x="13913" y="13340"/>
                </a:cubicBezTo>
                <a:cubicBezTo>
                  <a:pt x="13899" y="13340"/>
                  <a:pt x="13894" y="13293"/>
                  <a:pt x="13903" y="13251"/>
                </a:cubicBezTo>
                <a:cubicBezTo>
                  <a:pt x="13907" y="13234"/>
                  <a:pt x="13925" y="13184"/>
                  <a:pt x="13944" y="13143"/>
                </a:cubicBezTo>
                <a:cubicBezTo>
                  <a:pt x="13984" y="13055"/>
                  <a:pt x="14026" y="12841"/>
                  <a:pt x="14044" y="12626"/>
                </a:cubicBezTo>
                <a:cubicBezTo>
                  <a:pt x="14063" y="12407"/>
                  <a:pt x="14074" y="12097"/>
                  <a:pt x="14071" y="11906"/>
                </a:cubicBezTo>
                <a:cubicBezTo>
                  <a:pt x="14066" y="11639"/>
                  <a:pt x="14050" y="11479"/>
                  <a:pt x="14016" y="11377"/>
                </a:cubicBezTo>
                <a:cubicBezTo>
                  <a:pt x="13967" y="11229"/>
                  <a:pt x="13912" y="11201"/>
                  <a:pt x="13668" y="11201"/>
                </a:cubicBezTo>
                <a:close/>
                <a:moveTo>
                  <a:pt x="15019" y="11201"/>
                </a:moveTo>
                <a:cubicBezTo>
                  <a:pt x="14848" y="11201"/>
                  <a:pt x="14707" y="11207"/>
                  <a:pt x="14707" y="11212"/>
                </a:cubicBezTo>
                <a:cubicBezTo>
                  <a:pt x="14707" y="11218"/>
                  <a:pt x="14702" y="11362"/>
                  <a:pt x="14696" y="11533"/>
                </a:cubicBezTo>
                <a:cubicBezTo>
                  <a:pt x="14690" y="11703"/>
                  <a:pt x="14681" y="11942"/>
                  <a:pt x="14677" y="12064"/>
                </a:cubicBezTo>
                <a:lnTo>
                  <a:pt x="14670" y="12288"/>
                </a:lnTo>
                <a:lnTo>
                  <a:pt x="14755" y="12288"/>
                </a:lnTo>
                <a:cubicBezTo>
                  <a:pt x="14801" y="12288"/>
                  <a:pt x="14840" y="12297"/>
                  <a:pt x="14842" y="12311"/>
                </a:cubicBezTo>
                <a:cubicBezTo>
                  <a:pt x="14843" y="12325"/>
                  <a:pt x="14836" y="12574"/>
                  <a:pt x="14826" y="12864"/>
                </a:cubicBezTo>
                <a:cubicBezTo>
                  <a:pt x="14804" y="13465"/>
                  <a:pt x="14788" y="13913"/>
                  <a:pt x="14776" y="14244"/>
                </a:cubicBezTo>
                <a:cubicBezTo>
                  <a:pt x="14772" y="14371"/>
                  <a:pt x="14761" y="14682"/>
                  <a:pt x="14752" y="14935"/>
                </a:cubicBezTo>
                <a:cubicBezTo>
                  <a:pt x="14742" y="15188"/>
                  <a:pt x="14735" y="15400"/>
                  <a:pt x="14735" y="15405"/>
                </a:cubicBezTo>
                <a:cubicBezTo>
                  <a:pt x="14735" y="15410"/>
                  <a:pt x="14796" y="15414"/>
                  <a:pt x="14870" y="15414"/>
                </a:cubicBezTo>
                <a:cubicBezTo>
                  <a:pt x="14994" y="15414"/>
                  <a:pt x="15005" y="15408"/>
                  <a:pt x="15007" y="15355"/>
                </a:cubicBezTo>
                <a:cubicBezTo>
                  <a:pt x="15009" y="15323"/>
                  <a:pt x="15021" y="15009"/>
                  <a:pt x="15033" y="14656"/>
                </a:cubicBezTo>
                <a:cubicBezTo>
                  <a:pt x="15046" y="14303"/>
                  <a:pt x="15061" y="13890"/>
                  <a:pt x="15066" y="13736"/>
                </a:cubicBezTo>
                <a:cubicBezTo>
                  <a:pt x="15072" y="13582"/>
                  <a:pt x="15083" y="13263"/>
                  <a:pt x="15091" y="13028"/>
                </a:cubicBezTo>
                <a:cubicBezTo>
                  <a:pt x="15100" y="12793"/>
                  <a:pt x="15109" y="12534"/>
                  <a:pt x="15113" y="12452"/>
                </a:cubicBezTo>
                <a:lnTo>
                  <a:pt x="15119" y="12302"/>
                </a:lnTo>
                <a:lnTo>
                  <a:pt x="15209" y="12294"/>
                </a:lnTo>
                <a:cubicBezTo>
                  <a:pt x="15289" y="12285"/>
                  <a:pt x="15298" y="12281"/>
                  <a:pt x="15298" y="12229"/>
                </a:cubicBezTo>
                <a:cubicBezTo>
                  <a:pt x="15298" y="12197"/>
                  <a:pt x="15305" y="11971"/>
                  <a:pt x="15315" y="11727"/>
                </a:cubicBezTo>
                <a:cubicBezTo>
                  <a:pt x="15324" y="11482"/>
                  <a:pt x="15331" y="11264"/>
                  <a:pt x="15331" y="11242"/>
                </a:cubicBezTo>
                <a:cubicBezTo>
                  <a:pt x="15331" y="11209"/>
                  <a:pt x="15265" y="11201"/>
                  <a:pt x="15019" y="11201"/>
                </a:cubicBezTo>
                <a:close/>
                <a:moveTo>
                  <a:pt x="15955" y="11201"/>
                </a:moveTo>
                <a:lnTo>
                  <a:pt x="15953" y="11274"/>
                </a:lnTo>
                <a:cubicBezTo>
                  <a:pt x="15951" y="11315"/>
                  <a:pt x="15945" y="11484"/>
                  <a:pt x="15939" y="11650"/>
                </a:cubicBezTo>
                <a:cubicBezTo>
                  <a:pt x="15933" y="11816"/>
                  <a:pt x="15925" y="12024"/>
                  <a:pt x="15922" y="12111"/>
                </a:cubicBezTo>
                <a:cubicBezTo>
                  <a:pt x="15919" y="12199"/>
                  <a:pt x="15910" y="12449"/>
                  <a:pt x="15903" y="12667"/>
                </a:cubicBezTo>
                <a:cubicBezTo>
                  <a:pt x="15895" y="12884"/>
                  <a:pt x="15884" y="13194"/>
                  <a:pt x="15878" y="13357"/>
                </a:cubicBezTo>
                <a:cubicBezTo>
                  <a:pt x="15862" y="13824"/>
                  <a:pt x="15829" y="14743"/>
                  <a:pt x="15817" y="15061"/>
                </a:cubicBezTo>
                <a:cubicBezTo>
                  <a:pt x="15811" y="15221"/>
                  <a:pt x="15806" y="15365"/>
                  <a:pt x="15806" y="15382"/>
                </a:cubicBezTo>
                <a:cubicBezTo>
                  <a:pt x="15806" y="15399"/>
                  <a:pt x="15862" y="15414"/>
                  <a:pt x="15941" y="15414"/>
                </a:cubicBezTo>
                <a:lnTo>
                  <a:pt x="16077" y="15414"/>
                </a:lnTo>
                <a:lnTo>
                  <a:pt x="16080" y="15323"/>
                </a:lnTo>
                <a:cubicBezTo>
                  <a:pt x="16081" y="15273"/>
                  <a:pt x="16085" y="15172"/>
                  <a:pt x="16088" y="15099"/>
                </a:cubicBezTo>
                <a:cubicBezTo>
                  <a:pt x="16094" y="14937"/>
                  <a:pt x="16121" y="14181"/>
                  <a:pt x="16171" y="12764"/>
                </a:cubicBezTo>
                <a:cubicBezTo>
                  <a:pt x="16192" y="12166"/>
                  <a:pt x="16213" y="11586"/>
                  <a:pt x="16218" y="11474"/>
                </a:cubicBezTo>
                <a:cubicBezTo>
                  <a:pt x="16222" y="11362"/>
                  <a:pt x="16226" y="11255"/>
                  <a:pt x="16226" y="11236"/>
                </a:cubicBezTo>
                <a:cubicBezTo>
                  <a:pt x="16226" y="11213"/>
                  <a:pt x="16181" y="11201"/>
                  <a:pt x="16091" y="11201"/>
                </a:cubicBezTo>
                <a:lnTo>
                  <a:pt x="15955" y="11201"/>
                </a:lnTo>
                <a:close/>
                <a:moveTo>
                  <a:pt x="16895" y="11201"/>
                </a:moveTo>
                <a:lnTo>
                  <a:pt x="16884" y="11538"/>
                </a:lnTo>
                <a:cubicBezTo>
                  <a:pt x="16878" y="11724"/>
                  <a:pt x="16866" y="12053"/>
                  <a:pt x="16858" y="12270"/>
                </a:cubicBezTo>
                <a:cubicBezTo>
                  <a:pt x="16850" y="12487"/>
                  <a:pt x="16839" y="12798"/>
                  <a:pt x="16834" y="12961"/>
                </a:cubicBezTo>
                <a:cubicBezTo>
                  <a:pt x="16828" y="13123"/>
                  <a:pt x="16814" y="13511"/>
                  <a:pt x="16803" y="13818"/>
                </a:cubicBezTo>
                <a:cubicBezTo>
                  <a:pt x="16792" y="14126"/>
                  <a:pt x="16775" y="14585"/>
                  <a:pt x="16766" y="14838"/>
                </a:cubicBezTo>
                <a:cubicBezTo>
                  <a:pt x="16757" y="15091"/>
                  <a:pt x="16748" y="15323"/>
                  <a:pt x="16747" y="15355"/>
                </a:cubicBezTo>
                <a:cubicBezTo>
                  <a:pt x="16744" y="15409"/>
                  <a:pt x="16752" y="15414"/>
                  <a:pt x="16854" y="15414"/>
                </a:cubicBezTo>
                <a:lnTo>
                  <a:pt x="16964" y="15414"/>
                </a:lnTo>
                <a:lnTo>
                  <a:pt x="16973" y="15158"/>
                </a:lnTo>
                <a:cubicBezTo>
                  <a:pt x="16978" y="15018"/>
                  <a:pt x="16991" y="14658"/>
                  <a:pt x="17002" y="14359"/>
                </a:cubicBezTo>
                <a:cubicBezTo>
                  <a:pt x="17056" y="12804"/>
                  <a:pt x="17059" y="12747"/>
                  <a:pt x="17070" y="12925"/>
                </a:cubicBezTo>
                <a:cubicBezTo>
                  <a:pt x="17073" y="12975"/>
                  <a:pt x="17076" y="13050"/>
                  <a:pt x="17076" y="13093"/>
                </a:cubicBezTo>
                <a:cubicBezTo>
                  <a:pt x="17076" y="13135"/>
                  <a:pt x="17082" y="13420"/>
                  <a:pt x="17089" y="13724"/>
                </a:cubicBezTo>
                <a:cubicBezTo>
                  <a:pt x="17096" y="14029"/>
                  <a:pt x="17108" y="14535"/>
                  <a:pt x="17115" y="14847"/>
                </a:cubicBezTo>
                <a:lnTo>
                  <a:pt x="17128" y="15414"/>
                </a:lnTo>
                <a:lnTo>
                  <a:pt x="17292" y="15414"/>
                </a:lnTo>
                <a:lnTo>
                  <a:pt x="17457" y="15414"/>
                </a:lnTo>
                <a:lnTo>
                  <a:pt x="17462" y="15290"/>
                </a:lnTo>
                <a:cubicBezTo>
                  <a:pt x="17467" y="15171"/>
                  <a:pt x="17474" y="14969"/>
                  <a:pt x="17534" y="13290"/>
                </a:cubicBezTo>
                <a:cubicBezTo>
                  <a:pt x="17549" y="12855"/>
                  <a:pt x="17572" y="12228"/>
                  <a:pt x="17584" y="11897"/>
                </a:cubicBezTo>
                <a:cubicBezTo>
                  <a:pt x="17596" y="11566"/>
                  <a:pt x="17606" y="11274"/>
                  <a:pt x="17606" y="11248"/>
                </a:cubicBezTo>
                <a:cubicBezTo>
                  <a:pt x="17606" y="11208"/>
                  <a:pt x="17588" y="11201"/>
                  <a:pt x="17499" y="11201"/>
                </a:cubicBezTo>
                <a:cubicBezTo>
                  <a:pt x="17401" y="11201"/>
                  <a:pt x="17391" y="11207"/>
                  <a:pt x="17389" y="11259"/>
                </a:cubicBezTo>
                <a:cubicBezTo>
                  <a:pt x="17387" y="11291"/>
                  <a:pt x="17368" y="11819"/>
                  <a:pt x="17346" y="12435"/>
                </a:cubicBezTo>
                <a:cubicBezTo>
                  <a:pt x="17324" y="13050"/>
                  <a:pt x="17305" y="13594"/>
                  <a:pt x="17303" y="13645"/>
                </a:cubicBezTo>
                <a:cubicBezTo>
                  <a:pt x="17299" y="13750"/>
                  <a:pt x="17292" y="13773"/>
                  <a:pt x="17285" y="13701"/>
                </a:cubicBezTo>
                <a:cubicBezTo>
                  <a:pt x="17281" y="13660"/>
                  <a:pt x="17255" y="12510"/>
                  <a:pt x="17236" y="11594"/>
                </a:cubicBezTo>
                <a:cubicBezTo>
                  <a:pt x="17233" y="11459"/>
                  <a:pt x="17229" y="11315"/>
                  <a:pt x="17227" y="11274"/>
                </a:cubicBezTo>
                <a:lnTo>
                  <a:pt x="17225" y="11201"/>
                </a:lnTo>
                <a:lnTo>
                  <a:pt x="17060" y="11201"/>
                </a:lnTo>
                <a:lnTo>
                  <a:pt x="16895" y="11201"/>
                </a:lnTo>
                <a:close/>
                <a:moveTo>
                  <a:pt x="9014" y="12129"/>
                </a:moveTo>
                <a:cubicBezTo>
                  <a:pt x="9033" y="12117"/>
                  <a:pt x="9067" y="12151"/>
                  <a:pt x="9080" y="12211"/>
                </a:cubicBezTo>
                <a:cubicBezTo>
                  <a:pt x="9111" y="12347"/>
                  <a:pt x="9117" y="12436"/>
                  <a:pt x="9116" y="12725"/>
                </a:cubicBezTo>
                <a:cubicBezTo>
                  <a:pt x="9116" y="13010"/>
                  <a:pt x="9100" y="13493"/>
                  <a:pt x="9082" y="13807"/>
                </a:cubicBezTo>
                <a:cubicBezTo>
                  <a:pt x="9067" y="14052"/>
                  <a:pt x="9044" y="14259"/>
                  <a:pt x="9016" y="14374"/>
                </a:cubicBezTo>
                <a:cubicBezTo>
                  <a:pt x="8999" y="14444"/>
                  <a:pt x="8985" y="14470"/>
                  <a:pt x="8958" y="14482"/>
                </a:cubicBezTo>
                <a:cubicBezTo>
                  <a:pt x="8938" y="14492"/>
                  <a:pt x="8921" y="14486"/>
                  <a:pt x="8919" y="14468"/>
                </a:cubicBezTo>
                <a:cubicBezTo>
                  <a:pt x="8916" y="14438"/>
                  <a:pt x="8930" y="14008"/>
                  <a:pt x="8962" y="13143"/>
                </a:cubicBezTo>
                <a:cubicBezTo>
                  <a:pt x="8969" y="12935"/>
                  <a:pt x="8980" y="12638"/>
                  <a:pt x="8985" y="12485"/>
                </a:cubicBezTo>
                <a:cubicBezTo>
                  <a:pt x="8990" y="12331"/>
                  <a:pt x="8997" y="12183"/>
                  <a:pt x="9001" y="12158"/>
                </a:cubicBezTo>
                <a:cubicBezTo>
                  <a:pt x="9003" y="12143"/>
                  <a:pt x="9007" y="12133"/>
                  <a:pt x="9014" y="12129"/>
                </a:cubicBezTo>
                <a:close/>
                <a:moveTo>
                  <a:pt x="13684" y="12138"/>
                </a:moveTo>
                <a:lnTo>
                  <a:pt x="13722" y="12141"/>
                </a:lnTo>
                <a:cubicBezTo>
                  <a:pt x="13781" y="12144"/>
                  <a:pt x="13802" y="12259"/>
                  <a:pt x="13793" y="12537"/>
                </a:cubicBezTo>
                <a:cubicBezTo>
                  <a:pt x="13788" y="12693"/>
                  <a:pt x="13755" y="12894"/>
                  <a:pt x="13727" y="12940"/>
                </a:cubicBezTo>
                <a:cubicBezTo>
                  <a:pt x="13704" y="12978"/>
                  <a:pt x="13663" y="12991"/>
                  <a:pt x="13657" y="12961"/>
                </a:cubicBezTo>
                <a:cubicBezTo>
                  <a:pt x="13654" y="12941"/>
                  <a:pt x="13665" y="12568"/>
                  <a:pt x="13677" y="12302"/>
                </a:cubicBezTo>
                <a:lnTo>
                  <a:pt x="13684" y="12138"/>
                </a:lnTo>
                <a:close/>
                <a:moveTo>
                  <a:pt x="1528" y="12161"/>
                </a:moveTo>
                <a:cubicBezTo>
                  <a:pt x="1550" y="12144"/>
                  <a:pt x="1570" y="12193"/>
                  <a:pt x="1580" y="12317"/>
                </a:cubicBezTo>
                <a:cubicBezTo>
                  <a:pt x="1592" y="12449"/>
                  <a:pt x="1591" y="12726"/>
                  <a:pt x="1578" y="13149"/>
                </a:cubicBezTo>
                <a:cubicBezTo>
                  <a:pt x="1557" y="13848"/>
                  <a:pt x="1526" y="14296"/>
                  <a:pt x="1490" y="14406"/>
                </a:cubicBezTo>
                <a:cubicBezTo>
                  <a:pt x="1481" y="14434"/>
                  <a:pt x="1464" y="14459"/>
                  <a:pt x="1452" y="14459"/>
                </a:cubicBezTo>
                <a:cubicBezTo>
                  <a:pt x="1434" y="14459"/>
                  <a:pt x="1427" y="14441"/>
                  <a:pt x="1415" y="14359"/>
                </a:cubicBezTo>
                <a:cubicBezTo>
                  <a:pt x="1402" y="14268"/>
                  <a:pt x="1401" y="14231"/>
                  <a:pt x="1401" y="13980"/>
                </a:cubicBezTo>
                <a:cubicBezTo>
                  <a:pt x="1401" y="13508"/>
                  <a:pt x="1436" y="12700"/>
                  <a:pt x="1468" y="12408"/>
                </a:cubicBezTo>
                <a:cubicBezTo>
                  <a:pt x="1484" y="12263"/>
                  <a:pt x="1507" y="12179"/>
                  <a:pt x="1528" y="12161"/>
                </a:cubicBezTo>
                <a:close/>
                <a:moveTo>
                  <a:pt x="12398" y="12179"/>
                </a:moveTo>
                <a:cubicBezTo>
                  <a:pt x="12400" y="12184"/>
                  <a:pt x="12402" y="12534"/>
                  <a:pt x="12402" y="12955"/>
                </a:cubicBezTo>
                <a:lnTo>
                  <a:pt x="12402" y="13719"/>
                </a:lnTo>
                <a:lnTo>
                  <a:pt x="12343" y="13727"/>
                </a:lnTo>
                <a:cubicBezTo>
                  <a:pt x="12311" y="13733"/>
                  <a:pt x="12283" y="13727"/>
                  <a:pt x="12282" y="13713"/>
                </a:cubicBezTo>
                <a:cubicBezTo>
                  <a:pt x="12278" y="13676"/>
                  <a:pt x="12392" y="12169"/>
                  <a:pt x="12398" y="12179"/>
                </a:cubicBezTo>
                <a:close/>
                <a:moveTo>
                  <a:pt x="19507" y="21252"/>
                </a:moveTo>
                <a:cubicBezTo>
                  <a:pt x="19507" y="21255"/>
                  <a:pt x="19506" y="21265"/>
                  <a:pt x="19506" y="21284"/>
                </a:cubicBezTo>
                <a:cubicBezTo>
                  <a:pt x="19505" y="21319"/>
                  <a:pt x="19507" y="21339"/>
                  <a:pt x="19509" y="21328"/>
                </a:cubicBezTo>
                <a:cubicBezTo>
                  <a:pt x="19510" y="21317"/>
                  <a:pt x="19511" y="21290"/>
                  <a:pt x="19509" y="21267"/>
                </a:cubicBezTo>
                <a:cubicBezTo>
                  <a:pt x="19508" y="21253"/>
                  <a:pt x="19508" y="21248"/>
                  <a:pt x="19507" y="21252"/>
                </a:cubicBezTo>
                <a:close/>
              </a:path>
            </a:pathLst>
          </a:custGeom>
          <a:ln w="3175">
            <a:miter lim="400000"/>
          </a:ln>
          <a:effectLst>
            <a:outerShdw blurRad="114300" dist="63500" dir="27000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2459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42C41"/>
      </a:dk2>
      <a:lt2>
        <a:srgbClr val="E8E6E2"/>
      </a:lt2>
      <a:accent1>
        <a:srgbClr val="6E92EE"/>
      </a:accent1>
      <a:accent2>
        <a:srgbClr val="2AAEE7"/>
      </a:accent2>
      <a:accent3>
        <a:srgbClr val="37B4A6"/>
      </a:accent3>
      <a:accent4>
        <a:srgbClr val="32B870"/>
      </a:accent4>
      <a:accent5>
        <a:srgbClr val="2DBB34"/>
      </a:accent5>
      <a:accent6>
        <a:srgbClr val="67B43A"/>
      </a:accent6>
      <a:hlink>
        <a:srgbClr val="918158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773</Words>
  <Application>Microsoft Office PowerPoint</Application>
  <PresentationFormat>Widescreen</PresentationFormat>
  <Paragraphs>151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Avenir Next LT Pro</vt:lpstr>
      <vt:lpstr>Calibri</vt:lpstr>
      <vt:lpstr>Neue Haas Grotesk Text Pro</vt:lpstr>
      <vt:lpstr>Wingdings</vt:lpstr>
      <vt:lpstr>AccentBoxVTI</vt:lpstr>
      <vt:lpstr>EMAD 5472</vt:lpstr>
      <vt:lpstr>What Is MIS About?</vt:lpstr>
      <vt:lpstr>How Does MIS Deliver These Four Core Capabilities? </vt:lpstr>
      <vt:lpstr>PowerPoint Presentation</vt:lpstr>
      <vt:lpstr>Class Goals</vt:lpstr>
      <vt:lpstr>Class Structure</vt:lpstr>
      <vt:lpstr>Required Reading</vt:lpstr>
      <vt:lpstr>Enterprise Threat</vt:lpstr>
      <vt:lpstr>PowerPoint Presentation</vt:lpstr>
      <vt:lpstr>PowerPoint Presentation</vt:lpstr>
      <vt:lpstr>PowerPoint Presentation</vt:lpstr>
      <vt:lpstr>1. Introduction</vt:lpstr>
      <vt:lpstr>Offense</vt:lpstr>
      <vt:lpstr>Seven Sisters of Cyber Conflicts</vt:lpstr>
      <vt:lpstr>David Sanger: The Perfect Weapon</vt:lpstr>
      <vt:lpstr>Why is the knowledge of storing and accessing data important in management? </vt:lpstr>
      <vt:lpstr>And…</vt:lpstr>
      <vt:lpstr>Guest Speakers</vt:lpstr>
      <vt:lpstr>Class Schedule</vt:lpstr>
      <vt:lpstr>How To Succeed In This Class? </vt:lpstr>
      <vt:lpstr>People in This Class</vt:lpstr>
      <vt:lpstr>Something About Me…</vt:lpstr>
      <vt:lpstr>What is EMAD 5472 About? Data</vt:lpstr>
      <vt:lpstr>We will explore three aspects of data…</vt:lpstr>
      <vt:lpstr>Let’s get started!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EMAD 5472</dc:title>
  <dc:creator>Durcikova, Alexandra</dc:creator>
  <cp:lastModifiedBy>Durcikova, Alexandra</cp:lastModifiedBy>
  <cp:revision>23</cp:revision>
  <cp:lastPrinted>2021-07-15T22:32:29Z</cp:lastPrinted>
  <dcterms:created xsi:type="dcterms:W3CDTF">2021-07-15T20:27:44Z</dcterms:created>
  <dcterms:modified xsi:type="dcterms:W3CDTF">2021-10-19T23:22:46Z</dcterms:modified>
</cp:coreProperties>
</file>