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61" r:id="rId6"/>
    <p:sldId id="270" r:id="rId7"/>
    <p:sldId id="271" r:id="rId8"/>
    <p:sldId id="272" r:id="rId9"/>
    <p:sldId id="259" r:id="rId1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1617"/>
    <a:srgbClr val="000000"/>
    <a:srgbClr val="E3E3E3"/>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14"/>
    <p:restoredTop sz="67274" autoAdjust="0"/>
  </p:normalViewPr>
  <p:slideViewPr>
    <p:cSldViewPr snapToGrid="0" snapToObjects="1">
      <p:cViewPr varScale="1">
        <p:scale>
          <a:sx n="63" d="100"/>
          <a:sy n="63" d="100"/>
        </p:scale>
        <p:origin x="1221" y="36"/>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rris, Angela D." userId="9c7f55b5-6322-4b20-884a-633c745981bf" providerId="ADAL" clId="{32075AE0-D4C4-435E-9FD1-3CBE6CB92419}"/>
    <pc:docChg chg="modSld">
      <pc:chgData name="Pharris, Angela D." userId="9c7f55b5-6322-4b20-884a-633c745981bf" providerId="ADAL" clId="{32075AE0-D4C4-435E-9FD1-3CBE6CB92419}" dt="2020-03-23T15:44:46.948" v="3" actId="20577"/>
      <pc:docMkLst>
        <pc:docMk/>
      </pc:docMkLst>
      <pc:sldChg chg="modNotesTx">
        <pc:chgData name="Pharris, Angela D." userId="9c7f55b5-6322-4b20-884a-633c745981bf" providerId="ADAL" clId="{32075AE0-D4C4-435E-9FD1-3CBE6CB92419}" dt="2020-03-23T15:44:35.831" v="0" actId="20577"/>
        <pc:sldMkLst>
          <pc:docMk/>
          <pc:sldMk cId="1874317611" sldId="261"/>
        </pc:sldMkLst>
      </pc:sldChg>
      <pc:sldChg chg="modNotesTx">
        <pc:chgData name="Pharris, Angela D." userId="9c7f55b5-6322-4b20-884a-633c745981bf" providerId="ADAL" clId="{32075AE0-D4C4-435E-9FD1-3CBE6CB92419}" dt="2020-03-23T15:44:39.617" v="1" actId="20577"/>
        <pc:sldMkLst>
          <pc:docMk/>
          <pc:sldMk cId="1995591121" sldId="270"/>
        </pc:sldMkLst>
      </pc:sldChg>
      <pc:sldChg chg="modNotesTx">
        <pc:chgData name="Pharris, Angela D." userId="9c7f55b5-6322-4b20-884a-633c745981bf" providerId="ADAL" clId="{32075AE0-D4C4-435E-9FD1-3CBE6CB92419}" dt="2020-03-23T15:44:43.118" v="2" actId="20577"/>
        <pc:sldMkLst>
          <pc:docMk/>
          <pc:sldMk cId="2543157003" sldId="271"/>
        </pc:sldMkLst>
      </pc:sldChg>
      <pc:sldChg chg="modNotesTx">
        <pc:chgData name="Pharris, Angela D." userId="9c7f55b5-6322-4b20-884a-633c745981bf" providerId="ADAL" clId="{32075AE0-D4C4-435E-9FD1-3CBE6CB92419}" dt="2020-03-23T15:44:46.948" v="3" actId="20577"/>
        <pc:sldMkLst>
          <pc:docMk/>
          <pc:sldMk cId="940893363"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DA353A0-9461-E44A-AC39-8FB62C329BBE}" type="datetimeFigureOut">
              <a:rPr lang="en-US" smtClean="0"/>
              <a:t>3/23/2020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9E918E2-F89E-1B40-ADA7-76015CB1C41A}" type="slidenum">
              <a:rPr lang="en-US" smtClean="0"/>
              <a:t>‹#›</a:t>
            </a:fld>
            <a:endParaRPr lang="en-US"/>
          </a:p>
        </p:txBody>
      </p:sp>
    </p:spTree>
    <p:extLst>
      <p:ext uri="{BB962C8B-B14F-4D97-AF65-F5344CB8AC3E}">
        <p14:creationId xmlns:p14="http://schemas.microsoft.com/office/powerpoint/2010/main" val="95691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6DBC51B-E83A-9B4A-8AA0-262718822A86}" type="datetimeFigureOut">
              <a:rPr lang="en-US" smtClean="0"/>
              <a:t>3/23/2020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0A29A73-2F6E-0248-9DBE-6A25E1137697}" type="slidenum">
              <a:rPr lang="en-US" smtClean="0"/>
              <a:t>‹#›</a:t>
            </a:fld>
            <a:endParaRPr lang="en-US"/>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1</a:t>
            </a:fld>
            <a:endParaRPr lang="en-US"/>
          </a:p>
        </p:txBody>
      </p:sp>
    </p:spTree>
    <p:extLst>
      <p:ext uri="{BB962C8B-B14F-4D97-AF65-F5344CB8AC3E}">
        <p14:creationId xmlns:p14="http://schemas.microsoft.com/office/powerpoint/2010/main" val="112474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2</a:t>
            </a:fld>
            <a:endParaRPr lang="en-US"/>
          </a:p>
        </p:txBody>
      </p:sp>
    </p:spTree>
    <p:extLst>
      <p:ext uri="{BB962C8B-B14F-4D97-AF65-F5344CB8AC3E}">
        <p14:creationId xmlns:p14="http://schemas.microsoft.com/office/powerpoint/2010/main" val="15237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3</a:t>
            </a:fld>
            <a:endParaRPr lang="en-US"/>
          </a:p>
        </p:txBody>
      </p:sp>
    </p:spTree>
    <p:extLst>
      <p:ext uri="{BB962C8B-B14F-4D97-AF65-F5344CB8AC3E}">
        <p14:creationId xmlns:p14="http://schemas.microsoft.com/office/powerpoint/2010/main" val="106374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4</a:t>
            </a:fld>
            <a:endParaRPr lang="en-US"/>
          </a:p>
        </p:txBody>
      </p:sp>
    </p:spTree>
    <p:extLst>
      <p:ext uri="{BB962C8B-B14F-4D97-AF65-F5344CB8AC3E}">
        <p14:creationId xmlns:p14="http://schemas.microsoft.com/office/powerpoint/2010/main" val="405486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5</a:t>
            </a:fld>
            <a:endParaRPr lang="en-US"/>
          </a:p>
        </p:txBody>
      </p:sp>
    </p:spTree>
    <p:extLst>
      <p:ext uri="{BB962C8B-B14F-4D97-AF65-F5344CB8AC3E}">
        <p14:creationId xmlns:p14="http://schemas.microsoft.com/office/powerpoint/2010/main" val="88331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5"/>
          </p:nvPr>
        </p:nvSpPr>
        <p:spPr/>
        <p:txBody>
          <a:bodyPr/>
          <a:lstStyle/>
          <a:p>
            <a:fld id="{50A29A73-2F6E-0248-9DBE-6A25E1137697}" type="slidenum">
              <a:rPr lang="en-US" smtClean="0"/>
              <a:t>6</a:t>
            </a:fld>
            <a:endParaRPr lang="en-US"/>
          </a:p>
        </p:txBody>
      </p:sp>
    </p:spTree>
    <p:extLst>
      <p:ext uri="{BB962C8B-B14F-4D97-AF65-F5344CB8AC3E}">
        <p14:creationId xmlns:p14="http://schemas.microsoft.com/office/powerpoint/2010/main" val="142125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763" y="552968"/>
            <a:ext cx="10915049" cy="840737"/>
          </a:xfrm>
        </p:spPr>
        <p:txBody>
          <a:bodyPr>
            <a:normAutofit/>
          </a:bodyPr>
          <a:lstStyle>
            <a:lvl1pPr algn="l">
              <a:defRPr sz="3600" b="0" i="0" spc="0">
                <a:solidFill>
                  <a:srgbClr val="841617"/>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19763" y="1562632"/>
            <a:ext cx="8534400" cy="1752600"/>
          </a:xfrm>
        </p:spPr>
        <p:txBody>
          <a:bodyPr>
            <a:normAutofit/>
          </a:bodyPr>
          <a:lstStyle>
            <a:lvl1pPr marL="0" indent="0" algn="l">
              <a:buNone/>
              <a:defRPr sz="3000" b="0"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DF9564F-DD36-FC4A-B607-38841CBD4D2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39523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841617"/>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p:spPr>
        <p:txBody>
          <a:bodyPr anchor="t"/>
          <a:lstStyle>
            <a:lvl1pPr algn="l">
              <a:defRPr sz="4000" b="0" cap="all">
                <a:solidFill>
                  <a:srgbClr val="841617"/>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p:spPr>
        <p:txBody>
          <a:bodyPr/>
          <a:lstStyle>
            <a:lvl1pPr>
              <a:defRPr>
                <a:solidFill>
                  <a:srgbClr val="841617"/>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41617"/>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i="0">
                <a:latin typeface="Arial" panose="020B0604020202020204" pitchFamily="34" charset="0"/>
                <a:ea typeface="Roboto" panose="02000000000000000000"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atin typeface="Arial" panose="020B0604020202020204" pitchFamily="34" charset="0"/>
                <a:ea typeface="Roboto" panose="02000000000000000000" pitchFamily="2" charset="0"/>
                <a:cs typeface="Arial" panose="020B0604020202020204" pitchFamily="34" charset="0"/>
              </a:defRPr>
            </a:lvl1pPr>
            <a:lvl2pPr>
              <a:defRPr sz="2000">
                <a:latin typeface="Arial" panose="020B0604020202020204" pitchFamily="34" charset="0"/>
                <a:ea typeface="Roboto" panose="02000000000000000000" pitchFamily="2" charset="0"/>
                <a:cs typeface="Arial" panose="020B0604020202020204" pitchFamily="34" charset="0"/>
              </a:defRPr>
            </a:lvl2pPr>
            <a:lvl3pPr>
              <a:defRPr sz="1800">
                <a:latin typeface="Arial" panose="020B0604020202020204" pitchFamily="34" charset="0"/>
                <a:ea typeface="Roboto" panose="02000000000000000000" pitchFamily="2" charset="0"/>
                <a:cs typeface="Arial" panose="020B0604020202020204" pitchFamily="34" charset="0"/>
              </a:defRPr>
            </a:lvl3pPr>
            <a:lvl4pPr>
              <a:defRPr sz="1600">
                <a:latin typeface="Arial" panose="020B0604020202020204" pitchFamily="34" charset="0"/>
                <a:ea typeface="Roboto" panose="02000000000000000000" pitchFamily="2" charset="0"/>
                <a:cs typeface="Arial" panose="020B0604020202020204" pitchFamily="34" charset="0"/>
              </a:defRPr>
            </a:lvl4pPr>
            <a:lvl5pPr>
              <a:defRPr sz="1600">
                <a:latin typeface="Arial" panose="020B0604020202020204" pitchFamily="34" charset="0"/>
                <a:ea typeface="Roboto" panose="02000000000000000000" pitchFamily="2"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i="0">
                <a:latin typeface="Arial" panose="020B0604020202020204" pitchFamily="34" charset="0"/>
                <a:ea typeface="Roboto" panose="02000000000000000000"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atin typeface="Arial" panose="020B0604020202020204" pitchFamily="34" charset="0"/>
                <a:ea typeface="Roboto" panose="02000000000000000000" pitchFamily="2" charset="0"/>
                <a:cs typeface="Arial" panose="020B0604020202020204" pitchFamily="34" charset="0"/>
              </a:defRPr>
            </a:lvl1pPr>
            <a:lvl2pPr>
              <a:defRPr sz="2000">
                <a:latin typeface="Arial" panose="020B0604020202020204" pitchFamily="34" charset="0"/>
                <a:ea typeface="Roboto" panose="02000000000000000000" pitchFamily="2" charset="0"/>
                <a:cs typeface="Arial" panose="020B0604020202020204" pitchFamily="34" charset="0"/>
              </a:defRPr>
            </a:lvl2pPr>
            <a:lvl3pPr>
              <a:defRPr sz="1800">
                <a:latin typeface="Arial" panose="020B0604020202020204" pitchFamily="34" charset="0"/>
                <a:ea typeface="Roboto" panose="02000000000000000000" pitchFamily="2" charset="0"/>
                <a:cs typeface="Arial" panose="020B0604020202020204" pitchFamily="34" charset="0"/>
              </a:defRPr>
            </a:lvl3pPr>
            <a:lvl4pPr>
              <a:defRPr sz="1600">
                <a:latin typeface="Arial" panose="020B0604020202020204" pitchFamily="34" charset="0"/>
                <a:ea typeface="Roboto" panose="02000000000000000000" pitchFamily="2" charset="0"/>
                <a:cs typeface="Arial" panose="020B0604020202020204" pitchFamily="34" charset="0"/>
              </a:defRPr>
            </a:lvl4pPr>
            <a:lvl5pPr>
              <a:defRPr sz="1600">
                <a:latin typeface="Arial" panose="020B0604020202020204" pitchFamily="34" charset="0"/>
                <a:ea typeface="Roboto" panose="02000000000000000000" pitchFamily="2"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41617"/>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0">
                <a:solidFill>
                  <a:srgbClr val="841617"/>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p:spPr>
        <p:txBody>
          <a:bodyPr anchor="b"/>
          <a:lstStyle>
            <a:lvl1pPr algn="l">
              <a:defRPr sz="2000" b="0">
                <a:solidFill>
                  <a:srgbClr val="841617"/>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23AE06-9BC9-B845-9265-5E75271DB6C2}"/>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9"/>
            <a:ext cx="10972800" cy="6800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ea typeface="Roboto" panose="02000000000000000000" pitchFamily="2" charset="0"/>
                <a:cs typeface="Arial" panose="020B0604020202020204" pitchFamily="34" charset="0"/>
              </a:defRPr>
            </a:lvl1pPr>
          </a:lstStyle>
          <a:p>
            <a:fld id="{7DF9564F-DD36-FC4A-B607-38841CBD4D27}" type="datetimeFigureOut">
              <a:rPr lang="en-US" smtClean="0"/>
              <a:pPr/>
              <a:t>3/23/2020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ea typeface="Roboto" panose="02000000000000000000" pitchFamily="2" charset="0"/>
                <a:cs typeface="Arial" panose="020B0604020202020204" pitchFamily="34" charset="0"/>
              </a:defRPr>
            </a:lvl1pPr>
          </a:lstStyle>
          <a:p>
            <a:fld id="{9A8961AB-7138-4C41-A438-15E3BCDB0A75}" type="slidenum">
              <a:rPr lang="en-US" smtClean="0"/>
              <a:pPr/>
              <a:t>‹#›</a:t>
            </a:fld>
            <a:endParaRPr lang="en-US" dirty="0"/>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3600" b="0" i="0" kern="1200" spc="0">
          <a:solidFill>
            <a:srgbClr val="841617"/>
          </a:solidFill>
          <a:latin typeface="Arial" panose="020B0604020202020204" pitchFamily="34" charset="0"/>
          <a:ea typeface="Roboto" panose="02000000000000000000" pitchFamily="2" charset="0"/>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F4D002-138A-F948-8B47-93BA8633402D}"/>
              </a:ext>
            </a:extLst>
          </p:cNvPr>
          <p:cNvPicPr>
            <a:picLocks noChangeAspect="1"/>
          </p:cNvPicPr>
          <p:nvPr/>
        </p:nvPicPr>
        <p:blipFill>
          <a:blip r:embed="rId3"/>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370D5DB-1909-CC41-B04F-E7D8AC09140B}"/>
              </a:ext>
            </a:extLst>
          </p:cNvPr>
          <p:cNvSpPr>
            <a:spLocks noGrp="1"/>
          </p:cNvSpPr>
          <p:nvPr>
            <p:ph type="ctrTitle"/>
          </p:nvPr>
        </p:nvSpPr>
        <p:spPr>
          <a:xfrm>
            <a:off x="638473" y="1699528"/>
            <a:ext cx="7494874" cy="720762"/>
          </a:xfrm>
        </p:spPr>
        <p:txBody>
          <a:bodyPr anchor="t">
            <a:normAutofit fontScale="90000"/>
          </a:bodyPr>
          <a:lstStyle/>
          <a:p>
            <a:r>
              <a:rPr lang="en-US" sz="3800" dirty="0">
                <a:solidFill>
                  <a:schemeClr val="tx1"/>
                </a:solidFill>
                <a:ea typeface="Montserrat Medium" charset="0"/>
              </a:rPr>
              <a:t>SWK 5313</a:t>
            </a:r>
            <a:br>
              <a:rPr lang="en-US" sz="3800" dirty="0">
                <a:solidFill>
                  <a:schemeClr val="tx1"/>
                </a:solidFill>
                <a:ea typeface="Montserrat Medium" charset="0"/>
              </a:rPr>
            </a:br>
            <a:r>
              <a:rPr lang="en-US" sz="3800" dirty="0">
                <a:solidFill>
                  <a:schemeClr val="tx1"/>
                </a:solidFill>
                <a:ea typeface="Montserrat Medium" charset="0"/>
              </a:rPr>
              <a:t>Module 5</a:t>
            </a:r>
            <a:br>
              <a:rPr lang="en-US" sz="3800" dirty="0">
                <a:solidFill>
                  <a:schemeClr val="tx1"/>
                </a:solidFill>
                <a:ea typeface="Montserrat Medium" charset="0"/>
              </a:rPr>
            </a:br>
            <a:br>
              <a:rPr lang="en-US" sz="3800" dirty="0">
                <a:solidFill>
                  <a:schemeClr val="tx1"/>
                </a:solidFill>
                <a:ea typeface="Montserrat Medium" charset="0"/>
              </a:rPr>
            </a:br>
            <a:br>
              <a:rPr lang="en-US" sz="3800" dirty="0">
                <a:solidFill>
                  <a:schemeClr val="tx1"/>
                </a:solidFill>
                <a:ea typeface="Montserrat Medium" charset="0"/>
              </a:rPr>
            </a:br>
            <a:r>
              <a:rPr lang="en-US" sz="3800" dirty="0">
                <a:solidFill>
                  <a:schemeClr val="tx1"/>
                </a:solidFill>
                <a:ea typeface="Montserrat Medium" charset="0"/>
              </a:rPr>
              <a:t>Dr. Pharris</a:t>
            </a:r>
            <a:br>
              <a:rPr lang="en-US" sz="3800" dirty="0">
                <a:solidFill>
                  <a:schemeClr val="tx1"/>
                </a:solidFill>
                <a:ea typeface="Montserrat Medium" charset="0"/>
              </a:rPr>
            </a:br>
            <a:endParaRPr lang="en-US" sz="3800" dirty="0">
              <a:solidFill>
                <a:schemeClr val="tx1"/>
              </a:solidFill>
              <a:ea typeface="Montserrat Medium" charset="0"/>
            </a:endParaRPr>
          </a:p>
        </p:txBody>
      </p:sp>
      <p:sp>
        <p:nvSpPr>
          <p:cNvPr id="13" name="Title 1">
            <a:extLst>
              <a:ext uri="{FF2B5EF4-FFF2-40B4-BE49-F238E27FC236}">
                <a16:creationId xmlns:a16="http://schemas.microsoft.com/office/drawing/2014/main" id="{4EE35DBE-734A-B044-A03F-BF1D8E822FA1}"/>
              </a:ext>
            </a:extLst>
          </p:cNvPr>
          <p:cNvSpPr txBox="1">
            <a:spLocks/>
          </p:cNvSpPr>
          <p:nvPr/>
        </p:nvSpPr>
        <p:spPr>
          <a:xfrm>
            <a:off x="638473" y="854246"/>
            <a:ext cx="7832559" cy="7117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spc="0">
                <a:solidFill>
                  <a:srgbClr val="841617"/>
                </a:solidFill>
                <a:latin typeface="Arial" panose="020B0604020202020204" pitchFamily="34" charset="0"/>
                <a:ea typeface="Arial" panose="020B0604020202020204" pitchFamily="34" charset="0"/>
                <a:cs typeface="Arial" panose="020B0604020202020204" pitchFamily="34" charset="0"/>
              </a:defRPr>
            </a:lvl1pPr>
          </a:lstStyle>
          <a:p>
            <a:r>
              <a:rPr lang="en-US" sz="3800" dirty="0">
                <a:ea typeface="Montserrat Medium" charset="0"/>
              </a:rPr>
              <a:t>The Policy Process</a:t>
            </a:r>
          </a:p>
        </p:txBody>
      </p:sp>
    </p:spTree>
    <p:extLst>
      <p:ext uri="{BB962C8B-B14F-4D97-AF65-F5344CB8AC3E}">
        <p14:creationId xmlns:p14="http://schemas.microsoft.com/office/powerpoint/2010/main" val="342208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8085-B148-4BBA-911D-CEAE68FC6D61}"/>
              </a:ext>
            </a:extLst>
          </p:cNvPr>
          <p:cNvSpPr>
            <a:spLocks noGrp="1"/>
          </p:cNvSpPr>
          <p:nvPr>
            <p:ph type="title"/>
          </p:nvPr>
        </p:nvSpPr>
        <p:spPr/>
        <p:txBody>
          <a:bodyPr>
            <a:normAutofit/>
          </a:bodyPr>
          <a:lstStyle/>
          <a:p>
            <a:r>
              <a:rPr lang="en-US" dirty="0"/>
              <a:t>MLK Letter from a Birmingham Jail </a:t>
            </a:r>
          </a:p>
        </p:txBody>
      </p:sp>
      <p:pic>
        <p:nvPicPr>
          <p:cNvPr id="4" name="Content Placeholder 3">
            <a:extLst>
              <a:ext uri="{FF2B5EF4-FFF2-40B4-BE49-F238E27FC236}">
                <a16:creationId xmlns:a16="http://schemas.microsoft.com/office/drawing/2014/main" id="{253B5A93-6877-40C6-AF72-C0ED332A720E}"/>
              </a:ext>
            </a:extLst>
          </p:cNvPr>
          <p:cNvPicPr>
            <a:picLocks noGrp="1" noChangeAspect="1"/>
          </p:cNvPicPr>
          <p:nvPr>
            <p:ph sz="half" idx="1"/>
          </p:nvPr>
        </p:nvPicPr>
        <p:blipFill>
          <a:blip r:embed="rId3"/>
          <a:stretch>
            <a:fillRect/>
          </a:stretch>
        </p:blipFill>
        <p:spPr>
          <a:xfrm>
            <a:off x="859123" y="1260475"/>
            <a:ext cx="4885754" cy="4414838"/>
          </a:xfrm>
          <a:prstGeom prst="rect">
            <a:avLst/>
          </a:prstGeom>
        </p:spPr>
      </p:pic>
      <p:pic>
        <p:nvPicPr>
          <p:cNvPr id="5" name="Content Placeholder 4">
            <a:extLst>
              <a:ext uri="{FF2B5EF4-FFF2-40B4-BE49-F238E27FC236}">
                <a16:creationId xmlns:a16="http://schemas.microsoft.com/office/drawing/2014/main" id="{52DF9104-CE78-42D2-ADC0-2AC9A75A5317}"/>
              </a:ext>
            </a:extLst>
          </p:cNvPr>
          <p:cNvPicPr>
            <a:picLocks noGrp="1" noChangeAspect="1"/>
          </p:cNvPicPr>
          <p:nvPr>
            <p:ph sz="half" idx="2"/>
          </p:nvPr>
        </p:nvPicPr>
        <p:blipFill>
          <a:blip r:embed="rId4"/>
          <a:stretch>
            <a:fillRect/>
          </a:stretch>
        </p:blipFill>
        <p:spPr>
          <a:xfrm>
            <a:off x="6197600" y="1953419"/>
            <a:ext cx="5384800" cy="3028950"/>
          </a:xfrm>
          <a:prstGeom prst="rect">
            <a:avLst/>
          </a:prstGeom>
        </p:spPr>
      </p:pic>
    </p:spTree>
    <p:extLst>
      <p:ext uri="{BB962C8B-B14F-4D97-AF65-F5344CB8AC3E}">
        <p14:creationId xmlns:p14="http://schemas.microsoft.com/office/powerpoint/2010/main" val="187431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E2CA9B-E1E2-4276-B80B-B606BF5FB06B}"/>
              </a:ext>
            </a:extLst>
          </p:cNvPr>
          <p:cNvSpPr>
            <a:spLocks noGrp="1"/>
          </p:cNvSpPr>
          <p:nvPr>
            <p:ph type="title"/>
          </p:nvPr>
        </p:nvSpPr>
        <p:spPr/>
        <p:txBody>
          <a:bodyPr>
            <a:normAutofit/>
          </a:bodyPr>
          <a:lstStyle/>
          <a:p>
            <a:r>
              <a:rPr lang="en-US" dirty="0"/>
              <a:t>The Context</a:t>
            </a:r>
          </a:p>
        </p:txBody>
      </p:sp>
      <p:pic>
        <p:nvPicPr>
          <p:cNvPr id="4" name="Content Placeholder 3">
            <a:extLst>
              <a:ext uri="{FF2B5EF4-FFF2-40B4-BE49-F238E27FC236}">
                <a16:creationId xmlns:a16="http://schemas.microsoft.com/office/drawing/2014/main" id="{E6E831E1-D752-4BCB-9BC3-BFEE21C9116F}"/>
              </a:ext>
            </a:extLst>
          </p:cNvPr>
          <p:cNvPicPr>
            <a:picLocks noGrp="1" noChangeAspect="1"/>
          </p:cNvPicPr>
          <p:nvPr>
            <p:ph sz="half" idx="1"/>
          </p:nvPr>
        </p:nvPicPr>
        <p:blipFill>
          <a:blip r:embed="rId3"/>
          <a:stretch>
            <a:fillRect/>
          </a:stretch>
        </p:blipFill>
        <p:spPr>
          <a:xfrm>
            <a:off x="1202690" y="1524000"/>
            <a:ext cx="2400300" cy="1905000"/>
          </a:xfrm>
          <a:prstGeom prst="rect">
            <a:avLst/>
          </a:prstGeom>
        </p:spPr>
      </p:pic>
      <p:sp>
        <p:nvSpPr>
          <p:cNvPr id="3" name="Content Placeholder 2">
            <a:extLst>
              <a:ext uri="{FF2B5EF4-FFF2-40B4-BE49-F238E27FC236}">
                <a16:creationId xmlns:a16="http://schemas.microsoft.com/office/drawing/2014/main" id="{4451FA46-6CEE-41A0-9AE4-7F042C740F68}"/>
              </a:ext>
            </a:extLst>
          </p:cNvPr>
          <p:cNvSpPr>
            <a:spLocks noGrp="1"/>
          </p:cNvSpPr>
          <p:nvPr>
            <p:ph sz="half" idx="2"/>
          </p:nvPr>
        </p:nvSpPr>
        <p:spPr/>
        <p:txBody>
          <a:bodyPr>
            <a:normAutofit lnSpcReduction="10000"/>
          </a:bodyPr>
          <a:lstStyle/>
          <a:p>
            <a:pPr marL="0" indent="0">
              <a:buNone/>
            </a:pPr>
            <a:r>
              <a:rPr lang="en-US" i="1" dirty="0"/>
              <a:t>“I am in Birmingham because injustice is here” – </a:t>
            </a:r>
            <a:r>
              <a:rPr lang="en-US" dirty="0"/>
              <a:t>MLK</a:t>
            </a:r>
          </a:p>
          <a:p>
            <a:pPr marL="0" indent="0">
              <a:buNone/>
            </a:pPr>
            <a:endParaRPr lang="en-US" dirty="0"/>
          </a:p>
          <a:p>
            <a:pPr marL="0" indent="0">
              <a:buNone/>
            </a:pPr>
            <a:r>
              <a:rPr lang="en-US" i="1" dirty="0"/>
              <a:t>“Injustice anywhere is a threat to justice everywhere. We are caught in an inescapable network of mutuality, tied in a single garment of destiny. Whatever affects one directly affects all indirectly.”</a:t>
            </a:r>
          </a:p>
        </p:txBody>
      </p:sp>
      <p:pic>
        <p:nvPicPr>
          <p:cNvPr id="6" name="Picture 5">
            <a:extLst>
              <a:ext uri="{FF2B5EF4-FFF2-40B4-BE49-F238E27FC236}">
                <a16:creationId xmlns:a16="http://schemas.microsoft.com/office/drawing/2014/main" id="{98BBDD83-1E4C-4326-AF93-F8468CAFA7A4}"/>
              </a:ext>
            </a:extLst>
          </p:cNvPr>
          <p:cNvPicPr>
            <a:picLocks noChangeAspect="1"/>
          </p:cNvPicPr>
          <p:nvPr/>
        </p:nvPicPr>
        <p:blipFill>
          <a:blip r:embed="rId4"/>
          <a:stretch>
            <a:fillRect/>
          </a:stretch>
        </p:blipFill>
        <p:spPr>
          <a:xfrm>
            <a:off x="2266950" y="3749040"/>
            <a:ext cx="2857500" cy="1600200"/>
          </a:xfrm>
          <a:prstGeom prst="rect">
            <a:avLst/>
          </a:prstGeom>
        </p:spPr>
      </p:pic>
    </p:spTree>
    <p:extLst>
      <p:ext uri="{BB962C8B-B14F-4D97-AF65-F5344CB8AC3E}">
        <p14:creationId xmlns:p14="http://schemas.microsoft.com/office/powerpoint/2010/main" val="199559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5E83B6-BDFD-4B92-B17B-AEE440C4EE54}"/>
              </a:ext>
            </a:extLst>
          </p:cNvPr>
          <p:cNvSpPr>
            <a:spLocks noGrp="1"/>
          </p:cNvSpPr>
          <p:nvPr>
            <p:ph type="title"/>
          </p:nvPr>
        </p:nvSpPr>
        <p:spPr/>
        <p:txBody>
          <a:bodyPr/>
          <a:lstStyle/>
          <a:p>
            <a:r>
              <a:rPr lang="en-US" dirty="0"/>
              <a:t>Who are we Now? </a:t>
            </a:r>
          </a:p>
        </p:txBody>
      </p:sp>
      <p:sp>
        <p:nvSpPr>
          <p:cNvPr id="2" name="Content Placeholder 1">
            <a:extLst>
              <a:ext uri="{FF2B5EF4-FFF2-40B4-BE49-F238E27FC236}">
                <a16:creationId xmlns:a16="http://schemas.microsoft.com/office/drawing/2014/main" id="{3AD9FCB8-8F55-446C-92AE-943C9E054B55}"/>
              </a:ext>
            </a:extLst>
          </p:cNvPr>
          <p:cNvSpPr>
            <a:spLocks noGrp="1"/>
          </p:cNvSpPr>
          <p:nvPr>
            <p:ph sz="half" idx="2"/>
          </p:nvPr>
        </p:nvSpPr>
        <p:spPr/>
        <p:txBody>
          <a:bodyPr>
            <a:normAutofit fontScale="92500"/>
          </a:bodyPr>
          <a:lstStyle/>
          <a:p>
            <a:pPr marL="0" indent="0">
              <a:buNone/>
            </a:pPr>
            <a:r>
              <a:rPr lang="en-US" dirty="0"/>
              <a:t>“</a:t>
            </a:r>
            <a:r>
              <a:rPr lang="en-US" i="1" dirty="0"/>
              <a:t>when you are forever fighting a degenerating sense of ‘</a:t>
            </a:r>
            <a:r>
              <a:rPr lang="en-US" i="1" dirty="0" err="1"/>
              <a:t>nobodiness</a:t>
            </a:r>
            <a:r>
              <a:rPr lang="en-US" i="1" dirty="0"/>
              <a:t>’-then you will understand why we find it difficult to wait”</a:t>
            </a:r>
          </a:p>
          <a:p>
            <a:pPr marL="0" indent="0">
              <a:buNone/>
            </a:pPr>
            <a:endParaRPr lang="en-US" dirty="0"/>
          </a:p>
          <a:p>
            <a:pPr marL="0" indent="0">
              <a:buNone/>
            </a:pPr>
            <a:r>
              <a:rPr lang="en-US" i="1" dirty="0"/>
              <a:t>“We know from painful experiences that freedom is never voluntarily given by the oppressor; it must be demanded by the oppressed”</a:t>
            </a:r>
          </a:p>
        </p:txBody>
      </p:sp>
      <p:pic>
        <p:nvPicPr>
          <p:cNvPr id="1026" name="Picture 2">
            <a:extLst>
              <a:ext uri="{FF2B5EF4-FFF2-40B4-BE49-F238E27FC236}">
                <a16:creationId xmlns:a16="http://schemas.microsoft.com/office/drawing/2014/main" id="{AEFC93BE-52FC-4208-B8C5-A03BE124AC4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11580" y="2026920"/>
            <a:ext cx="342138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15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CB224-BE57-4321-9098-3C7EC025A18E}"/>
              </a:ext>
            </a:extLst>
          </p:cNvPr>
          <p:cNvSpPr>
            <a:spLocks noGrp="1"/>
          </p:cNvSpPr>
          <p:nvPr>
            <p:ph type="title"/>
          </p:nvPr>
        </p:nvSpPr>
        <p:spPr/>
        <p:txBody>
          <a:bodyPr/>
          <a:lstStyle/>
          <a:p>
            <a:r>
              <a:rPr lang="en-US" dirty="0"/>
              <a:t>Thought Questions</a:t>
            </a:r>
          </a:p>
        </p:txBody>
      </p:sp>
      <p:sp>
        <p:nvSpPr>
          <p:cNvPr id="3" name="Content Placeholder 2">
            <a:extLst>
              <a:ext uri="{FF2B5EF4-FFF2-40B4-BE49-F238E27FC236}">
                <a16:creationId xmlns:a16="http://schemas.microsoft.com/office/drawing/2014/main" id="{420A4C8C-3A98-43D0-9EB9-2B190F319D2F}"/>
              </a:ext>
            </a:extLst>
          </p:cNvPr>
          <p:cNvSpPr>
            <a:spLocks noGrp="1"/>
          </p:cNvSpPr>
          <p:nvPr>
            <p:ph idx="1"/>
          </p:nvPr>
        </p:nvSpPr>
        <p:spPr/>
        <p:txBody>
          <a:bodyPr>
            <a:normAutofit lnSpcReduction="10000"/>
          </a:bodyPr>
          <a:lstStyle/>
          <a:p>
            <a:pPr marL="171450" indent="-171450" fontAlgn="ctr">
              <a:buFont typeface="Arial" panose="020B0604020202020204" pitchFamily="34" charset="0"/>
              <a:buChar char="•"/>
            </a:pPr>
            <a:r>
              <a:rPr lang="en-US" dirty="0"/>
              <a:t>What are the comparisons of MLK's warnings to today's public policy issues? </a:t>
            </a:r>
          </a:p>
          <a:p>
            <a:pPr marL="171450" indent="-171450" fontAlgn="ctr">
              <a:buFont typeface="Arial" panose="020B0604020202020204" pitchFamily="34" charset="0"/>
              <a:buChar char="•"/>
            </a:pPr>
            <a:r>
              <a:rPr lang="en-US" dirty="0"/>
              <a:t>MLK warns the lukewarm are his greatest disappointment- more than the nationalistic, or the KKK? Why does he feel this way? What do you think? Who are the most dangerous citizens in a public policy formation? </a:t>
            </a:r>
          </a:p>
          <a:p>
            <a:pPr marL="171450" indent="-171450" fontAlgn="ctr">
              <a:buFont typeface="Arial" panose="020B0604020202020204" pitchFamily="34" charset="0"/>
              <a:buChar char="•"/>
            </a:pPr>
            <a:r>
              <a:rPr lang="en-US" dirty="0"/>
              <a:t>Can we point to extreme views as the cause of our current and historical social unrest? Is this the nationalistic issue? Is this an issue of the extreme or the middle</a:t>
            </a:r>
          </a:p>
          <a:p>
            <a:endParaRPr lang="en-US" dirty="0"/>
          </a:p>
        </p:txBody>
      </p:sp>
    </p:spTree>
    <p:extLst>
      <p:ext uri="{BB962C8B-B14F-4D97-AF65-F5344CB8AC3E}">
        <p14:creationId xmlns:p14="http://schemas.microsoft.com/office/powerpoint/2010/main" val="94089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7E1D0C-D667-3044-9141-591BB7B17A7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11919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A3BED8BBAD5142A21E8AE900424E72" ma:contentTypeVersion="12" ma:contentTypeDescription="Create a new document." ma:contentTypeScope="" ma:versionID="221388b9760900e4ab4d5ef4917889a2">
  <xsd:schema xmlns:xsd="http://www.w3.org/2001/XMLSchema" xmlns:xs="http://www.w3.org/2001/XMLSchema" xmlns:p="http://schemas.microsoft.com/office/2006/metadata/properties" xmlns:ns3="ed0019ce-55d5-4089-a35a-d3649c21f7be" xmlns:ns4="8767f6a5-36af-47f8-bca8-3e70fce3ba5e" targetNamespace="http://schemas.microsoft.com/office/2006/metadata/properties" ma:root="true" ma:fieldsID="11d765c2cec094eb0c292f45a246183b" ns3:_="" ns4:_="">
    <xsd:import namespace="ed0019ce-55d5-4089-a35a-d3649c21f7be"/>
    <xsd:import namespace="8767f6a5-36af-47f8-bca8-3e70fce3ba5e"/>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019ce-55d5-4089-a35a-d3649c21f7b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67f6a5-36af-47f8-bca8-3e70fce3ba5e"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775474-138C-467E-818C-000D5E36E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019ce-55d5-4089-a35a-d3649c21f7be"/>
    <ds:schemaRef ds:uri="8767f6a5-36af-47f8-bca8-3e70fce3ba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4AD0C2-8C76-486C-8870-410D22471D4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9D52AB8-0B55-4A9E-B997-178809CFB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1062</TotalTime>
  <Words>222</Words>
  <Application>Microsoft Office PowerPoint</Application>
  <PresentationFormat>Widescreen</PresentationFormat>
  <Paragraphs>22</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SWK 5313 Module 5   Dr. Pharris </vt:lpstr>
      <vt:lpstr>MLK Letter from a Birmingham Jail </vt:lpstr>
      <vt:lpstr>The Context</vt:lpstr>
      <vt:lpstr>Who are we Now? </vt:lpstr>
      <vt:lpstr>Thought Questions</vt:lpstr>
      <vt:lpstr>PowerPoint Presentation</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 Pulat</dc:creator>
  <cp:lastModifiedBy>Pharris, Angela D.</cp:lastModifiedBy>
  <cp:revision>57</cp:revision>
  <cp:lastPrinted>2019-12-31T21:44:48Z</cp:lastPrinted>
  <dcterms:created xsi:type="dcterms:W3CDTF">2015-01-14T19:18:41Z</dcterms:created>
  <dcterms:modified xsi:type="dcterms:W3CDTF">2020-03-23T15:44:49Z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0x01010088A3BED8BBAD5142A21E8AE900424E72</vt:lpwstr>
  </property>
</Properties>
</file>