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5"/>
  </p:notesMasterIdLst>
  <p:handoutMasterIdLst>
    <p:handoutMasterId r:id="rId26"/>
  </p:handoutMasterIdLst>
  <p:sldIdLst>
    <p:sldId id="256" r:id="rId5"/>
    <p:sldId id="262" r:id="rId6"/>
    <p:sldId id="263" r:id="rId7"/>
    <p:sldId id="264" r:id="rId8"/>
    <p:sldId id="265" r:id="rId9"/>
    <p:sldId id="266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80" r:id="rId22"/>
    <p:sldId id="281" r:id="rId23"/>
    <p:sldId id="259" r:id="rId24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1617"/>
    <a:srgbClr val="000000"/>
    <a:srgbClr val="E3E3E3"/>
    <a:srgbClr val="A321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7A376A4-C2C3-4C24-9BB6-1700A3A0200B}" v="76" dt="2019-08-10T17:27:29.2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14"/>
    <p:restoredTop sz="75814" autoAdjust="0"/>
  </p:normalViewPr>
  <p:slideViewPr>
    <p:cSldViewPr snapToGrid="0" snapToObjects="1">
      <p:cViewPr varScale="1">
        <p:scale>
          <a:sx n="87" d="100"/>
          <a:sy n="87" d="100"/>
        </p:scale>
        <p:origin x="1782" y="9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97" d="100"/>
          <a:sy n="97" d="100"/>
        </p:scale>
        <p:origin x="4328" y="20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harris, Angela D." userId="9c7f55b5-6322-4b20-884a-633c745981bf" providerId="ADAL" clId="{308FFC7C-41A2-474F-B755-726C6FD3268F}"/>
    <pc:docChg chg="custSel delSld modSld">
      <pc:chgData name="Pharris, Angela D." userId="9c7f55b5-6322-4b20-884a-633c745981bf" providerId="ADAL" clId="{308FFC7C-41A2-474F-B755-726C6FD3268F}" dt="2019-08-10T17:46:03.066" v="1069" actId="20577"/>
      <pc:docMkLst>
        <pc:docMk/>
      </pc:docMkLst>
      <pc:sldChg chg="modNotesTx">
        <pc:chgData name="Pharris, Angela D." userId="9c7f55b5-6322-4b20-884a-633c745981bf" providerId="ADAL" clId="{308FFC7C-41A2-474F-B755-726C6FD3268F}" dt="2019-08-10T17:46:03.066" v="1069" actId="20577"/>
        <pc:sldMkLst>
          <pc:docMk/>
          <pc:sldMk cId="1411919550" sldId="259"/>
        </pc:sldMkLst>
      </pc:sldChg>
      <pc:sldChg chg="del">
        <pc:chgData name="Pharris, Angela D." userId="9c7f55b5-6322-4b20-884a-633c745981bf" providerId="ADAL" clId="{308FFC7C-41A2-474F-B755-726C6FD3268F}" dt="2019-08-10T17:39:14.640" v="0" actId="2696"/>
        <pc:sldMkLst>
          <pc:docMk/>
          <pc:sldMk cId="1874317611" sldId="261"/>
        </pc:sldMkLst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DA353A0-9461-E44A-AC39-8FB62C329BBE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79E918E2-F89E-1B40-ADA7-76015CB1C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911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96DBC51B-E83A-9B4A-8AA0-262718822A86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50A29A73-2F6E-0248-9DBE-6A25E11376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205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8482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29278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1484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2692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476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876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66469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14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6326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13307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1291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982" indent="-174982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25034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2548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02713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4972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767288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4052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i="1" dirty="0" smtClean="0"/>
              <a:t>? </a:t>
            </a:r>
            <a:endParaRPr lang="en-US" b="1" i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705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658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0A29A73-2F6E-0248-9DBE-6A25E113769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980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9763" y="552968"/>
            <a:ext cx="10915049" cy="840737"/>
          </a:xfrm>
        </p:spPr>
        <p:txBody>
          <a:bodyPr>
            <a:normAutofit/>
          </a:bodyPr>
          <a:lstStyle>
            <a:lvl1pPr algn="l">
              <a:defRPr sz="3600" b="0" i="0" spc="0">
                <a:solidFill>
                  <a:srgbClr val="8416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19763" y="1562632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3000" b="0" i="0">
                <a:solidFill>
                  <a:schemeClr val="tx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231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8416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3931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179177"/>
            <a:ext cx="10363200" cy="1362075"/>
          </a:xfrm>
        </p:spPr>
        <p:txBody>
          <a:bodyPr anchor="t"/>
          <a:lstStyle>
            <a:lvl1pPr algn="l">
              <a:defRPr sz="4000" b="0" cap="all"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565128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000000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5811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</p:spPr>
        <p:txBody>
          <a:bodyPr/>
          <a:lstStyle>
            <a:lvl1pPr>
              <a:defRPr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61242"/>
            <a:ext cx="5384800" cy="441434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547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1617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15232"/>
            <a:ext cx="5386917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854994"/>
            <a:ext cx="5386917" cy="381183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215232"/>
            <a:ext cx="5389033" cy="639762"/>
          </a:xfrm>
        </p:spPr>
        <p:txBody>
          <a:bodyPr anchor="b"/>
          <a:lstStyle>
            <a:lvl1pPr marL="0" indent="0">
              <a:buNone/>
              <a:defRPr sz="2400" b="1" i="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854994"/>
            <a:ext cx="5389033" cy="3811834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2796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47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467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0"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428813"/>
          </a:xfrm>
        </p:spPr>
        <p:txBody>
          <a:bodyPr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662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704255"/>
            <a:ext cx="7315200" cy="566738"/>
          </a:xfrm>
        </p:spPr>
        <p:txBody>
          <a:bodyPr anchor="b"/>
          <a:lstStyle>
            <a:lvl1pPr algn="l">
              <a:defRPr sz="2000" b="0">
                <a:solidFill>
                  <a:srgbClr val="841617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411327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47225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F9564F-DD36-FC4A-B607-38841CBD4D27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8961AB-7138-4C41-A438-15E3BCDB0A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2610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5123AE06-9BC9-B845-9265-5E75271DB6C2}"/>
              </a:ext>
            </a:extLst>
          </p:cNvPr>
          <p:cNvPicPr>
            <a:picLocks noChangeAspect="1"/>
          </p:cNvPicPr>
          <p:nvPr userDrawn="1"/>
        </p:nvPicPr>
        <p:blipFill>
          <a:blip r:embed="rId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68005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234967"/>
            <a:ext cx="10972800" cy="43355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856368" y="635635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7DF9564F-DD36-FC4A-B607-38841CBD4D27}" type="datetimeFigureOut">
              <a:rPr lang="en-US" smtClean="0"/>
              <a:pPr/>
              <a:t>3/10/2020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18576" y="6356351"/>
            <a:ext cx="26544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56368" y="5839591"/>
            <a:ext cx="17260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defRPr>
            </a:lvl1pPr>
          </a:lstStyle>
          <a:p>
            <a:fld id="{9A8961AB-7138-4C41-A438-15E3BCDB0A7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19267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xStyles>
    <p:titleStyle>
      <a:lvl1pPr algn="ctr" defTabSz="457200" rtl="0" eaLnBrk="1" latinLnBrk="0" hangingPunct="1">
        <a:spcBef>
          <a:spcPct val="0"/>
        </a:spcBef>
        <a:buNone/>
        <a:defRPr sz="3600" b="0" i="0" kern="1200" spc="0">
          <a:solidFill>
            <a:srgbClr val="841617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chemeClr val="tx1"/>
          </a:solidFill>
          <a:latin typeface="Arial" panose="020B0604020202020204" pitchFamily="34" charset="0"/>
          <a:ea typeface="Roboto" panose="02000000000000000000" pitchFamily="2" charset="0"/>
          <a:cs typeface="Arial" panose="020B0604020202020204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5F4D002-138A-F948-8B47-93BA863340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B370D5DB-1909-CC41-B04F-E7D8AC0914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473" y="1982147"/>
            <a:ext cx="7494874" cy="886001"/>
          </a:xfrm>
        </p:spPr>
        <p:txBody>
          <a:bodyPr anchor="t">
            <a:normAutofit fontScale="90000"/>
          </a:bodyPr>
          <a:lstStyle/>
          <a:p>
            <a:r>
              <a:rPr lang="en-US" sz="3800" dirty="0">
                <a:solidFill>
                  <a:schemeClr val="tx1"/>
                </a:solidFill>
                <a:ea typeface="Montserrat Medium" charset="0"/>
              </a:rPr>
              <a:t>Policy Practice in SWK, SWK 5313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EE35DBE-734A-B044-A03F-BF1D8E822FA1}"/>
              </a:ext>
            </a:extLst>
          </p:cNvPr>
          <p:cNvSpPr txBox="1">
            <a:spLocks/>
          </p:cNvSpPr>
          <p:nvPr/>
        </p:nvSpPr>
        <p:spPr>
          <a:xfrm>
            <a:off x="638473" y="854246"/>
            <a:ext cx="7832559" cy="71179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0" i="0" kern="1200" spc="0">
                <a:solidFill>
                  <a:srgbClr val="841617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>
                <a:ea typeface="Montserrat Medium" charset="0"/>
              </a:rPr>
              <a:t>Module 3: Taxes, Budgets and Income Distribution </a:t>
            </a:r>
          </a:p>
          <a:p>
            <a:endParaRPr lang="en-US" dirty="0">
              <a:ea typeface="Montserrat Medium" charset="0"/>
            </a:endParaRPr>
          </a:p>
          <a:p>
            <a:endParaRPr lang="en-US" dirty="0">
              <a:ea typeface="Montserrat Medium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20802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303DA3C-985C-4FE6-A54B-1F4A5C6EBF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3853" y="195459"/>
            <a:ext cx="9607923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703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716761-5DA2-479C-BD2D-CF3B2735E4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 Inequality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F5F016-9B3A-4BB2-A040-D9A7C9624C9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Net worth, the sum total of your assets minus liabilities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3F36EC7-B92B-4412-8DEF-1A31B4FAD92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2783541" y="2503011"/>
            <a:ext cx="6324600" cy="2992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3537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36FB2AD-3361-42EF-925A-B96E733ED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6152" y="645935"/>
            <a:ext cx="7559695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4590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0BEB47-D4A8-4C87-8BB0-510C657FC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Federal Tax Policy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F5BC3C-1EDA-4882-A4D2-45ADCF580F1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/>
              <a:t>Tax policy is main contributor to the US skewed income distribution</a:t>
            </a:r>
          </a:p>
          <a:p>
            <a:r>
              <a:rPr lang="en-US" sz="2400" dirty="0"/>
              <a:t>Welfare state with a low tax rate cannot provide opportunity redistribution through social programs</a:t>
            </a:r>
          </a:p>
          <a:p>
            <a:r>
              <a:rPr lang="en-US" sz="2400" dirty="0"/>
              <a:t>Provides the structure for increased wealth and sustained poverty</a:t>
            </a:r>
          </a:p>
          <a:p>
            <a:r>
              <a:rPr lang="en-US" sz="2400" dirty="0"/>
              <a:t>The role of assets in overall wealth: </a:t>
            </a:r>
          </a:p>
          <a:p>
            <a:pPr lvl="1"/>
            <a:r>
              <a:rPr lang="en-US" dirty="0"/>
              <a:t>Savings, real estate, stocks and bonds and related assets</a:t>
            </a:r>
          </a:p>
          <a:p>
            <a:pPr lvl="2"/>
            <a:r>
              <a:rPr lang="en-US" sz="2400" dirty="0"/>
              <a:t>Liquidate in times of economic adversity</a:t>
            </a:r>
          </a:p>
          <a:p>
            <a:pPr lvl="2"/>
            <a:r>
              <a:rPr lang="en-US" sz="2400" dirty="0"/>
              <a:t>Appreciate in values</a:t>
            </a:r>
          </a:p>
          <a:p>
            <a:endParaRPr lang="en-US" dirty="0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25CFFC-CE0B-4FE6-A358-EF6D229D6DC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7100047" y="1734670"/>
            <a:ext cx="3455894" cy="3718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6045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F1B3EC-781D-4902-B7A1-9CF41BD9C6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Would you be willing to pay…??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6131AA5-E633-4C14-A3F8-09A9E50BA04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095935" y="2291277"/>
            <a:ext cx="3634815" cy="2321064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A87A08A-96F7-43B2-B3CF-A6AF6D2322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$63.00 year for children in poverty?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$13 year for elderly with low income pay for utilities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$88 year to provide lunch to kids at school who can’t afford to pay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$64 a year for children to have health insurance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$188 year to </a:t>
            </a:r>
            <a:r>
              <a:rPr lang="en-US" dirty="0" err="1"/>
              <a:t>Lockeed</a:t>
            </a:r>
            <a:r>
              <a:rPr lang="en-US" dirty="0"/>
              <a:t> Martin to build for defense</a:t>
            </a:r>
          </a:p>
        </p:txBody>
      </p:sp>
    </p:spTree>
    <p:extLst>
      <p:ext uri="{BB962C8B-B14F-4D97-AF65-F5344CB8AC3E}">
        <p14:creationId xmlns:p14="http://schemas.microsoft.com/office/powerpoint/2010/main" val="256553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C647D8B-3CFA-4523-A850-26F50BCC6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8540" y="81159"/>
            <a:ext cx="7230483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7372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2100585-BD8F-4203-8CF3-D0544A0A1C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7409" y="356823"/>
            <a:ext cx="7425572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0902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9834D05-48FB-4462-A096-A4ADF8DF69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824" y="128223"/>
            <a:ext cx="9137275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7596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9CAF8B-7B73-4111-A78A-71E4E0AB4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State Budget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EF08AC-9B0F-40AA-A37A-D882D1F61D5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2019 Oklahoma $7.567 billion budget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Increase of 10% compared to previous year spending, but when adjusted to inflation the 2019 budget remains 9.4% below the budget of 2009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C9273C8-BDC4-497A-8F5A-D51625FF370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Dept of Education- 25% below 2009</a:t>
            </a:r>
          </a:p>
          <a:p>
            <a:r>
              <a:rPr lang="en-US" dirty="0"/>
              <a:t>Arts Council- 45.7% below 2009</a:t>
            </a:r>
          </a:p>
          <a:p>
            <a:r>
              <a:rPr lang="en-US" dirty="0"/>
              <a:t>Dept. of Environmental Quality 33.2% less than 2009</a:t>
            </a:r>
          </a:p>
        </p:txBody>
      </p:sp>
    </p:spTree>
    <p:extLst>
      <p:ext uri="{BB962C8B-B14F-4D97-AF65-F5344CB8AC3E}">
        <p14:creationId xmlns:p14="http://schemas.microsoft.com/office/powerpoint/2010/main" val="4274150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9BFADF-58D4-4D8E-9329-EAA13465A9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Oklahoma Department of Human Services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C4C47215-DCBF-4592-9516-29CD38D14D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74323" y="1537269"/>
            <a:ext cx="10443353" cy="3731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146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7F7A47B3-5965-471E-8AA3-864774F61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TAXES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D145B086-51ED-40D2-9D99-615837BB3CB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Regressive Tax: </a:t>
            </a:r>
            <a:r>
              <a:rPr lang="en-US" dirty="0"/>
              <a:t>everyone pays the same amount of tax regardless of income. Fees, taxes on gas, food, goods, etc.  are regressive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r>
              <a:rPr lang="en-US" b="1" dirty="0"/>
              <a:t>Proportional Tax: </a:t>
            </a:r>
            <a:r>
              <a:rPr lang="en-US" dirty="0"/>
              <a:t>each individual/household pays a fixed rate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6DECE8BA-5B42-49D4-82C6-BFC13DD772E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/>
              <a:t>Progressive Tax: </a:t>
            </a:r>
            <a:r>
              <a:rPr lang="en-US" dirty="0"/>
              <a:t>Tax income based on earnings, progressively increasing tax responsibility. Federal income rates of 10% for lower earners, and up to 30% for high earners. </a:t>
            </a:r>
          </a:p>
        </p:txBody>
      </p:sp>
      <p:pic>
        <p:nvPicPr>
          <p:cNvPr id="11" name="Content Placeholder 4">
            <a:extLst>
              <a:ext uri="{FF2B5EF4-FFF2-40B4-BE49-F238E27FC236}">
                <a16:creationId xmlns:a16="http://schemas.microsoft.com/office/drawing/2014/main" id="{AF543903-D1F1-47B8-861C-F8E9C4D0E4B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746" b="1352"/>
          <a:stretch/>
        </p:blipFill>
        <p:spPr>
          <a:xfrm>
            <a:off x="6572214" y="4081181"/>
            <a:ext cx="4635571" cy="217842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3683804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57E1D0C-D667-3044-9141-591BB7B17A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19195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AEAA2-C518-431A-82B1-E30027972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Earned Income Tax Credit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69163-E9F6-441F-91E4-B1826896A42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/>
              <a:t>EITC is a tax credit and refundable portion </a:t>
            </a:r>
          </a:p>
          <a:p>
            <a:r>
              <a:rPr lang="en-US" dirty="0"/>
              <a:t>28 million families claim EITC</a:t>
            </a:r>
          </a:p>
          <a:p>
            <a:r>
              <a:rPr lang="en-US" dirty="0"/>
              <a:t>Average Claim (2015) was $2,440 </a:t>
            </a:r>
          </a:p>
          <a:p>
            <a:r>
              <a:rPr lang="en-US" dirty="0"/>
              <a:t>States have the option to extend EITC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4ECE945-DDED-403D-800D-E3F764654BA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197602" y="1260475"/>
            <a:ext cx="4723223" cy="441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8045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2CD6A3C-2225-4426-9B3C-2F52D57FD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571" y="430306"/>
            <a:ext cx="10401300" cy="531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1073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BA952F6-5E07-4ED0-A2A3-771EF170D8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324" y="121500"/>
            <a:ext cx="8767481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8418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E0976DF-A83A-4F12-BB81-338D5BCFAD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311" y="383717"/>
            <a:ext cx="8794377" cy="5566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8400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8239C4-4634-4637-929B-AFA4B476B4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Inequality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2BF135-0732-4DE1-8532-C020EB68288C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900815"/>
            <a:ext cx="5384800" cy="3134158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2CB44-2B55-496C-9725-41887F9A521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Income is revenue from wages, salary, interests on saving, dividends from investments or profits</a:t>
            </a:r>
          </a:p>
          <a:p>
            <a:r>
              <a:rPr lang="en-US" dirty="0"/>
              <a:t>Income inequality- the extent income is distributed in an uneven manner across the population. The gap between the wealthy and everyone else</a:t>
            </a:r>
          </a:p>
        </p:txBody>
      </p:sp>
    </p:spTree>
    <p:extLst>
      <p:ext uri="{BB962C8B-B14F-4D97-AF65-F5344CB8AC3E}">
        <p14:creationId xmlns:p14="http://schemas.microsoft.com/office/powerpoint/2010/main" val="30600821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D826D6B6-A068-45E5-A766-08981B73C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 Weekly Wages, 1979-2016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FCA356E2-545C-4CCB-B718-CBFC61B0085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09600" y="1900815"/>
            <a:ext cx="5384800" cy="313415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808B46-06A7-4830-9C35-E0E0D9058FE8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The US weekly wages, after accounting for inflation</a:t>
            </a:r>
          </a:p>
          <a:p>
            <a:r>
              <a:rPr lang="en-US" dirty="0"/>
              <a:t>Wage gains for lower income have been stagnate for three decades</a:t>
            </a:r>
          </a:p>
          <a:p>
            <a:r>
              <a:rPr lang="en-US" dirty="0"/>
              <a:t>Almost no wage growth in the real weekly wages</a:t>
            </a:r>
          </a:p>
        </p:txBody>
      </p:sp>
    </p:spTree>
    <p:extLst>
      <p:ext uri="{BB962C8B-B14F-4D97-AF65-F5344CB8AC3E}">
        <p14:creationId xmlns:p14="http://schemas.microsoft.com/office/powerpoint/2010/main" val="4137031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9DE9471-291F-4BCA-BE45-C66CE04881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Wealth &amp; Asset Accumulation</a:t>
            </a: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168D92A-79D5-45F4-8AA6-DD3AC4B10D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252139" y="1598234"/>
            <a:ext cx="7687722" cy="3609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078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8A3BED8BBAD5142A21E8AE900424E72" ma:contentTypeVersion="12" ma:contentTypeDescription="Create a new document." ma:contentTypeScope="" ma:versionID="221388b9760900e4ab4d5ef4917889a2">
  <xsd:schema xmlns:xsd="http://www.w3.org/2001/XMLSchema" xmlns:xs="http://www.w3.org/2001/XMLSchema" xmlns:p="http://schemas.microsoft.com/office/2006/metadata/properties" xmlns:ns3="ed0019ce-55d5-4089-a35a-d3649c21f7be" xmlns:ns4="8767f6a5-36af-47f8-bca8-3e70fce3ba5e" targetNamespace="http://schemas.microsoft.com/office/2006/metadata/properties" ma:root="true" ma:fieldsID="11d765c2cec094eb0c292f45a246183b" ns3:_="" ns4:_="">
    <xsd:import namespace="ed0019ce-55d5-4089-a35a-d3649c21f7be"/>
    <xsd:import namespace="8767f6a5-36af-47f8-bca8-3e70fce3ba5e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4:MediaServiceMetadata" minOccurs="0"/>
                <xsd:element ref="ns4:MediaServiceFastMetadata" minOccurs="0"/>
                <xsd:element ref="ns3:SharedWithDetails" minOccurs="0"/>
                <xsd:element ref="ns3:SharingHintHash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0019ce-55d5-4089-a35a-d3649c21f7be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7f6a5-36af-47f8-bca8-3e70fce3ba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898966-42AA-4BA6-A315-E927455842D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0019ce-55d5-4089-a35a-d3649c21f7be"/>
    <ds:schemaRef ds:uri="8767f6a5-36af-47f8-bca8-3e70fce3ba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F8A2388-EB15-4FD1-AEEF-5888E8316010}">
  <ds:schemaRefs>
    <ds:schemaRef ds:uri="http://purl.org/dc/elements/1.1/"/>
    <ds:schemaRef ds:uri="http://www.w3.org/XML/1998/namespace"/>
    <ds:schemaRef ds:uri="8767f6a5-36af-47f8-bca8-3e70fce3ba5e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ed0019ce-55d5-4089-a35a-d3649c21f7be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6E2BF540-B04B-4D9D-8C06-77C102F9ABE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1310</TotalTime>
  <Words>423</Words>
  <Application>Microsoft Office PowerPoint</Application>
  <PresentationFormat>Widescreen</PresentationFormat>
  <Paragraphs>71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Calibri</vt:lpstr>
      <vt:lpstr>Montserrat Medium</vt:lpstr>
      <vt:lpstr>Roboto</vt:lpstr>
      <vt:lpstr>Office Theme</vt:lpstr>
      <vt:lpstr>Policy Practice in SWK, SWK 5313</vt:lpstr>
      <vt:lpstr>TAXES</vt:lpstr>
      <vt:lpstr>Earned Income Tax Credit</vt:lpstr>
      <vt:lpstr>PowerPoint Presentation</vt:lpstr>
      <vt:lpstr>PowerPoint Presentation</vt:lpstr>
      <vt:lpstr>PowerPoint Presentation</vt:lpstr>
      <vt:lpstr>Income Inequality</vt:lpstr>
      <vt:lpstr>US Weekly Wages, 1979-2016</vt:lpstr>
      <vt:lpstr>Wealth &amp; Asset Accumulation</vt:lpstr>
      <vt:lpstr>PowerPoint Presentation</vt:lpstr>
      <vt:lpstr>Wealth Inequality</vt:lpstr>
      <vt:lpstr>PowerPoint Presentation</vt:lpstr>
      <vt:lpstr>Federal Tax Policy</vt:lpstr>
      <vt:lpstr>Would you be willing to pay…??</vt:lpstr>
      <vt:lpstr>PowerPoint Presentation</vt:lpstr>
      <vt:lpstr>PowerPoint Presentation</vt:lpstr>
      <vt:lpstr>PowerPoint Presentation</vt:lpstr>
      <vt:lpstr>State Budget</vt:lpstr>
      <vt:lpstr>Oklahoma Department of Human Services</vt:lpstr>
      <vt:lpstr>PowerPoint Presentation</vt:lpstr>
    </vt:vector>
  </TitlesOfParts>
  <Company>University of Oklahoma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Simin Pulat</dc:creator>
  <cp:lastModifiedBy>Pharris</cp:lastModifiedBy>
  <cp:revision>62</cp:revision>
  <cp:lastPrinted>2019-12-15T20:00:27Z</cp:lastPrinted>
  <dcterms:created xsi:type="dcterms:W3CDTF">2015-01-14T19:18:41Z</dcterms:created>
  <dcterms:modified xsi:type="dcterms:W3CDTF">2020-03-10T14:53:28Z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0x01010088A3BED8BBAD5142A21E8AE900424E72</vt:lpwstr>
  </property>
</Properties>
</file>