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261" r:id="rId6"/>
    <p:sldId id="262" r:id="rId7"/>
    <p:sldId id="264" r:id="rId8"/>
    <p:sldId id="305" r:id="rId9"/>
    <p:sldId id="293" r:id="rId10"/>
    <p:sldId id="263" r:id="rId11"/>
    <p:sldId id="294" r:id="rId12"/>
    <p:sldId id="295" r:id="rId13"/>
    <p:sldId id="297" r:id="rId14"/>
    <p:sldId id="299" r:id="rId15"/>
    <p:sldId id="259" r:id="rId1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1617"/>
    <a:srgbClr val="000000"/>
    <a:srgbClr val="E3E3E3"/>
    <a:srgbClr val="A321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14"/>
    <p:restoredTop sz="63411" autoAdjust="0"/>
  </p:normalViewPr>
  <p:slideViewPr>
    <p:cSldViewPr snapToGrid="0" snapToObjects="1">
      <p:cViewPr varScale="1">
        <p:scale>
          <a:sx n="59" d="100"/>
          <a:sy n="59" d="100"/>
        </p:scale>
        <p:origin x="1362" y="33"/>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rris, Angela D." userId="9c7f55b5-6322-4b20-884a-633c745981bf" providerId="ADAL" clId="{97DBA26D-CD34-4F5E-BF20-2F645003D342}"/>
    <pc:docChg chg="modSld">
      <pc:chgData name="Pharris, Angela D." userId="9c7f55b5-6322-4b20-884a-633c745981bf" providerId="ADAL" clId="{97DBA26D-CD34-4F5E-BF20-2F645003D342}" dt="2020-03-23T15:43:42.717" v="8" actId="20577"/>
      <pc:docMkLst>
        <pc:docMk/>
      </pc:docMkLst>
      <pc:sldChg chg="modNotesTx">
        <pc:chgData name="Pharris, Angela D." userId="9c7f55b5-6322-4b20-884a-633c745981bf" providerId="ADAL" clId="{97DBA26D-CD34-4F5E-BF20-2F645003D342}" dt="2020-03-23T15:43:12.203" v="0" actId="20577"/>
        <pc:sldMkLst>
          <pc:docMk/>
          <pc:sldMk cId="1874317611" sldId="261"/>
        </pc:sldMkLst>
      </pc:sldChg>
      <pc:sldChg chg="modNotesTx">
        <pc:chgData name="Pharris, Angela D." userId="9c7f55b5-6322-4b20-884a-633c745981bf" providerId="ADAL" clId="{97DBA26D-CD34-4F5E-BF20-2F645003D342}" dt="2020-03-23T15:43:15.731" v="1" actId="20577"/>
        <pc:sldMkLst>
          <pc:docMk/>
          <pc:sldMk cId="857834444" sldId="262"/>
        </pc:sldMkLst>
      </pc:sldChg>
      <pc:sldChg chg="modNotesTx">
        <pc:chgData name="Pharris, Angela D." userId="9c7f55b5-6322-4b20-884a-633c745981bf" providerId="ADAL" clId="{97DBA26D-CD34-4F5E-BF20-2F645003D342}" dt="2020-03-23T15:43:33.286" v="6" actId="20577"/>
        <pc:sldMkLst>
          <pc:docMk/>
          <pc:sldMk cId="1764624203" sldId="263"/>
        </pc:sldMkLst>
      </pc:sldChg>
      <pc:sldChg chg="modNotesTx">
        <pc:chgData name="Pharris, Angela D." userId="9c7f55b5-6322-4b20-884a-633c745981bf" providerId="ADAL" clId="{97DBA26D-CD34-4F5E-BF20-2F645003D342}" dt="2020-03-23T15:43:18.714" v="2" actId="20577"/>
        <pc:sldMkLst>
          <pc:docMk/>
          <pc:sldMk cId="3930361717" sldId="264"/>
        </pc:sldMkLst>
      </pc:sldChg>
      <pc:sldChg chg="modNotesTx">
        <pc:chgData name="Pharris, Angela D." userId="9c7f55b5-6322-4b20-884a-633c745981bf" providerId="ADAL" clId="{97DBA26D-CD34-4F5E-BF20-2F645003D342}" dt="2020-03-23T15:43:29.201" v="5" actId="20577"/>
        <pc:sldMkLst>
          <pc:docMk/>
          <pc:sldMk cId="1188562974" sldId="293"/>
        </pc:sldMkLst>
      </pc:sldChg>
      <pc:sldChg chg="modNotesTx">
        <pc:chgData name="Pharris, Angela D." userId="9c7f55b5-6322-4b20-884a-633c745981bf" providerId="ADAL" clId="{97DBA26D-CD34-4F5E-BF20-2F645003D342}" dt="2020-03-23T15:43:38.783" v="7" actId="20577"/>
        <pc:sldMkLst>
          <pc:docMk/>
          <pc:sldMk cId="175403052" sldId="297"/>
        </pc:sldMkLst>
      </pc:sldChg>
      <pc:sldChg chg="modNotesTx">
        <pc:chgData name="Pharris, Angela D." userId="9c7f55b5-6322-4b20-884a-633c745981bf" providerId="ADAL" clId="{97DBA26D-CD34-4F5E-BF20-2F645003D342}" dt="2020-03-23T15:43:42.717" v="8" actId="20577"/>
        <pc:sldMkLst>
          <pc:docMk/>
          <pc:sldMk cId="691263151" sldId="299"/>
        </pc:sldMkLst>
      </pc:sldChg>
      <pc:sldChg chg="modNotesTx">
        <pc:chgData name="Pharris, Angela D." userId="9c7f55b5-6322-4b20-884a-633c745981bf" providerId="ADAL" clId="{97DBA26D-CD34-4F5E-BF20-2F645003D342}" dt="2020-03-23T15:43:21.527" v="3" actId="20577"/>
        <pc:sldMkLst>
          <pc:docMk/>
          <pc:sldMk cId="4122076360" sldId="30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DDA353A0-9461-E44A-AC39-8FB62C329BBE}" type="datetimeFigureOut">
              <a:rPr lang="en-US" smtClean="0"/>
              <a:t>3/23/2020</a:t>
            </a:fld>
            <a:endParaRPr lang="en-US"/>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79E918E2-F89E-1B40-ADA7-76015CB1C41A}" type="slidenum">
              <a:rPr lang="en-US" smtClean="0"/>
              <a:t>‹#›</a:t>
            </a:fld>
            <a:endParaRPr lang="en-US"/>
          </a:p>
        </p:txBody>
      </p:sp>
    </p:spTree>
    <p:extLst>
      <p:ext uri="{BB962C8B-B14F-4D97-AF65-F5344CB8AC3E}">
        <p14:creationId xmlns:p14="http://schemas.microsoft.com/office/powerpoint/2010/main" val="95691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96DBC51B-E83A-9B4A-8AA0-262718822A86}" type="datetimeFigureOut">
              <a:rPr lang="en-US" smtClean="0"/>
              <a:t>3/23/2020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50A29A73-2F6E-0248-9DBE-6A25E1137697}" type="slidenum">
              <a:rPr lang="en-US" smtClean="0"/>
              <a:t>‹#›</a:t>
            </a:fld>
            <a:endParaRPr lang="en-US"/>
          </a:p>
        </p:txBody>
      </p:sp>
    </p:spTree>
    <p:extLst>
      <p:ext uri="{BB962C8B-B14F-4D97-AF65-F5344CB8AC3E}">
        <p14:creationId xmlns:p14="http://schemas.microsoft.com/office/powerpoint/2010/main" val="87420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29A73-2F6E-0248-9DBE-6A25E1137697}" type="slidenum">
              <a:rPr lang="en-US" smtClean="0"/>
              <a:t>1</a:t>
            </a:fld>
            <a:endParaRPr lang="en-US"/>
          </a:p>
        </p:txBody>
      </p:sp>
    </p:spTree>
    <p:extLst>
      <p:ext uri="{BB962C8B-B14F-4D97-AF65-F5344CB8AC3E}">
        <p14:creationId xmlns:p14="http://schemas.microsoft.com/office/powerpoint/2010/main" val="1515259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818732-FA64-4F57-8EE6-57AA70E1F1E0}" type="slidenum">
              <a:rPr lang="en-ZA" smtClean="0"/>
              <a:t>10</a:t>
            </a:fld>
            <a:endParaRPr lang="en-ZA" dirty="0"/>
          </a:p>
        </p:txBody>
      </p:sp>
    </p:spTree>
    <p:extLst>
      <p:ext uri="{BB962C8B-B14F-4D97-AF65-F5344CB8AC3E}">
        <p14:creationId xmlns:p14="http://schemas.microsoft.com/office/powerpoint/2010/main" val="3263069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818732-FA64-4F57-8EE6-57AA70E1F1E0}" type="slidenum">
              <a:rPr lang="en-ZA" smtClean="0"/>
              <a:t>11</a:t>
            </a:fld>
            <a:endParaRPr lang="en-ZA" dirty="0"/>
          </a:p>
        </p:txBody>
      </p:sp>
    </p:spTree>
    <p:extLst>
      <p:ext uri="{BB962C8B-B14F-4D97-AF65-F5344CB8AC3E}">
        <p14:creationId xmlns:p14="http://schemas.microsoft.com/office/powerpoint/2010/main" val="174139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a:t>
            </a:r>
          </a:p>
        </p:txBody>
      </p:sp>
      <p:sp>
        <p:nvSpPr>
          <p:cNvPr id="4" name="Slide Number Placeholder 3"/>
          <p:cNvSpPr>
            <a:spLocks noGrp="1"/>
          </p:cNvSpPr>
          <p:nvPr>
            <p:ph type="sldNum" sz="quarter" idx="5"/>
          </p:nvPr>
        </p:nvSpPr>
        <p:spPr/>
        <p:txBody>
          <a:bodyPr/>
          <a:lstStyle/>
          <a:p>
            <a:fld id="{50A29A73-2F6E-0248-9DBE-6A25E1137697}" type="slidenum">
              <a:rPr lang="en-US" smtClean="0"/>
              <a:t>12</a:t>
            </a:fld>
            <a:endParaRPr lang="en-US"/>
          </a:p>
        </p:txBody>
      </p:sp>
    </p:spTree>
    <p:extLst>
      <p:ext uri="{BB962C8B-B14F-4D97-AF65-F5344CB8AC3E}">
        <p14:creationId xmlns:p14="http://schemas.microsoft.com/office/powerpoint/2010/main" val="142125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29A73-2F6E-0248-9DBE-6A25E1137697}" type="slidenum">
              <a:rPr lang="en-US" smtClean="0"/>
              <a:t>2</a:t>
            </a:fld>
            <a:endParaRPr lang="en-US"/>
          </a:p>
        </p:txBody>
      </p:sp>
    </p:spTree>
    <p:extLst>
      <p:ext uri="{BB962C8B-B14F-4D97-AF65-F5344CB8AC3E}">
        <p14:creationId xmlns:p14="http://schemas.microsoft.com/office/powerpoint/2010/main" val="289280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dirty="0"/>
          </a:p>
        </p:txBody>
      </p:sp>
      <p:sp>
        <p:nvSpPr>
          <p:cNvPr id="4" name="Slide Number Placeholder 3"/>
          <p:cNvSpPr>
            <a:spLocks noGrp="1"/>
          </p:cNvSpPr>
          <p:nvPr>
            <p:ph type="sldNum" sz="quarter" idx="5"/>
          </p:nvPr>
        </p:nvSpPr>
        <p:spPr/>
        <p:txBody>
          <a:bodyPr/>
          <a:lstStyle/>
          <a:p>
            <a:fld id="{50A29A73-2F6E-0248-9DBE-6A25E1137697}" type="slidenum">
              <a:rPr lang="en-US" smtClean="0"/>
              <a:t>3</a:t>
            </a:fld>
            <a:endParaRPr lang="en-US"/>
          </a:p>
        </p:txBody>
      </p:sp>
    </p:spTree>
    <p:extLst>
      <p:ext uri="{BB962C8B-B14F-4D97-AF65-F5344CB8AC3E}">
        <p14:creationId xmlns:p14="http://schemas.microsoft.com/office/powerpoint/2010/main" val="24684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29A73-2F6E-0248-9DBE-6A25E1137697}" type="slidenum">
              <a:rPr lang="en-US" smtClean="0"/>
              <a:t>4</a:t>
            </a:fld>
            <a:endParaRPr lang="en-US"/>
          </a:p>
        </p:txBody>
      </p:sp>
    </p:spTree>
    <p:extLst>
      <p:ext uri="{BB962C8B-B14F-4D97-AF65-F5344CB8AC3E}">
        <p14:creationId xmlns:p14="http://schemas.microsoft.com/office/powerpoint/2010/main" val="1671959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29A73-2F6E-0248-9DBE-6A25E1137697}" type="slidenum">
              <a:rPr lang="en-US" smtClean="0"/>
              <a:t>5</a:t>
            </a:fld>
            <a:endParaRPr lang="en-US"/>
          </a:p>
        </p:txBody>
      </p:sp>
    </p:spTree>
    <p:extLst>
      <p:ext uri="{BB962C8B-B14F-4D97-AF65-F5344CB8AC3E}">
        <p14:creationId xmlns:p14="http://schemas.microsoft.com/office/powerpoint/2010/main" val="48420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2818732-FA64-4F57-8EE6-57AA70E1F1E0}" type="slidenum">
              <a:rPr lang="en-ZA" smtClean="0"/>
              <a:t>6</a:t>
            </a:fld>
            <a:endParaRPr lang="en-ZA" dirty="0"/>
          </a:p>
        </p:txBody>
      </p:sp>
    </p:spTree>
    <p:extLst>
      <p:ext uri="{BB962C8B-B14F-4D97-AF65-F5344CB8AC3E}">
        <p14:creationId xmlns:p14="http://schemas.microsoft.com/office/powerpoint/2010/main" val="2002440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29A73-2F6E-0248-9DBE-6A25E1137697}" type="slidenum">
              <a:rPr lang="en-US" smtClean="0"/>
              <a:t>7</a:t>
            </a:fld>
            <a:endParaRPr lang="en-US"/>
          </a:p>
        </p:txBody>
      </p:sp>
    </p:spTree>
    <p:extLst>
      <p:ext uri="{BB962C8B-B14F-4D97-AF65-F5344CB8AC3E}">
        <p14:creationId xmlns:p14="http://schemas.microsoft.com/office/powerpoint/2010/main" val="3878898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29A73-2F6E-0248-9DBE-6A25E1137697}" type="slidenum">
              <a:rPr lang="en-US" smtClean="0"/>
              <a:t>8</a:t>
            </a:fld>
            <a:endParaRPr lang="en-US"/>
          </a:p>
        </p:txBody>
      </p:sp>
    </p:spTree>
    <p:extLst>
      <p:ext uri="{BB962C8B-B14F-4D97-AF65-F5344CB8AC3E}">
        <p14:creationId xmlns:p14="http://schemas.microsoft.com/office/powerpoint/2010/main" val="432977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A29A73-2F6E-0248-9DBE-6A25E1137697}" type="slidenum">
              <a:rPr lang="en-US" smtClean="0"/>
              <a:t>9</a:t>
            </a:fld>
            <a:endParaRPr lang="en-US"/>
          </a:p>
        </p:txBody>
      </p:sp>
    </p:spTree>
    <p:extLst>
      <p:ext uri="{BB962C8B-B14F-4D97-AF65-F5344CB8AC3E}">
        <p14:creationId xmlns:p14="http://schemas.microsoft.com/office/powerpoint/2010/main" val="316426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763" y="552968"/>
            <a:ext cx="10915049" cy="840737"/>
          </a:xfrm>
        </p:spPr>
        <p:txBody>
          <a:bodyPr>
            <a:normAutofit/>
          </a:bodyPr>
          <a:lstStyle>
            <a:lvl1pPr algn="l">
              <a:defRPr sz="3600" b="0" i="0" spc="0">
                <a:solidFill>
                  <a:srgbClr val="841617"/>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19763" y="1562632"/>
            <a:ext cx="8534400" cy="1752600"/>
          </a:xfrm>
        </p:spPr>
        <p:txBody>
          <a:bodyPr>
            <a:normAutofit/>
          </a:bodyPr>
          <a:lstStyle>
            <a:lvl1pPr marL="0" indent="0" algn="l">
              <a:buNone/>
              <a:defRPr sz="3000" b="0"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DF9564F-DD36-FC4A-B607-38841CBD4D27}"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339523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841617"/>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ea typeface="Roboto" panose="02000000000000000000" pitchFamily="2" charset="0"/>
                <a:cs typeface="Arial" panose="020B0604020202020204" pitchFamily="34" charset="0"/>
              </a:defRPr>
            </a:lvl1pPr>
            <a:lvl2pPr>
              <a:defRPr>
                <a:latin typeface="Arial" panose="020B0604020202020204" pitchFamily="34" charset="0"/>
                <a:ea typeface="Roboto" panose="02000000000000000000" pitchFamily="2" charset="0"/>
                <a:cs typeface="Arial" panose="020B0604020202020204" pitchFamily="34" charset="0"/>
              </a:defRPr>
            </a:lvl2pPr>
            <a:lvl3pPr>
              <a:defRPr>
                <a:latin typeface="Arial" panose="020B0604020202020204" pitchFamily="34" charset="0"/>
                <a:ea typeface="Roboto" panose="02000000000000000000" pitchFamily="2" charset="0"/>
                <a:cs typeface="Arial" panose="020B0604020202020204" pitchFamily="34" charset="0"/>
              </a:defRPr>
            </a:lvl3pPr>
            <a:lvl4pPr>
              <a:defRPr>
                <a:latin typeface="Arial" panose="020B0604020202020204" pitchFamily="34" charset="0"/>
                <a:ea typeface="Roboto" panose="02000000000000000000" pitchFamily="2" charset="0"/>
                <a:cs typeface="Arial" panose="020B0604020202020204" pitchFamily="34" charset="0"/>
              </a:defRPr>
            </a:lvl4pPr>
            <a:lvl5pPr>
              <a:defRPr>
                <a:latin typeface="Arial" panose="020B0604020202020204" pitchFamily="34" charset="0"/>
                <a:ea typeface="Roboto"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308839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79177"/>
            <a:ext cx="10363200" cy="1362075"/>
          </a:xfrm>
        </p:spPr>
        <p:txBody>
          <a:bodyPr anchor="t"/>
          <a:lstStyle>
            <a:lvl1pPr algn="l">
              <a:defRPr sz="4000" b="0" cap="all">
                <a:solidFill>
                  <a:srgbClr val="841617"/>
                </a:solidFill>
              </a:defRPr>
            </a:lvl1pPr>
          </a:lstStyle>
          <a:p>
            <a:r>
              <a:rPr lang="en-US" dirty="0"/>
              <a:t>Click to edit Master title style</a:t>
            </a:r>
          </a:p>
        </p:txBody>
      </p:sp>
      <p:sp>
        <p:nvSpPr>
          <p:cNvPr id="3" name="Text Placeholder 2"/>
          <p:cNvSpPr>
            <a:spLocks noGrp="1"/>
          </p:cNvSpPr>
          <p:nvPr>
            <p:ph type="body" idx="1"/>
          </p:nvPr>
        </p:nvSpPr>
        <p:spPr>
          <a:xfrm>
            <a:off x="963084" y="2565128"/>
            <a:ext cx="10363200"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9564F-DD36-FC4A-B607-38841CBD4D27}"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153581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p:spPr>
        <p:txBody>
          <a:bodyPr/>
          <a:lstStyle>
            <a:lvl1pPr>
              <a:defRPr>
                <a:solidFill>
                  <a:srgbClr val="841617"/>
                </a:solidFill>
              </a:defRPr>
            </a:lvl1pPr>
          </a:lstStyle>
          <a:p>
            <a:r>
              <a:rPr lang="en-US" dirty="0"/>
              <a:t>Click to edit Master title style</a:t>
            </a:r>
          </a:p>
        </p:txBody>
      </p:sp>
      <p:sp>
        <p:nvSpPr>
          <p:cNvPr id="3" name="Content Placeholder 2"/>
          <p:cNvSpPr>
            <a:spLocks noGrp="1"/>
          </p:cNvSpPr>
          <p:nvPr>
            <p:ph sz="half" idx="1"/>
          </p:nvPr>
        </p:nvSpPr>
        <p:spPr>
          <a:xfrm>
            <a:off x="609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9564F-DD36-FC4A-B607-38841CBD4D27}"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88054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41617"/>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215232"/>
            <a:ext cx="5386917" cy="639762"/>
          </a:xfrm>
        </p:spPr>
        <p:txBody>
          <a:bodyPr anchor="b"/>
          <a:lstStyle>
            <a:lvl1pPr marL="0" indent="0">
              <a:buNone/>
              <a:defRPr sz="2400" b="1" i="0">
                <a:latin typeface="Arial" panose="020B0604020202020204" pitchFamily="34" charset="0"/>
                <a:ea typeface="Roboto" panose="02000000000000000000"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854994"/>
            <a:ext cx="5386917" cy="3811834"/>
          </a:xfrm>
        </p:spPr>
        <p:txBody>
          <a:bodyPr/>
          <a:lstStyle>
            <a:lvl1pPr>
              <a:defRPr sz="2400">
                <a:latin typeface="Arial" panose="020B0604020202020204" pitchFamily="34" charset="0"/>
                <a:ea typeface="Roboto" panose="02000000000000000000" pitchFamily="2" charset="0"/>
                <a:cs typeface="Arial" panose="020B0604020202020204" pitchFamily="34" charset="0"/>
              </a:defRPr>
            </a:lvl1pPr>
            <a:lvl2pPr>
              <a:defRPr sz="2000">
                <a:latin typeface="Arial" panose="020B0604020202020204" pitchFamily="34" charset="0"/>
                <a:ea typeface="Roboto" panose="02000000000000000000" pitchFamily="2" charset="0"/>
                <a:cs typeface="Arial" panose="020B0604020202020204" pitchFamily="34" charset="0"/>
              </a:defRPr>
            </a:lvl2pPr>
            <a:lvl3pPr>
              <a:defRPr sz="1800">
                <a:latin typeface="Arial" panose="020B0604020202020204" pitchFamily="34" charset="0"/>
                <a:ea typeface="Roboto" panose="02000000000000000000" pitchFamily="2" charset="0"/>
                <a:cs typeface="Arial" panose="020B0604020202020204" pitchFamily="34" charset="0"/>
              </a:defRPr>
            </a:lvl3pPr>
            <a:lvl4pPr>
              <a:defRPr sz="1600">
                <a:latin typeface="Arial" panose="020B0604020202020204" pitchFamily="34" charset="0"/>
                <a:ea typeface="Roboto" panose="02000000000000000000" pitchFamily="2" charset="0"/>
                <a:cs typeface="Arial" panose="020B0604020202020204" pitchFamily="34" charset="0"/>
              </a:defRPr>
            </a:lvl4pPr>
            <a:lvl5pPr>
              <a:defRPr sz="1600">
                <a:latin typeface="Arial" panose="020B0604020202020204" pitchFamily="34" charset="0"/>
                <a:ea typeface="Roboto" panose="02000000000000000000" pitchFamily="2"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5232"/>
            <a:ext cx="5389033" cy="639762"/>
          </a:xfrm>
        </p:spPr>
        <p:txBody>
          <a:bodyPr anchor="b"/>
          <a:lstStyle>
            <a:lvl1pPr marL="0" indent="0">
              <a:buNone/>
              <a:defRPr sz="2400" b="1" i="0">
                <a:latin typeface="Arial" panose="020B0604020202020204" pitchFamily="34" charset="0"/>
                <a:ea typeface="Roboto" panose="02000000000000000000"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4994"/>
            <a:ext cx="5389033" cy="3811834"/>
          </a:xfrm>
        </p:spPr>
        <p:txBody>
          <a:bodyPr/>
          <a:lstStyle>
            <a:lvl1pPr>
              <a:defRPr sz="2400">
                <a:latin typeface="Arial" panose="020B0604020202020204" pitchFamily="34" charset="0"/>
                <a:ea typeface="Roboto" panose="02000000000000000000" pitchFamily="2" charset="0"/>
                <a:cs typeface="Arial" panose="020B0604020202020204" pitchFamily="34" charset="0"/>
              </a:defRPr>
            </a:lvl1pPr>
            <a:lvl2pPr>
              <a:defRPr sz="2000">
                <a:latin typeface="Arial" panose="020B0604020202020204" pitchFamily="34" charset="0"/>
                <a:ea typeface="Roboto" panose="02000000000000000000" pitchFamily="2" charset="0"/>
                <a:cs typeface="Arial" panose="020B0604020202020204" pitchFamily="34" charset="0"/>
              </a:defRPr>
            </a:lvl2pPr>
            <a:lvl3pPr>
              <a:defRPr sz="1800">
                <a:latin typeface="Arial" panose="020B0604020202020204" pitchFamily="34" charset="0"/>
                <a:ea typeface="Roboto" panose="02000000000000000000" pitchFamily="2" charset="0"/>
                <a:cs typeface="Arial" panose="020B0604020202020204" pitchFamily="34" charset="0"/>
              </a:defRPr>
            </a:lvl3pPr>
            <a:lvl4pPr>
              <a:defRPr sz="1600">
                <a:latin typeface="Arial" panose="020B0604020202020204" pitchFamily="34" charset="0"/>
                <a:ea typeface="Roboto" panose="02000000000000000000" pitchFamily="2" charset="0"/>
                <a:cs typeface="Arial" panose="020B0604020202020204" pitchFamily="34" charset="0"/>
              </a:defRPr>
            </a:lvl4pPr>
            <a:lvl5pPr>
              <a:defRPr sz="1600">
                <a:latin typeface="Arial" panose="020B0604020202020204" pitchFamily="34" charset="0"/>
                <a:ea typeface="Roboto" panose="02000000000000000000" pitchFamily="2"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DF9564F-DD36-FC4A-B607-38841CBD4D27}" type="datetimeFigureOut">
              <a:rPr lang="en-US" smtClean="0"/>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173279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41617"/>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DF9564F-DD36-FC4A-B607-38841CBD4D27}"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14134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9564F-DD36-FC4A-B607-38841CBD4D27}" type="datetimeFigureOut">
              <a:rPr lang="en-US" smtClean="0"/>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76946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0">
                <a:solidFill>
                  <a:srgbClr val="841617"/>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42881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266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60066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04255"/>
            <a:ext cx="7315200" cy="566738"/>
          </a:xfrm>
        </p:spPr>
        <p:txBody>
          <a:bodyPr anchor="b"/>
          <a:lstStyle>
            <a:lvl1pPr algn="l">
              <a:defRPr sz="2000" b="0">
                <a:solidFill>
                  <a:srgbClr val="841617"/>
                </a:solidFill>
              </a:defRPr>
            </a:lvl1pPr>
          </a:lstStyle>
          <a:p>
            <a:r>
              <a:rPr lang="en-US" dirty="0"/>
              <a:t>Click to edit Master title style</a:t>
            </a:r>
          </a:p>
        </p:txBody>
      </p:sp>
      <p:sp>
        <p:nvSpPr>
          <p:cNvPr id="3" name="Picture Placeholder 2"/>
          <p:cNvSpPr>
            <a:spLocks noGrp="1"/>
          </p:cNvSpPr>
          <p:nvPr>
            <p:ph type="pic" idx="1"/>
          </p:nvPr>
        </p:nvSpPr>
        <p:spPr>
          <a:xfrm>
            <a:off x="2389717" y="41132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4722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61026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23AE06-9BC9-B845-9265-5E75271DB6C2}"/>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9"/>
            <a:ext cx="10972800" cy="6800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34967"/>
            <a:ext cx="10972800" cy="4335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856368" y="6356351"/>
            <a:ext cx="1726032"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ea typeface="Roboto" panose="02000000000000000000" pitchFamily="2" charset="0"/>
                <a:cs typeface="Arial" panose="020B0604020202020204" pitchFamily="34" charset="0"/>
              </a:defRPr>
            </a:lvl1pPr>
          </a:lstStyle>
          <a:p>
            <a:fld id="{7DF9564F-DD36-FC4A-B607-38841CBD4D27}" type="datetimeFigureOut">
              <a:rPr lang="en-US" smtClean="0"/>
              <a:pPr/>
              <a:t>3/23/2020</a:t>
            </a:fld>
            <a:endParaRPr lang="en-US" dirty="0"/>
          </a:p>
        </p:txBody>
      </p:sp>
      <p:sp>
        <p:nvSpPr>
          <p:cNvPr id="5" name="Footer Placeholder 4"/>
          <p:cNvSpPr>
            <a:spLocks noGrp="1"/>
          </p:cNvSpPr>
          <p:nvPr>
            <p:ph type="ftr" sz="quarter" idx="3"/>
          </p:nvPr>
        </p:nvSpPr>
        <p:spPr>
          <a:xfrm>
            <a:off x="7018576" y="6356351"/>
            <a:ext cx="2654445"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9856368" y="5839591"/>
            <a:ext cx="1726032"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ea typeface="Roboto" panose="02000000000000000000" pitchFamily="2" charset="0"/>
                <a:cs typeface="Arial" panose="020B0604020202020204" pitchFamily="34" charset="0"/>
              </a:defRPr>
            </a:lvl1pPr>
          </a:lstStyle>
          <a:p>
            <a:fld id="{9A8961AB-7138-4C41-A438-15E3BCDB0A75}" type="slidenum">
              <a:rPr lang="en-US" smtClean="0"/>
              <a:pPr/>
              <a:t>‹#›</a:t>
            </a:fld>
            <a:endParaRPr lang="en-US" dirty="0"/>
          </a:p>
        </p:txBody>
      </p:sp>
    </p:spTree>
    <p:extLst>
      <p:ext uri="{BB962C8B-B14F-4D97-AF65-F5344CB8AC3E}">
        <p14:creationId xmlns:p14="http://schemas.microsoft.com/office/powerpoint/2010/main" val="251192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3600" b="0" i="0" kern="1200" spc="0">
          <a:solidFill>
            <a:srgbClr val="841617"/>
          </a:solidFill>
          <a:latin typeface="Arial" panose="020B0604020202020204" pitchFamily="34" charset="0"/>
          <a:ea typeface="Roboto" panose="02000000000000000000" pitchFamily="2" charset="0"/>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F4D002-138A-F948-8B47-93BA8633402D}"/>
              </a:ext>
            </a:extLst>
          </p:cNvPr>
          <p:cNvPicPr>
            <a:picLocks noChangeAspect="1"/>
          </p:cNvPicPr>
          <p:nvPr/>
        </p:nvPicPr>
        <p:blipFill>
          <a:blip r:embed="rId3"/>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B370D5DB-1909-CC41-B04F-E7D8AC09140B}"/>
              </a:ext>
            </a:extLst>
          </p:cNvPr>
          <p:cNvSpPr>
            <a:spLocks noGrp="1"/>
          </p:cNvSpPr>
          <p:nvPr>
            <p:ph type="ctrTitle"/>
          </p:nvPr>
        </p:nvSpPr>
        <p:spPr>
          <a:xfrm>
            <a:off x="638473" y="1699528"/>
            <a:ext cx="7494874" cy="720762"/>
          </a:xfrm>
        </p:spPr>
        <p:txBody>
          <a:bodyPr anchor="t">
            <a:normAutofit fontScale="90000"/>
          </a:bodyPr>
          <a:lstStyle/>
          <a:p>
            <a:r>
              <a:rPr lang="en-US" sz="3800" dirty="0">
                <a:solidFill>
                  <a:schemeClr val="tx1"/>
                </a:solidFill>
                <a:ea typeface="Montserrat Medium" charset="0"/>
              </a:rPr>
              <a:t>Policy Practice in SWK, SWK 5313</a:t>
            </a:r>
          </a:p>
        </p:txBody>
      </p:sp>
      <p:sp>
        <p:nvSpPr>
          <p:cNvPr id="13" name="Title 1">
            <a:extLst>
              <a:ext uri="{FF2B5EF4-FFF2-40B4-BE49-F238E27FC236}">
                <a16:creationId xmlns:a16="http://schemas.microsoft.com/office/drawing/2014/main" id="{4EE35DBE-734A-B044-A03F-BF1D8E822FA1}"/>
              </a:ext>
            </a:extLst>
          </p:cNvPr>
          <p:cNvSpPr txBox="1">
            <a:spLocks/>
          </p:cNvSpPr>
          <p:nvPr/>
        </p:nvSpPr>
        <p:spPr>
          <a:xfrm>
            <a:off x="638473" y="854246"/>
            <a:ext cx="7832559" cy="711798"/>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b="0" i="0" kern="1200" spc="0">
                <a:solidFill>
                  <a:srgbClr val="841617"/>
                </a:solidFill>
                <a:latin typeface="Arial" panose="020B0604020202020204" pitchFamily="34" charset="0"/>
                <a:ea typeface="Arial" panose="020B0604020202020204" pitchFamily="34" charset="0"/>
                <a:cs typeface="Arial" panose="020B0604020202020204" pitchFamily="34" charset="0"/>
              </a:defRPr>
            </a:lvl1pPr>
          </a:lstStyle>
          <a:p>
            <a:r>
              <a:rPr lang="en-US" sz="3800" dirty="0">
                <a:ea typeface="Montserrat Medium" charset="0"/>
              </a:rPr>
              <a:t>Poverty, Poverty </a:t>
            </a:r>
            <a:r>
              <a:rPr lang="en-US" sz="3800">
                <a:ea typeface="Montserrat Medium" charset="0"/>
              </a:rPr>
              <a:t>Guidelines &amp;  </a:t>
            </a:r>
            <a:r>
              <a:rPr lang="en-US" sz="3800" dirty="0">
                <a:ea typeface="Montserrat Medium" charset="0"/>
              </a:rPr>
              <a:t>Public Policy </a:t>
            </a:r>
          </a:p>
        </p:txBody>
      </p:sp>
    </p:spTree>
    <p:extLst>
      <p:ext uri="{BB962C8B-B14F-4D97-AF65-F5344CB8AC3E}">
        <p14:creationId xmlns:p14="http://schemas.microsoft.com/office/powerpoint/2010/main" val="34220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E730CB-3861-4BB3-88DE-992D66F26CAD}"/>
              </a:ext>
            </a:extLst>
          </p:cNvPr>
          <p:cNvSpPr>
            <a:spLocks noGrp="1"/>
          </p:cNvSpPr>
          <p:nvPr>
            <p:ph type="title"/>
          </p:nvPr>
        </p:nvSpPr>
        <p:spPr>
          <a:xfrm>
            <a:off x="966952" y="1204108"/>
            <a:ext cx="2669406" cy="1781175"/>
          </a:xfrm>
        </p:spPr>
        <p:txBody>
          <a:bodyPr vert="horz" lIns="91440" tIns="45720" rIns="91440" bIns="45720" rtlCol="0" anchor="ctr">
            <a:normAutofit/>
          </a:bodyPr>
          <a:lstStyle/>
          <a:p>
            <a:pPr algn="l" defTabSz="914400">
              <a:lnSpc>
                <a:spcPct val="90000"/>
              </a:lnSpc>
            </a:pPr>
            <a:r>
              <a:rPr lang="en-US" sz="3200" kern="1200">
                <a:solidFill>
                  <a:srgbClr val="FFFFFF"/>
                </a:solidFill>
                <a:latin typeface="+mj-lt"/>
                <a:ea typeface="+mj-ea"/>
                <a:cs typeface="+mj-cs"/>
              </a:rPr>
              <a:t>Fighting Poverty</a:t>
            </a:r>
          </a:p>
        </p:txBody>
      </p:sp>
      <p:sp>
        <p:nvSpPr>
          <p:cNvPr id="3" name="Content Placeholder 2">
            <a:extLst>
              <a:ext uri="{FF2B5EF4-FFF2-40B4-BE49-F238E27FC236}">
                <a16:creationId xmlns:a16="http://schemas.microsoft.com/office/drawing/2014/main" id="{3C2FBA0B-F250-4ACF-BBF5-5A6C209E37F0}"/>
              </a:ext>
            </a:extLst>
          </p:cNvPr>
          <p:cNvSpPr>
            <a:spLocks noGrp="1"/>
          </p:cNvSpPr>
          <p:nvPr>
            <p:ph sz="half" idx="1"/>
          </p:nvPr>
        </p:nvSpPr>
        <p:spPr>
          <a:xfrm>
            <a:off x="966951" y="3355130"/>
            <a:ext cx="2669407" cy="2427333"/>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1200" b="1">
                <a:latin typeface="+mn-lt"/>
                <a:ea typeface="+mn-ea"/>
                <a:cs typeface="+mn-cs"/>
              </a:rPr>
              <a:t>Social Security </a:t>
            </a:r>
            <a:r>
              <a:rPr lang="en-US" sz="1200">
                <a:latin typeface="+mn-lt"/>
                <a:ea typeface="+mn-ea"/>
                <a:cs typeface="+mn-cs"/>
              </a:rPr>
              <a:t>payments reduce elderly poverty by 22 million</a:t>
            </a:r>
          </a:p>
          <a:p>
            <a:pPr indent="-228600" defTabSz="914400">
              <a:lnSpc>
                <a:spcPct val="90000"/>
              </a:lnSpc>
              <a:buFont typeface="Arial" panose="020B0604020202020204" pitchFamily="34" charset="0"/>
              <a:buChar char="•"/>
            </a:pPr>
            <a:r>
              <a:rPr lang="en-US" sz="1200" b="1">
                <a:latin typeface="+mn-lt"/>
                <a:ea typeface="+mn-ea"/>
                <a:cs typeface="+mn-cs"/>
              </a:rPr>
              <a:t>Earned Income Tax Credits </a:t>
            </a:r>
            <a:r>
              <a:rPr lang="en-US" sz="1200">
                <a:latin typeface="+mn-lt"/>
                <a:ea typeface="+mn-ea"/>
                <a:cs typeface="+mn-cs"/>
              </a:rPr>
              <a:t>removed 7 million workers from poverty</a:t>
            </a:r>
          </a:p>
          <a:p>
            <a:pPr indent="-228600" defTabSz="914400">
              <a:lnSpc>
                <a:spcPct val="90000"/>
              </a:lnSpc>
              <a:buFont typeface="Arial" panose="020B0604020202020204" pitchFamily="34" charset="0"/>
              <a:buChar char="•"/>
            </a:pPr>
            <a:r>
              <a:rPr lang="en-US" sz="1200" b="1">
                <a:latin typeface="+mn-lt"/>
                <a:ea typeface="+mn-ea"/>
                <a:cs typeface="+mn-cs"/>
              </a:rPr>
              <a:t>SNAP</a:t>
            </a:r>
            <a:r>
              <a:rPr lang="en-US" sz="1200">
                <a:latin typeface="+mn-lt"/>
                <a:ea typeface="+mn-ea"/>
                <a:cs typeface="+mn-cs"/>
              </a:rPr>
              <a:t> takes 5 million people from poverty, and prevents millions of children from living in poverty</a:t>
            </a:r>
          </a:p>
          <a:p>
            <a:pPr indent="-228600" defTabSz="914400">
              <a:lnSpc>
                <a:spcPct val="90000"/>
              </a:lnSpc>
              <a:buFont typeface="Arial" panose="020B0604020202020204" pitchFamily="34" charset="0"/>
              <a:buChar char="•"/>
            </a:pPr>
            <a:r>
              <a:rPr lang="en-US" sz="1200">
                <a:latin typeface="+mn-lt"/>
                <a:ea typeface="+mn-ea"/>
                <a:cs typeface="+mn-cs"/>
              </a:rPr>
              <a:t>Child and dependent </a:t>
            </a:r>
            <a:r>
              <a:rPr lang="en-US" sz="1200" b="1">
                <a:latin typeface="+mn-lt"/>
                <a:ea typeface="+mn-ea"/>
                <a:cs typeface="+mn-cs"/>
              </a:rPr>
              <a:t>tax credits </a:t>
            </a:r>
            <a:r>
              <a:rPr lang="en-US" sz="1200">
                <a:latin typeface="+mn-lt"/>
                <a:ea typeface="+mn-ea"/>
                <a:cs typeface="+mn-cs"/>
              </a:rPr>
              <a:t>removes 1 million from poverty each year</a:t>
            </a:r>
          </a:p>
        </p:txBody>
      </p:sp>
      <p:pic>
        <p:nvPicPr>
          <p:cNvPr id="7" name="Content Placeholder 6">
            <a:extLst>
              <a:ext uri="{FF2B5EF4-FFF2-40B4-BE49-F238E27FC236}">
                <a16:creationId xmlns:a16="http://schemas.microsoft.com/office/drawing/2014/main" id="{5878C6D3-F711-4868-B3D5-0EDF9B6C6AFF}"/>
              </a:ext>
            </a:extLst>
          </p:cNvPr>
          <p:cNvPicPr>
            <a:picLocks noGrp="1" noChangeAspect="1"/>
          </p:cNvPicPr>
          <p:nvPr>
            <p:ph sz="half" idx="2"/>
          </p:nvPr>
        </p:nvPicPr>
        <p:blipFill>
          <a:blip r:embed="rId3"/>
          <a:stretch>
            <a:fillRect/>
          </a:stretch>
        </p:blipFill>
        <p:spPr>
          <a:xfrm>
            <a:off x="4662102" y="1203991"/>
            <a:ext cx="6903723" cy="4326981"/>
          </a:xfrm>
          <a:prstGeom prst="rect">
            <a:avLst/>
          </a:prstGeom>
        </p:spPr>
      </p:pic>
      <p:sp>
        <p:nvSpPr>
          <p:cNvPr id="4" name="Footer Placeholder 3">
            <a:extLst>
              <a:ext uri="{FF2B5EF4-FFF2-40B4-BE49-F238E27FC236}">
                <a16:creationId xmlns:a16="http://schemas.microsoft.com/office/drawing/2014/main" id="{2537940E-07CE-47B0-9F8B-698A668B02EF}"/>
              </a:ext>
            </a:extLst>
          </p:cNvPr>
          <p:cNvSpPr>
            <a:spLocks noGrp="1"/>
          </p:cNvSpPr>
          <p:nvPr>
            <p:ph type="ftr" sz="quarter" idx="10"/>
          </p:nvPr>
        </p:nvSpPr>
        <p:spPr>
          <a:xfrm>
            <a:off x="4662102" y="6356350"/>
            <a:ext cx="5459798" cy="365125"/>
          </a:xfrm>
        </p:spPr>
        <p:txBody>
          <a:bodyPr vert="horz" lIns="91440" tIns="45720" rIns="91440" bIns="45720" rtlCol="0" anchor="ctr">
            <a:normAutofit/>
          </a:bodyPr>
          <a:lstStyle/>
          <a:p>
            <a:pPr algn="l" defTabSz="914400">
              <a:spcAft>
                <a:spcPts val="600"/>
              </a:spcAft>
            </a:pPr>
            <a:r>
              <a:rPr lang="en-US" sz="1200" kern="1200">
                <a:solidFill>
                  <a:prstClr val="black">
                    <a:tint val="75000"/>
                  </a:prstClr>
                </a:solidFill>
                <a:latin typeface="+mn-lt"/>
                <a:ea typeface="+mn-ea"/>
                <a:cs typeface="+mn-cs"/>
              </a:rPr>
              <a:t>Add a footer</a:t>
            </a:r>
          </a:p>
        </p:txBody>
      </p:sp>
      <p:sp>
        <p:nvSpPr>
          <p:cNvPr id="5" name="Slide Number Placeholder 4">
            <a:extLst>
              <a:ext uri="{FF2B5EF4-FFF2-40B4-BE49-F238E27FC236}">
                <a16:creationId xmlns:a16="http://schemas.microsoft.com/office/drawing/2014/main" id="{28AB6AAC-C0DE-4D33-899B-3636FF21755A}"/>
              </a:ext>
            </a:extLst>
          </p:cNvPr>
          <p:cNvSpPr>
            <a:spLocks noGrp="1"/>
          </p:cNvSpPr>
          <p:nvPr>
            <p:ph type="sldNum" sz="quarter" idx="11"/>
          </p:nvPr>
        </p:nvSpPr>
        <p:spPr>
          <a:xfrm>
            <a:off x="10325100" y="6356350"/>
            <a:ext cx="1028700" cy="365125"/>
          </a:xfrm>
        </p:spPr>
        <p:txBody>
          <a:bodyPr vert="horz" lIns="91440" tIns="45720" rIns="91440" bIns="45720" rtlCol="0" anchor="ctr">
            <a:normAutofit/>
          </a:bodyPr>
          <a:lstStyle/>
          <a:p>
            <a:pPr algn="r" defTabSz="914400">
              <a:spcAft>
                <a:spcPts val="600"/>
              </a:spcAft>
            </a:pPr>
            <a:fld id="{19B51A1E-902D-48AF-9020-955120F399B6}" type="slidenum">
              <a:rPr lang="en-US" sz="1200">
                <a:solidFill>
                  <a:prstClr val="black">
                    <a:tint val="75000"/>
                  </a:prstClr>
                </a:solidFill>
                <a:latin typeface="+mn-lt"/>
                <a:ea typeface="+mn-ea"/>
                <a:cs typeface="+mn-cs"/>
              </a:rPr>
              <a:pPr algn="r" defTabSz="914400">
                <a:spcAft>
                  <a:spcPts val="600"/>
                </a:spcAft>
              </a:pPr>
              <a:t>10</a:t>
            </a:fld>
            <a:endParaRPr lang="en-US" sz="1200">
              <a:solidFill>
                <a:prstClr val="black">
                  <a:tint val="75000"/>
                </a:prstClr>
              </a:solidFill>
              <a:latin typeface="+mn-lt"/>
              <a:ea typeface="+mn-ea"/>
              <a:cs typeface="+mn-cs"/>
            </a:endParaRPr>
          </a:p>
        </p:txBody>
      </p:sp>
    </p:spTree>
    <p:extLst>
      <p:ext uri="{BB962C8B-B14F-4D97-AF65-F5344CB8AC3E}">
        <p14:creationId xmlns:p14="http://schemas.microsoft.com/office/powerpoint/2010/main" val="17540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5DB6-A260-4B9E-9B49-C907DF7A4EAB}"/>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l" defTabSz="914400">
              <a:lnSpc>
                <a:spcPct val="90000"/>
              </a:lnSpc>
            </a:pPr>
            <a:r>
              <a:rPr lang="en-US" sz="4400">
                <a:solidFill>
                  <a:schemeClr val="tx1"/>
                </a:solidFill>
                <a:latin typeface="+mj-lt"/>
                <a:ea typeface="+mj-ea"/>
                <a:cs typeface="+mj-cs"/>
              </a:rPr>
              <a:t>Earned Income Tax Credits</a:t>
            </a:r>
          </a:p>
        </p:txBody>
      </p:sp>
      <p:sp>
        <p:nvSpPr>
          <p:cNvPr id="3" name="Content Placeholder 2">
            <a:extLst>
              <a:ext uri="{FF2B5EF4-FFF2-40B4-BE49-F238E27FC236}">
                <a16:creationId xmlns:a16="http://schemas.microsoft.com/office/drawing/2014/main" id="{DE9F0FB2-23E9-4A6D-81EA-589655113F6C}"/>
              </a:ext>
            </a:extLst>
          </p:cNvPr>
          <p:cNvSpPr>
            <a:spLocks noGrp="1"/>
          </p:cNvSpPr>
          <p:nvPr>
            <p:ph sz="half" idx="1"/>
          </p:nvPr>
        </p:nvSpPr>
        <p:spPr>
          <a:xfrm>
            <a:off x="838200" y="1825625"/>
            <a:ext cx="3797807" cy="4351338"/>
          </a:xfrm>
        </p:spPr>
        <p:txBody>
          <a:bodyPr vert="horz" lIns="91440" tIns="45720" rIns="91440" bIns="45720" rtlCol="0">
            <a:normAutofit/>
          </a:bodyPr>
          <a:lstStyle/>
          <a:p>
            <a:pPr indent="-228600" defTabSz="914400">
              <a:lnSpc>
                <a:spcPct val="90000"/>
              </a:lnSpc>
              <a:buFont typeface="Arial" panose="020B0604020202020204" pitchFamily="34" charset="0"/>
              <a:buChar char="•"/>
            </a:pPr>
            <a:endParaRPr lang="en-US" sz="1700">
              <a:latin typeface="+mn-lt"/>
              <a:ea typeface="+mn-ea"/>
              <a:cs typeface="+mn-cs"/>
            </a:endParaRPr>
          </a:p>
          <a:p>
            <a:pPr indent="-228600" defTabSz="914400">
              <a:lnSpc>
                <a:spcPct val="90000"/>
              </a:lnSpc>
              <a:buFont typeface="Arial" panose="020B0604020202020204" pitchFamily="34" charset="0"/>
              <a:buChar char="•"/>
            </a:pPr>
            <a:r>
              <a:rPr lang="en-US" sz="1700">
                <a:latin typeface="+mn-lt"/>
                <a:ea typeface="+mn-ea"/>
                <a:cs typeface="+mn-cs"/>
              </a:rPr>
              <a:t>The EITC is an </a:t>
            </a:r>
            <a:r>
              <a:rPr lang="en-US" sz="1700" i="1">
                <a:latin typeface="+mn-lt"/>
                <a:ea typeface="+mn-ea"/>
                <a:cs typeface="+mn-cs"/>
              </a:rPr>
              <a:t>earnings subsidy </a:t>
            </a:r>
            <a:r>
              <a:rPr lang="en-US" sz="1700">
                <a:latin typeface="+mn-lt"/>
                <a:ea typeface="+mn-ea"/>
                <a:cs typeface="+mn-cs"/>
              </a:rPr>
              <a:t>enacted under President Nixon to unburden payroll taxes on working populations. 30 million workers- 1/5 of the entire US workforce receive benefits of about $2,400 year</a:t>
            </a:r>
          </a:p>
          <a:p>
            <a:pPr marL="38100" indent="-228600" defTabSz="914400">
              <a:lnSpc>
                <a:spcPct val="90000"/>
              </a:lnSpc>
              <a:buFont typeface="Arial" panose="020B0604020202020204" pitchFamily="34" charset="0"/>
              <a:buChar char="•"/>
            </a:pPr>
            <a:endParaRPr lang="en-US" sz="1700">
              <a:latin typeface="+mn-lt"/>
              <a:ea typeface="+mn-ea"/>
              <a:cs typeface="+mn-cs"/>
            </a:endParaRPr>
          </a:p>
          <a:p>
            <a:pPr indent="-228600" defTabSz="914400">
              <a:lnSpc>
                <a:spcPct val="90000"/>
              </a:lnSpc>
              <a:buFont typeface="Arial" panose="020B0604020202020204" pitchFamily="34" charset="0"/>
              <a:buChar char="•"/>
            </a:pPr>
            <a:r>
              <a:rPr lang="en-US" sz="1700">
                <a:latin typeface="+mn-lt"/>
                <a:ea typeface="+mn-ea"/>
                <a:cs typeface="+mn-cs"/>
              </a:rPr>
              <a:t>Total benefit for a low income wage earner up to 3 children. 65% of these benefits go to single parent households with 2 or more children</a:t>
            </a:r>
          </a:p>
          <a:p>
            <a:pPr indent="-228600" defTabSz="914400">
              <a:lnSpc>
                <a:spcPct val="90000"/>
              </a:lnSpc>
              <a:buFont typeface="Arial" panose="020B0604020202020204" pitchFamily="34" charset="0"/>
              <a:buChar char="•"/>
            </a:pPr>
            <a:r>
              <a:rPr lang="en-US" sz="1700">
                <a:latin typeface="+mn-lt"/>
                <a:ea typeface="+mn-ea"/>
                <a:cs typeface="+mn-cs"/>
              </a:rPr>
              <a:t>EITC removed 7 million children from poverty in 2016</a:t>
            </a:r>
          </a:p>
          <a:p>
            <a:pPr indent="-228600" defTabSz="914400">
              <a:lnSpc>
                <a:spcPct val="90000"/>
              </a:lnSpc>
              <a:buFont typeface="Arial" panose="020B0604020202020204" pitchFamily="34" charset="0"/>
              <a:buChar char="•"/>
            </a:pPr>
            <a:r>
              <a:rPr lang="en-US" sz="1700">
                <a:latin typeface="+mn-lt"/>
                <a:ea typeface="+mn-ea"/>
                <a:cs typeface="+mn-cs"/>
              </a:rPr>
              <a:t>Provide a </a:t>
            </a:r>
            <a:r>
              <a:rPr lang="en-US" sz="1700" i="1">
                <a:latin typeface="+mn-lt"/>
                <a:ea typeface="+mn-ea"/>
                <a:cs typeface="+mn-cs"/>
              </a:rPr>
              <a:t>lump sum </a:t>
            </a:r>
            <a:r>
              <a:rPr lang="en-US" sz="1700">
                <a:latin typeface="+mn-lt"/>
                <a:ea typeface="+mn-ea"/>
                <a:cs typeface="+mn-cs"/>
              </a:rPr>
              <a:t>payment in the form of a tax return</a:t>
            </a:r>
          </a:p>
          <a:p>
            <a:pPr marL="38100" lvl="1" indent="-228600" defTabSz="914400">
              <a:lnSpc>
                <a:spcPct val="90000"/>
              </a:lnSpc>
              <a:buFont typeface="Arial" panose="020B0604020202020204" pitchFamily="34" charset="0"/>
              <a:buChar char="•"/>
            </a:pPr>
            <a:endParaRPr lang="en-US" sz="1700">
              <a:latin typeface="+mn-lt"/>
              <a:ea typeface="+mn-ea"/>
              <a:cs typeface="+mn-cs"/>
            </a:endParaRPr>
          </a:p>
        </p:txBody>
      </p:sp>
      <p:pic>
        <p:nvPicPr>
          <p:cNvPr id="7" name="Content Placeholder 6">
            <a:extLst>
              <a:ext uri="{FF2B5EF4-FFF2-40B4-BE49-F238E27FC236}">
                <a16:creationId xmlns:a16="http://schemas.microsoft.com/office/drawing/2014/main" id="{542D5BFB-F170-46C8-8E6D-F308B7086B69}"/>
              </a:ext>
            </a:extLst>
          </p:cNvPr>
          <p:cNvPicPr>
            <a:picLocks noGrp="1" noChangeAspect="1"/>
          </p:cNvPicPr>
          <p:nvPr>
            <p:ph sz="half" idx="2"/>
          </p:nvPr>
        </p:nvPicPr>
        <p:blipFill rotWithShape="1">
          <a:blip r:embed="rId3"/>
          <a:srcRect l="16791" r="1151" b="2"/>
          <a:stretch/>
        </p:blipFill>
        <p:spPr>
          <a:xfrm>
            <a:off x="5120640" y="1904281"/>
            <a:ext cx="6233160" cy="4272681"/>
          </a:xfrm>
          <a:prstGeom prst="rect">
            <a:avLst/>
          </a:prstGeom>
        </p:spPr>
      </p:pic>
      <p:sp>
        <p:nvSpPr>
          <p:cNvPr id="4" name="Footer Placeholder 3">
            <a:extLst>
              <a:ext uri="{FF2B5EF4-FFF2-40B4-BE49-F238E27FC236}">
                <a16:creationId xmlns:a16="http://schemas.microsoft.com/office/drawing/2014/main" id="{BCBDEC12-70F6-40B6-B7F5-F7E036584C96}"/>
              </a:ext>
            </a:extLst>
          </p:cNvPr>
          <p:cNvSpPr>
            <a:spLocks noGrp="1"/>
          </p:cNvSpPr>
          <p:nvPr>
            <p:ph type="ftr" sz="quarter" idx="10"/>
          </p:nvPr>
        </p:nvSpPr>
        <p:spPr>
          <a:xfrm>
            <a:off x="4038600" y="6356350"/>
            <a:ext cx="4114800" cy="365125"/>
          </a:xfrm>
        </p:spPr>
        <p:txBody>
          <a:bodyPr vert="horz" lIns="91440" tIns="45720" rIns="91440" bIns="45720" rtlCol="0" anchor="ctr">
            <a:normAutofit/>
          </a:bodyPr>
          <a:lstStyle/>
          <a:p>
            <a:pPr algn="ctr" defTabSz="914400">
              <a:spcAft>
                <a:spcPts val="600"/>
              </a:spcAft>
              <a:defRPr/>
            </a:pPr>
            <a:r>
              <a:rPr lang="en-US" sz="1200" kern="1200">
                <a:solidFill>
                  <a:prstClr val="black">
                    <a:tint val="75000"/>
                  </a:prstClr>
                </a:solidFill>
                <a:latin typeface="Calibri" panose="020F0502020204030204"/>
                <a:ea typeface="+mn-ea"/>
                <a:cs typeface="+mn-cs"/>
              </a:rPr>
              <a:t>Add a footer</a:t>
            </a:r>
          </a:p>
        </p:txBody>
      </p:sp>
      <p:sp>
        <p:nvSpPr>
          <p:cNvPr id="5" name="Slide Number Placeholder 4">
            <a:extLst>
              <a:ext uri="{FF2B5EF4-FFF2-40B4-BE49-F238E27FC236}">
                <a16:creationId xmlns:a16="http://schemas.microsoft.com/office/drawing/2014/main" id="{6EEF5B0E-23AE-4FB2-94A4-9F6CB12D49A1}"/>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defTabSz="914400">
              <a:spcAft>
                <a:spcPts val="600"/>
              </a:spcAft>
              <a:defRPr/>
            </a:pPr>
            <a:fld id="{19B51A1E-902D-48AF-9020-955120F399B6}" type="slidenum">
              <a:rPr lang="en-US" sz="1200" smtClean="0">
                <a:solidFill>
                  <a:prstClr val="black">
                    <a:tint val="75000"/>
                  </a:prstClr>
                </a:solidFill>
                <a:latin typeface="Calibri" panose="020F0502020204030204"/>
                <a:ea typeface="+mn-ea"/>
                <a:cs typeface="+mn-cs"/>
              </a:rPr>
              <a:pPr algn="r" defTabSz="914400">
                <a:spcAft>
                  <a:spcPts val="600"/>
                </a:spcAft>
                <a:defRPr/>
              </a:pPr>
              <a:t>11</a:t>
            </a:fld>
            <a:endParaRPr lang="en-US" sz="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691263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7E1D0C-D667-3044-9141-591BB7B17A7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1191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3E51-A26F-49C1-93B7-FB815F106083}"/>
              </a:ext>
            </a:extLst>
          </p:cNvPr>
          <p:cNvSpPr>
            <a:spLocks noGrp="1"/>
          </p:cNvSpPr>
          <p:nvPr>
            <p:ph type="title"/>
          </p:nvPr>
        </p:nvSpPr>
        <p:spPr>
          <a:xfrm>
            <a:off x="648929" y="629266"/>
            <a:ext cx="3651467" cy="1676603"/>
          </a:xfrm>
        </p:spPr>
        <p:txBody>
          <a:bodyPr vert="horz" lIns="91440" tIns="45720" rIns="91440" bIns="45720" rtlCol="0" anchor="ctr">
            <a:normAutofit/>
          </a:bodyPr>
          <a:lstStyle/>
          <a:p>
            <a:pPr algn="l" defTabSz="914400">
              <a:lnSpc>
                <a:spcPct val="90000"/>
              </a:lnSpc>
            </a:pPr>
            <a:r>
              <a:rPr lang="en-US" sz="4400">
                <a:solidFill>
                  <a:schemeClr val="tx1"/>
                </a:solidFill>
                <a:latin typeface="+mj-lt"/>
                <a:ea typeface="+mj-ea"/>
                <a:cs typeface="+mj-cs"/>
              </a:rPr>
              <a:t>Poverty In America</a:t>
            </a:r>
          </a:p>
        </p:txBody>
      </p:sp>
      <p:sp>
        <p:nvSpPr>
          <p:cNvPr id="3" name="Content Placeholder 2">
            <a:extLst>
              <a:ext uri="{FF2B5EF4-FFF2-40B4-BE49-F238E27FC236}">
                <a16:creationId xmlns:a16="http://schemas.microsoft.com/office/drawing/2014/main" id="{B7CCB89D-AB79-4C72-B975-FD6206CD4781}"/>
              </a:ext>
            </a:extLst>
          </p:cNvPr>
          <p:cNvSpPr>
            <a:spLocks noGrp="1"/>
          </p:cNvSpPr>
          <p:nvPr>
            <p:ph sz="half" idx="1"/>
          </p:nvPr>
        </p:nvSpPr>
        <p:spPr>
          <a:xfrm>
            <a:off x="648931" y="2438400"/>
            <a:ext cx="3651466" cy="3785419"/>
          </a:xfrm>
        </p:spPr>
        <p:txBody>
          <a:bodyPr vert="horz" lIns="91440" tIns="45720" rIns="91440" bIns="45720" rtlCol="0">
            <a:normAutofit/>
          </a:bodyPr>
          <a:lstStyle/>
          <a:p>
            <a:pPr marL="38100" indent="-228600" defTabSz="914400">
              <a:lnSpc>
                <a:spcPct val="90000"/>
              </a:lnSpc>
              <a:buFont typeface="Arial" panose="020B0604020202020204" pitchFamily="34" charset="0"/>
              <a:buChar char="•"/>
            </a:pPr>
            <a:r>
              <a:rPr lang="en-US" sz="1800" i="1" dirty="0">
                <a:latin typeface="+mn-lt"/>
                <a:ea typeface="+mn-ea"/>
                <a:cs typeface="+mn-cs"/>
              </a:rPr>
              <a:t>“Poverty is the worse form of violence”- </a:t>
            </a:r>
            <a:r>
              <a:rPr lang="en-US" sz="1800" i="1" dirty="0" err="1">
                <a:latin typeface="+mn-lt"/>
                <a:ea typeface="+mn-ea"/>
                <a:cs typeface="+mn-cs"/>
              </a:rPr>
              <a:t>Ghandhi</a:t>
            </a:r>
            <a:endParaRPr lang="en-US" sz="1800" i="1" dirty="0">
              <a:latin typeface="+mn-lt"/>
              <a:ea typeface="+mn-ea"/>
              <a:cs typeface="+mn-cs"/>
            </a:endParaRPr>
          </a:p>
          <a:p>
            <a:pPr marL="38100" indent="-228600" defTabSz="914400">
              <a:lnSpc>
                <a:spcPct val="90000"/>
              </a:lnSpc>
              <a:buFont typeface="Arial" panose="020B0604020202020204" pitchFamily="34" charset="0"/>
              <a:buChar char="•"/>
            </a:pPr>
            <a:endParaRPr lang="en-US" sz="1800" dirty="0">
              <a:latin typeface="+mn-lt"/>
              <a:ea typeface="+mn-ea"/>
              <a:cs typeface="+mn-cs"/>
            </a:endParaRPr>
          </a:p>
          <a:p>
            <a:pPr indent="-228600" defTabSz="914400">
              <a:lnSpc>
                <a:spcPct val="90000"/>
              </a:lnSpc>
              <a:buFont typeface="Arial" panose="020B0604020202020204" pitchFamily="34" charset="0"/>
              <a:buChar char="•"/>
            </a:pPr>
            <a:endParaRPr lang="en-US" sz="1800" dirty="0">
              <a:latin typeface="+mn-lt"/>
              <a:ea typeface="+mn-ea"/>
              <a:cs typeface="+mn-cs"/>
            </a:endParaRPr>
          </a:p>
          <a:p>
            <a:pPr indent="-228600" defTabSz="914400">
              <a:lnSpc>
                <a:spcPct val="90000"/>
              </a:lnSpc>
              <a:buFont typeface="Arial" panose="020B0604020202020204" pitchFamily="34" charset="0"/>
              <a:buChar char="•"/>
            </a:pPr>
            <a:endParaRPr lang="en-US" sz="1800" dirty="0">
              <a:latin typeface="+mn-lt"/>
              <a:ea typeface="+mn-ea"/>
              <a:cs typeface="+mn-cs"/>
            </a:endParaRPr>
          </a:p>
          <a:p>
            <a:pPr indent="-228600" defTabSz="914400">
              <a:lnSpc>
                <a:spcPct val="90000"/>
              </a:lnSpc>
              <a:buFont typeface="Arial" panose="020B0604020202020204" pitchFamily="34" charset="0"/>
              <a:buChar char="•"/>
            </a:pPr>
            <a:r>
              <a:rPr lang="en-US" sz="1800" dirty="0">
                <a:latin typeface="+mn-lt"/>
                <a:ea typeface="+mn-ea"/>
                <a:cs typeface="+mn-cs"/>
              </a:rPr>
              <a:t>In 2016, 40.6 million people lived in poverty, a rate of 12.7%</a:t>
            </a:r>
          </a:p>
          <a:p>
            <a:pPr indent="-228600" defTabSz="914400">
              <a:lnSpc>
                <a:spcPct val="90000"/>
              </a:lnSpc>
              <a:buFont typeface="Arial" panose="020B0604020202020204" pitchFamily="34" charset="0"/>
              <a:buChar char="•"/>
            </a:pPr>
            <a:r>
              <a:rPr lang="en-US" sz="1800" dirty="0">
                <a:latin typeface="+mn-lt"/>
                <a:ea typeface="+mn-ea"/>
                <a:cs typeface="+mn-cs"/>
              </a:rPr>
              <a:t>The “deep” poverty rate is 6.5%</a:t>
            </a:r>
          </a:p>
          <a:p>
            <a:pPr indent="-228600" defTabSz="914400">
              <a:lnSpc>
                <a:spcPct val="90000"/>
              </a:lnSpc>
              <a:buFont typeface="Arial" panose="020B0604020202020204" pitchFamily="34" charset="0"/>
              <a:buChar char="•"/>
            </a:pPr>
            <a:endParaRPr lang="en-US" sz="1800" dirty="0">
              <a:latin typeface="+mn-lt"/>
              <a:ea typeface="+mn-ea"/>
              <a:cs typeface="+mn-cs"/>
            </a:endParaRPr>
          </a:p>
        </p:txBody>
      </p:sp>
      <p:pic>
        <p:nvPicPr>
          <p:cNvPr id="10" name="Content Placeholder 9" descr="A close up of a map&#10;&#10;Description automatically generated">
            <a:extLst>
              <a:ext uri="{FF2B5EF4-FFF2-40B4-BE49-F238E27FC236}">
                <a16:creationId xmlns:a16="http://schemas.microsoft.com/office/drawing/2014/main" id="{2BAEBBB5-B867-4B18-A68F-FAFFFB9C7832}"/>
              </a:ext>
            </a:extLst>
          </p:cNvPr>
          <p:cNvPicPr>
            <a:picLocks noGrp="1" noChangeAspect="1"/>
          </p:cNvPicPr>
          <p:nvPr>
            <p:ph sz="half" idx="2"/>
          </p:nvPr>
        </p:nvPicPr>
        <p:blipFill rotWithShape="1">
          <a:blip r:embed="rId3"/>
          <a:srcRect r="56" b="2"/>
          <a:stretch/>
        </p:blipFill>
        <p:spPr>
          <a:xfrm>
            <a:off x="4639056" y="10"/>
            <a:ext cx="7552944" cy="6857990"/>
          </a:xfrm>
          <a:prstGeom prst="rect">
            <a:avLst/>
          </a:prstGeom>
          <a:effectLst/>
        </p:spPr>
      </p:pic>
    </p:spTree>
    <p:extLst>
      <p:ext uri="{BB962C8B-B14F-4D97-AF65-F5344CB8AC3E}">
        <p14:creationId xmlns:p14="http://schemas.microsoft.com/office/powerpoint/2010/main" val="187431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B7DB6-7938-46DB-BF41-80D91FA6A0B5}"/>
              </a:ext>
            </a:extLst>
          </p:cNvPr>
          <p:cNvSpPr>
            <a:spLocks noGrp="1"/>
          </p:cNvSpPr>
          <p:nvPr>
            <p:ph type="title"/>
          </p:nvPr>
        </p:nvSpPr>
        <p:spPr>
          <a:xfrm>
            <a:off x="655320" y="365125"/>
            <a:ext cx="5120114" cy="1692794"/>
          </a:xfrm>
        </p:spPr>
        <p:txBody>
          <a:bodyPr vert="horz" lIns="91440" tIns="45720" rIns="91440" bIns="45720" rtlCol="0" anchor="ctr">
            <a:normAutofit/>
          </a:bodyPr>
          <a:lstStyle/>
          <a:p>
            <a:pPr algn="l" defTabSz="914400">
              <a:lnSpc>
                <a:spcPct val="90000"/>
              </a:lnSpc>
            </a:pPr>
            <a:r>
              <a:rPr lang="en-US" sz="4400">
                <a:solidFill>
                  <a:schemeClr val="tx1"/>
                </a:solidFill>
                <a:latin typeface="+mj-lt"/>
                <a:ea typeface="+mj-ea"/>
                <a:cs typeface="+mj-cs"/>
              </a:rPr>
              <a:t>Measuring Poverty- W.E.B. Du Bois</a:t>
            </a:r>
          </a:p>
        </p:txBody>
      </p:sp>
      <p:cxnSp>
        <p:nvCxnSpPr>
          <p:cNvPr id="7"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6C7E580-91D3-4EC8-9AD8-31218CB6E470}"/>
              </a:ext>
            </a:extLst>
          </p:cNvPr>
          <p:cNvSpPr>
            <a:spLocks noGrp="1"/>
          </p:cNvSpPr>
          <p:nvPr>
            <p:ph sz="half" idx="1"/>
          </p:nvPr>
        </p:nvSpPr>
        <p:spPr>
          <a:xfrm>
            <a:off x="655321" y="2575034"/>
            <a:ext cx="5120113" cy="3462228"/>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1800">
                <a:latin typeface="+mn-lt"/>
                <a:ea typeface="+mn-ea"/>
                <a:cs typeface="+mn-cs"/>
              </a:rPr>
              <a:t>Study of poverty of African Americans in Philadelphia's Seventh Ward</a:t>
            </a:r>
          </a:p>
          <a:p>
            <a:pPr indent="-228600" defTabSz="914400">
              <a:lnSpc>
                <a:spcPct val="90000"/>
              </a:lnSpc>
              <a:buFont typeface="Arial" panose="020B0604020202020204" pitchFamily="34" charset="0"/>
              <a:buChar char="•"/>
            </a:pPr>
            <a:r>
              <a:rPr lang="en-US" sz="1800">
                <a:latin typeface="+mn-lt"/>
                <a:ea typeface="+mn-ea"/>
                <a:cs typeface="+mn-cs"/>
              </a:rPr>
              <a:t>Provided an ad hoc measure of poverty and estimated that 20% of black residents were living in poverty</a:t>
            </a:r>
          </a:p>
          <a:p>
            <a:pPr marL="0" indent="-228600" defTabSz="914400">
              <a:lnSpc>
                <a:spcPct val="90000"/>
              </a:lnSpc>
              <a:buFont typeface="Arial" panose="020B0604020202020204" pitchFamily="34" charset="0"/>
              <a:buChar char="•"/>
            </a:pPr>
            <a:endParaRPr lang="en-US" sz="1800">
              <a:latin typeface="+mn-lt"/>
              <a:ea typeface="+mn-ea"/>
              <a:cs typeface="+mn-cs"/>
            </a:endParaRPr>
          </a:p>
        </p:txBody>
      </p:sp>
      <p:pic>
        <p:nvPicPr>
          <p:cNvPr id="5" name="Content Placeholder 4">
            <a:extLst>
              <a:ext uri="{FF2B5EF4-FFF2-40B4-BE49-F238E27FC236}">
                <a16:creationId xmlns:a16="http://schemas.microsoft.com/office/drawing/2014/main" id="{E9D4E243-4925-4585-8034-FB7E405840C2}"/>
              </a:ext>
            </a:extLst>
          </p:cNvPr>
          <p:cNvPicPr>
            <a:picLocks noGrp="1" noChangeAspect="1"/>
          </p:cNvPicPr>
          <p:nvPr>
            <p:ph sz="half" idx="2"/>
          </p:nvPr>
        </p:nvPicPr>
        <p:blipFill rotWithShape="1">
          <a:blip r:embed="rId3"/>
          <a:srcRect r="3" b="26616"/>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85783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67C5-A116-4D82-8AEA-1F9CF7EF60CC}"/>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l" defTabSz="914400">
              <a:lnSpc>
                <a:spcPct val="90000"/>
              </a:lnSpc>
            </a:pPr>
            <a:r>
              <a:rPr lang="en-US" sz="4400">
                <a:solidFill>
                  <a:schemeClr val="tx1"/>
                </a:solidFill>
                <a:latin typeface="+mj-lt"/>
                <a:ea typeface="+mj-ea"/>
                <a:cs typeface="+mj-cs"/>
              </a:rPr>
              <a:t>Classification of Poverty</a:t>
            </a:r>
          </a:p>
        </p:txBody>
      </p:sp>
      <p:sp>
        <p:nvSpPr>
          <p:cNvPr id="3" name="Content Placeholder 2">
            <a:extLst>
              <a:ext uri="{FF2B5EF4-FFF2-40B4-BE49-F238E27FC236}">
                <a16:creationId xmlns:a16="http://schemas.microsoft.com/office/drawing/2014/main" id="{9FDCE1A1-2617-4ECF-AE7F-043CE1EDBCBE}"/>
              </a:ext>
            </a:extLst>
          </p:cNvPr>
          <p:cNvSpPr>
            <a:spLocks noGrp="1"/>
          </p:cNvSpPr>
          <p:nvPr>
            <p:ph sz="half" idx="1"/>
          </p:nvPr>
        </p:nvSpPr>
        <p:spPr>
          <a:xfrm>
            <a:off x="838200" y="1825625"/>
            <a:ext cx="5015484" cy="4351338"/>
          </a:xfrm>
        </p:spPr>
        <p:txBody>
          <a:bodyPr vert="horz" lIns="91440" tIns="45720" rIns="91440" bIns="45720" rtlCol="0">
            <a:normAutofit/>
          </a:bodyPr>
          <a:lstStyle/>
          <a:p>
            <a:pPr marL="0" indent="-228600" defTabSz="914400">
              <a:lnSpc>
                <a:spcPct val="90000"/>
              </a:lnSpc>
              <a:buFont typeface="Arial" panose="020B0604020202020204" pitchFamily="34" charset="0"/>
              <a:buChar char="•"/>
            </a:pPr>
            <a:r>
              <a:rPr lang="en-US" sz="2000" b="1">
                <a:latin typeface="+mn-lt"/>
                <a:ea typeface="+mn-ea"/>
                <a:cs typeface="+mn-cs"/>
              </a:rPr>
              <a:t>Absolute Poverty</a:t>
            </a:r>
            <a:r>
              <a:rPr lang="en-US" sz="2000">
                <a:latin typeface="+mn-lt"/>
                <a:ea typeface="+mn-ea"/>
                <a:cs typeface="+mn-cs"/>
              </a:rPr>
              <a:t>: Condition where household income is insufficient to afford necessities of life.</a:t>
            </a:r>
          </a:p>
          <a:p>
            <a:pPr marL="0" indent="-228600" defTabSz="914400">
              <a:lnSpc>
                <a:spcPct val="90000"/>
              </a:lnSpc>
              <a:buFont typeface="Arial" panose="020B0604020202020204" pitchFamily="34" charset="0"/>
              <a:buChar char="•"/>
            </a:pPr>
            <a:endParaRPr lang="en-US" sz="2000">
              <a:latin typeface="+mn-lt"/>
              <a:ea typeface="+mn-ea"/>
              <a:cs typeface="+mn-cs"/>
            </a:endParaRPr>
          </a:p>
          <a:p>
            <a:pPr marL="0" indent="-228600" defTabSz="914400">
              <a:lnSpc>
                <a:spcPct val="90000"/>
              </a:lnSpc>
              <a:buFont typeface="Arial" panose="020B0604020202020204" pitchFamily="34" charset="0"/>
              <a:buChar char="•"/>
            </a:pPr>
            <a:r>
              <a:rPr lang="en-US" sz="2000" b="1">
                <a:latin typeface="+mn-lt"/>
                <a:ea typeface="+mn-ea"/>
                <a:cs typeface="+mn-cs"/>
              </a:rPr>
              <a:t>Relative Poverty: </a:t>
            </a:r>
            <a:r>
              <a:rPr lang="en-US" sz="2000">
                <a:latin typeface="+mn-lt"/>
                <a:ea typeface="+mn-ea"/>
                <a:cs typeface="+mn-cs"/>
              </a:rPr>
              <a:t>When households lack the minimum among of income needed by the average standard of society to live.</a:t>
            </a:r>
          </a:p>
        </p:txBody>
      </p:sp>
      <p:pic>
        <p:nvPicPr>
          <p:cNvPr id="5" name="Content Placeholder 4">
            <a:extLst>
              <a:ext uri="{FF2B5EF4-FFF2-40B4-BE49-F238E27FC236}">
                <a16:creationId xmlns:a16="http://schemas.microsoft.com/office/drawing/2014/main" id="{86513793-3068-4D56-B0B6-C68F84BFF4A3}"/>
              </a:ext>
            </a:extLst>
          </p:cNvPr>
          <p:cNvPicPr>
            <a:picLocks noGrp="1" noChangeAspect="1"/>
          </p:cNvPicPr>
          <p:nvPr>
            <p:ph sz="half" idx="2"/>
          </p:nvPr>
        </p:nvPicPr>
        <p:blipFill rotWithShape="1">
          <a:blip r:embed="rId3"/>
          <a:srcRect l="21918"/>
          <a:stretch/>
        </p:blipFill>
        <p:spPr>
          <a:xfrm>
            <a:off x="6338316" y="1904281"/>
            <a:ext cx="5074070" cy="4272681"/>
          </a:xfrm>
          <a:prstGeom prst="rect">
            <a:avLst/>
          </a:prstGeom>
        </p:spPr>
      </p:pic>
    </p:spTree>
    <p:extLst>
      <p:ext uri="{BB962C8B-B14F-4D97-AF65-F5344CB8AC3E}">
        <p14:creationId xmlns:p14="http://schemas.microsoft.com/office/powerpoint/2010/main" val="3930361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71B2-769B-46D6-85F2-FDD235AFB0FF}"/>
              </a:ext>
            </a:extLst>
          </p:cNvPr>
          <p:cNvSpPr>
            <a:spLocks noGrp="1"/>
          </p:cNvSpPr>
          <p:nvPr>
            <p:ph type="title"/>
          </p:nvPr>
        </p:nvSpPr>
        <p:spPr/>
        <p:txBody>
          <a:bodyPr/>
          <a:lstStyle/>
          <a:p>
            <a:r>
              <a:rPr lang="en-US" dirty="0"/>
              <a:t>How is Poverty Measured? Income </a:t>
            </a:r>
          </a:p>
        </p:txBody>
      </p:sp>
      <p:sp>
        <p:nvSpPr>
          <p:cNvPr id="3" name="Content Placeholder 2">
            <a:extLst>
              <a:ext uri="{FF2B5EF4-FFF2-40B4-BE49-F238E27FC236}">
                <a16:creationId xmlns:a16="http://schemas.microsoft.com/office/drawing/2014/main" id="{58AA8F7C-73BE-49BA-A7C8-93E27B75E3CD}"/>
              </a:ext>
            </a:extLst>
          </p:cNvPr>
          <p:cNvSpPr>
            <a:spLocks noGrp="1"/>
          </p:cNvSpPr>
          <p:nvPr>
            <p:ph sz="half" idx="1"/>
          </p:nvPr>
        </p:nvSpPr>
        <p:spPr/>
        <p:txBody>
          <a:bodyPr>
            <a:normAutofit fontScale="92500" lnSpcReduction="20000"/>
          </a:bodyPr>
          <a:lstStyle/>
          <a:p>
            <a:pPr marL="0" indent="0">
              <a:buNone/>
            </a:pPr>
            <a:r>
              <a:rPr lang="en-US" dirty="0"/>
              <a:t>INCOME</a:t>
            </a:r>
          </a:p>
          <a:p>
            <a:r>
              <a:rPr lang="en-US" dirty="0"/>
              <a:t>Earnings</a:t>
            </a:r>
          </a:p>
          <a:p>
            <a:r>
              <a:rPr lang="en-US" dirty="0"/>
              <a:t>Unemployment compensation</a:t>
            </a:r>
          </a:p>
          <a:p>
            <a:r>
              <a:rPr lang="en-US" dirty="0"/>
              <a:t>Social security</a:t>
            </a:r>
          </a:p>
          <a:p>
            <a:r>
              <a:rPr lang="en-US" dirty="0"/>
              <a:t>SSI</a:t>
            </a:r>
          </a:p>
          <a:p>
            <a:r>
              <a:rPr lang="en-US" dirty="0"/>
              <a:t>Public Assistance</a:t>
            </a:r>
          </a:p>
          <a:p>
            <a:r>
              <a:rPr lang="en-US" dirty="0"/>
              <a:t>Veterans’ payments</a:t>
            </a:r>
          </a:p>
          <a:p>
            <a:r>
              <a:rPr lang="en-US" dirty="0"/>
              <a:t>Pension/retirement</a:t>
            </a:r>
          </a:p>
          <a:p>
            <a:r>
              <a:rPr lang="en-US" dirty="0"/>
              <a:t>Interest</a:t>
            </a:r>
          </a:p>
          <a:p>
            <a:r>
              <a:rPr lang="en-US" dirty="0"/>
              <a:t>Dividends</a:t>
            </a:r>
          </a:p>
          <a:p>
            <a:r>
              <a:rPr lang="en-US" dirty="0"/>
              <a:t>Child Support</a:t>
            </a:r>
          </a:p>
        </p:txBody>
      </p:sp>
      <p:pic>
        <p:nvPicPr>
          <p:cNvPr id="1026" name="Picture 2" descr="Image result for income">
            <a:extLst>
              <a:ext uri="{FF2B5EF4-FFF2-40B4-BE49-F238E27FC236}">
                <a16:creationId xmlns:a16="http://schemas.microsoft.com/office/drawing/2014/main" id="{20D5AB41-CF70-4CD2-8A6C-1BE53FF19ED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233313" y="1583141"/>
            <a:ext cx="3630305" cy="409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07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DC963C-E1D1-4F92-8B3F-8E4081F58BAA}"/>
              </a:ext>
            </a:extLst>
          </p:cNvPr>
          <p:cNvSpPr>
            <a:spLocks noGrp="1"/>
          </p:cNvSpPr>
          <p:nvPr>
            <p:ph type="title"/>
          </p:nvPr>
        </p:nvSpPr>
        <p:spPr>
          <a:xfrm>
            <a:off x="966952" y="1204108"/>
            <a:ext cx="2669406" cy="1781175"/>
          </a:xfrm>
        </p:spPr>
        <p:txBody>
          <a:bodyPr vert="horz" lIns="91440" tIns="45720" rIns="91440" bIns="45720" rtlCol="0" anchor="ctr">
            <a:normAutofit/>
          </a:bodyPr>
          <a:lstStyle/>
          <a:p>
            <a:pPr algn="l" defTabSz="914400">
              <a:lnSpc>
                <a:spcPct val="90000"/>
              </a:lnSpc>
            </a:pPr>
            <a:r>
              <a:rPr lang="en-US" sz="2700" kern="1200">
                <a:solidFill>
                  <a:srgbClr val="FFFFFF"/>
                </a:solidFill>
                <a:latin typeface="+mj-lt"/>
                <a:ea typeface="+mj-ea"/>
                <a:cs typeface="+mj-cs"/>
              </a:rPr>
              <a:t>What are poverty thresholds and poverty guidelines? </a:t>
            </a:r>
          </a:p>
        </p:txBody>
      </p:sp>
      <p:sp>
        <p:nvSpPr>
          <p:cNvPr id="3" name="Content Placeholder 2">
            <a:extLst>
              <a:ext uri="{FF2B5EF4-FFF2-40B4-BE49-F238E27FC236}">
                <a16:creationId xmlns:a16="http://schemas.microsoft.com/office/drawing/2014/main" id="{488AD4F4-BECB-4848-9AE9-B7761C9AE93B}"/>
              </a:ext>
            </a:extLst>
          </p:cNvPr>
          <p:cNvSpPr>
            <a:spLocks noGrp="1"/>
          </p:cNvSpPr>
          <p:nvPr>
            <p:ph sz="half" idx="1"/>
          </p:nvPr>
        </p:nvSpPr>
        <p:spPr>
          <a:xfrm>
            <a:off x="966951" y="3355130"/>
            <a:ext cx="2669407" cy="2427333"/>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1000" i="1">
                <a:latin typeface="+mn-lt"/>
                <a:ea typeface="+mn-ea"/>
                <a:cs typeface="+mn-cs"/>
              </a:rPr>
              <a:t>Poverty thresholds </a:t>
            </a:r>
            <a:r>
              <a:rPr lang="en-US" sz="1000">
                <a:latin typeface="+mn-lt"/>
                <a:ea typeface="+mn-ea"/>
                <a:cs typeface="+mn-cs"/>
              </a:rPr>
              <a:t>used for calculating the official poverty population statistics- issued by US Census Bureau</a:t>
            </a:r>
          </a:p>
          <a:p>
            <a:pPr indent="-228600" defTabSz="914400">
              <a:lnSpc>
                <a:spcPct val="90000"/>
              </a:lnSpc>
              <a:buFont typeface="Arial" panose="020B0604020202020204" pitchFamily="34" charset="0"/>
              <a:buChar char="•"/>
            </a:pPr>
            <a:endParaRPr lang="en-US" sz="1000">
              <a:latin typeface="+mn-lt"/>
              <a:ea typeface="+mn-ea"/>
              <a:cs typeface="+mn-cs"/>
            </a:endParaRPr>
          </a:p>
          <a:p>
            <a:pPr marL="0" indent="-228600" defTabSz="914400">
              <a:lnSpc>
                <a:spcPct val="90000"/>
              </a:lnSpc>
              <a:buFont typeface="Arial" panose="020B0604020202020204" pitchFamily="34" charset="0"/>
              <a:buChar char="•"/>
            </a:pPr>
            <a:endParaRPr lang="en-US" sz="1000">
              <a:latin typeface="+mn-lt"/>
              <a:ea typeface="+mn-ea"/>
              <a:cs typeface="+mn-cs"/>
            </a:endParaRPr>
          </a:p>
          <a:p>
            <a:pPr indent="-228600" defTabSz="914400">
              <a:lnSpc>
                <a:spcPct val="90000"/>
              </a:lnSpc>
              <a:buFont typeface="Arial" panose="020B0604020202020204" pitchFamily="34" charset="0"/>
              <a:buChar char="•"/>
            </a:pPr>
            <a:r>
              <a:rPr lang="en-US" sz="1000" i="1">
                <a:latin typeface="+mn-lt"/>
                <a:ea typeface="+mn-ea"/>
                <a:cs typeface="+mn-cs"/>
              </a:rPr>
              <a:t>Poverty Guidelines </a:t>
            </a:r>
            <a:r>
              <a:rPr lang="en-US" sz="1000">
                <a:latin typeface="+mn-lt"/>
                <a:ea typeface="+mn-ea"/>
                <a:cs typeface="+mn-cs"/>
              </a:rPr>
              <a:t>are the simplified version of the federal poverty thresholds used for administrative purposes- determining financial eligibility for certain federal programs. Guidelines are issued each year by the Federal Registrar of the Department of Health and Human Services. </a:t>
            </a:r>
          </a:p>
        </p:txBody>
      </p:sp>
      <p:sp>
        <p:nvSpPr>
          <p:cNvPr id="4" name="Footer Placeholder 3">
            <a:extLst>
              <a:ext uri="{FF2B5EF4-FFF2-40B4-BE49-F238E27FC236}">
                <a16:creationId xmlns:a16="http://schemas.microsoft.com/office/drawing/2014/main" id="{F8BFCD4E-4053-4F98-8D91-1F43962BFC39}"/>
              </a:ext>
            </a:extLst>
          </p:cNvPr>
          <p:cNvSpPr>
            <a:spLocks noGrp="1"/>
          </p:cNvSpPr>
          <p:nvPr>
            <p:ph type="ftr" sz="quarter" idx="10"/>
          </p:nvPr>
        </p:nvSpPr>
        <p:spPr>
          <a:xfrm>
            <a:off x="4662102" y="6356350"/>
            <a:ext cx="5459798" cy="365125"/>
          </a:xfrm>
        </p:spPr>
        <p:txBody>
          <a:bodyPr vert="horz" lIns="91440" tIns="45720" rIns="91440" bIns="45720" rtlCol="0" anchor="ctr">
            <a:normAutofit/>
          </a:bodyPr>
          <a:lstStyle/>
          <a:p>
            <a:pPr algn="l" defTabSz="914400">
              <a:spcAft>
                <a:spcPts val="600"/>
              </a:spcAft>
            </a:pPr>
            <a:r>
              <a:rPr lang="en-US" sz="1200" kern="1200">
                <a:solidFill>
                  <a:prstClr val="black">
                    <a:tint val="75000"/>
                  </a:prstClr>
                </a:solidFill>
                <a:latin typeface="+mn-lt"/>
                <a:ea typeface="+mn-ea"/>
                <a:cs typeface="+mn-cs"/>
              </a:rPr>
              <a:t>Add a footer</a:t>
            </a:r>
          </a:p>
        </p:txBody>
      </p:sp>
      <p:sp>
        <p:nvSpPr>
          <p:cNvPr id="5" name="Slide Number Placeholder 4">
            <a:extLst>
              <a:ext uri="{FF2B5EF4-FFF2-40B4-BE49-F238E27FC236}">
                <a16:creationId xmlns:a16="http://schemas.microsoft.com/office/drawing/2014/main" id="{9874EFE9-3B54-49EA-8128-A97BBFD81C26}"/>
              </a:ext>
            </a:extLst>
          </p:cNvPr>
          <p:cNvSpPr>
            <a:spLocks noGrp="1"/>
          </p:cNvSpPr>
          <p:nvPr>
            <p:ph type="sldNum" sz="quarter" idx="11"/>
          </p:nvPr>
        </p:nvSpPr>
        <p:spPr>
          <a:xfrm>
            <a:off x="10325100" y="6356350"/>
            <a:ext cx="1028700" cy="365125"/>
          </a:xfrm>
        </p:spPr>
        <p:txBody>
          <a:bodyPr vert="horz" lIns="91440" tIns="45720" rIns="91440" bIns="45720" rtlCol="0" anchor="ctr">
            <a:normAutofit/>
          </a:bodyPr>
          <a:lstStyle/>
          <a:p>
            <a:pPr algn="r" defTabSz="914400">
              <a:spcAft>
                <a:spcPts val="600"/>
              </a:spcAft>
            </a:pPr>
            <a:fld id="{19B51A1E-902D-48AF-9020-955120F399B6}" type="slidenum">
              <a:rPr lang="en-US" sz="1200">
                <a:solidFill>
                  <a:prstClr val="black">
                    <a:tint val="75000"/>
                  </a:prstClr>
                </a:solidFill>
                <a:latin typeface="+mn-lt"/>
                <a:ea typeface="+mn-ea"/>
                <a:cs typeface="+mn-cs"/>
              </a:rPr>
              <a:pPr algn="r" defTabSz="914400">
                <a:spcAft>
                  <a:spcPts val="600"/>
                </a:spcAft>
              </a:pPr>
              <a:t>6</a:t>
            </a:fld>
            <a:endParaRPr lang="en-US" sz="1200">
              <a:solidFill>
                <a:prstClr val="black">
                  <a:tint val="75000"/>
                </a:prstClr>
              </a:solidFill>
              <a:latin typeface="+mn-lt"/>
              <a:ea typeface="+mn-ea"/>
              <a:cs typeface="+mn-cs"/>
            </a:endParaRPr>
          </a:p>
        </p:txBody>
      </p:sp>
      <p:graphicFrame>
        <p:nvGraphicFramePr>
          <p:cNvPr id="7" name="Content Placeholder 6">
            <a:extLst>
              <a:ext uri="{FF2B5EF4-FFF2-40B4-BE49-F238E27FC236}">
                <a16:creationId xmlns:a16="http://schemas.microsoft.com/office/drawing/2014/main" id="{829D27E7-8285-4C6E-9666-8A84C71F9C0A}"/>
              </a:ext>
            </a:extLst>
          </p:cNvPr>
          <p:cNvGraphicFramePr>
            <a:graphicFrameLocks noGrp="1"/>
          </p:cNvGraphicFramePr>
          <p:nvPr>
            <p:ph sz="half" idx="2"/>
            <p:extLst>
              <p:ext uri="{D42A27DB-BD31-4B8C-83A1-F6EECF244321}">
                <p14:modId xmlns:p14="http://schemas.microsoft.com/office/powerpoint/2010/main" val="1976012430"/>
              </p:ext>
            </p:extLst>
          </p:nvPr>
        </p:nvGraphicFramePr>
        <p:xfrm>
          <a:off x="4662102" y="1841148"/>
          <a:ext cx="6903726" cy="3052669"/>
        </p:xfrm>
        <a:graphic>
          <a:graphicData uri="http://schemas.openxmlformats.org/drawingml/2006/table">
            <a:tbl>
              <a:tblPr firstRow="1" bandRow="1">
                <a:tableStyleId>{8799B23B-EC83-4686-B30A-512413B5E67A}</a:tableStyleId>
              </a:tblPr>
              <a:tblGrid>
                <a:gridCol w="1319592">
                  <a:extLst>
                    <a:ext uri="{9D8B030D-6E8A-4147-A177-3AD203B41FA5}">
                      <a16:colId xmlns:a16="http://schemas.microsoft.com/office/drawing/2014/main" val="697259252"/>
                    </a:ext>
                  </a:extLst>
                </a:gridCol>
                <a:gridCol w="1523436">
                  <a:extLst>
                    <a:ext uri="{9D8B030D-6E8A-4147-A177-3AD203B41FA5}">
                      <a16:colId xmlns:a16="http://schemas.microsoft.com/office/drawing/2014/main" val="3619084891"/>
                    </a:ext>
                  </a:extLst>
                </a:gridCol>
                <a:gridCol w="1353566">
                  <a:extLst>
                    <a:ext uri="{9D8B030D-6E8A-4147-A177-3AD203B41FA5}">
                      <a16:colId xmlns:a16="http://schemas.microsoft.com/office/drawing/2014/main" val="2611557987"/>
                    </a:ext>
                  </a:extLst>
                </a:gridCol>
                <a:gridCol w="1353566">
                  <a:extLst>
                    <a:ext uri="{9D8B030D-6E8A-4147-A177-3AD203B41FA5}">
                      <a16:colId xmlns:a16="http://schemas.microsoft.com/office/drawing/2014/main" val="112716780"/>
                    </a:ext>
                  </a:extLst>
                </a:gridCol>
                <a:gridCol w="1353566">
                  <a:extLst>
                    <a:ext uri="{9D8B030D-6E8A-4147-A177-3AD203B41FA5}">
                      <a16:colId xmlns:a16="http://schemas.microsoft.com/office/drawing/2014/main" val="1473253969"/>
                    </a:ext>
                  </a:extLst>
                </a:gridCol>
              </a:tblGrid>
              <a:tr h="904069">
                <a:tc>
                  <a:txBody>
                    <a:bodyPr/>
                    <a:lstStyle/>
                    <a:p>
                      <a:r>
                        <a:rPr lang="en-US" sz="2400"/>
                        <a:t>Family Size</a:t>
                      </a:r>
                    </a:p>
                  </a:txBody>
                  <a:tcPr marL="121308" marR="121308" marT="60654" marB="60654"/>
                </a:tc>
                <a:tc>
                  <a:txBody>
                    <a:bodyPr/>
                    <a:lstStyle/>
                    <a:p>
                      <a:r>
                        <a:rPr lang="en-US" sz="2400"/>
                        <a:t>100%</a:t>
                      </a:r>
                    </a:p>
                  </a:txBody>
                  <a:tcPr marL="121308" marR="121308" marT="60654" marB="60654"/>
                </a:tc>
                <a:tc>
                  <a:txBody>
                    <a:bodyPr/>
                    <a:lstStyle/>
                    <a:p>
                      <a:r>
                        <a:rPr lang="en-US" sz="2400"/>
                        <a:t>150%</a:t>
                      </a:r>
                    </a:p>
                  </a:txBody>
                  <a:tcPr marL="121308" marR="121308" marT="60654" marB="60654"/>
                </a:tc>
                <a:tc>
                  <a:txBody>
                    <a:bodyPr/>
                    <a:lstStyle/>
                    <a:p>
                      <a:r>
                        <a:rPr lang="en-US" sz="2400"/>
                        <a:t>250%</a:t>
                      </a:r>
                    </a:p>
                  </a:txBody>
                  <a:tcPr marL="121308" marR="121308" marT="60654" marB="60654"/>
                </a:tc>
                <a:tc>
                  <a:txBody>
                    <a:bodyPr/>
                    <a:lstStyle/>
                    <a:p>
                      <a:r>
                        <a:rPr lang="en-US" sz="2400"/>
                        <a:t>300%</a:t>
                      </a:r>
                    </a:p>
                  </a:txBody>
                  <a:tcPr marL="121308" marR="121308" marT="60654" marB="60654"/>
                </a:tc>
                <a:extLst>
                  <a:ext uri="{0D108BD9-81ED-4DB2-BD59-A6C34878D82A}">
                    <a16:rowId xmlns:a16="http://schemas.microsoft.com/office/drawing/2014/main" val="2109196133"/>
                  </a:ext>
                </a:extLst>
              </a:tr>
              <a:tr h="537150">
                <a:tc>
                  <a:txBody>
                    <a:bodyPr/>
                    <a:lstStyle/>
                    <a:p>
                      <a:r>
                        <a:rPr lang="en-US" sz="2400"/>
                        <a:t>1</a:t>
                      </a:r>
                    </a:p>
                  </a:txBody>
                  <a:tcPr marL="121308" marR="121308" marT="60654" marB="60654"/>
                </a:tc>
                <a:tc>
                  <a:txBody>
                    <a:bodyPr/>
                    <a:lstStyle/>
                    <a:p>
                      <a:r>
                        <a:rPr lang="en-US" sz="2400"/>
                        <a:t>$12,140</a:t>
                      </a:r>
                    </a:p>
                  </a:txBody>
                  <a:tcPr marL="121308" marR="121308" marT="60654" marB="60654"/>
                </a:tc>
                <a:tc>
                  <a:txBody>
                    <a:bodyPr/>
                    <a:lstStyle/>
                    <a:p>
                      <a:r>
                        <a:rPr lang="en-US" sz="2400"/>
                        <a:t>18,210</a:t>
                      </a:r>
                    </a:p>
                  </a:txBody>
                  <a:tcPr marL="121308" marR="121308" marT="60654" marB="60654"/>
                </a:tc>
                <a:tc>
                  <a:txBody>
                    <a:bodyPr/>
                    <a:lstStyle/>
                    <a:p>
                      <a:r>
                        <a:rPr lang="en-US" sz="2400"/>
                        <a:t>36,420</a:t>
                      </a:r>
                    </a:p>
                  </a:txBody>
                  <a:tcPr marL="121308" marR="121308" marT="60654" marB="60654"/>
                </a:tc>
                <a:tc>
                  <a:txBody>
                    <a:bodyPr/>
                    <a:lstStyle/>
                    <a:p>
                      <a:r>
                        <a:rPr lang="en-US" sz="2400"/>
                        <a:t>48,560</a:t>
                      </a:r>
                    </a:p>
                  </a:txBody>
                  <a:tcPr marL="121308" marR="121308" marT="60654" marB="60654"/>
                </a:tc>
                <a:extLst>
                  <a:ext uri="{0D108BD9-81ED-4DB2-BD59-A6C34878D82A}">
                    <a16:rowId xmlns:a16="http://schemas.microsoft.com/office/drawing/2014/main" val="2328769554"/>
                  </a:ext>
                </a:extLst>
              </a:tr>
              <a:tr h="537150">
                <a:tc>
                  <a:txBody>
                    <a:bodyPr/>
                    <a:lstStyle/>
                    <a:p>
                      <a:r>
                        <a:rPr lang="en-US" sz="2400"/>
                        <a:t>2</a:t>
                      </a:r>
                    </a:p>
                  </a:txBody>
                  <a:tcPr marL="121308" marR="121308" marT="60654" marB="60654"/>
                </a:tc>
                <a:tc>
                  <a:txBody>
                    <a:bodyPr/>
                    <a:lstStyle/>
                    <a:p>
                      <a:r>
                        <a:rPr lang="en-US" sz="2400"/>
                        <a:t>$16,460</a:t>
                      </a:r>
                    </a:p>
                  </a:txBody>
                  <a:tcPr marL="121308" marR="121308" marT="60654" marB="60654"/>
                </a:tc>
                <a:tc>
                  <a:txBody>
                    <a:bodyPr/>
                    <a:lstStyle/>
                    <a:p>
                      <a:r>
                        <a:rPr lang="en-US" sz="2400"/>
                        <a:t>24,690</a:t>
                      </a:r>
                    </a:p>
                  </a:txBody>
                  <a:tcPr marL="121308" marR="121308" marT="60654" marB="60654"/>
                </a:tc>
                <a:tc>
                  <a:txBody>
                    <a:bodyPr/>
                    <a:lstStyle/>
                    <a:p>
                      <a:r>
                        <a:rPr lang="en-US" sz="2400"/>
                        <a:t>41,150</a:t>
                      </a:r>
                    </a:p>
                  </a:txBody>
                  <a:tcPr marL="121308" marR="121308" marT="60654" marB="60654"/>
                </a:tc>
                <a:tc>
                  <a:txBody>
                    <a:bodyPr/>
                    <a:lstStyle/>
                    <a:p>
                      <a:r>
                        <a:rPr lang="en-US" sz="2400"/>
                        <a:t>49,380</a:t>
                      </a:r>
                    </a:p>
                  </a:txBody>
                  <a:tcPr marL="121308" marR="121308" marT="60654" marB="60654"/>
                </a:tc>
                <a:extLst>
                  <a:ext uri="{0D108BD9-81ED-4DB2-BD59-A6C34878D82A}">
                    <a16:rowId xmlns:a16="http://schemas.microsoft.com/office/drawing/2014/main" val="17779381"/>
                  </a:ext>
                </a:extLst>
              </a:tr>
              <a:tr h="537150">
                <a:tc>
                  <a:txBody>
                    <a:bodyPr/>
                    <a:lstStyle/>
                    <a:p>
                      <a:r>
                        <a:rPr lang="en-US" sz="2400"/>
                        <a:t>3</a:t>
                      </a:r>
                    </a:p>
                  </a:txBody>
                  <a:tcPr marL="121308" marR="121308" marT="60654" marB="60654"/>
                </a:tc>
                <a:tc>
                  <a:txBody>
                    <a:bodyPr/>
                    <a:lstStyle/>
                    <a:p>
                      <a:r>
                        <a:rPr lang="en-US" sz="2400"/>
                        <a:t>$20,780</a:t>
                      </a:r>
                    </a:p>
                  </a:txBody>
                  <a:tcPr marL="121308" marR="121308" marT="60654" marB="60654"/>
                </a:tc>
                <a:tc>
                  <a:txBody>
                    <a:bodyPr/>
                    <a:lstStyle/>
                    <a:p>
                      <a:r>
                        <a:rPr lang="en-US" sz="2400"/>
                        <a:t>31,170</a:t>
                      </a:r>
                    </a:p>
                  </a:txBody>
                  <a:tcPr marL="121308" marR="121308" marT="60654" marB="60654"/>
                </a:tc>
                <a:tc>
                  <a:txBody>
                    <a:bodyPr/>
                    <a:lstStyle/>
                    <a:p>
                      <a:r>
                        <a:rPr lang="en-US" sz="2400"/>
                        <a:t>51,950</a:t>
                      </a:r>
                    </a:p>
                  </a:txBody>
                  <a:tcPr marL="121308" marR="121308" marT="60654" marB="60654"/>
                </a:tc>
                <a:tc>
                  <a:txBody>
                    <a:bodyPr/>
                    <a:lstStyle/>
                    <a:p>
                      <a:r>
                        <a:rPr lang="en-US" sz="2400"/>
                        <a:t>62,340</a:t>
                      </a:r>
                    </a:p>
                  </a:txBody>
                  <a:tcPr marL="121308" marR="121308" marT="60654" marB="60654"/>
                </a:tc>
                <a:extLst>
                  <a:ext uri="{0D108BD9-81ED-4DB2-BD59-A6C34878D82A}">
                    <a16:rowId xmlns:a16="http://schemas.microsoft.com/office/drawing/2014/main" val="419333835"/>
                  </a:ext>
                </a:extLst>
              </a:tr>
              <a:tr h="537150">
                <a:tc>
                  <a:txBody>
                    <a:bodyPr/>
                    <a:lstStyle/>
                    <a:p>
                      <a:r>
                        <a:rPr lang="en-US" sz="2400"/>
                        <a:t>4</a:t>
                      </a:r>
                    </a:p>
                  </a:txBody>
                  <a:tcPr marL="121308" marR="121308" marT="60654" marB="60654"/>
                </a:tc>
                <a:tc>
                  <a:txBody>
                    <a:bodyPr/>
                    <a:lstStyle/>
                    <a:p>
                      <a:r>
                        <a:rPr lang="en-US" sz="2400"/>
                        <a:t>$25,100</a:t>
                      </a:r>
                    </a:p>
                  </a:txBody>
                  <a:tcPr marL="121308" marR="121308" marT="60654" marB="60654"/>
                </a:tc>
                <a:tc>
                  <a:txBody>
                    <a:bodyPr/>
                    <a:lstStyle/>
                    <a:p>
                      <a:r>
                        <a:rPr lang="en-US" sz="2400"/>
                        <a:t>37,650</a:t>
                      </a:r>
                    </a:p>
                  </a:txBody>
                  <a:tcPr marL="121308" marR="121308" marT="60654" marB="60654"/>
                </a:tc>
                <a:tc>
                  <a:txBody>
                    <a:bodyPr/>
                    <a:lstStyle/>
                    <a:p>
                      <a:r>
                        <a:rPr lang="en-US" sz="2400"/>
                        <a:t>51,950</a:t>
                      </a:r>
                    </a:p>
                  </a:txBody>
                  <a:tcPr marL="121308" marR="121308" marT="60654" marB="60654"/>
                </a:tc>
                <a:tc>
                  <a:txBody>
                    <a:bodyPr/>
                    <a:lstStyle/>
                    <a:p>
                      <a:r>
                        <a:rPr lang="en-US" sz="2400"/>
                        <a:t>75,300</a:t>
                      </a:r>
                    </a:p>
                  </a:txBody>
                  <a:tcPr marL="121308" marR="121308" marT="60654" marB="60654"/>
                </a:tc>
                <a:extLst>
                  <a:ext uri="{0D108BD9-81ED-4DB2-BD59-A6C34878D82A}">
                    <a16:rowId xmlns:a16="http://schemas.microsoft.com/office/drawing/2014/main" val="1521362319"/>
                  </a:ext>
                </a:extLst>
              </a:tr>
            </a:tbl>
          </a:graphicData>
        </a:graphic>
      </p:graphicFrame>
    </p:spTree>
    <p:extLst>
      <p:ext uri="{BB962C8B-B14F-4D97-AF65-F5344CB8AC3E}">
        <p14:creationId xmlns:p14="http://schemas.microsoft.com/office/powerpoint/2010/main" val="1188562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B0B0-E55A-4708-8E31-1E1CA297F4B9}"/>
              </a:ext>
            </a:extLst>
          </p:cNvPr>
          <p:cNvSpPr>
            <a:spLocks noGrp="1"/>
          </p:cNvSpPr>
          <p:nvPr>
            <p:ph type="title"/>
          </p:nvPr>
        </p:nvSpPr>
        <p:spPr/>
        <p:txBody>
          <a:bodyPr/>
          <a:lstStyle/>
          <a:p>
            <a:r>
              <a:rPr lang="en-US" dirty="0"/>
              <a:t>Political Party Views on Poverty</a:t>
            </a:r>
          </a:p>
        </p:txBody>
      </p:sp>
      <p:sp>
        <p:nvSpPr>
          <p:cNvPr id="3" name="Content Placeholder 2">
            <a:extLst>
              <a:ext uri="{FF2B5EF4-FFF2-40B4-BE49-F238E27FC236}">
                <a16:creationId xmlns:a16="http://schemas.microsoft.com/office/drawing/2014/main" id="{775A8502-9EC8-47A4-A195-632582ED0977}"/>
              </a:ext>
            </a:extLst>
          </p:cNvPr>
          <p:cNvSpPr>
            <a:spLocks noGrp="1"/>
          </p:cNvSpPr>
          <p:nvPr>
            <p:ph sz="half" idx="1"/>
          </p:nvPr>
        </p:nvSpPr>
        <p:spPr/>
        <p:txBody>
          <a:bodyPr/>
          <a:lstStyle/>
          <a:p>
            <a:r>
              <a:rPr lang="en-US" dirty="0"/>
              <a:t>Believe the poverty estimates by the US Census Bureau are deeply </a:t>
            </a:r>
            <a:r>
              <a:rPr lang="en-US" i="1" dirty="0"/>
              <a:t>under-estimated. </a:t>
            </a:r>
          </a:p>
          <a:p>
            <a:pPr lvl="1"/>
            <a:r>
              <a:rPr lang="en-US" sz="1800" dirty="0"/>
              <a:t>Poverty threshold calculations outdated</a:t>
            </a:r>
          </a:p>
          <a:p>
            <a:pPr lvl="1"/>
            <a:r>
              <a:rPr lang="en-US" sz="1800" dirty="0"/>
              <a:t>Household expense outpaced inflation</a:t>
            </a:r>
          </a:p>
          <a:p>
            <a:pPr lvl="1"/>
            <a:r>
              <a:rPr lang="en-US" sz="1800" dirty="0"/>
              <a:t>Income is based on gross income- and we don’t live on our gross income</a:t>
            </a:r>
          </a:p>
          <a:p>
            <a:endParaRPr lang="en-US" dirty="0"/>
          </a:p>
        </p:txBody>
      </p:sp>
      <p:sp>
        <p:nvSpPr>
          <p:cNvPr id="4" name="Content Placeholder 3">
            <a:extLst>
              <a:ext uri="{FF2B5EF4-FFF2-40B4-BE49-F238E27FC236}">
                <a16:creationId xmlns:a16="http://schemas.microsoft.com/office/drawing/2014/main" id="{EA56F862-8445-46AF-B282-CFCDA7A67272}"/>
              </a:ext>
            </a:extLst>
          </p:cNvPr>
          <p:cNvSpPr>
            <a:spLocks noGrp="1"/>
          </p:cNvSpPr>
          <p:nvPr>
            <p:ph sz="half" idx="2"/>
          </p:nvPr>
        </p:nvSpPr>
        <p:spPr/>
        <p:txBody>
          <a:bodyPr/>
          <a:lstStyle/>
          <a:p>
            <a:r>
              <a:rPr lang="en-US" dirty="0"/>
              <a:t>Believe the poverty estimates by the US Census Bureau are </a:t>
            </a:r>
            <a:r>
              <a:rPr lang="en-US" i="1" dirty="0"/>
              <a:t>over-estimates. </a:t>
            </a:r>
          </a:p>
          <a:p>
            <a:pPr lvl="1"/>
            <a:r>
              <a:rPr lang="en-US" sz="1800" dirty="0"/>
              <a:t>Current poverty rate does not account for assets</a:t>
            </a:r>
          </a:p>
          <a:p>
            <a:pPr lvl="1"/>
            <a:r>
              <a:rPr lang="en-US" sz="1800" dirty="0"/>
              <a:t>Does not include in-kind and cash assistance benefits</a:t>
            </a:r>
          </a:p>
          <a:p>
            <a:endParaRPr lang="en-US" dirty="0"/>
          </a:p>
        </p:txBody>
      </p:sp>
      <p:pic>
        <p:nvPicPr>
          <p:cNvPr id="5" name="Picture 4">
            <a:extLst>
              <a:ext uri="{FF2B5EF4-FFF2-40B4-BE49-F238E27FC236}">
                <a16:creationId xmlns:a16="http://schemas.microsoft.com/office/drawing/2014/main" id="{BE8EA2F6-F909-45C3-A1B9-93BF9D951E06}"/>
              </a:ext>
            </a:extLst>
          </p:cNvPr>
          <p:cNvPicPr>
            <a:picLocks noChangeAspect="1"/>
          </p:cNvPicPr>
          <p:nvPr/>
        </p:nvPicPr>
        <p:blipFill>
          <a:blip r:embed="rId3"/>
          <a:stretch>
            <a:fillRect/>
          </a:stretch>
        </p:blipFill>
        <p:spPr>
          <a:xfrm>
            <a:off x="2429131" y="4018705"/>
            <a:ext cx="2857500" cy="2118738"/>
          </a:xfrm>
          <a:prstGeom prst="rect">
            <a:avLst/>
          </a:prstGeom>
        </p:spPr>
      </p:pic>
      <p:pic>
        <p:nvPicPr>
          <p:cNvPr id="6" name="Picture 5">
            <a:extLst>
              <a:ext uri="{FF2B5EF4-FFF2-40B4-BE49-F238E27FC236}">
                <a16:creationId xmlns:a16="http://schemas.microsoft.com/office/drawing/2014/main" id="{85A2357A-10A8-4131-BA0C-C1397555C33F}"/>
              </a:ext>
            </a:extLst>
          </p:cNvPr>
          <p:cNvPicPr>
            <a:picLocks noChangeAspect="1"/>
          </p:cNvPicPr>
          <p:nvPr/>
        </p:nvPicPr>
        <p:blipFill>
          <a:blip r:embed="rId4"/>
          <a:stretch>
            <a:fillRect/>
          </a:stretch>
        </p:blipFill>
        <p:spPr>
          <a:xfrm>
            <a:off x="6905371" y="4211889"/>
            <a:ext cx="2295525" cy="1990725"/>
          </a:xfrm>
          <a:prstGeom prst="rect">
            <a:avLst/>
          </a:prstGeom>
        </p:spPr>
      </p:pic>
    </p:spTree>
    <p:extLst>
      <p:ext uri="{BB962C8B-B14F-4D97-AF65-F5344CB8AC3E}">
        <p14:creationId xmlns:p14="http://schemas.microsoft.com/office/powerpoint/2010/main" val="1764624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E1ACD-848A-43FC-A7C8-B980B1D67FFF}"/>
              </a:ext>
            </a:extLst>
          </p:cNvPr>
          <p:cNvSpPr>
            <a:spLocks noGrp="1"/>
          </p:cNvSpPr>
          <p:nvPr>
            <p:ph type="title"/>
          </p:nvPr>
        </p:nvSpPr>
        <p:spPr/>
        <p:txBody>
          <a:bodyPr>
            <a:normAutofit/>
          </a:bodyPr>
          <a:lstStyle/>
          <a:p>
            <a:r>
              <a:rPr lang="en-US" dirty="0"/>
              <a:t>Myths and Realities about Poverty</a:t>
            </a:r>
          </a:p>
        </p:txBody>
      </p:sp>
      <p:sp>
        <p:nvSpPr>
          <p:cNvPr id="3" name="Content Placeholder 2">
            <a:extLst>
              <a:ext uri="{FF2B5EF4-FFF2-40B4-BE49-F238E27FC236}">
                <a16:creationId xmlns:a16="http://schemas.microsoft.com/office/drawing/2014/main" id="{18BF9896-6F2E-4578-A7A3-FEF21989862B}"/>
              </a:ext>
            </a:extLst>
          </p:cNvPr>
          <p:cNvSpPr>
            <a:spLocks noGrp="1"/>
          </p:cNvSpPr>
          <p:nvPr>
            <p:ph sz="half" idx="1"/>
          </p:nvPr>
        </p:nvSpPr>
        <p:spPr/>
        <p:txBody>
          <a:bodyPr>
            <a:normAutofit/>
          </a:bodyPr>
          <a:lstStyle/>
          <a:p>
            <a:pPr>
              <a:lnSpc>
                <a:spcPct val="90000"/>
              </a:lnSpc>
            </a:pPr>
            <a:r>
              <a:rPr lang="en-US" sz="2000" i="1" dirty="0"/>
              <a:t>Myth: “Even if you’re poor in the US- you are still doing pretty well”</a:t>
            </a:r>
          </a:p>
          <a:p>
            <a:pPr>
              <a:lnSpc>
                <a:spcPct val="90000"/>
              </a:lnSpc>
            </a:pPr>
            <a:endParaRPr lang="en-US" sz="2000" dirty="0"/>
          </a:p>
          <a:p>
            <a:pPr>
              <a:lnSpc>
                <a:spcPct val="90000"/>
              </a:lnSpc>
            </a:pPr>
            <a:endParaRPr lang="en-US" sz="2000" dirty="0"/>
          </a:p>
          <a:p>
            <a:pPr>
              <a:lnSpc>
                <a:spcPct val="90000"/>
              </a:lnSpc>
            </a:pPr>
            <a:r>
              <a:rPr lang="en-US" sz="2000" i="1" dirty="0"/>
              <a:t>Myth: “no one goes hungry in America”</a:t>
            </a:r>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r>
              <a:rPr lang="en-US" sz="2000" i="1" dirty="0"/>
              <a:t>Myth: “All US children have equal opportunity in school”</a:t>
            </a:r>
          </a:p>
          <a:p>
            <a:pPr>
              <a:lnSpc>
                <a:spcPct val="90000"/>
              </a:lnSpc>
            </a:pPr>
            <a:endParaRPr lang="en-US" sz="2000" dirty="0"/>
          </a:p>
        </p:txBody>
      </p:sp>
      <p:sp>
        <p:nvSpPr>
          <p:cNvPr id="4" name="Content Placeholder 3">
            <a:extLst>
              <a:ext uri="{FF2B5EF4-FFF2-40B4-BE49-F238E27FC236}">
                <a16:creationId xmlns:a16="http://schemas.microsoft.com/office/drawing/2014/main" id="{0029B05E-2126-4F38-BCFE-909B1DF54B86}"/>
              </a:ext>
            </a:extLst>
          </p:cNvPr>
          <p:cNvSpPr>
            <a:spLocks noGrp="1"/>
          </p:cNvSpPr>
          <p:nvPr>
            <p:ph sz="half" idx="2"/>
          </p:nvPr>
        </p:nvSpPr>
        <p:spPr/>
        <p:txBody>
          <a:bodyPr>
            <a:normAutofit/>
          </a:bodyPr>
          <a:lstStyle/>
          <a:p>
            <a:pPr>
              <a:lnSpc>
                <a:spcPct val="90000"/>
              </a:lnSpc>
            </a:pPr>
            <a:r>
              <a:rPr lang="en-US" sz="1300" dirty="0"/>
              <a:t>Reality: US ranks near the bottom of world’s wealthiest countries in how well it cares for children in poverty. Out of 24 nations the US is ranked between 19</a:t>
            </a:r>
            <a:r>
              <a:rPr lang="en-US" sz="1300" baseline="30000" dirty="0"/>
              <a:t>th</a:t>
            </a:r>
            <a:r>
              <a:rPr lang="en-US" sz="1300" dirty="0"/>
              <a:t> and 23</a:t>
            </a:r>
            <a:r>
              <a:rPr lang="en-US" sz="1300" baseline="30000" dirty="0"/>
              <a:t>rd</a:t>
            </a:r>
            <a:r>
              <a:rPr lang="en-US" sz="1300" dirty="0"/>
              <a:t> (UNICEF, 2010)</a:t>
            </a:r>
          </a:p>
          <a:p>
            <a:pPr marL="0" indent="0">
              <a:lnSpc>
                <a:spcPct val="90000"/>
              </a:lnSpc>
              <a:buNone/>
            </a:pPr>
            <a:endParaRPr lang="en-US" sz="1300" dirty="0"/>
          </a:p>
          <a:p>
            <a:pPr marL="0" indent="0">
              <a:lnSpc>
                <a:spcPct val="90000"/>
              </a:lnSpc>
              <a:buNone/>
            </a:pPr>
            <a:endParaRPr lang="en-US" sz="1300" dirty="0"/>
          </a:p>
          <a:p>
            <a:pPr marL="0" indent="0">
              <a:lnSpc>
                <a:spcPct val="90000"/>
              </a:lnSpc>
              <a:buNone/>
            </a:pPr>
            <a:endParaRPr lang="en-US" sz="1300" dirty="0"/>
          </a:p>
          <a:p>
            <a:pPr>
              <a:lnSpc>
                <a:spcPct val="90000"/>
              </a:lnSpc>
            </a:pPr>
            <a:r>
              <a:rPr lang="en-US" sz="1300" dirty="0"/>
              <a:t>Reality: One in six Americans lives in a household that if food “insecure”, meaning any given month they will be out of money, out of food and forced to miss meals or seek assistance. 50 million Americans are food insecure, and 17 million are children (US Dept of Agriculture, 2012)</a:t>
            </a:r>
          </a:p>
          <a:p>
            <a:pPr marL="0" indent="0">
              <a:lnSpc>
                <a:spcPct val="90000"/>
              </a:lnSpc>
              <a:buNone/>
            </a:pPr>
            <a:endParaRPr lang="en-US" sz="1300" dirty="0"/>
          </a:p>
          <a:p>
            <a:pPr marL="0" indent="0">
              <a:lnSpc>
                <a:spcPct val="90000"/>
              </a:lnSpc>
              <a:buNone/>
            </a:pPr>
            <a:endParaRPr lang="en-US" sz="1300" dirty="0"/>
          </a:p>
          <a:p>
            <a:pPr marL="0" indent="0">
              <a:lnSpc>
                <a:spcPct val="90000"/>
              </a:lnSpc>
              <a:buNone/>
            </a:pPr>
            <a:endParaRPr lang="en-US" sz="1300" dirty="0"/>
          </a:p>
          <a:p>
            <a:pPr>
              <a:lnSpc>
                <a:spcPct val="90000"/>
              </a:lnSpc>
            </a:pPr>
            <a:r>
              <a:rPr lang="en-US" sz="1300" dirty="0"/>
              <a:t>Reality: Children born poor, at low birth weight, without health coverage are not ready to learn when they start school and fall behind. Teacher in high poverty schools are likely to have less experience, less training and fewer advanced degrees. 22% of children who live in poverty do not graduate high school (6% for those not in poverty). 32% of student who spend more than half their lives in poverty do not graduate (Children’s Defense Fund)</a:t>
            </a:r>
          </a:p>
          <a:p>
            <a:pPr>
              <a:lnSpc>
                <a:spcPct val="90000"/>
              </a:lnSpc>
            </a:pPr>
            <a:endParaRPr lang="en-US" sz="1300" dirty="0"/>
          </a:p>
        </p:txBody>
      </p:sp>
    </p:spTree>
    <p:extLst>
      <p:ext uri="{BB962C8B-B14F-4D97-AF65-F5344CB8AC3E}">
        <p14:creationId xmlns:p14="http://schemas.microsoft.com/office/powerpoint/2010/main" val="3367524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4AF5E-2819-469A-9824-0F84525FE972}"/>
              </a:ext>
            </a:extLst>
          </p:cNvPr>
          <p:cNvSpPr>
            <a:spLocks noGrp="1"/>
          </p:cNvSpPr>
          <p:nvPr>
            <p:ph type="title"/>
          </p:nvPr>
        </p:nvSpPr>
        <p:spPr/>
        <p:txBody>
          <a:bodyPr/>
          <a:lstStyle/>
          <a:p>
            <a:r>
              <a:rPr lang="en-US" dirty="0"/>
              <a:t>Myths and Realities about Poverty</a:t>
            </a:r>
          </a:p>
        </p:txBody>
      </p:sp>
      <p:sp>
        <p:nvSpPr>
          <p:cNvPr id="3" name="Content Placeholder 2">
            <a:extLst>
              <a:ext uri="{FF2B5EF4-FFF2-40B4-BE49-F238E27FC236}">
                <a16:creationId xmlns:a16="http://schemas.microsoft.com/office/drawing/2014/main" id="{1276CDD2-9C05-4F78-823D-D23DD0C7465A}"/>
              </a:ext>
            </a:extLst>
          </p:cNvPr>
          <p:cNvSpPr>
            <a:spLocks noGrp="1"/>
          </p:cNvSpPr>
          <p:nvPr>
            <p:ph sz="half" idx="1"/>
          </p:nvPr>
        </p:nvSpPr>
        <p:spPr/>
        <p:txBody>
          <a:bodyPr>
            <a:normAutofit fontScale="55000" lnSpcReduction="20000"/>
          </a:bodyPr>
          <a:lstStyle/>
          <a:p>
            <a:r>
              <a:rPr lang="en-US" i="1" dirty="0"/>
              <a:t>Myth: People who are poor are lazy</a:t>
            </a:r>
          </a:p>
          <a:p>
            <a:endParaRPr lang="en-US" i="1" dirty="0"/>
          </a:p>
          <a:p>
            <a:endParaRPr lang="en-US" i="1" dirty="0"/>
          </a:p>
          <a:p>
            <a:endParaRPr lang="en-US" i="1" dirty="0"/>
          </a:p>
          <a:p>
            <a:pPr marL="0" indent="0">
              <a:buNone/>
            </a:pPr>
            <a:endParaRPr lang="en-US" i="1" dirty="0"/>
          </a:p>
          <a:p>
            <a:endParaRPr lang="en-US" i="1" dirty="0"/>
          </a:p>
          <a:p>
            <a:r>
              <a:rPr lang="en-US" i="1" dirty="0"/>
              <a:t>Myth: People who are poor just want to stay poor, they don’t know any other way”</a:t>
            </a:r>
          </a:p>
          <a:p>
            <a:endParaRPr lang="en-US" i="1" dirty="0"/>
          </a:p>
          <a:p>
            <a:pPr marL="0" indent="0">
              <a:buNone/>
            </a:pPr>
            <a:endParaRPr lang="en-US" i="1" dirty="0"/>
          </a:p>
          <a:p>
            <a:pPr marL="0" indent="0">
              <a:buNone/>
            </a:pPr>
            <a:endParaRPr lang="en-US" i="1" dirty="0"/>
          </a:p>
          <a:p>
            <a:r>
              <a:rPr lang="en-US" i="1" dirty="0"/>
              <a:t>Myth: “the poor get so many extras – it’s cheap to be poor</a:t>
            </a:r>
            <a:r>
              <a:rPr lang="en-US" dirty="0"/>
              <a:t>”</a:t>
            </a:r>
          </a:p>
          <a:p>
            <a:endParaRPr lang="en-US" dirty="0"/>
          </a:p>
        </p:txBody>
      </p:sp>
      <p:sp>
        <p:nvSpPr>
          <p:cNvPr id="4" name="Content Placeholder 3">
            <a:extLst>
              <a:ext uri="{FF2B5EF4-FFF2-40B4-BE49-F238E27FC236}">
                <a16:creationId xmlns:a16="http://schemas.microsoft.com/office/drawing/2014/main" id="{A1A402F1-A8A5-43FD-B8B8-358A5E16122A}"/>
              </a:ext>
            </a:extLst>
          </p:cNvPr>
          <p:cNvSpPr>
            <a:spLocks noGrp="1"/>
          </p:cNvSpPr>
          <p:nvPr>
            <p:ph sz="half" idx="2"/>
          </p:nvPr>
        </p:nvSpPr>
        <p:spPr/>
        <p:txBody>
          <a:bodyPr>
            <a:normAutofit fontScale="55000" lnSpcReduction="20000"/>
          </a:bodyPr>
          <a:lstStyle/>
          <a:p>
            <a:r>
              <a:rPr lang="en-US" dirty="0"/>
              <a:t>Reality: More than 10.5 million people in poverty are in the “working poor” in the US, meaning they were in the labor force at least 27 weeks. The  majority of people in poverty are children, the elderly, and those with disabilities and chronic health care problems (US Dept of Labor)</a:t>
            </a:r>
          </a:p>
          <a:p>
            <a:endParaRPr lang="en-US" dirty="0"/>
          </a:p>
          <a:p>
            <a:r>
              <a:rPr lang="en-US" dirty="0"/>
              <a:t>Reality: Millions of American move in and out of poverty over a lifetime. More than half the US population will live in poverty at some point before age 65 (Urban Institute, 2010). </a:t>
            </a:r>
          </a:p>
          <a:p>
            <a:endParaRPr lang="en-US" dirty="0"/>
          </a:p>
          <a:p>
            <a:r>
              <a:rPr lang="en-US" dirty="0"/>
              <a:t>Reality: Poverty has many extra hidden expenses. Life with scarce resources often means late payment fees, overdraft fees, check cashing fees, extra deposits from credit instability, check cashing loans and other high interest loans, pay-by-the month furniture and phones</a:t>
            </a:r>
          </a:p>
          <a:p>
            <a:endParaRPr lang="en-US" dirty="0"/>
          </a:p>
        </p:txBody>
      </p:sp>
    </p:spTree>
    <p:extLst>
      <p:ext uri="{BB962C8B-B14F-4D97-AF65-F5344CB8AC3E}">
        <p14:creationId xmlns:p14="http://schemas.microsoft.com/office/powerpoint/2010/main" val="3119605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A3BED8BBAD5142A21E8AE900424E72" ma:contentTypeVersion="12" ma:contentTypeDescription="Create a new document." ma:contentTypeScope="" ma:versionID="221388b9760900e4ab4d5ef4917889a2">
  <xsd:schema xmlns:xsd="http://www.w3.org/2001/XMLSchema" xmlns:xs="http://www.w3.org/2001/XMLSchema" xmlns:p="http://schemas.microsoft.com/office/2006/metadata/properties" xmlns:ns3="ed0019ce-55d5-4089-a35a-d3649c21f7be" xmlns:ns4="8767f6a5-36af-47f8-bca8-3e70fce3ba5e" targetNamespace="http://schemas.microsoft.com/office/2006/metadata/properties" ma:root="true" ma:fieldsID="11d765c2cec094eb0c292f45a246183b" ns3:_="" ns4:_="">
    <xsd:import namespace="ed0019ce-55d5-4089-a35a-d3649c21f7be"/>
    <xsd:import namespace="8767f6a5-36af-47f8-bca8-3e70fce3ba5e"/>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019ce-55d5-4089-a35a-d3649c21f7b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67f6a5-36af-47f8-bca8-3e70fce3ba5e"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F2F292-9A21-4EF2-81DE-5CD963056D2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2387510-0D14-4001-821D-6B3526BA0B2E}">
  <ds:schemaRefs>
    <ds:schemaRef ds:uri="http://schemas.microsoft.com/sharepoint/v3/contenttype/forms"/>
  </ds:schemaRefs>
</ds:datastoreItem>
</file>

<file path=customXml/itemProps3.xml><?xml version="1.0" encoding="utf-8"?>
<ds:datastoreItem xmlns:ds="http://schemas.openxmlformats.org/officeDocument/2006/customXml" ds:itemID="{5553BA46-266F-4C8C-B89A-DED0C0C7D1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019ce-55d5-4089-a35a-d3649c21f7be"/>
    <ds:schemaRef ds:uri="8767f6a5-36af-47f8-bca8-3e70fce3ba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310</TotalTime>
  <Words>903</Words>
  <Application>Microsoft Office PowerPoint</Application>
  <PresentationFormat>Widescreen</PresentationFormat>
  <Paragraphs>133</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Policy Practice in SWK, SWK 5313</vt:lpstr>
      <vt:lpstr>Poverty In America</vt:lpstr>
      <vt:lpstr>Measuring Poverty- W.E.B. Du Bois</vt:lpstr>
      <vt:lpstr>Classification of Poverty</vt:lpstr>
      <vt:lpstr>How is Poverty Measured? Income </vt:lpstr>
      <vt:lpstr>What are poverty thresholds and poverty guidelines? </vt:lpstr>
      <vt:lpstr>Political Party Views on Poverty</vt:lpstr>
      <vt:lpstr>Myths and Realities about Poverty</vt:lpstr>
      <vt:lpstr>Myths and Realities about Poverty</vt:lpstr>
      <vt:lpstr>Fighting Poverty</vt:lpstr>
      <vt:lpstr>Earned Income Tax Credits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Practice in SWK, SWK 5313</dc:title>
  <dc:creator>Pharris, Angela D.</dc:creator>
  <cp:lastModifiedBy>Pharris, Angela D.</cp:lastModifiedBy>
  <cp:revision>4</cp:revision>
  <cp:lastPrinted>2019-12-27T17:42:33Z</cp:lastPrinted>
  <dcterms:created xsi:type="dcterms:W3CDTF">2019-08-11T17:33:56Z</dcterms:created>
  <dcterms:modified xsi:type="dcterms:W3CDTF">2020-03-23T15:43:46Z</dcterms:modified>
</cp:coreProperties>
</file>