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5" r:id="rId3"/>
    <p:sldId id="266" r:id="rId4"/>
    <p:sldId id="267" r:id="rId5"/>
    <p:sldId id="268" r:id="rId6"/>
    <p:sldId id="269" r:id="rId7"/>
    <p:sldId id="270" r:id="rId8"/>
    <p:sldId id="271" r:id="rId9"/>
    <p:sldId id="272" r:id="rId10"/>
    <p:sldId id="273" r:id="rId11"/>
    <p:sldId id="274" r:id="rId12"/>
    <p:sldId id="275" r:id="rId13"/>
    <p:sldId id="276" r:id="rId14"/>
    <p:sldId id="25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21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09"/>
    <p:restoredTop sz="93365"/>
  </p:normalViewPr>
  <p:slideViewPr>
    <p:cSldViewPr snapToGrid="0" snapToObjects="1">
      <p:cViewPr varScale="1">
        <p:scale>
          <a:sx n="107" d="100"/>
          <a:sy n="107" d="100"/>
        </p:scale>
        <p:origin x="984" y="10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DBC51B-E83A-9B4A-8AA0-262718822A86}" type="datetimeFigureOut">
              <a:rPr lang="en-US" smtClean="0"/>
              <a:t>8/6/2020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A29A73-2F6E-0248-9DBE-6A25E1137697}" type="slidenum">
              <a:rPr lang="en-US" smtClean="0"/>
              <a:t>‹#›</a:t>
            </a:fld>
            <a:endParaRPr lang="en-US" dirty="0"/>
          </a:p>
        </p:txBody>
      </p:sp>
    </p:spTree>
    <p:extLst>
      <p:ext uri="{BB962C8B-B14F-4D97-AF65-F5344CB8AC3E}">
        <p14:creationId xmlns:p14="http://schemas.microsoft.com/office/powerpoint/2010/main" val="874205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914400" y="1561116"/>
            <a:ext cx="10363200" cy="1470025"/>
          </a:xfrm>
          <a:prstGeom prst="rect">
            <a:avLst/>
          </a:prstGeom>
        </p:spPr>
        <p:txBody>
          <a:bodyPr/>
          <a:lstStyle>
            <a:lvl1pPr>
              <a:defRPr baseline="0">
                <a:solidFill>
                  <a:srgbClr val="A32136"/>
                </a:solidFill>
              </a:defRPr>
            </a:lvl1pPr>
          </a:lstStyle>
          <a:p>
            <a:r>
              <a:rPr lang="en-US" dirty="0"/>
              <a:t>Your Video Title Goes Here</a:t>
            </a:r>
          </a:p>
        </p:txBody>
      </p:sp>
      <p:sp>
        <p:nvSpPr>
          <p:cNvPr id="3" name="Subtitle 2"/>
          <p:cNvSpPr>
            <a:spLocks noGrp="1"/>
          </p:cNvSpPr>
          <p:nvPr>
            <p:ph type="subTitle" idx="1" hasCustomPrompt="1"/>
          </p:nvPr>
        </p:nvSpPr>
        <p:spPr>
          <a:xfrm>
            <a:off x="1828800" y="3246821"/>
            <a:ext cx="8534400" cy="17526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Course Number &amp; Course Title </a:t>
            </a:r>
          </a:p>
          <a:p>
            <a:r>
              <a:rPr lang="en-US" dirty="0"/>
              <a:t>Your Title/Name</a:t>
            </a:r>
          </a:p>
        </p:txBody>
      </p:sp>
    </p:spTree>
    <p:extLst>
      <p:ext uri="{BB962C8B-B14F-4D97-AF65-F5344CB8AC3E}">
        <p14:creationId xmlns:p14="http://schemas.microsoft.com/office/powerpoint/2010/main" val="3395231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a:prstGeom prst="rect">
            <a:avLst/>
          </a:prstGeom>
        </p:spPr>
        <p:txBody>
          <a:bodyPr/>
          <a:lstStyle>
            <a:lvl1pPr>
              <a:defRPr>
                <a:solidFill>
                  <a:srgbClr val="A32136"/>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234967"/>
            <a:ext cx="10972800" cy="430924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F9564F-DD36-FC4A-B607-38841CBD4D27}" type="datetimeFigureOut">
              <a:rPr lang="en-US" smtClean="0"/>
              <a:t>8/6/2020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410363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260810"/>
          </a:xfrm>
          <a:prstGeom prst="rect">
            <a:avLst/>
          </a:prstGeom>
        </p:spPr>
        <p:txBody>
          <a:bodyPr vert="eaVert"/>
          <a:lstStyle>
            <a:lvl1pPr>
              <a:defRPr>
                <a:solidFill>
                  <a:srgbClr val="A32136"/>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26081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DF9564F-DD36-FC4A-B607-38841CBD4D27}" type="datetimeFigureOut">
              <a:rPr lang="en-US" smtClean="0"/>
              <a:t>8/6/2020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323690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a:prstGeom prst="rect">
            <a:avLst/>
          </a:prstGeom>
        </p:spPr>
        <p:txBody>
          <a:bodyPr/>
          <a:lstStyle>
            <a:lvl1pPr>
              <a:defRPr>
                <a:solidFill>
                  <a:srgbClr val="A32136"/>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DF9564F-DD36-FC4A-B607-38841CBD4D27}" type="datetimeFigureOut">
              <a:rPr lang="en-US" smtClean="0"/>
              <a:t>8/6/2020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3088393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179177"/>
            <a:ext cx="10363200" cy="1362075"/>
          </a:xfrm>
          <a:prstGeom prst="rect">
            <a:avLst/>
          </a:prstGeom>
        </p:spPr>
        <p:txBody>
          <a:bodyPr anchor="t"/>
          <a:lstStyle>
            <a:lvl1pPr algn="l">
              <a:defRPr sz="4000" b="1" cap="all">
                <a:solidFill>
                  <a:srgbClr val="A32136"/>
                </a:solidFill>
              </a:defRPr>
            </a:lvl1pPr>
          </a:lstStyle>
          <a:p>
            <a:r>
              <a:rPr lang="en-US" dirty="0"/>
              <a:t>Click to edit Master title style</a:t>
            </a:r>
          </a:p>
        </p:txBody>
      </p:sp>
      <p:sp>
        <p:nvSpPr>
          <p:cNvPr id="3" name="Text Placeholder 2"/>
          <p:cNvSpPr>
            <a:spLocks noGrp="1"/>
          </p:cNvSpPr>
          <p:nvPr>
            <p:ph type="body" idx="1"/>
          </p:nvPr>
        </p:nvSpPr>
        <p:spPr>
          <a:xfrm>
            <a:off x="963084" y="2565128"/>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F9564F-DD36-FC4A-B607-38841CBD4D27}" type="datetimeFigureOut">
              <a:rPr lang="en-US" smtClean="0"/>
              <a:t>8/6/2020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1535811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a:prstGeom prst="rect">
            <a:avLst/>
          </a:prstGeom>
        </p:spPr>
        <p:txBody>
          <a:bodyPr/>
          <a:lstStyle>
            <a:lvl1pPr>
              <a:defRPr>
                <a:solidFill>
                  <a:srgbClr val="A32136"/>
                </a:solidFill>
              </a:defRPr>
            </a:lvl1pPr>
          </a:lstStyle>
          <a:p>
            <a:r>
              <a:rPr lang="en-US" dirty="0"/>
              <a:t>Click to edit Master title style</a:t>
            </a:r>
          </a:p>
        </p:txBody>
      </p:sp>
      <p:sp>
        <p:nvSpPr>
          <p:cNvPr id="3" name="Content Placeholder 2"/>
          <p:cNvSpPr>
            <a:spLocks noGrp="1"/>
          </p:cNvSpPr>
          <p:nvPr>
            <p:ph sz="half" idx="1"/>
          </p:nvPr>
        </p:nvSpPr>
        <p:spPr>
          <a:xfrm>
            <a:off x="609600" y="1261242"/>
            <a:ext cx="5384800" cy="44143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61242"/>
            <a:ext cx="5384800" cy="44143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F9564F-DD36-FC4A-B607-38841CBD4D27}" type="datetimeFigureOut">
              <a:rPr lang="en-US" smtClean="0"/>
              <a:t>8/6/2020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880547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a:prstGeom prst="rect">
            <a:avLst/>
          </a:prstGeom>
        </p:spPr>
        <p:txBody>
          <a:bodyPr/>
          <a:lstStyle>
            <a:lvl1pPr>
              <a:defRPr>
                <a:solidFill>
                  <a:srgbClr val="A32136"/>
                </a:solidFill>
              </a:defRPr>
            </a:lvl1pPr>
          </a:lstStyle>
          <a:p>
            <a:r>
              <a:rPr lang="en-US" dirty="0"/>
              <a:t>Click to edit Master title style</a:t>
            </a:r>
          </a:p>
        </p:txBody>
      </p:sp>
      <p:sp>
        <p:nvSpPr>
          <p:cNvPr id="3" name="Text Placeholder 2"/>
          <p:cNvSpPr>
            <a:spLocks noGrp="1"/>
          </p:cNvSpPr>
          <p:nvPr>
            <p:ph type="body" idx="1"/>
          </p:nvPr>
        </p:nvSpPr>
        <p:spPr>
          <a:xfrm>
            <a:off x="609600" y="1215232"/>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854994"/>
            <a:ext cx="5386917" cy="38118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15232"/>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54994"/>
            <a:ext cx="5389033" cy="38118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DF9564F-DD36-FC4A-B607-38841CBD4D27}" type="datetimeFigureOut">
              <a:rPr lang="en-US" smtClean="0"/>
              <a:t>8/6/2020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173279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a:prstGeom prst="rect">
            <a:avLst/>
          </a:prstGeom>
        </p:spPr>
        <p:txBody>
          <a:bodyPr/>
          <a:lstStyle>
            <a:lvl1pPr>
              <a:defRPr>
                <a:solidFill>
                  <a:srgbClr val="A32136"/>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7DF9564F-DD36-FC4A-B607-38841CBD4D27}" type="datetimeFigureOut">
              <a:rPr lang="en-US" smtClean="0"/>
              <a:t>8/6/2020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2141347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F9564F-DD36-FC4A-B607-38841CBD4D27}" type="datetimeFigureOut">
              <a:rPr lang="en-US" smtClean="0"/>
              <a:t>8/6/2020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2769467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solidFill>
                  <a:srgbClr val="A32136"/>
                </a:solidFill>
              </a:defRPr>
            </a:lvl1pPr>
          </a:lstStyle>
          <a:p>
            <a:r>
              <a:rPr lang="en-US" dirty="0"/>
              <a:t>Click to edit Master title style</a:t>
            </a:r>
          </a:p>
        </p:txBody>
      </p:sp>
      <p:sp>
        <p:nvSpPr>
          <p:cNvPr id="3" name="Content Placeholder 2"/>
          <p:cNvSpPr>
            <a:spLocks noGrp="1"/>
          </p:cNvSpPr>
          <p:nvPr>
            <p:ph idx="1"/>
          </p:nvPr>
        </p:nvSpPr>
        <p:spPr>
          <a:xfrm>
            <a:off x="4766733" y="273051"/>
            <a:ext cx="6815667" cy="5428813"/>
          </a:xfrm>
        </p:spPr>
        <p:txBody>
          <a:bodyPr/>
          <a:lstStyle>
            <a:lvl1pPr>
              <a:defRPr sz="2800"/>
            </a:lvl1pPr>
            <a:lvl2pPr>
              <a:defRPr sz="26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266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DF9564F-DD36-FC4A-B607-38841CBD4D27}" type="datetimeFigureOut">
              <a:rPr lang="en-US" smtClean="0"/>
              <a:t>8/6/2020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2600662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704255"/>
            <a:ext cx="7315200" cy="566738"/>
          </a:xfrm>
          <a:prstGeom prst="rect">
            <a:avLst/>
          </a:prstGeom>
        </p:spPr>
        <p:txBody>
          <a:bodyPr anchor="b"/>
          <a:lstStyle>
            <a:lvl1pPr algn="l">
              <a:defRPr sz="2000" b="1">
                <a:solidFill>
                  <a:srgbClr val="A32136"/>
                </a:solidFill>
              </a:defRPr>
            </a:lvl1pPr>
          </a:lstStyle>
          <a:p>
            <a:r>
              <a:rPr lang="en-US" dirty="0"/>
              <a:t>Click to edit Master title style</a:t>
            </a:r>
          </a:p>
        </p:txBody>
      </p:sp>
      <p:sp>
        <p:nvSpPr>
          <p:cNvPr id="3" name="Picture Placeholder 2"/>
          <p:cNvSpPr>
            <a:spLocks noGrp="1"/>
          </p:cNvSpPr>
          <p:nvPr>
            <p:ph type="pic" idx="1"/>
          </p:nvPr>
        </p:nvSpPr>
        <p:spPr>
          <a:xfrm>
            <a:off x="2389717" y="411327"/>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4722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F9564F-DD36-FC4A-B607-38841CBD4D27}" type="datetimeFigureOut">
              <a:rPr lang="en-US" smtClean="0"/>
              <a:t>8/6/2020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261026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0" y="1234967"/>
            <a:ext cx="10972800" cy="4335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856368" y="6356351"/>
            <a:ext cx="172603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F9564F-DD36-FC4A-B607-38841CBD4D27}" type="datetimeFigureOut">
              <a:rPr lang="en-US" smtClean="0"/>
              <a:pPr/>
              <a:t>8/6/2020</a:t>
            </a:fld>
            <a:endParaRPr lang="en-US" dirty="0"/>
          </a:p>
        </p:txBody>
      </p:sp>
      <p:sp>
        <p:nvSpPr>
          <p:cNvPr id="5" name="Footer Placeholder 4"/>
          <p:cNvSpPr>
            <a:spLocks noGrp="1"/>
          </p:cNvSpPr>
          <p:nvPr>
            <p:ph type="ftr" sz="quarter" idx="3"/>
          </p:nvPr>
        </p:nvSpPr>
        <p:spPr>
          <a:xfrm>
            <a:off x="7018576" y="6356351"/>
            <a:ext cx="26544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856368" y="5839591"/>
            <a:ext cx="172603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961AB-7138-4C41-A438-15E3BCDB0A75}" type="slidenum">
              <a:rPr lang="en-US" smtClean="0"/>
              <a:t>‹#›</a:t>
            </a:fld>
            <a:endParaRPr lang="en-US" dirty="0"/>
          </a:p>
        </p:txBody>
      </p:sp>
      <p:sp>
        <p:nvSpPr>
          <p:cNvPr id="7" name="Title Placeholder 6"/>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11926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000" kern="1200">
          <a:solidFill>
            <a:srgbClr val="A32136"/>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Financial Distress and Real Estate</a:t>
            </a:r>
          </a:p>
        </p:txBody>
      </p:sp>
      <p:sp>
        <p:nvSpPr>
          <p:cNvPr id="3" name="Subtitle 2"/>
          <p:cNvSpPr>
            <a:spLocks noGrp="1"/>
          </p:cNvSpPr>
          <p:nvPr>
            <p:ph type="subTitle" idx="1"/>
          </p:nvPr>
        </p:nvSpPr>
        <p:spPr/>
        <p:txBody>
          <a:bodyPr/>
          <a:lstStyle/>
          <a:p>
            <a:r>
              <a:rPr lang="en-US" dirty="0">
                <a:solidFill>
                  <a:schemeClr val="tx1"/>
                </a:solidFill>
              </a:rPr>
              <a:t>FINC 5970 Real Estate Finance</a:t>
            </a:r>
          </a:p>
          <a:p>
            <a:endParaRPr lang="en-US" dirty="0">
              <a:solidFill>
                <a:schemeClr val="tx1"/>
              </a:solidFill>
            </a:endParaRPr>
          </a:p>
        </p:txBody>
      </p:sp>
    </p:spTree>
    <p:extLst>
      <p:ext uri="{BB962C8B-B14F-4D97-AF65-F5344CB8AC3E}">
        <p14:creationId xmlns:p14="http://schemas.microsoft.com/office/powerpoint/2010/main" val="3422080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668F1-3FE1-4C50-8C23-A15B5ADF1F47}"/>
              </a:ext>
            </a:extLst>
          </p:cNvPr>
          <p:cNvSpPr>
            <a:spLocks noGrp="1"/>
          </p:cNvSpPr>
          <p:nvPr>
            <p:ph type="title"/>
          </p:nvPr>
        </p:nvSpPr>
        <p:spPr/>
        <p:txBody>
          <a:bodyPr>
            <a:normAutofit fontScale="90000"/>
          </a:bodyPr>
          <a:lstStyle/>
          <a:p>
            <a:r>
              <a:rPr lang="en-US" dirty="0"/>
              <a:t>Short Sale</a:t>
            </a:r>
          </a:p>
        </p:txBody>
      </p:sp>
      <p:sp>
        <p:nvSpPr>
          <p:cNvPr id="3" name="Content Placeholder 2">
            <a:extLst>
              <a:ext uri="{FF2B5EF4-FFF2-40B4-BE49-F238E27FC236}">
                <a16:creationId xmlns:a16="http://schemas.microsoft.com/office/drawing/2014/main" id="{FDC490B9-B499-48AE-A631-68E85D35C885}"/>
              </a:ext>
            </a:extLst>
          </p:cNvPr>
          <p:cNvSpPr>
            <a:spLocks noGrp="1"/>
          </p:cNvSpPr>
          <p:nvPr>
            <p:ph idx="1"/>
          </p:nvPr>
        </p:nvSpPr>
        <p:spPr/>
        <p:txBody>
          <a:bodyPr>
            <a:normAutofit fontScale="92500" lnSpcReduction="20000"/>
          </a:bodyPr>
          <a:lstStyle/>
          <a:p>
            <a:r>
              <a:rPr lang="en-US" dirty="0"/>
              <a:t>A short sale occurs when the owner sells the property for less than the amount due on the loan.</a:t>
            </a:r>
          </a:p>
          <a:p>
            <a:pPr lvl="1"/>
            <a:r>
              <a:rPr lang="en-US" dirty="0"/>
              <a:t>The lender has to agree to this.</a:t>
            </a:r>
          </a:p>
          <a:p>
            <a:pPr lvl="1"/>
            <a:r>
              <a:rPr lang="en-US" dirty="0"/>
              <a:t>The owner should typically require a release from the lender for any remaining balance due on the loan.</a:t>
            </a:r>
          </a:p>
          <a:p>
            <a:pPr lvl="2"/>
            <a:r>
              <a:rPr lang="en-US" dirty="0"/>
              <a:t>It the balance due is small, the buyer might prefer to agree to pay this remaining balance over time in order to avoid tax issues and possibly prevent credit damage.</a:t>
            </a:r>
          </a:p>
          <a:p>
            <a:r>
              <a:rPr lang="en-US" dirty="0"/>
              <a:t>If the property sells for more than the balance due on the loan, this is not a short sale.</a:t>
            </a:r>
          </a:p>
          <a:p>
            <a:pPr lvl="1"/>
            <a:r>
              <a:rPr lang="en-US" dirty="0"/>
              <a:t>That is just a sale, the owner pays the loan off, and everybody goes away happy.</a:t>
            </a:r>
          </a:p>
        </p:txBody>
      </p:sp>
    </p:spTree>
    <p:extLst>
      <p:ext uri="{BB962C8B-B14F-4D97-AF65-F5344CB8AC3E}">
        <p14:creationId xmlns:p14="http://schemas.microsoft.com/office/powerpoint/2010/main" val="1551702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57D0C-50BA-4314-A0F0-3AB22D62CFFE}"/>
              </a:ext>
            </a:extLst>
          </p:cNvPr>
          <p:cNvSpPr>
            <a:spLocks noGrp="1"/>
          </p:cNvSpPr>
          <p:nvPr>
            <p:ph type="title"/>
          </p:nvPr>
        </p:nvSpPr>
        <p:spPr/>
        <p:txBody>
          <a:bodyPr>
            <a:normAutofit fontScale="90000"/>
          </a:bodyPr>
          <a:lstStyle/>
          <a:p>
            <a:r>
              <a:rPr lang="en-US" dirty="0"/>
              <a:t>Foreclosure</a:t>
            </a:r>
          </a:p>
        </p:txBody>
      </p:sp>
      <p:sp>
        <p:nvSpPr>
          <p:cNvPr id="3" name="Content Placeholder 2">
            <a:extLst>
              <a:ext uri="{FF2B5EF4-FFF2-40B4-BE49-F238E27FC236}">
                <a16:creationId xmlns:a16="http://schemas.microsoft.com/office/drawing/2014/main" id="{1BEE4606-B292-4C7B-9C88-ECD71DCA94BB}"/>
              </a:ext>
            </a:extLst>
          </p:cNvPr>
          <p:cNvSpPr>
            <a:spLocks noGrp="1"/>
          </p:cNvSpPr>
          <p:nvPr>
            <p:ph idx="1"/>
          </p:nvPr>
        </p:nvSpPr>
        <p:spPr/>
        <p:txBody>
          <a:bodyPr>
            <a:normAutofit fontScale="92500" lnSpcReduction="10000"/>
          </a:bodyPr>
          <a:lstStyle/>
          <a:p>
            <a:r>
              <a:rPr lang="en-US" dirty="0"/>
              <a:t>Foreclosure is the legal process whereby the lender takes ownership of the property and sells it to attempt to satisfy the borrowers debt. </a:t>
            </a:r>
          </a:p>
          <a:p>
            <a:pPr lvl="1"/>
            <a:r>
              <a:rPr lang="en-US" dirty="0"/>
              <a:t>The exact process varies by state.</a:t>
            </a:r>
          </a:p>
          <a:p>
            <a:pPr lvl="1"/>
            <a:r>
              <a:rPr lang="en-US" dirty="0"/>
              <a:t>If potential buyers do not offer enough money, the lender may “buy” the property and hold it themselves.</a:t>
            </a:r>
          </a:p>
          <a:p>
            <a:pPr lvl="2"/>
            <a:r>
              <a:rPr lang="en-US" dirty="0"/>
              <a:t>The lender can “buy” the property without actually spending any cash up to a price equal to the remaining balance on the debt.</a:t>
            </a:r>
          </a:p>
          <a:p>
            <a:pPr lvl="2"/>
            <a:r>
              <a:rPr lang="en-US" dirty="0"/>
              <a:t>Typically the lender will buy the property when they believe they can realize a higher price later.</a:t>
            </a:r>
          </a:p>
          <a:p>
            <a:pPr lvl="3"/>
            <a:r>
              <a:rPr lang="en-US" dirty="0"/>
              <a:t>Possibly by improving the property or renting it and establishing an income stream.</a:t>
            </a:r>
          </a:p>
        </p:txBody>
      </p:sp>
    </p:spTree>
    <p:extLst>
      <p:ext uri="{BB962C8B-B14F-4D97-AF65-F5344CB8AC3E}">
        <p14:creationId xmlns:p14="http://schemas.microsoft.com/office/powerpoint/2010/main" val="765791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86944-C34E-41D6-A618-8AB5EF71378A}"/>
              </a:ext>
            </a:extLst>
          </p:cNvPr>
          <p:cNvSpPr>
            <a:spLocks noGrp="1"/>
          </p:cNvSpPr>
          <p:nvPr>
            <p:ph type="title"/>
          </p:nvPr>
        </p:nvSpPr>
        <p:spPr/>
        <p:txBody>
          <a:bodyPr>
            <a:normAutofit fontScale="90000"/>
          </a:bodyPr>
          <a:lstStyle/>
          <a:p>
            <a:r>
              <a:rPr lang="en-US" dirty="0"/>
              <a:t>Foreclosure</a:t>
            </a:r>
          </a:p>
        </p:txBody>
      </p:sp>
      <p:sp>
        <p:nvSpPr>
          <p:cNvPr id="3" name="Content Placeholder 2">
            <a:extLst>
              <a:ext uri="{FF2B5EF4-FFF2-40B4-BE49-F238E27FC236}">
                <a16:creationId xmlns:a16="http://schemas.microsoft.com/office/drawing/2014/main" id="{860B676C-EDC2-4E24-9AEF-98D456545851}"/>
              </a:ext>
            </a:extLst>
          </p:cNvPr>
          <p:cNvSpPr>
            <a:spLocks noGrp="1"/>
          </p:cNvSpPr>
          <p:nvPr>
            <p:ph idx="1"/>
          </p:nvPr>
        </p:nvSpPr>
        <p:spPr/>
        <p:txBody>
          <a:bodyPr/>
          <a:lstStyle/>
          <a:p>
            <a:r>
              <a:rPr lang="en-US" dirty="0"/>
              <a:t>After the senior lender is paid, any funds remaining from the sale go to the junior claimants, in order.</a:t>
            </a:r>
          </a:p>
          <a:p>
            <a:r>
              <a:rPr lang="en-US" dirty="0"/>
              <a:t>If there is any money left over after all claimants are paid, the remaining money goes to the borrower.</a:t>
            </a:r>
          </a:p>
          <a:p>
            <a:pPr lvl="1"/>
            <a:r>
              <a:rPr lang="en-US" dirty="0"/>
              <a:t>Of course, if this happens, it raises the very real question of why the borrower just didn’t sell the property themselves?</a:t>
            </a:r>
          </a:p>
        </p:txBody>
      </p:sp>
    </p:spTree>
    <p:extLst>
      <p:ext uri="{BB962C8B-B14F-4D97-AF65-F5344CB8AC3E}">
        <p14:creationId xmlns:p14="http://schemas.microsoft.com/office/powerpoint/2010/main" val="3881174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105FB-BFF4-44C5-9123-C433ED6D32FC}"/>
              </a:ext>
            </a:extLst>
          </p:cNvPr>
          <p:cNvSpPr>
            <a:spLocks noGrp="1"/>
          </p:cNvSpPr>
          <p:nvPr>
            <p:ph type="title"/>
          </p:nvPr>
        </p:nvSpPr>
        <p:spPr/>
        <p:txBody>
          <a:bodyPr>
            <a:normAutofit fontScale="90000"/>
          </a:bodyPr>
          <a:lstStyle/>
          <a:p>
            <a:r>
              <a:rPr lang="en-US" dirty="0"/>
              <a:t>Bankruptcy</a:t>
            </a:r>
          </a:p>
        </p:txBody>
      </p:sp>
      <p:sp>
        <p:nvSpPr>
          <p:cNvPr id="3" name="Content Placeholder 2">
            <a:extLst>
              <a:ext uri="{FF2B5EF4-FFF2-40B4-BE49-F238E27FC236}">
                <a16:creationId xmlns:a16="http://schemas.microsoft.com/office/drawing/2014/main" id="{247CD705-EF5F-4641-ABF9-A889C4EBDE5B}"/>
              </a:ext>
            </a:extLst>
          </p:cNvPr>
          <p:cNvSpPr>
            <a:spLocks noGrp="1"/>
          </p:cNvSpPr>
          <p:nvPr>
            <p:ph idx="1"/>
          </p:nvPr>
        </p:nvSpPr>
        <p:spPr/>
        <p:txBody>
          <a:bodyPr>
            <a:normAutofit/>
          </a:bodyPr>
          <a:lstStyle/>
          <a:p>
            <a:r>
              <a:rPr lang="en-US" dirty="0"/>
              <a:t>The filing of a bankruptcy petition may substantially limit the lender’s options for a period of time.</a:t>
            </a:r>
          </a:p>
          <a:p>
            <a:r>
              <a:rPr lang="en-US" dirty="0"/>
              <a:t>Once the borrower files for bankruptcy, the borrower is under the protection of the court until the bankruptcy is finalized.</a:t>
            </a:r>
          </a:p>
          <a:p>
            <a:pPr lvl="1"/>
            <a:r>
              <a:rPr lang="en-US" dirty="0"/>
              <a:t>So lenders seeking to collect their loans must seek the permission of the bankruptcy trustee before taking any action.</a:t>
            </a:r>
          </a:p>
          <a:p>
            <a:r>
              <a:rPr lang="en-US" dirty="0"/>
              <a:t>This threat is what often prompts lenders to seek workouts to the loan before bankruptcy.</a:t>
            </a:r>
          </a:p>
        </p:txBody>
      </p:sp>
    </p:spTree>
    <p:extLst>
      <p:ext uri="{BB962C8B-B14F-4D97-AF65-F5344CB8AC3E}">
        <p14:creationId xmlns:p14="http://schemas.microsoft.com/office/powerpoint/2010/main" val="1602891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1919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C04D5-B992-48A7-B0B4-6DD463E2D415}"/>
              </a:ext>
            </a:extLst>
          </p:cNvPr>
          <p:cNvSpPr>
            <a:spLocks noGrp="1"/>
          </p:cNvSpPr>
          <p:nvPr>
            <p:ph type="title"/>
          </p:nvPr>
        </p:nvSpPr>
        <p:spPr/>
        <p:txBody>
          <a:bodyPr>
            <a:normAutofit fontScale="90000"/>
          </a:bodyPr>
          <a:lstStyle/>
          <a:p>
            <a:r>
              <a:rPr lang="en-US" dirty="0"/>
              <a:t>Financial Distress</a:t>
            </a:r>
          </a:p>
        </p:txBody>
      </p:sp>
      <p:sp>
        <p:nvSpPr>
          <p:cNvPr id="3" name="Content Placeholder 2">
            <a:extLst>
              <a:ext uri="{FF2B5EF4-FFF2-40B4-BE49-F238E27FC236}">
                <a16:creationId xmlns:a16="http://schemas.microsoft.com/office/drawing/2014/main" id="{69BE9CB4-52BA-4343-89C4-039F92CBB339}"/>
              </a:ext>
            </a:extLst>
          </p:cNvPr>
          <p:cNvSpPr>
            <a:spLocks noGrp="1"/>
          </p:cNvSpPr>
          <p:nvPr>
            <p:ph idx="1"/>
          </p:nvPr>
        </p:nvSpPr>
        <p:spPr/>
        <p:txBody>
          <a:bodyPr>
            <a:normAutofit lnSpcReduction="10000"/>
          </a:bodyPr>
          <a:lstStyle/>
          <a:p>
            <a:r>
              <a:rPr lang="en-US" dirty="0"/>
              <a:t>Financial Distress refers to difficulty making required payments on the property.</a:t>
            </a:r>
          </a:p>
          <a:p>
            <a:pPr lvl="1"/>
            <a:r>
              <a:rPr lang="en-US" dirty="0"/>
              <a:t>The term encompasses a broad range of possibilities.</a:t>
            </a:r>
          </a:p>
          <a:p>
            <a:pPr lvl="2"/>
            <a:r>
              <a:rPr lang="en-US" dirty="0"/>
              <a:t>At one extreme I may have to stop eating out five times a week in order to make the payments on my mortgage.</a:t>
            </a:r>
          </a:p>
          <a:p>
            <a:pPr lvl="3"/>
            <a:r>
              <a:rPr lang="en-US" dirty="0"/>
              <a:t>This seems a pretty minor inconvenience.</a:t>
            </a:r>
          </a:p>
          <a:p>
            <a:pPr lvl="2"/>
            <a:r>
              <a:rPr lang="en-US" dirty="0"/>
              <a:t>At the other extreme I may not have made my mortgage payment in 6 months.</a:t>
            </a:r>
          </a:p>
          <a:p>
            <a:pPr lvl="1"/>
            <a:r>
              <a:rPr lang="en-US" dirty="0"/>
              <a:t>The lender really doesn’t care much about the first situation, but cares a great deal about the latter.</a:t>
            </a:r>
          </a:p>
        </p:txBody>
      </p:sp>
    </p:spTree>
    <p:extLst>
      <p:ext uri="{BB962C8B-B14F-4D97-AF65-F5344CB8AC3E}">
        <p14:creationId xmlns:p14="http://schemas.microsoft.com/office/powerpoint/2010/main" val="204388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1B4B1-05A1-4C67-BE3A-87F3BD9CA307}"/>
              </a:ext>
            </a:extLst>
          </p:cNvPr>
          <p:cNvSpPr>
            <a:spLocks noGrp="1"/>
          </p:cNvSpPr>
          <p:nvPr>
            <p:ph type="title"/>
          </p:nvPr>
        </p:nvSpPr>
        <p:spPr/>
        <p:txBody>
          <a:bodyPr>
            <a:normAutofit fontScale="90000"/>
          </a:bodyPr>
          <a:lstStyle/>
          <a:p>
            <a:r>
              <a:rPr lang="en-US" dirty="0"/>
              <a:t>Default</a:t>
            </a:r>
          </a:p>
        </p:txBody>
      </p:sp>
      <p:sp>
        <p:nvSpPr>
          <p:cNvPr id="3" name="Content Placeholder 2">
            <a:extLst>
              <a:ext uri="{FF2B5EF4-FFF2-40B4-BE49-F238E27FC236}">
                <a16:creationId xmlns:a16="http://schemas.microsoft.com/office/drawing/2014/main" id="{38C9B3F8-336F-4074-890A-679F1B4D0E21}"/>
              </a:ext>
            </a:extLst>
          </p:cNvPr>
          <p:cNvSpPr>
            <a:spLocks noGrp="1"/>
          </p:cNvSpPr>
          <p:nvPr>
            <p:ph idx="1"/>
          </p:nvPr>
        </p:nvSpPr>
        <p:spPr/>
        <p:txBody>
          <a:bodyPr>
            <a:normAutofit fontScale="92500" lnSpcReduction="10000"/>
          </a:bodyPr>
          <a:lstStyle/>
          <a:p>
            <a:r>
              <a:rPr lang="en-US" dirty="0"/>
              <a:t>Default is a failure to fulfill contractual obligations.</a:t>
            </a:r>
          </a:p>
          <a:p>
            <a:pPr lvl="1"/>
            <a:r>
              <a:rPr lang="en-US" dirty="0"/>
              <a:t>In this context, this almost always refers to the borrower’s failure.</a:t>
            </a:r>
          </a:p>
          <a:p>
            <a:pPr lvl="1"/>
            <a:r>
              <a:rPr lang="en-US" dirty="0"/>
              <a:t>The default can be minor.</a:t>
            </a:r>
          </a:p>
          <a:p>
            <a:pPr lvl="2"/>
            <a:r>
              <a:rPr lang="en-US" dirty="0"/>
              <a:t>Technically it is a default if the buyer does not maintain the property.</a:t>
            </a:r>
          </a:p>
          <a:p>
            <a:pPr lvl="3"/>
            <a:r>
              <a:rPr lang="en-US" dirty="0"/>
              <a:t>But this may not be discovered in the first place, and if it is, the borrower will be give a chance to fix, or cure, the issue.</a:t>
            </a:r>
          </a:p>
          <a:p>
            <a:pPr lvl="3"/>
            <a:r>
              <a:rPr lang="en-US" dirty="0"/>
              <a:t>This is unlikely to lead to a loss of the property, unless the borrower has also abandoned the property.</a:t>
            </a:r>
          </a:p>
          <a:p>
            <a:pPr lvl="1"/>
            <a:r>
              <a:rPr lang="en-US" dirty="0"/>
              <a:t>The default can be major.</a:t>
            </a:r>
          </a:p>
          <a:p>
            <a:pPr lvl="2"/>
            <a:r>
              <a:rPr lang="en-US" dirty="0"/>
              <a:t>Not making your mortgage payment is a serious default.</a:t>
            </a:r>
          </a:p>
          <a:p>
            <a:pPr lvl="3"/>
            <a:r>
              <a:rPr lang="en-US" dirty="0"/>
              <a:t>Not making it for several months is very likely to lead to a loss of the property.</a:t>
            </a:r>
          </a:p>
        </p:txBody>
      </p:sp>
    </p:spTree>
    <p:extLst>
      <p:ext uri="{BB962C8B-B14F-4D97-AF65-F5344CB8AC3E}">
        <p14:creationId xmlns:p14="http://schemas.microsoft.com/office/powerpoint/2010/main" val="1069152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5CCDB-CE58-4D07-B710-3F94F417012E}"/>
              </a:ext>
            </a:extLst>
          </p:cNvPr>
          <p:cNvSpPr>
            <a:spLocks noGrp="1"/>
          </p:cNvSpPr>
          <p:nvPr>
            <p:ph type="title"/>
          </p:nvPr>
        </p:nvSpPr>
        <p:spPr/>
        <p:txBody>
          <a:bodyPr>
            <a:normAutofit fontScale="90000"/>
          </a:bodyPr>
          <a:lstStyle/>
          <a:p>
            <a:r>
              <a:rPr lang="en-US" dirty="0"/>
              <a:t>Foreclosure</a:t>
            </a:r>
          </a:p>
        </p:txBody>
      </p:sp>
      <p:sp>
        <p:nvSpPr>
          <p:cNvPr id="3" name="Content Placeholder 2">
            <a:extLst>
              <a:ext uri="{FF2B5EF4-FFF2-40B4-BE49-F238E27FC236}">
                <a16:creationId xmlns:a16="http://schemas.microsoft.com/office/drawing/2014/main" id="{A1CB7FC6-7E99-4045-8BC4-A32E686B7D0A}"/>
              </a:ext>
            </a:extLst>
          </p:cNvPr>
          <p:cNvSpPr>
            <a:spLocks noGrp="1"/>
          </p:cNvSpPr>
          <p:nvPr>
            <p:ph idx="1"/>
          </p:nvPr>
        </p:nvSpPr>
        <p:spPr/>
        <p:txBody>
          <a:bodyPr>
            <a:normAutofit lnSpcReduction="10000"/>
          </a:bodyPr>
          <a:lstStyle/>
          <a:p>
            <a:r>
              <a:rPr lang="en-US" dirty="0"/>
              <a:t>Foreclosure is the legal process whereby the lender takes ownership of the property and sells it to attempt to satisfy the borrower’s debt.</a:t>
            </a:r>
          </a:p>
          <a:p>
            <a:r>
              <a:rPr lang="en-US" dirty="0"/>
              <a:t>It will be discussed in more detail later, but is mentioned here because it is the first thing most people think of when financial distress is mentioned with real estate.</a:t>
            </a:r>
          </a:p>
          <a:p>
            <a:r>
              <a:rPr lang="en-US" dirty="0"/>
              <a:t>In reality, foreclosure is actually often the last resort for both the lender and borrower, and several other approaches are likely to be tried first.</a:t>
            </a:r>
          </a:p>
        </p:txBody>
      </p:sp>
    </p:spTree>
    <p:extLst>
      <p:ext uri="{BB962C8B-B14F-4D97-AF65-F5344CB8AC3E}">
        <p14:creationId xmlns:p14="http://schemas.microsoft.com/office/powerpoint/2010/main" val="3848037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E57CC-AA4B-45EA-995B-8AC255EB2CA7}"/>
              </a:ext>
            </a:extLst>
          </p:cNvPr>
          <p:cNvSpPr>
            <a:spLocks noGrp="1"/>
          </p:cNvSpPr>
          <p:nvPr>
            <p:ph type="title"/>
          </p:nvPr>
        </p:nvSpPr>
        <p:spPr/>
        <p:txBody>
          <a:bodyPr>
            <a:normAutofit fontScale="90000"/>
          </a:bodyPr>
          <a:lstStyle/>
          <a:p>
            <a:r>
              <a:rPr lang="en-US" dirty="0"/>
              <a:t>Restructuring</a:t>
            </a:r>
          </a:p>
        </p:txBody>
      </p:sp>
      <p:sp>
        <p:nvSpPr>
          <p:cNvPr id="3" name="Content Placeholder 2">
            <a:extLst>
              <a:ext uri="{FF2B5EF4-FFF2-40B4-BE49-F238E27FC236}">
                <a16:creationId xmlns:a16="http://schemas.microsoft.com/office/drawing/2014/main" id="{896A7C52-74FD-4D58-AA9D-B1067136FEED}"/>
              </a:ext>
            </a:extLst>
          </p:cNvPr>
          <p:cNvSpPr>
            <a:spLocks noGrp="1"/>
          </p:cNvSpPr>
          <p:nvPr>
            <p:ph idx="1"/>
          </p:nvPr>
        </p:nvSpPr>
        <p:spPr/>
        <p:txBody>
          <a:bodyPr>
            <a:normAutofit fontScale="85000" lnSpcReduction="10000"/>
          </a:bodyPr>
          <a:lstStyle/>
          <a:p>
            <a:r>
              <a:rPr lang="en-US" dirty="0"/>
              <a:t>Restructuring the loan involves changing the terms of the loan.</a:t>
            </a:r>
          </a:p>
          <a:p>
            <a:pPr lvl="1"/>
            <a:r>
              <a:rPr lang="en-US" dirty="0"/>
              <a:t>The repayment period may be extended to lower the required payment.</a:t>
            </a:r>
          </a:p>
          <a:p>
            <a:pPr lvl="1"/>
            <a:r>
              <a:rPr lang="en-US" dirty="0"/>
              <a:t>The interest rate may be reduced to lower the payment.</a:t>
            </a:r>
          </a:p>
          <a:p>
            <a:pPr lvl="2"/>
            <a:r>
              <a:rPr lang="en-US" dirty="0"/>
              <a:t>This is especially likely if interest rates have fallen generally since the mortgage was issued, meaning the lender is unlikely to be able to make a new loan at a higher interest rate.</a:t>
            </a:r>
          </a:p>
          <a:p>
            <a:pPr lvl="1"/>
            <a:r>
              <a:rPr lang="en-US" dirty="0"/>
              <a:t>The borrower may be given a period of time without payments.</a:t>
            </a:r>
          </a:p>
          <a:p>
            <a:pPr lvl="1"/>
            <a:r>
              <a:rPr lang="en-US" dirty="0"/>
              <a:t>Anything else the borrower or lender can agree to that does not harm junior claimants.</a:t>
            </a:r>
          </a:p>
          <a:p>
            <a:pPr lvl="2"/>
            <a:r>
              <a:rPr lang="en-US" dirty="0"/>
              <a:t>The last part is key, the lender must be careful that restructuring does not harm junior lenders or the senior lender may lose their seniority.</a:t>
            </a:r>
          </a:p>
          <a:p>
            <a:pPr lvl="2"/>
            <a:r>
              <a:rPr lang="en-US" dirty="0"/>
              <a:t>At some point, the lender will simply lose too much by restructuring, so it just won’t work.</a:t>
            </a:r>
          </a:p>
        </p:txBody>
      </p:sp>
    </p:spTree>
    <p:extLst>
      <p:ext uri="{BB962C8B-B14F-4D97-AF65-F5344CB8AC3E}">
        <p14:creationId xmlns:p14="http://schemas.microsoft.com/office/powerpoint/2010/main" val="365702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0B62A-B463-4191-A53C-BC0D0B7CD142}"/>
              </a:ext>
            </a:extLst>
          </p:cNvPr>
          <p:cNvSpPr>
            <a:spLocks noGrp="1"/>
          </p:cNvSpPr>
          <p:nvPr>
            <p:ph type="title"/>
          </p:nvPr>
        </p:nvSpPr>
        <p:spPr/>
        <p:txBody>
          <a:bodyPr>
            <a:normAutofit fontScale="90000"/>
          </a:bodyPr>
          <a:lstStyle/>
          <a:p>
            <a:r>
              <a:rPr lang="en-US" dirty="0"/>
              <a:t>Transfer of Mortgage to New Owner</a:t>
            </a:r>
          </a:p>
        </p:txBody>
      </p:sp>
      <p:sp>
        <p:nvSpPr>
          <p:cNvPr id="3" name="Content Placeholder 2">
            <a:extLst>
              <a:ext uri="{FF2B5EF4-FFF2-40B4-BE49-F238E27FC236}">
                <a16:creationId xmlns:a16="http://schemas.microsoft.com/office/drawing/2014/main" id="{2252A858-4DCC-4BDC-B3F7-5DDE3D295D70}"/>
              </a:ext>
            </a:extLst>
          </p:cNvPr>
          <p:cNvSpPr>
            <a:spLocks noGrp="1"/>
          </p:cNvSpPr>
          <p:nvPr>
            <p:ph idx="1"/>
          </p:nvPr>
        </p:nvSpPr>
        <p:spPr/>
        <p:txBody>
          <a:bodyPr>
            <a:normAutofit lnSpcReduction="10000"/>
          </a:bodyPr>
          <a:lstStyle/>
          <a:p>
            <a:r>
              <a:rPr lang="en-US" dirty="0"/>
              <a:t>With the lender’s permission, if a new buyer can be found they can assume the mortgage.</a:t>
            </a:r>
          </a:p>
          <a:p>
            <a:pPr lvl="1"/>
            <a:r>
              <a:rPr lang="en-US" dirty="0"/>
              <a:t>This assumes a new buyer will believe the property is worth at least as much as the mortgage being assumed.</a:t>
            </a:r>
          </a:p>
          <a:p>
            <a:r>
              <a:rPr lang="en-US" dirty="0"/>
              <a:t>Alternatively, the borrower can try to find a buyer willing to buy the property subject to the mortgage.</a:t>
            </a:r>
          </a:p>
          <a:p>
            <a:pPr lvl="1"/>
            <a:r>
              <a:rPr lang="en-US" dirty="0"/>
              <a:t>The original borrower is still responsible for the loan if the new buyer doesn’t make the payments, but this may at least create some breathing room for the original borrower to improve their finances.</a:t>
            </a:r>
          </a:p>
        </p:txBody>
      </p:sp>
    </p:spTree>
    <p:extLst>
      <p:ext uri="{BB962C8B-B14F-4D97-AF65-F5344CB8AC3E}">
        <p14:creationId xmlns:p14="http://schemas.microsoft.com/office/powerpoint/2010/main" val="3316888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93F6F-9D4C-49A8-A73D-18A00C879AA0}"/>
              </a:ext>
            </a:extLst>
          </p:cNvPr>
          <p:cNvSpPr>
            <a:spLocks noGrp="1"/>
          </p:cNvSpPr>
          <p:nvPr>
            <p:ph type="title"/>
          </p:nvPr>
        </p:nvSpPr>
        <p:spPr/>
        <p:txBody>
          <a:bodyPr>
            <a:normAutofit fontScale="90000"/>
          </a:bodyPr>
          <a:lstStyle/>
          <a:p>
            <a:r>
              <a:rPr lang="en-US" dirty="0"/>
              <a:t>Voluntary Conveyance</a:t>
            </a:r>
          </a:p>
        </p:txBody>
      </p:sp>
      <p:sp>
        <p:nvSpPr>
          <p:cNvPr id="3" name="Content Placeholder 2">
            <a:extLst>
              <a:ext uri="{FF2B5EF4-FFF2-40B4-BE49-F238E27FC236}">
                <a16:creationId xmlns:a16="http://schemas.microsoft.com/office/drawing/2014/main" id="{F214714A-83B5-42AC-8EF0-3635DDA89CB3}"/>
              </a:ext>
            </a:extLst>
          </p:cNvPr>
          <p:cNvSpPr>
            <a:spLocks noGrp="1"/>
          </p:cNvSpPr>
          <p:nvPr>
            <p:ph idx="1"/>
          </p:nvPr>
        </p:nvSpPr>
        <p:spPr/>
        <p:txBody>
          <a:bodyPr>
            <a:normAutofit fontScale="92500" lnSpcReduction="20000"/>
          </a:bodyPr>
          <a:lstStyle/>
          <a:p>
            <a:r>
              <a:rPr lang="en-US" sz="2400" dirty="0"/>
              <a:t>Often referred to as a deed in lieu of foreclosure.</a:t>
            </a:r>
          </a:p>
          <a:p>
            <a:r>
              <a:rPr lang="en-US" sz="2400" dirty="0"/>
              <a:t>The borrower sells the property to the lender.</a:t>
            </a:r>
          </a:p>
          <a:p>
            <a:pPr lvl="1"/>
            <a:r>
              <a:rPr lang="en-US" sz="2000" dirty="0"/>
              <a:t>If the property is worth more than the balance of the loan, the borrower will actually be paid by the lender.</a:t>
            </a:r>
          </a:p>
          <a:p>
            <a:pPr lvl="1"/>
            <a:r>
              <a:rPr lang="en-US" sz="2000" dirty="0"/>
              <a:t>If the property is worth less than the balance of the loan, the borrower should insist on a release from his obligations under the promissory note.</a:t>
            </a:r>
          </a:p>
          <a:p>
            <a:pPr lvl="2"/>
            <a:r>
              <a:rPr lang="en-US" sz="1600" dirty="0"/>
              <a:t>Otherwise, the borrower is still personally liable on the loan.</a:t>
            </a:r>
          </a:p>
          <a:p>
            <a:pPr lvl="2"/>
            <a:r>
              <a:rPr lang="en-US" sz="1600" dirty="0"/>
              <a:t>If the lender will not agree to a release, the borrower should not agree to a voluntary conveyance.</a:t>
            </a:r>
          </a:p>
          <a:p>
            <a:r>
              <a:rPr lang="en-US" sz="2400" dirty="0"/>
              <a:t>The advantage to the lender is a voluntary conveyance saves a lot of time and money on attorney and court fees.</a:t>
            </a:r>
          </a:p>
          <a:p>
            <a:pPr lvl="1"/>
            <a:r>
              <a:rPr lang="en-US" sz="2000" dirty="0"/>
              <a:t>This is why the borrower should insist on a release.  If the lender won’t give it, make them spend this money, and maybe the borrower’s financial situation will improve in the meantime.</a:t>
            </a:r>
          </a:p>
          <a:p>
            <a:r>
              <a:rPr lang="en-US" sz="2400" dirty="0"/>
              <a:t>The advantage to the borrower is the ability to move on quickly.</a:t>
            </a:r>
          </a:p>
          <a:p>
            <a:pPr lvl="1"/>
            <a:r>
              <a:rPr lang="en-US" sz="2000" dirty="0"/>
              <a:t>It may also be possible to negotiate with the lender so the borrower’s credit is not adversely impacted.</a:t>
            </a:r>
          </a:p>
        </p:txBody>
      </p:sp>
    </p:spTree>
    <p:extLst>
      <p:ext uri="{BB962C8B-B14F-4D97-AF65-F5344CB8AC3E}">
        <p14:creationId xmlns:p14="http://schemas.microsoft.com/office/powerpoint/2010/main" val="2270956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1868D-C29C-4EA4-9CCA-F5970D8D1DFA}"/>
              </a:ext>
            </a:extLst>
          </p:cNvPr>
          <p:cNvSpPr>
            <a:spLocks noGrp="1"/>
          </p:cNvSpPr>
          <p:nvPr>
            <p:ph type="title"/>
          </p:nvPr>
        </p:nvSpPr>
        <p:spPr/>
        <p:txBody>
          <a:bodyPr>
            <a:normAutofit fontScale="90000"/>
          </a:bodyPr>
          <a:lstStyle/>
          <a:p>
            <a:r>
              <a:rPr lang="en-US" dirty="0"/>
              <a:t>Friendly Foreclosure</a:t>
            </a:r>
          </a:p>
        </p:txBody>
      </p:sp>
      <p:sp>
        <p:nvSpPr>
          <p:cNvPr id="3" name="Content Placeholder 2">
            <a:extLst>
              <a:ext uri="{FF2B5EF4-FFF2-40B4-BE49-F238E27FC236}">
                <a16:creationId xmlns:a16="http://schemas.microsoft.com/office/drawing/2014/main" id="{C8CE32D9-FF29-425F-A25E-8E8B32BF3CC9}"/>
              </a:ext>
            </a:extLst>
          </p:cNvPr>
          <p:cNvSpPr>
            <a:spLocks noGrp="1"/>
          </p:cNvSpPr>
          <p:nvPr>
            <p:ph idx="1"/>
          </p:nvPr>
        </p:nvSpPr>
        <p:spPr/>
        <p:txBody>
          <a:bodyPr>
            <a:normAutofit fontScale="92500"/>
          </a:bodyPr>
          <a:lstStyle/>
          <a:p>
            <a:r>
              <a:rPr lang="en-US" dirty="0"/>
              <a:t>In a friendly foreclosure, the borrower does not contest the filing.</a:t>
            </a:r>
          </a:p>
          <a:p>
            <a:pPr lvl="1"/>
            <a:r>
              <a:rPr lang="en-US" dirty="0"/>
              <a:t>The buyer would definitely prefer a voluntary conveyance because even a friendly foreclosure affects the borrower’s credit.</a:t>
            </a:r>
          </a:p>
          <a:p>
            <a:pPr lvl="1"/>
            <a:r>
              <a:rPr lang="en-US" dirty="0"/>
              <a:t>The lender would also prefer a voluntary conveyance because there will be legal fees associated with a friendly foreclosure.</a:t>
            </a:r>
          </a:p>
          <a:p>
            <a:r>
              <a:rPr lang="en-US" dirty="0"/>
              <a:t>Possibly there are legal issues that prevent a voluntary conveyance, or the parties were not able to agree on a voluntary conveyance and foreclosure proceedings have already started.</a:t>
            </a:r>
          </a:p>
        </p:txBody>
      </p:sp>
    </p:spTree>
    <p:extLst>
      <p:ext uri="{BB962C8B-B14F-4D97-AF65-F5344CB8AC3E}">
        <p14:creationId xmlns:p14="http://schemas.microsoft.com/office/powerpoint/2010/main" val="2887926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22CD-4E60-465A-8E5E-2528CAF4ACE8}"/>
              </a:ext>
            </a:extLst>
          </p:cNvPr>
          <p:cNvSpPr>
            <a:spLocks noGrp="1"/>
          </p:cNvSpPr>
          <p:nvPr>
            <p:ph type="title"/>
          </p:nvPr>
        </p:nvSpPr>
        <p:spPr/>
        <p:txBody>
          <a:bodyPr>
            <a:normAutofit fontScale="90000"/>
          </a:bodyPr>
          <a:lstStyle/>
          <a:p>
            <a:r>
              <a:rPr lang="en-US" dirty="0"/>
              <a:t>Pre-Packaged Bankruptcy</a:t>
            </a:r>
          </a:p>
        </p:txBody>
      </p:sp>
      <p:sp>
        <p:nvSpPr>
          <p:cNvPr id="3" name="Content Placeholder 2">
            <a:extLst>
              <a:ext uri="{FF2B5EF4-FFF2-40B4-BE49-F238E27FC236}">
                <a16:creationId xmlns:a16="http://schemas.microsoft.com/office/drawing/2014/main" id="{776916AC-2409-41BA-B54D-82C67B252FFC}"/>
              </a:ext>
            </a:extLst>
          </p:cNvPr>
          <p:cNvSpPr>
            <a:spLocks noGrp="1"/>
          </p:cNvSpPr>
          <p:nvPr>
            <p:ph idx="1"/>
          </p:nvPr>
        </p:nvSpPr>
        <p:spPr/>
        <p:txBody>
          <a:bodyPr/>
          <a:lstStyle/>
          <a:p>
            <a:r>
              <a:rPr lang="en-US" dirty="0"/>
              <a:t>If the borrower’s financial issues are severe enough, bankruptcy may be an option.</a:t>
            </a:r>
          </a:p>
          <a:p>
            <a:pPr lvl="1"/>
            <a:r>
              <a:rPr lang="en-US" dirty="0"/>
              <a:t>While secured creditors are generally protected in bankruptcy, the lender’s position could still be impacted by a bankruptcy.</a:t>
            </a:r>
          </a:p>
          <a:p>
            <a:r>
              <a:rPr lang="en-US" dirty="0"/>
              <a:t>In a pre-packaged bankruptcy, the borrower agrees to terms with all creditors before filing for bankruptcy.</a:t>
            </a:r>
          </a:p>
          <a:p>
            <a:pPr lvl="1"/>
            <a:r>
              <a:rPr lang="en-US" dirty="0"/>
              <a:t>So the lender will know their position exactly.</a:t>
            </a:r>
          </a:p>
        </p:txBody>
      </p:sp>
    </p:spTree>
    <p:extLst>
      <p:ext uri="{BB962C8B-B14F-4D97-AF65-F5344CB8AC3E}">
        <p14:creationId xmlns:p14="http://schemas.microsoft.com/office/powerpoint/2010/main" val="4034746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780</TotalTime>
  <Words>1281</Words>
  <Application>Microsoft Office PowerPoint</Application>
  <PresentationFormat>Widescreen</PresentationFormat>
  <Paragraphs>81</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Financial Distress and Real Estate</vt:lpstr>
      <vt:lpstr>Financial Distress</vt:lpstr>
      <vt:lpstr>Default</vt:lpstr>
      <vt:lpstr>Foreclosure</vt:lpstr>
      <vt:lpstr>Restructuring</vt:lpstr>
      <vt:lpstr>Transfer of Mortgage to New Owner</vt:lpstr>
      <vt:lpstr>Voluntary Conveyance</vt:lpstr>
      <vt:lpstr>Friendly Foreclosure</vt:lpstr>
      <vt:lpstr>Pre-Packaged Bankruptcy</vt:lpstr>
      <vt:lpstr>Short Sale</vt:lpstr>
      <vt:lpstr>Foreclosure</vt:lpstr>
      <vt:lpstr>Foreclosure</vt:lpstr>
      <vt:lpstr>Bankruptcy</vt:lpstr>
      <vt:lpstr>PowerPoint Presentation</vt:lpstr>
    </vt:vector>
  </TitlesOfParts>
  <Company>University of Oklahoma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Simin Pulat</dc:creator>
  <cp:lastModifiedBy>Chris</cp:lastModifiedBy>
  <cp:revision>53</cp:revision>
  <dcterms:created xsi:type="dcterms:W3CDTF">2015-01-14T19:18:41Z</dcterms:created>
  <dcterms:modified xsi:type="dcterms:W3CDTF">2020-08-06T18:53:29Z</dcterms:modified>
</cp:coreProperties>
</file>