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60" r:id="rId3"/>
    <p:sldId id="261" r:id="rId4"/>
    <p:sldId id="262" r:id="rId5"/>
    <p:sldId id="263" r:id="rId6"/>
    <p:sldId id="264" r:id="rId7"/>
    <p:sldId id="265" r:id="rId8"/>
    <p:sldId id="266" r:id="rId9"/>
    <p:sldId id="268" r:id="rId10"/>
    <p:sldId id="267" r:id="rId11"/>
    <p:sldId id="269" r:id="rId12"/>
    <p:sldId id="270" r:id="rId13"/>
    <p:sldId id="271" r:id="rId14"/>
    <p:sldId id="272" r:id="rId15"/>
    <p:sldId id="273" r:id="rId16"/>
    <p:sldId id="274" r:id="rId17"/>
    <p:sldId id="275" r:id="rId18"/>
    <p:sldId id="276" r:id="rId19"/>
    <p:sldId id="277" r:id="rId20"/>
    <p:sldId id="278" r:id="rId21"/>
    <p:sldId id="281" r:id="rId22"/>
    <p:sldId id="279" r:id="rId23"/>
    <p:sldId id="280" r:id="rId24"/>
    <p:sldId id="25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1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0" autoAdjust="0"/>
    <p:restoredTop sz="93365"/>
  </p:normalViewPr>
  <p:slideViewPr>
    <p:cSldViewPr snapToGrid="0" snapToObjects="1">
      <p:cViewPr varScale="1">
        <p:scale>
          <a:sx n="114" d="100"/>
          <a:sy n="114" d="100"/>
        </p:scale>
        <p:origin x="300" y="11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BC51B-E83A-9B4A-8AA0-262718822A86}" type="datetimeFigureOut">
              <a:rPr lang="en-US" smtClean="0"/>
              <a:t>8/8/2020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29A73-2F6E-0248-9DBE-6A25E1137697}" type="slidenum">
              <a:rPr lang="en-US" smtClean="0"/>
              <a:t>‹#›</a:t>
            </a:fld>
            <a:endParaRPr lang="en-US"/>
          </a:p>
        </p:txBody>
      </p:sp>
    </p:spTree>
    <p:extLst>
      <p:ext uri="{BB962C8B-B14F-4D97-AF65-F5344CB8AC3E}">
        <p14:creationId xmlns:p14="http://schemas.microsoft.com/office/powerpoint/2010/main" val="87420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4400" y="1561116"/>
            <a:ext cx="10363200" cy="1470025"/>
          </a:xfrm>
          <a:prstGeom prst="rect">
            <a:avLst/>
          </a:prstGeom>
        </p:spPr>
        <p:txBody>
          <a:bodyPr/>
          <a:lstStyle>
            <a:lvl1pPr>
              <a:defRPr baseline="0">
                <a:solidFill>
                  <a:srgbClr val="A32136"/>
                </a:solidFill>
              </a:defRPr>
            </a:lvl1pPr>
          </a:lstStyle>
          <a:p>
            <a:r>
              <a:rPr lang="en-US" dirty="0"/>
              <a:t>Your Video Title Goes Here</a:t>
            </a:r>
          </a:p>
        </p:txBody>
      </p:sp>
      <p:sp>
        <p:nvSpPr>
          <p:cNvPr id="3" name="Subtitle 2"/>
          <p:cNvSpPr>
            <a:spLocks noGrp="1"/>
          </p:cNvSpPr>
          <p:nvPr>
            <p:ph type="subTitle" idx="1" hasCustomPrompt="1"/>
          </p:nvPr>
        </p:nvSpPr>
        <p:spPr>
          <a:xfrm>
            <a:off x="1828800" y="3246821"/>
            <a:ext cx="85344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Course Number &amp; Course Title </a:t>
            </a:r>
          </a:p>
          <a:p>
            <a:r>
              <a:rPr lang="en-US" dirty="0"/>
              <a:t>Your Title/Name</a:t>
            </a:r>
          </a:p>
        </p:txBody>
      </p:sp>
    </p:spTree>
    <p:extLst>
      <p:ext uri="{BB962C8B-B14F-4D97-AF65-F5344CB8AC3E}">
        <p14:creationId xmlns:p14="http://schemas.microsoft.com/office/powerpoint/2010/main" val="339523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234967"/>
            <a:ext cx="10972800" cy="43092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410363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260810"/>
          </a:xfrm>
          <a:prstGeom prst="rect">
            <a:avLst/>
          </a:prstGeom>
        </p:spPr>
        <p:txBody>
          <a:bodyPr vert="eaVert"/>
          <a:lstStyle>
            <a:lvl1pPr>
              <a:defRPr>
                <a:solidFill>
                  <a:srgbClr val="A32136"/>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26081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323690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308839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179177"/>
            <a:ext cx="10363200" cy="1362075"/>
          </a:xfrm>
          <a:prstGeom prst="rect">
            <a:avLst/>
          </a:prstGeom>
        </p:spPr>
        <p:txBody>
          <a:bodyPr anchor="t"/>
          <a:lstStyle>
            <a:lvl1pPr algn="l">
              <a:defRPr sz="4000" b="1" cap="all">
                <a:solidFill>
                  <a:srgbClr val="A32136"/>
                </a:solidFill>
              </a:defRPr>
            </a:lvl1pPr>
          </a:lstStyle>
          <a:p>
            <a:r>
              <a:rPr lang="en-US" dirty="0"/>
              <a:t>Click to edit Master title style</a:t>
            </a:r>
          </a:p>
        </p:txBody>
      </p:sp>
      <p:sp>
        <p:nvSpPr>
          <p:cNvPr id="3" name="Text Placeholder 2"/>
          <p:cNvSpPr>
            <a:spLocks noGrp="1"/>
          </p:cNvSpPr>
          <p:nvPr>
            <p:ph type="body" idx="1"/>
          </p:nvPr>
        </p:nvSpPr>
        <p:spPr>
          <a:xfrm>
            <a:off x="963084" y="256512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9564F-DD36-FC4A-B607-38841CBD4D27}" type="datetimeFigureOut">
              <a:rPr lang="en-US" smtClean="0"/>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153581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Content Placeholder 2"/>
          <p:cNvSpPr>
            <a:spLocks noGrp="1"/>
          </p:cNvSpPr>
          <p:nvPr>
            <p:ph sz="half" idx="1"/>
          </p:nvPr>
        </p:nvSpPr>
        <p:spPr>
          <a:xfrm>
            <a:off x="609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F9564F-DD36-FC4A-B607-38841CBD4D27}" type="datetimeFigureOut">
              <a:rPr lang="en-US" smtClean="0"/>
              <a:t>8/8/2020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88054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Text Placeholder 2"/>
          <p:cNvSpPr>
            <a:spLocks noGrp="1"/>
          </p:cNvSpPr>
          <p:nvPr>
            <p:ph type="body" idx="1"/>
          </p:nvPr>
        </p:nvSpPr>
        <p:spPr>
          <a:xfrm>
            <a:off x="609600" y="121523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4994"/>
            <a:ext cx="5386917" cy="38118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5232"/>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4994"/>
            <a:ext cx="5389033" cy="38118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DF9564F-DD36-FC4A-B607-38841CBD4D27}" type="datetimeFigureOut">
              <a:rPr lang="en-US" smtClean="0"/>
              <a:t>8/8/2020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173279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DF9564F-DD36-FC4A-B607-38841CBD4D27}" type="datetimeFigureOut">
              <a:rPr lang="en-US" smtClean="0"/>
              <a:t>8/8/2020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14134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9564F-DD36-FC4A-B607-38841CBD4D27}" type="datetimeFigureOut">
              <a:rPr lang="en-US" smtClean="0"/>
              <a:t>8/8/2020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76946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solidFill>
                  <a:srgbClr val="A32136"/>
                </a:solidFill>
              </a:defRPr>
            </a:lvl1pPr>
          </a:lstStyle>
          <a:p>
            <a:r>
              <a:rPr lang="en-US" dirty="0"/>
              <a:t>Click to edit Master title style</a:t>
            </a:r>
          </a:p>
        </p:txBody>
      </p:sp>
      <p:sp>
        <p:nvSpPr>
          <p:cNvPr id="3" name="Content Placeholder 2"/>
          <p:cNvSpPr>
            <a:spLocks noGrp="1"/>
          </p:cNvSpPr>
          <p:nvPr>
            <p:ph idx="1"/>
          </p:nvPr>
        </p:nvSpPr>
        <p:spPr>
          <a:xfrm>
            <a:off x="4766733" y="273051"/>
            <a:ext cx="6815667" cy="5428813"/>
          </a:xfrm>
        </p:spPr>
        <p:txBody>
          <a:bodyPr/>
          <a:lstStyle>
            <a:lvl1pPr>
              <a:defRPr sz="2800"/>
            </a:lvl1pPr>
            <a:lvl2pPr>
              <a:defRPr sz="26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266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8/8/2020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60066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04255"/>
            <a:ext cx="7315200" cy="566738"/>
          </a:xfrm>
          <a:prstGeom prst="rect">
            <a:avLst/>
          </a:prstGeom>
        </p:spPr>
        <p:txBody>
          <a:bodyPr anchor="b"/>
          <a:lstStyle>
            <a:lvl1pPr algn="l">
              <a:defRPr sz="2000" b="1">
                <a:solidFill>
                  <a:srgbClr val="A32136"/>
                </a:solidFill>
              </a:defRPr>
            </a:lvl1pPr>
          </a:lstStyle>
          <a:p>
            <a:r>
              <a:rPr lang="en-US" dirty="0"/>
              <a:t>Click to edit Master title style</a:t>
            </a:r>
          </a:p>
        </p:txBody>
      </p:sp>
      <p:sp>
        <p:nvSpPr>
          <p:cNvPr id="3" name="Picture Placeholder 2"/>
          <p:cNvSpPr>
            <a:spLocks noGrp="1"/>
          </p:cNvSpPr>
          <p:nvPr>
            <p:ph type="pic" idx="1"/>
          </p:nvPr>
        </p:nvSpPr>
        <p:spPr>
          <a:xfrm>
            <a:off x="2389717" y="411327"/>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4722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8/8/2020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a:p>
        </p:txBody>
      </p:sp>
    </p:spTree>
    <p:extLst>
      <p:ext uri="{BB962C8B-B14F-4D97-AF65-F5344CB8AC3E}">
        <p14:creationId xmlns:p14="http://schemas.microsoft.com/office/powerpoint/2010/main" val="261026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0" y="1234967"/>
            <a:ext cx="10972800" cy="4335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856368" y="6356351"/>
            <a:ext cx="17260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9564F-DD36-FC4A-B607-38841CBD4D27}" type="datetimeFigureOut">
              <a:rPr lang="en-US" smtClean="0"/>
              <a:pPr/>
              <a:t>8/8/2020</a:t>
            </a:fld>
            <a:endParaRPr lang="en-US" dirty="0"/>
          </a:p>
        </p:txBody>
      </p:sp>
      <p:sp>
        <p:nvSpPr>
          <p:cNvPr id="5" name="Footer Placeholder 4"/>
          <p:cNvSpPr>
            <a:spLocks noGrp="1"/>
          </p:cNvSpPr>
          <p:nvPr>
            <p:ph type="ftr" sz="quarter" idx="3"/>
          </p:nvPr>
        </p:nvSpPr>
        <p:spPr>
          <a:xfrm>
            <a:off x="7018576" y="6356351"/>
            <a:ext cx="26544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856368" y="5839591"/>
            <a:ext cx="17260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961AB-7138-4C41-A438-15E3BCDB0A75}" type="slidenum">
              <a:rPr lang="en-US" smtClean="0"/>
              <a:t>‹#›</a:t>
            </a:fld>
            <a:endParaRPr lang="en-US" dirty="0"/>
          </a:p>
        </p:txBody>
      </p:sp>
      <p:sp>
        <p:nvSpPr>
          <p:cNvPr id="7" name="Title Placeholder 6"/>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11926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kern="1200">
          <a:solidFill>
            <a:srgbClr val="A3213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REIT’s</a:t>
            </a:r>
          </a:p>
        </p:txBody>
      </p:sp>
      <p:sp>
        <p:nvSpPr>
          <p:cNvPr id="3" name="Subtitle 2"/>
          <p:cNvSpPr>
            <a:spLocks noGrp="1"/>
          </p:cNvSpPr>
          <p:nvPr>
            <p:ph type="subTitle" idx="1"/>
          </p:nvPr>
        </p:nvSpPr>
        <p:spPr/>
        <p:txBody>
          <a:bodyPr/>
          <a:lstStyle/>
          <a:p>
            <a:r>
              <a:rPr lang="en-US" dirty="0">
                <a:solidFill>
                  <a:schemeClr val="tx1"/>
                </a:solidFill>
              </a:rPr>
              <a:t>FINC 5970 Real Estate Finance</a:t>
            </a:r>
          </a:p>
        </p:txBody>
      </p:sp>
    </p:spTree>
    <p:extLst>
      <p:ext uri="{BB962C8B-B14F-4D97-AF65-F5344CB8AC3E}">
        <p14:creationId xmlns:p14="http://schemas.microsoft.com/office/powerpoint/2010/main" val="34220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D16B-E196-4061-B13B-0A6C2941E2FB}"/>
              </a:ext>
            </a:extLst>
          </p:cNvPr>
          <p:cNvSpPr>
            <a:spLocks noGrp="1"/>
          </p:cNvSpPr>
          <p:nvPr>
            <p:ph type="title"/>
          </p:nvPr>
        </p:nvSpPr>
        <p:spPr/>
        <p:txBody>
          <a:bodyPr>
            <a:normAutofit fontScale="90000"/>
          </a:bodyPr>
          <a:lstStyle/>
          <a:p>
            <a:r>
              <a:rPr lang="en-US" dirty="0"/>
              <a:t>Methods of REIT Growth</a:t>
            </a:r>
          </a:p>
        </p:txBody>
      </p:sp>
      <p:sp>
        <p:nvSpPr>
          <p:cNvPr id="3" name="Content Placeholder 2">
            <a:extLst>
              <a:ext uri="{FF2B5EF4-FFF2-40B4-BE49-F238E27FC236}">
                <a16:creationId xmlns:a16="http://schemas.microsoft.com/office/drawing/2014/main" id="{2304B199-6E89-4956-A950-B86C0C429C86}"/>
              </a:ext>
            </a:extLst>
          </p:cNvPr>
          <p:cNvSpPr>
            <a:spLocks noGrp="1"/>
          </p:cNvSpPr>
          <p:nvPr>
            <p:ph idx="1"/>
          </p:nvPr>
        </p:nvSpPr>
        <p:spPr/>
        <p:txBody>
          <a:bodyPr/>
          <a:lstStyle/>
          <a:p>
            <a:r>
              <a:rPr lang="en-US" dirty="0"/>
              <a:t>Growing Income</a:t>
            </a:r>
          </a:p>
          <a:p>
            <a:pPr lvl="1"/>
            <a:r>
              <a:rPr lang="en-US" dirty="0"/>
              <a:t>The REIT can employ a number of strategies to increase rents or decrease expenses in currently held properties.</a:t>
            </a:r>
          </a:p>
          <a:p>
            <a:pPr lvl="1"/>
            <a:r>
              <a:rPr lang="en-US" dirty="0"/>
              <a:t>Or sell properties and buy new ones with better potential.</a:t>
            </a:r>
          </a:p>
          <a:p>
            <a:r>
              <a:rPr lang="en-US" dirty="0"/>
              <a:t>Acquisitions</a:t>
            </a:r>
          </a:p>
          <a:p>
            <a:pPr lvl="1"/>
            <a:r>
              <a:rPr lang="en-US" dirty="0"/>
              <a:t>The REIT may purchase an interest in properties using cash or shares.</a:t>
            </a:r>
          </a:p>
          <a:p>
            <a:pPr lvl="2"/>
            <a:r>
              <a:rPr lang="en-US" dirty="0"/>
              <a:t>When REIT shares are trading above NAV, using inflated REIT shares to purchase property may be a good opportunity</a:t>
            </a:r>
          </a:p>
        </p:txBody>
      </p:sp>
    </p:spTree>
    <p:extLst>
      <p:ext uri="{BB962C8B-B14F-4D97-AF65-F5344CB8AC3E}">
        <p14:creationId xmlns:p14="http://schemas.microsoft.com/office/powerpoint/2010/main" val="2521190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0129-1D39-4BC3-9E93-A8415DABB1B7}"/>
              </a:ext>
            </a:extLst>
          </p:cNvPr>
          <p:cNvSpPr>
            <a:spLocks noGrp="1"/>
          </p:cNvSpPr>
          <p:nvPr>
            <p:ph type="title"/>
          </p:nvPr>
        </p:nvSpPr>
        <p:spPr/>
        <p:txBody>
          <a:bodyPr>
            <a:normAutofit fontScale="90000"/>
          </a:bodyPr>
          <a:lstStyle/>
          <a:p>
            <a:r>
              <a:rPr lang="en-US" dirty="0"/>
              <a:t>Methods of REIT Growth</a:t>
            </a:r>
          </a:p>
        </p:txBody>
      </p:sp>
      <p:sp>
        <p:nvSpPr>
          <p:cNvPr id="3" name="Content Placeholder 2">
            <a:extLst>
              <a:ext uri="{FF2B5EF4-FFF2-40B4-BE49-F238E27FC236}">
                <a16:creationId xmlns:a16="http://schemas.microsoft.com/office/drawing/2014/main" id="{0FB1E5FC-C0F3-44DA-92A1-35A8B98D6145}"/>
              </a:ext>
            </a:extLst>
          </p:cNvPr>
          <p:cNvSpPr>
            <a:spLocks noGrp="1"/>
          </p:cNvSpPr>
          <p:nvPr>
            <p:ph idx="1"/>
          </p:nvPr>
        </p:nvSpPr>
        <p:spPr/>
        <p:txBody>
          <a:bodyPr>
            <a:normAutofit lnSpcReduction="10000"/>
          </a:bodyPr>
          <a:lstStyle/>
          <a:p>
            <a:r>
              <a:rPr lang="en-US" dirty="0"/>
              <a:t>Development</a:t>
            </a:r>
          </a:p>
          <a:p>
            <a:pPr lvl="1"/>
            <a:r>
              <a:rPr lang="en-US" dirty="0"/>
              <a:t>The REIT may develop properties to enhance cash flow</a:t>
            </a:r>
          </a:p>
          <a:p>
            <a:pPr lvl="2"/>
            <a:r>
              <a:rPr lang="en-US" dirty="0"/>
              <a:t>REIT’s must be careful to actually operate the properties they develop and not immediately sale them or risk their REIT status</a:t>
            </a:r>
          </a:p>
          <a:p>
            <a:r>
              <a:rPr lang="en-US" dirty="0"/>
              <a:t>Services</a:t>
            </a:r>
          </a:p>
          <a:p>
            <a:pPr lvl="1"/>
            <a:r>
              <a:rPr lang="en-US" dirty="0"/>
              <a:t>Property management, licensing agreements, or other real estate related services provided to unrelated 3</a:t>
            </a:r>
            <a:r>
              <a:rPr lang="en-US" baseline="30000" dirty="0"/>
              <a:t>rd</a:t>
            </a:r>
            <a:r>
              <a:rPr lang="en-US" dirty="0"/>
              <a:t> parties.</a:t>
            </a:r>
          </a:p>
          <a:p>
            <a:pPr lvl="1"/>
            <a:r>
              <a:rPr lang="en-US" dirty="0"/>
              <a:t>This is usually most effective when the REIT has developed recognized expertise in a particular area.</a:t>
            </a:r>
          </a:p>
        </p:txBody>
      </p:sp>
    </p:spTree>
    <p:extLst>
      <p:ext uri="{BB962C8B-B14F-4D97-AF65-F5344CB8AC3E}">
        <p14:creationId xmlns:p14="http://schemas.microsoft.com/office/powerpoint/2010/main" val="2584631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BECC-517F-427B-8B0F-444A7E373A6E}"/>
              </a:ext>
            </a:extLst>
          </p:cNvPr>
          <p:cNvSpPr>
            <a:spLocks noGrp="1"/>
          </p:cNvSpPr>
          <p:nvPr>
            <p:ph type="title"/>
          </p:nvPr>
        </p:nvSpPr>
        <p:spPr/>
        <p:txBody>
          <a:bodyPr>
            <a:normAutofit fontScale="90000"/>
          </a:bodyPr>
          <a:lstStyle/>
          <a:p>
            <a:r>
              <a:rPr lang="en-US" dirty="0"/>
              <a:t>Methods of REIT Growth</a:t>
            </a:r>
          </a:p>
        </p:txBody>
      </p:sp>
      <p:sp>
        <p:nvSpPr>
          <p:cNvPr id="3" name="Content Placeholder 2">
            <a:extLst>
              <a:ext uri="{FF2B5EF4-FFF2-40B4-BE49-F238E27FC236}">
                <a16:creationId xmlns:a16="http://schemas.microsoft.com/office/drawing/2014/main" id="{9361A5F5-42ED-4314-A602-6FBE59B61C72}"/>
              </a:ext>
            </a:extLst>
          </p:cNvPr>
          <p:cNvSpPr>
            <a:spLocks noGrp="1"/>
          </p:cNvSpPr>
          <p:nvPr>
            <p:ph idx="1"/>
          </p:nvPr>
        </p:nvSpPr>
        <p:spPr/>
        <p:txBody>
          <a:bodyPr/>
          <a:lstStyle/>
          <a:p>
            <a:r>
              <a:rPr lang="en-US" dirty="0"/>
              <a:t>Financial Engineering</a:t>
            </a:r>
          </a:p>
          <a:p>
            <a:pPr lvl="1"/>
            <a:r>
              <a:rPr lang="en-US" dirty="0"/>
              <a:t>Taking advantage of accounting and financial practices to enhance already existing returns.</a:t>
            </a:r>
          </a:p>
        </p:txBody>
      </p:sp>
    </p:spTree>
    <p:extLst>
      <p:ext uri="{BB962C8B-B14F-4D97-AF65-F5344CB8AC3E}">
        <p14:creationId xmlns:p14="http://schemas.microsoft.com/office/powerpoint/2010/main" val="2482988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A58D-18D8-4E28-9C51-F22D2BF44E36}"/>
              </a:ext>
            </a:extLst>
          </p:cNvPr>
          <p:cNvSpPr>
            <a:spLocks noGrp="1"/>
          </p:cNvSpPr>
          <p:nvPr>
            <p:ph type="title"/>
          </p:nvPr>
        </p:nvSpPr>
        <p:spPr/>
        <p:txBody>
          <a:bodyPr>
            <a:normAutofit fontScale="90000"/>
          </a:bodyPr>
          <a:lstStyle/>
          <a:p>
            <a:r>
              <a:rPr lang="en-US" dirty="0"/>
              <a:t>Dividends</a:t>
            </a:r>
          </a:p>
        </p:txBody>
      </p:sp>
      <p:sp>
        <p:nvSpPr>
          <p:cNvPr id="3" name="Content Placeholder 2">
            <a:extLst>
              <a:ext uri="{FF2B5EF4-FFF2-40B4-BE49-F238E27FC236}">
                <a16:creationId xmlns:a16="http://schemas.microsoft.com/office/drawing/2014/main" id="{FF4E38C0-995A-49BA-B082-8A441A9337A4}"/>
              </a:ext>
            </a:extLst>
          </p:cNvPr>
          <p:cNvSpPr>
            <a:spLocks noGrp="1"/>
          </p:cNvSpPr>
          <p:nvPr>
            <p:ph idx="1"/>
          </p:nvPr>
        </p:nvSpPr>
        <p:spPr/>
        <p:txBody>
          <a:bodyPr/>
          <a:lstStyle/>
          <a:p>
            <a:r>
              <a:rPr lang="en-US" dirty="0"/>
              <a:t>As stated earlier, REIT’s must pay out 90% of taxable income as dividend to their investors.</a:t>
            </a:r>
          </a:p>
          <a:p>
            <a:r>
              <a:rPr lang="en-US" dirty="0"/>
              <a:t>But, because of the large impact of depreciation, the REIT may have actual cash flows that greatly exceed taxable income.</a:t>
            </a:r>
          </a:p>
          <a:p>
            <a:pPr lvl="1"/>
            <a:r>
              <a:rPr lang="en-US" dirty="0"/>
              <a:t>If the REIT has attractive investment opportunities, it may choose to keep this cash to invest.</a:t>
            </a:r>
          </a:p>
          <a:p>
            <a:pPr lvl="1"/>
            <a:r>
              <a:rPr lang="en-US" dirty="0"/>
              <a:t>Alternatively, the REIT may wish to return extra cash to investors, perhaps because the investors desire large, stable cash flows.</a:t>
            </a:r>
          </a:p>
        </p:txBody>
      </p:sp>
    </p:spTree>
    <p:extLst>
      <p:ext uri="{BB962C8B-B14F-4D97-AF65-F5344CB8AC3E}">
        <p14:creationId xmlns:p14="http://schemas.microsoft.com/office/powerpoint/2010/main" val="308717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7F473-24C5-492B-AE95-7C6EC16CE463}"/>
              </a:ext>
            </a:extLst>
          </p:cNvPr>
          <p:cNvSpPr>
            <a:spLocks noGrp="1"/>
          </p:cNvSpPr>
          <p:nvPr>
            <p:ph type="title"/>
          </p:nvPr>
        </p:nvSpPr>
        <p:spPr/>
        <p:txBody>
          <a:bodyPr>
            <a:normAutofit fontScale="90000"/>
          </a:bodyPr>
          <a:lstStyle/>
          <a:p>
            <a:r>
              <a:rPr lang="en-US" dirty="0"/>
              <a:t>Dividend in Excess of Net Income</a:t>
            </a:r>
          </a:p>
        </p:txBody>
      </p:sp>
      <p:sp>
        <p:nvSpPr>
          <p:cNvPr id="3" name="Content Placeholder 2">
            <a:extLst>
              <a:ext uri="{FF2B5EF4-FFF2-40B4-BE49-F238E27FC236}">
                <a16:creationId xmlns:a16="http://schemas.microsoft.com/office/drawing/2014/main" id="{B4EB6E33-42E6-41C4-A30D-153BEFAB6553}"/>
              </a:ext>
            </a:extLst>
          </p:cNvPr>
          <p:cNvSpPr>
            <a:spLocks noGrp="1"/>
          </p:cNvSpPr>
          <p:nvPr>
            <p:ph idx="1"/>
          </p:nvPr>
        </p:nvSpPr>
        <p:spPr/>
        <p:txBody>
          <a:bodyPr>
            <a:normAutofit lnSpcReduction="10000"/>
          </a:bodyPr>
          <a:lstStyle/>
          <a:p>
            <a:r>
              <a:rPr lang="en-US" dirty="0"/>
              <a:t>Dividends up to the investor’s share of net income are taxed as regular income to the investor.</a:t>
            </a:r>
          </a:p>
          <a:p>
            <a:r>
              <a:rPr lang="en-US" dirty="0"/>
              <a:t>Dividends in excess of the investor’s share of net income are treated as a recovery of capital.</a:t>
            </a:r>
          </a:p>
          <a:p>
            <a:r>
              <a:rPr lang="en-US" dirty="0"/>
              <a:t>Recovery of Capital</a:t>
            </a:r>
          </a:p>
          <a:p>
            <a:pPr lvl="1"/>
            <a:r>
              <a:rPr lang="en-US" dirty="0"/>
              <a:t>This amount of the dividend is not taxable today as regular income</a:t>
            </a:r>
          </a:p>
          <a:p>
            <a:pPr lvl="1"/>
            <a:r>
              <a:rPr lang="en-US" dirty="0"/>
              <a:t>Instead, this amount reduces the investor’s basis in the REIT stock</a:t>
            </a:r>
          </a:p>
          <a:p>
            <a:pPr lvl="2"/>
            <a:r>
              <a:rPr lang="en-US" dirty="0"/>
              <a:t>The tax will not be paid until the stock is sold.</a:t>
            </a:r>
          </a:p>
          <a:p>
            <a:pPr lvl="2"/>
            <a:r>
              <a:rPr lang="en-US" dirty="0"/>
              <a:t>So long as the stock is held long enough, the tax will be paid as capital gains.</a:t>
            </a:r>
          </a:p>
        </p:txBody>
      </p:sp>
    </p:spTree>
    <p:extLst>
      <p:ext uri="{BB962C8B-B14F-4D97-AF65-F5344CB8AC3E}">
        <p14:creationId xmlns:p14="http://schemas.microsoft.com/office/powerpoint/2010/main" val="2451678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F8370-B586-4C5D-ABB3-1085E02808F6}"/>
              </a:ext>
            </a:extLst>
          </p:cNvPr>
          <p:cNvSpPr>
            <a:spLocks noGrp="1"/>
          </p:cNvSpPr>
          <p:nvPr>
            <p:ph type="title"/>
          </p:nvPr>
        </p:nvSpPr>
        <p:spPr/>
        <p:txBody>
          <a:bodyPr>
            <a:normAutofit fontScale="90000"/>
          </a:bodyPr>
          <a:lstStyle/>
          <a:p>
            <a:r>
              <a:rPr lang="en-US" dirty="0"/>
              <a:t>REIT Valuation</a:t>
            </a:r>
          </a:p>
        </p:txBody>
      </p:sp>
      <p:sp>
        <p:nvSpPr>
          <p:cNvPr id="3" name="Content Placeholder 2">
            <a:extLst>
              <a:ext uri="{FF2B5EF4-FFF2-40B4-BE49-F238E27FC236}">
                <a16:creationId xmlns:a16="http://schemas.microsoft.com/office/drawing/2014/main" id="{06632F36-C304-4D5E-B8E8-1F70FD8D2C20}"/>
              </a:ext>
            </a:extLst>
          </p:cNvPr>
          <p:cNvSpPr>
            <a:spLocks noGrp="1"/>
          </p:cNvSpPr>
          <p:nvPr>
            <p:ph idx="1"/>
          </p:nvPr>
        </p:nvSpPr>
        <p:spPr/>
        <p:txBody>
          <a:bodyPr/>
          <a:lstStyle/>
          <a:p>
            <a:r>
              <a:rPr lang="en-US" dirty="0"/>
              <a:t>REIT’s are evaluated as investments much the same way as regular stock</a:t>
            </a:r>
          </a:p>
          <a:p>
            <a:r>
              <a:rPr lang="en-US" dirty="0"/>
              <a:t>Dividend Discount Model</a:t>
            </a:r>
          </a:p>
          <a:p>
            <a:pPr lvl="1"/>
            <a:r>
              <a:rPr lang="en-US" dirty="0"/>
              <a:t>Any of the traditional models can be used, although the constant dividend growth model (Gordon Model) may be more appropriate for REIT’s than many other stocks because the high required payout limits growth.</a:t>
            </a:r>
          </a:p>
          <a:p>
            <a:pPr lvl="2"/>
            <a:r>
              <a:rPr lang="en-US" dirty="0"/>
              <a:t>Div1/(r-g)</a:t>
            </a:r>
          </a:p>
          <a:p>
            <a:pPr lvl="3"/>
            <a:r>
              <a:rPr lang="en-US" dirty="0"/>
              <a:t>Div1</a:t>
            </a:r>
          </a:p>
        </p:txBody>
      </p:sp>
    </p:spTree>
    <p:extLst>
      <p:ext uri="{BB962C8B-B14F-4D97-AF65-F5344CB8AC3E}">
        <p14:creationId xmlns:p14="http://schemas.microsoft.com/office/powerpoint/2010/main" val="2833731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69C72-67FD-490E-A109-F40C746D4275}"/>
              </a:ext>
            </a:extLst>
          </p:cNvPr>
          <p:cNvSpPr>
            <a:spLocks noGrp="1"/>
          </p:cNvSpPr>
          <p:nvPr>
            <p:ph type="title"/>
          </p:nvPr>
        </p:nvSpPr>
        <p:spPr/>
        <p:txBody>
          <a:bodyPr>
            <a:normAutofit fontScale="90000"/>
          </a:bodyPr>
          <a:lstStyle/>
          <a:p>
            <a:r>
              <a:rPr lang="en-US" dirty="0"/>
              <a:t>Dividend Discount Model</a:t>
            </a:r>
          </a:p>
        </p:txBody>
      </p:sp>
      <p:sp>
        <p:nvSpPr>
          <p:cNvPr id="3" name="Content Placeholder 2">
            <a:extLst>
              <a:ext uri="{FF2B5EF4-FFF2-40B4-BE49-F238E27FC236}">
                <a16:creationId xmlns:a16="http://schemas.microsoft.com/office/drawing/2014/main" id="{9DFE47F7-D95B-421F-9B99-164B787642A0}"/>
              </a:ext>
            </a:extLst>
          </p:cNvPr>
          <p:cNvSpPr>
            <a:spLocks noGrp="1"/>
          </p:cNvSpPr>
          <p:nvPr>
            <p:ph idx="1"/>
          </p:nvPr>
        </p:nvSpPr>
        <p:spPr/>
        <p:txBody>
          <a:bodyPr/>
          <a:lstStyle/>
          <a:p>
            <a:r>
              <a:rPr lang="en-US" dirty="0"/>
              <a:t>Any of the traditional models can be used, although the constant dividend growth model (Gordon Model) may be more appropriate for REIT’s than many other stocks because the high required payout limits growth.</a:t>
            </a:r>
          </a:p>
          <a:p>
            <a:pPr lvl="1"/>
            <a:r>
              <a:rPr lang="en-US" dirty="0"/>
              <a:t>Div1/(r-g) = Price</a:t>
            </a:r>
          </a:p>
          <a:p>
            <a:pPr lvl="2"/>
            <a:r>
              <a:rPr lang="en-US" dirty="0"/>
              <a:t>Div1 = the dividend expected one year from today</a:t>
            </a:r>
          </a:p>
          <a:p>
            <a:pPr lvl="2"/>
            <a:r>
              <a:rPr lang="en-US" dirty="0"/>
              <a:t>g = estimated growth rate of dividend</a:t>
            </a:r>
          </a:p>
          <a:p>
            <a:pPr lvl="2"/>
            <a:r>
              <a:rPr lang="en-US" dirty="0"/>
              <a:t>r = the required return on this stock</a:t>
            </a:r>
          </a:p>
        </p:txBody>
      </p:sp>
    </p:spTree>
    <p:extLst>
      <p:ext uri="{BB962C8B-B14F-4D97-AF65-F5344CB8AC3E}">
        <p14:creationId xmlns:p14="http://schemas.microsoft.com/office/powerpoint/2010/main" val="3867250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9585-92AE-4C69-903C-5C38EFC6AF8E}"/>
              </a:ext>
            </a:extLst>
          </p:cNvPr>
          <p:cNvSpPr>
            <a:spLocks noGrp="1"/>
          </p:cNvSpPr>
          <p:nvPr>
            <p:ph type="title"/>
          </p:nvPr>
        </p:nvSpPr>
        <p:spPr/>
        <p:txBody>
          <a:bodyPr>
            <a:normAutofit fontScale="90000"/>
          </a:bodyPr>
          <a:lstStyle/>
          <a:p>
            <a:r>
              <a:rPr lang="en-US" dirty="0"/>
              <a:t>Multiple Analysis</a:t>
            </a:r>
          </a:p>
        </p:txBody>
      </p:sp>
      <p:sp>
        <p:nvSpPr>
          <p:cNvPr id="3" name="Content Placeholder 2">
            <a:extLst>
              <a:ext uri="{FF2B5EF4-FFF2-40B4-BE49-F238E27FC236}">
                <a16:creationId xmlns:a16="http://schemas.microsoft.com/office/drawing/2014/main" id="{5F5DDE10-4FAE-4982-B984-3C352B9C1B0F}"/>
              </a:ext>
            </a:extLst>
          </p:cNvPr>
          <p:cNvSpPr>
            <a:spLocks noGrp="1"/>
          </p:cNvSpPr>
          <p:nvPr>
            <p:ph idx="1"/>
          </p:nvPr>
        </p:nvSpPr>
        <p:spPr/>
        <p:txBody>
          <a:bodyPr/>
          <a:lstStyle/>
          <a:p>
            <a:r>
              <a:rPr lang="en-US" dirty="0"/>
              <a:t>For regular stocks, this would be an earnings per share multiple</a:t>
            </a:r>
          </a:p>
          <a:p>
            <a:r>
              <a:rPr lang="en-US" dirty="0"/>
              <a:t>For REIT’s, FFO is used instead of EPS</a:t>
            </a:r>
          </a:p>
          <a:p>
            <a:pPr lvl="1"/>
            <a:r>
              <a:rPr lang="en-US" dirty="0"/>
              <a:t>The proper multiple can be determined by looking at multiples for similar REIT’s</a:t>
            </a:r>
          </a:p>
          <a:p>
            <a:pPr lvl="2"/>
            <a:r>
              <a:rPr lang="en-US" dirty="0"/>
              <a:t>FFO * Multiple = Price</a:t>
            </a:r>
          </a:p>
          <a:p>
            <a:pPr lvl="1"/>
            <a:endParaRPr lang="en-US" dirty="0"/>
          </a:p>
        </p:txBody>
      </p:sp>
    </p:spTree>
    <p:extLst>
      <p:ext uri="{BB962C8B-B14F-4D97-AF65-F5344CB8AC3E}">
        <p14:creationId xmlns:p14="http://schemas.microsoft.com/office/powerpoint/2010/main" val="314636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085C-48EC-4FE6-B711-BD97B63F4F2B}"/>
              </a:ext>
            </a:extLst>
          </p:cNvPr>
          <p:cNvSpPr>
            <a:spLocks noGrp="1"/>
          </p:cNvSpPr>
          <p:nvPr>
            <p:ph type="title"/>
          </p:nvPr>
        </p:nvSpPr>
        <p:spPr/>
        <p:txBody>
          <a:bodyPr>
            <a:normAutofit fontScale="90000"/>
          </a:bodyPr>
          <a:lstStyle/>
          <a:p>
            <a:r>
              <a:rPr lang="en-US" dirty="0"/>
              <a:t>Net Asset Value</a:t>
            </a:r>
          </a:p>
        </p:txBody>
      </p:sp>
      <p:sp>
        <p:nvSpPr>
          <p:cNvPr id="3" name="Content Placeholder 2">
            <a:extLst>
              <a:ext uri="{FF2B5EF4-FFF2-40B4-BE49-F238E27FC236}">
                <a16:creationId xmlns:a16="http://schemas.microsoft.com/office/drawing/2014/main" id="{B8B119E5-3832-4A8A-A99B-054C2F58131E}"/>
              </a:ext>
            </a:extLst>
          </p:cNvPr>
          <p:cNvSpPr>
            <a:spLocks noGrp="1"/>
          </p:cNvSpPr>
          <p:nvPr>
            <p:ph idx="1"/>
          </p:nvPr>
        </p:nvSpPr>
        <p:spPr/>
        <p:txBody>
          <a:bodyPr/>
          <a:lstStyle/>
          <a:p>
            <a:r>
              <a:rPr lang="en-US" dirty="0"/>
              <a:t>Net Asset Value if the value of the real estate owned by the REIT</a:t>
            </a:r>
          </a:p>
          <a:p>
            <a:pPr lvl="1"/>
            <a:r>
              <a:rPr lang="en-US" dirty="0"/>
              <a:t>Since this is essentially what the REIT owns, it should also be the value of the REIT</a:t>
            </a:r>
          </a:p>
          <a:p>
            <a:r>
              <a:rPr lang="en-US" dirty="0"/>
              <a:t>The value of the real estate should be the sum of the value of each individual property</a:t>
            </a:r>
          </a:p>
          <a:p>
            <a:pPr lvl="1"/>
            <a:r>
              <a:rPr lang="en-US" dirty="0"/>
              <a:t>But the value of each individual property isn’t reported</a:t>
            </a:r>
          </a:p>
        </p:txBody>
      </p:sp>
    </p:spTree>
    <p:extLst>
      <p:ext uri="{BB962C8B-B14F-4D97-AF65-F5344CB8AC3E}">
        <p14:creationId xmlns:p14="http://schemas.microsoft.com/office/powerpoint/2010/main" val="3873231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557F9-2472-45F2-84D5-115CC06709C3}"/>
              </a:ext>
            </a:extLst>
          </p:cNvPr>
          <p:cNvSpPr>
            <a:spLocks noGrp="1"/>
          </p:cNvSpPr>
          <p:nvPr>
            <p:ph type="title"/>
          </p:nvPr>
        </p:nvSpPr>
        <p:spPr/>
        <p:txBody>
          <a:bodyPr>
            <a:normAutofit fontScale="90000"/>
          </a:bodyPr>
          <a:lstStyle/>
          <a:p>
            <a:r>
              <a:rPr lang="en-US" dirty="0"/>
              <a:t>NAV Estimates</a:t>
            </a:r>
          </a:p>
        </p:txBody>
      </p:sp>
      <p:sp>
        <p:nvSpPr>
          <p:cNvPr id="3" name="Content Placeholder 2">
            <a:extLst>
              <a:ext uri="{FF2B5EF4-FFF2-40B4-BE49-F238E27FC236}">
                <a16:creationId xmlns:a16="http://schemas.microsoft.com/office/drawing/2014/main" id="{2203FE24-AA32-46F2-8F37-92A356A15940}"/>
              </a:ext>
            </a:extLst>
          </p:cNvPr>
          <p:cNvSpPr>
            <a:spLocks noGrp="1"/>
          </p:cNvSpPr>
          <p:nvPr>
            <p:ph idx="1"/>
          </p:nvPr>
        </p:nvSpPr>
        <p:spPr/>
        <p:txBody>
          <a:bodyPr/>
          <a:lstStyle/>
          <a:p>
            <a:r>
              <a:rPr lang="en-US" dirty="0"/>
              <a:t>NOI for the combined properties must be estimated</a:t>
            </a:r>
          </a:p>
          <a:p>
            <a:pPr lvl="1"/>
            <a:r>
              <a:rPr lang="en-US" dirty="0"/>
              <a:t>One way to do this is to take the REIT NOI and add back in all expenses related to the REIT itself, as opposed to the properties</a:t>
            </a:r>
          </a:p>
          <a:p>
            <a:r>
              <a:rPr lang="en-US" dirty="0"/>
              <a:t>A blended capitalization rate must be estimated</a:t>
            </a:r>
          </a:p>
          <a:p>
            <a:pPr lvl="1"/>
            <a:r>
              <a:rPr lang="en-US" dirty="0"/>
              <a:t>Property is financed with equity and debt.</a:t>
            </a:r>
          </a:p>
          <a:p>
            <a:pPr lvl="1"/>
            <a:r>
              <a:rPr lang="en-US" dirty="0"/>
              <a:t>Therefore, the discount rate should be a weighted average of equity and debt expenses.</a:t>
            </a:r>
          </a:p>
        </p:txBody>
      </p:sp>
    </p:spTree>
    <p:extLst>
      <p:ext uri="{BB962C8B-B14F-4D97-AF65-F5344CB8AC3E}">
        <p14:creationId xmlns:p14="http://schemas.microsoft.com/office/powerpoint/2010/main" val="105580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20E13-819E-45C2-987B-A18E1711ABFE}"/>
              </a:ext>
            </a:extLst>
          </p:cNvPr>
          <p:cNvSpPr>
            <a:spLocks noGrp="1"/>
          </p:cNvSpPr>
          <p:nvPr>
            <p:ph type="title"/>
          </p:nvPr>
        </p:nvSpPr>
        <p:spPr/>
        <p:txBody>
          <a:bodyPr>
            <a:normAutofit fontScale="90000"/>
          </a:bodyPr>
          <a:lstStyle/>
          <a:p>
            <a:r>
              <a:rPr lang="en-US" dirty="0"/>
              <a:t>REIT’s</a:t>
            </a:r>
          </a:p>
        </p:txBody>
      </p:sp>
      <p:sp>
        <p:nvSpPr>
          <p:cNvPr id="3" name="Content Placeholder 2">
            <a:extLst>
              <a:ext uri="{FF2B5EF4-FFF2-40B4-BE49-F238E27FC236}">
                <a16:creationId xmlns:a16="http://schemas.microsoft.com/office/drawing/2014/main" id="{CBA49481-92E5-4F3B-B331-2CC7F0652B76}"/>
              </a:ext>
            </a:extLst>
          </p:cNvPr>
          <p:cNvSpPr>
            <a:spLocks noGrp="1"/>
          </p:cNvSpPr>
          <p:nvPr>
            <p:ph idx="1"/>
          </p:nvPr>
        </p:nvSpPr>
        <p:spPr/>
        <p:txBody>
          <a:bodyPr/>
          <a:lstStyle/>
          <a:p>
            <a:r>
              <a:rPr lang="en-US" dirty="0"/>
              <a:t>Real Estate Investment Trusts</a:t>
            </a:r>
          </a:p>
          <a:p>
            <a:pPr lvl="1"/>
            <a:r>
              <a:rPr lang="en-US" dirty="0"/>
              <a:t>Sort of like mutual funds for real estate</a:t>
            </a:r>
          </a:p>
          <a:p>
            <a:pPr lvl="1"/>
            <a:r>
              <a:rPr lang="en-US" dirty="0"/>
              <a:t>With the same purpose, to make it easier for smaller investors, including individuals, to invest in real estate</a:t>
            </a:r>
          </a:p>
          <a:p>
            <a:r>
              <a:rPr lang="en-US" dirty="0"/>
              <a:t>An increasing source of real estate capital</a:t>
            </a:r>
          </a:p>
          <a:p>
            <a:pPr lvl="1"/>
            <a:r>
              <a:rPr lang="en-US" dirty="0"/>
              <a:t>Both commercial and residential</a:t>
            </a:r>
          </a:p>
          <a:p>
            <a:pPr lvl="1"/>
            <a:r>
              <a:rPr lang="en-US" dirty="0"/>
              <a:t>Mostly equity, but increasing debt source as well</a:t>
            </a:r>
          </a:p>
        </p:txBody>
      </p:sp>
    </p:spTree>
    <p:extLst>
      <p:ext uri="{BB962C8B-B14F-4D97-AF65-F5344CB8AC3E}">
        <p14:creationId xmlns:p14="http://schemas.microsoft.com/office/powerpoint/2010/main" val="3770161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3AD9A-347B-43D4-86AC-18AF30A138BB}"/>
              </a:ext>
            </a:extLst>
          </p:cNvPr>
          <p:cNvSpPr>
            <a:spLocks noGrp="1"/>
          </p:cNvSpPr>
          <p:nvPr>
            <p:ph type="title"/>
          </p:nvPr>
        </p:nvSpPr>
        <p:spPr/>
        <p:txBody>
          <a:bodyPr>
            <a:normAutofit fontScale="90000"/>
          </a:bodyPr>
          <a:lstStyle/>
          <a:p>
            <a:r>
              <a:rPr lang="en-US" dirty="0"/>
              <a:t>NAV</a:t>
            </a:r>
          </a:p>
        </p:txBody>
      </p:sp>
      <p:sp>
        <p:nvSpPr>
          <p:cNvPr id="3" name="Content Placeholder 2">
            <a:extLst>
              <a:ext uri="{FF2B5EF4-FFF2-40B4-BE49-F238E27FC236}">
                <a16:creationId xmlns:a16="http://schemas.microsoft.com/office/drawing/2014/main" id="{C5FE7743-0E82-4A57-AD4E-7E004A05E048}"/>
              </a:ext>
            </a:extLst>
          </p:cNvPr>
          <p:cNvSpPr>
            <a:spLocks noGrp="1"/>
          </p:cNvSpPr>
          <p:nvPr>
            <p:ph idx="1"/>
          </p:nvPr>
        </p:nvSpPr>
        <p:spPr/>
        <p:txBody>
          <a:bodyPr>
            <a:normAutofit fontScale="92500" lnSpcReduction="10000"/>
          </a:bodyPr>
          <a:lstStyle/>
          <a:p>
            <a:r>
              <a:rPr lang="en-US" dirty="0"/>
              <a:t>Again any model of valuing annuities may be used.</a:t>
            </a:r>
          </a:p>
          <a:p>
            <a:r>
              <a:rPr lang="en-US" dirty="0"/>
              <a:t>The Constant Growth Model may again be appropriate.</a:t>
            </a:r>
          </a:p>
          <a:p>
            <a:pPr lvl="2"/>
            <a:r>
              <a:rPr lang="en-US" dirty="0"/>
              <a:t>Not constant dividend growth model, because we are not modeling dividends</a:t>
            </a:r>
          </a:p>
          <a:p>
            <a:r>
              <a:rPr lang="en-US" dirty="0"/>
              <a:t>NAV = NOI1/(r-g)</a:t>
            </a:r>
          </a:p>
          <a:p>
            <a:pPr lvl="1"/>
            <a:r>
              <a:rPr lang="en-US" dirty="0"/>
              <a:t>NOI1 = Net Operating Income one year from today</a:t>
            </a:r>
          </a:p>
          <a:p>
            <a:pPr lvl="1"/>
            <a:r>
              <a:rPr lang="en-US" dirty="0"/>
              <a:t>r = blended capitalization rate</a:t>
            </a:r>
          </a:p>
          <a:p>
            <a:pPr lvl="1"/>
            <a:r>
              <a:rPr lang="en-US" dirty="0"/>
              <a:t>g = the growth rate of net operating income</a:t>
            </a:r>
          </a:p>
          <a:p>
            <a:r>
              <a:rPr lang="en-US" dirty="0"/>
              <a:t>The NAV represents the value of all the real estate, but only part of that real estate is financed by equity.</a:t>
            </a:r>
          </a:p>
        </p:txBody>
      </p:sp>
    </p:spTree>
    <p:extLst>
      <p:ext uri="{BB962C8B-B14F-4D97-AF65-F5344CB8AC3E}">
        <p14:creationId xmlns:p14="http://schemas.microsoft.com/office/powerpoint/2010/main" val="3814123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47644-4459-4C77-BEC7-250E2C577F7A}"/>
              </a:ext>
            </a:extLst>
          </p:cNvPr>
          <p:cNvSpPr>
            <a:spLocks noGrp="1"/>
          </p:cNvSpPr>
          <p:nvPr>
            <p:ph type="title"/>
          </p:nvPr>
        </p:nvSpPr>
        <p:spPr/>
        <p:txBody>
          <a:bodyPr>
            <a:normAutofit fontScale="90000"/>
          </a:bodyPr>
          <a:lstStyle/>
          <a:p>
            <a:r>
              <a:rPr lang="en-US" dirty="0"/>
              <a:t>Value of REIT Stock and NAV</a:t>
            </a:r>
          </a:p>
        </p:txBody>
      </p:sp>
      <p:sp>
        <p:nvSpPr>
          <p:cNvPr id="3" name="Content Placeholder 2">
            <a:extLst>
              <a:ext uri="{FF2B5EF4-FFF2-40B4-BE49-F238E27FC236}">
                <a16:creationId xmlns:a16="http://schemas.microsoft.com/office/drawing/2014/main" id="{DD0A5B38-4E5D-439D-AFC1-C79CC9314859}"/>
              </a:ext>
            </a:extLst>
          </p:cNvPr>
          <p:cNvSpPr>
            <a:spLocks noGrp="1"/>
          </p:cNvSpPr>
          <p:nvPr>
            <p:ph idx="1"/>
          </p:nvPr>
        </p:nvSpPr>
        <p:spPr/>
        <p:txBody>
          <a:bodyPr/>
          <a:lstStyle/>
          <a:p>
            <a:r>
              <a:rPr lang="en-US" dirty="0"/>
              <a:t>Because debt also has a claim to the NAV, the value of debt must be subtracted from NAV to find the value of equity.</a:t>
            </a:r>
          </a:p>
          <a:p>
            <a:pPr lvl="1"/>
            <a:r>
              <a:rPr lang="en-US" dirty="0"/>
              <a:t>REIT Equity = NAV - Debt</a:t>
            </a:r>
          </a:p>
        </p:txBody>
      </p:sp>
    </p:spTree>
    <p:extLst>
      <p:ext uri="{BB962C8B-B14F-4D97-AF65-F5344CB8AC3E}">
        <p14:creationId xmlns:p14="http://schemas.microsoft.com/office/powerpoint/2010/main" val="4008109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89B4E-D30D-4D55-963A-050EE8ABC991}"/>
              </a:ext>
            </a:extLst>
          </p:cNvPr>
          <p:cNvSpPr>
            <a:spLocks noGrp="1"/>
          </p:cNvSpPr>
          <p:nvPr>
            <p:ph type="title"/>
          </p:nvPr>
        </p:nvSpPr>
        <p:spPr/>
        <p:txBody>
          <a:bodyPr>
            <a:normAutofit fontScale="90000"/>
          </a:bodyPr>
          <a:lstStyle/>
          <a:p>
            <a:r>
              <a:rPr lang="en-US" dirty="0"/>
              <a:t>Differences With Book</a:t>
            </a:r>
          </a:p>
        </p:txBody>
      </p:sp>
      <p:sp>
        <p:nvSpPr>
          <p:cNvPr id="3" name="Content Placeholder 2">
            <a:extLst>
              <a:ext uri="{FF2B5EF4-FFF2-40B4-BE49-F238E27FC236}">
                <a16:creationId xmlns:a16="http://schemas.microsoft.com/office/drawing/2014/main" id="{B03BBC04-8242-40BB-9DD0-41426A749404}"/>
              </a:ext>
            </a:extLst>
          </p:cNvPr>
          <p:cNvSpPr>
            <a:spLocks noGrp="1"/>
          </p:cNvSpPr>
          <p:nvPr>
            <p:ph idx="1"/>
          </p:nvPr>
        </p:nvSpPr>
        <p:spPr/>
        <p:txBody>
          <a:bodyPr>
            <a:normAutofit lnSpcReduction="10000"/>
          </a:bodyPr>
          <a:lstStyle/>
          <a:p>
            <a:r>
              <a:rPr lang="en-US" dirty="0"/>
              <a:t>Some of you may notice the NAV model in this presentation looks different from the one in the book.</a:t>
            </a:r>
          </a:p>
          <a:p>
            <a:r>
              <a:rPr lang="en-US" dirty="0"/>
              <a:t>It is actually not different.</a:t>
            </a:r>
          </a:p>
          <a:p>
            <a:pPr lvl="1"/>
            <a:r>
              <a:rPr lang="en-US" dirty="0"/>
              <a:t>The book is using the model for a perpetuity</a:t>
            </a:r>
          </a:p>
          <a:p>
            <a:pPr lvl="2"/>
            <a:r>
              <a:rPr lang="en-US" dirty="0"/>
              <a:t>In a perpetuity, the same cash flow continues forever with no growth.</a:t>
            </a:r>
          </a:p>
          <a:p>
            <a:pPr lvl="1"/>
            <a:r>
              <a:rPr lang="en-US" dirty="0"/>
              <a:t>Notice, if the growth rate is zero in the constant growth formula, it looks almost the same as the book.</a:t>
            </a:r>
          </a:p>
          <a:p>
            <a:pPr lvl="2"/>
            <a:r>
              <a:rPr lang="en-US" dirty="0"/>
              <a:t>NOI1/r</a:t>
            </a:r>
          </a:p>
          <a:p>
            <a:pPr lvl="3"/>
            <a:r>
              <a:rPr lang="en-US" dirty="0"/>
              <a:t>The only difference is that the NOI one year from now is specified, but that makes no difference anymore because there is no growth, so NOI doesn’t change.</a:t>
            </a:r>
          </a:p>
        </p:txBody>
      </p:sp>
    </p:spTree>
    <p:extLst>
      <p:ext uri="{BB962C8B-B14F-4D97-AF65-F5344CB8AC3E}">
        <p14:creationId xmlns:p14="http://schemas.microsoft.com/office/powerpoint/2010/main" val="189320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92FC-F16B-410D-B537-5C0C56A94B10}"/>
              </a:ext>
            </a:extLst>
          </p:cNvPr>
          <p:cNvSpPr>
            <a:spLocks noGrp="1"/>
          </p:cNvSpPr>
          <p:nvPr>
            <p:ph type="title"/>
          </p:nvPr>
        </p:nvSpPr>
        <p:spPr/>
        <p:txBody>
          <a:bodyPr>
            <a:normAutofit fontScale="90000"/>
          </a:bodyPr>
          <a:lstStyle/>
          <a:p>
            <a:r>
              <a:rPr lang="en-US" dirty="0"/>
              <a:t>Why?</a:t>
            </a:r>
          </a:p>
        </p:txBody>
      </p:sp>
      <p:sp>
        <p:nvSpPr>
          <p:cNvPr id="3" name="Content Placeholder 2">
            <a:extLst>
              <a:ext uri="{FF2B5EF4-FFF2-40B4-BE49-F238E27FC236}">
                <a16:creationId xmlns:a16="http://schemas.microsoft.com/office/drawing/2014/main" id="{2EABCAB6-AE1D-4CF9-B268-5885C52B3F17}"/>
              </a:ext>
            </a:extLst>
          </p:cNvPr>
          <p:cNvSpPr>
            <a:spLocks noGrp="1"/>
          </p:cNvSpPr>
          <p:nvPr>
            <p:ph idx="1"/>
          </p:nvPr>
        </p:nvSpPr>
        <p:spPr/>
        <p:txBody>
          <a:bodyPr/>
          <a:lstStyle/>
          <a:p>
            <a:r>
              <a:rPr lang="en-US" dirty="0"/>
              <a:t>Why did I change the formula from the book?</a:t>
            </a:r>
          </a:p>
          <a:p>
            <a:r>
              <a:rPr lang="en-US" dirty="0"/>
              <a:t>Because the example in the book assumed growth for dividends but no growth for NOI.</a:t>
            </a:r>
          </a:p>
          <a:p>
            <a:pPr lvl="1"/>
            <a:r>
              <a:rPr lang="en-US" dirty="0"/>
              <a:t>How are dividends supposed to grow if NOI does not grow?</a:t>
            </a:r>
          </a:p>
          <a:p>
            <a:pPr lvl="2"/>
            <a:r>
              <a:rPr lang="en-US" dirty="0"/>
              <a:t>The two assumptions are inconsistent for the same REIT</a:t>
            </a:r>
          </a:p>
          <a:p>
            <a:pPr lvl="2"/>
            <a:r>
              <a:rPr lang="en-US" dirty="0"/>
              <a:t>So it is no surprise the NAV estimate in the book is lower than the others.</a:t>
            </a:r>
          </a:p>
          <a:p>
            <a:r>
              <a:rPr lang="en-US" dirty="0"/>
              <a:t>NOI does not have to grow at the same rate as dividends</a:t>
            </a:r>
          </a:p>
          <a:p>
            <a:pPr lvl="1"/>
            <a:r>
              <a:rPr lang="en-US" dirty="0"/>
              <a:t>The use of debt as leverage may allow dividends to grow faster.</a:t>
            </a:r>
          </a:p>
        </p:txBody>
      </p:sp>
    </p:spTree>
    <p:extLst>
      <p:ext uri="{BB962C8B-B14F-4D97-AF65-F5344CB8AC3E}">
        <p14:creationId xmlns:p14="http://schemas.microsoft.com/office/powerpoint/2010/main" val="4202373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919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F638D-7934-4D06-BD48-08461429E7D2}"/>
              </a:ext>
            </a:extLst>
          </p:cNvPr>
          <p:cNvSpPr>
            <a:spLocks noGrp="1"/>
          </p:cNvSpPr>
          <p:nvPr>
            <p:ph type="title"/>
          </p:nvPr>
        </p:nvSpPr>
        <p:spPr/>
        <p:txBody>
          <a:bodyPr>
            <a:normAutofit fontScale="90000"/>
          </a:bodyPr>
          <a:lstStyle/>
          <a:p>
            <a:r>
              <a:rPr lang="en-US" dirty="0"/>
              <a:t>Benefits of REIT Status</a:t>
            </a:r>
          </a:p>
        </p:txBody>
      </p:sp>
      <p:sp>
        <p:nvSpPr>
          <p:cNvPr id="3" name="Content Placeholder 2">
            <a:extLst>
              <a:ext uri="{FF2B5EF4-FFF2-40B4-BE49-F238E27FC236}">
                <a16:creationId xmlns:a16="http://schemas.microsoft.com/office/drawing/2014/main" id="{90560FD1-1E62-4C0B-BD7D-925D27E24A02}"/>
              </a:ext>
            </a:extLst>
          </p:cNvPr>
          <p:cNvSpPr>
            <a:spLocks noGrp="1"/>
          </p:cNvSpPr>
          <p:nvPr>
            <p:ph idx="1"/>
          </p:nvPr>
        </p:nvSpPr>
        <p:spPr/>
        <p:txBody>
          <a:bodyPr/>
          <a:lstStyle/>
          <a:p>
            <a:r>
              <a:rPr lang="en-US" dirty="0"/>
              <a:t>The REIT itself does not pay federal income tax. </a:t>
            </a:r>
          </a:p>
        </p:txBody>
      </p:sp>
    </p:spTree>
    <p:extLst>
      <p:ext uri="{BB962C8B-B14F-4D97-AF65-F5344CB8AC3E}">
        <p14:creationId xmlns:p14="http://schemas.microsoft.com/office/powerpoint/2010/main" val="92788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6DFA-F889-447D-AC2F-30FE914B88A6}"/>
              </a:ext>
            </a:extLst>
          </p:cNvPr>
          <p:cNvSpPr>
            <a:spLocks noGrp="1"/>
          </p:cNvSpPr>
          <p:nvPr>
            <p:ph type="title"/>
          </p:nvPr>
        </p:nvSpPr>
        <p:spPr/>
        <p:txBody>
          <a:bodyPr>
            <a:normAutofit fontScale="90000"/>
          </a:bodyPr>
          <a:lstStyle/>
          <a:p>
            <a:r>
              <a:rPr lang="en-US" dirty="0"/>
              <a:t>Selected REIT Requirements</a:t>
            </a:r>
          </a:p>
        </p:txBody>
      </p:sp>
      <p:sp>
        <p:nvSpPr>
          <p:cNvPr id="3" name="Content Placeholder 2">
            <a:extLst>
              <a:ext uri="{FF2B5EF4-FFF2-40B4-BE49-F238E27FC236}">
                <a16:creationId xmlns:a16="http://schemas.microsoft.com/office/drawing/2014/main" id="{DDC1D242-C82E-4461-B511-532B42B529F1}"/>
              </a:ext>
            </a:extLst>
          </p:cNvPr>
          <p:cNvSpPr>
            <a:spLocks noGrp="1"/>
          </p:cNvSpPr>
          <p:nvPr>
            <p:ph idx="1"/>
          </p:nvPr>
        </p:nvSpPr>
        <p:spPr/>
        <p:txBody>
          <a:bodyPr/>
          <a:lstStyle/>
          <a:p>
            <a:r>
              <a:rPr lang="en-US" dirty="0"/>
              <a:t>75% of assets must consist of real estate, cash, and government securities</a:t>
            </a:r>
          </a:p>
          <a:p>
            <a:pPr lvl="1"/>
            <a:r>
              <a:rPr lang="en-US" dirty="0"/>
              <a:t>Essentially they must be in the business of holding real estate, not something else.</a:t>
            </a:r>
          </a:p>
          <a:p>
            <a:pPr lvl="1"/>
            <a:r>
              <a:rPr lang="en-US" dirty="0"/>
              <a:t>They can hold real estate, not trade real estate or develop real estate</a:t>
            </a:r>
          </a:p>
          <a:p>
            <a:pPr lvl="2"/>
            <a:r>
              <a:rPr lang="en-US" dirty="0"/>
              <a:t>They can now engage in management functions.</a:t>
            </a:r>
          </a:p>
          <a:p>
            <a:r>
              <a:rPr lang="en-US" dirty="0"/>
              <a:t>REIT’s must distribute 90% of taxable income to shareholders</a:t>
            </a:r>
          </a:p>
          <a:p>
            <a:pPr lvl="1"/>
            <a:r>
              <a:rPr lang="en-US" dirty="0"/>
              <a:t>This really limits the REIT’s ability to grow without raising capital</a:t>
            </a:r>
          </a:p>
        </p:txBody>
      </p:sp>
    </p:spTree>
    <p:extLst>
      <p:ext uri="{BB962C8B-B14F-4D97-AF65-F5344CB8AC3E}">
        <p14:creationId xmlns:p14="http://schemas.microsoft.com/office/powerpoint/2010/main" val="3914089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35A83-FFF3-45CA-92AB-02BC7CBA7E66}"/>
              </a:ext>
            </a:extLst>
          </p:cNvPr>
          <p:cNvSpPr>
            <a:spLocks noGrp="1"/>
          </p:cNvSpPr>
          <p:nvPr>
            <p:ph type="title"/>
          </p:nvPr>
        </p:nvSpPr>
        <p:spPr/>
        <p:txBody>
          <a:bodyPr>
            <a:normAutofit fontScale="90000"/>
          </a:bodyPr>
          <a:lstStyle/>
          <a:p>
            <a:r>
              <a:rPr lang="en-US" dirty="0"/>
              <a:t>Types of REIT’s</a:t>
            </a:r>
          </a:p>
        </p:txBody>
      </p:sp>
      <p:sp>
        <p:nvSpPr>
          <p:cNvPr id="3" name="Content Placeholder 2">
            <a:extLst>
              <a:ext uri="{FF2B5EF4-FFF2-40B4-BE49-F238E27FC236}">
                <a16:creationId xmlns:a16="http://schemas.microsoft.com/office/drawing/2014/main" id="{B7BB44C9-42AC-45D0-AEDB-04D5CCF8D36C}"/>
              </a:ext>
            </a:extLst>
          </p:cNvPr>
          <p:cNvSpPr>
            <a:spLocks noGrp="1"/>
          </p:cNvSpPr>
          <p:nvPr>
            <p:ph idx="1"/>
          </p:nvPr>
        </p:nvSpPr>
        <p:spPr/>
        <p:txBody>
          <a:bodyPr>
            <a:normAutofit fontScale="92500" lnSpcReduction="10000"/>
          </a:bodyPr>
          <a:lstStyle/>
          <a:p>
            <a:r>
              <a:rPr lang="en-US" dirty="0"/>
              <a:t>Equity REIT’s</a:t>
            </a:r>
          </a:p>
          <a:p>
            <a:pPr lvl="1"/>
            <a:r>
              <a:rPr lang="en-US" dirty="0"/>
              <a:t>The type most often associated with REIT’s</a:t>
            </a:r>
          </a:p>
          <a:p>
            <a:pPr lvl="1"/>
            <a:r>
              <a:rPr lang="en-US" dirty="0"/>
              <a:t>Often specialize by property type, geographic area, or both</a:t>
            </a:r>
          </a:p>
          <a:p>
            <a:pPr lvl="1"/>
            <a:r>
              <a:rPr lang="en-US" dirty="0"/>
              <a:t>Like a mutual fund for stocks, allows smaller equity investors to achieve diversification and professional management benefits for real estate.</a:t>
            </a:r>
          </a:p>
          <a:p>
            <a:pPr lvl="1"/>
            <a:r>
              <a:rPr lang="en-US" dirty="0"/>
              <a:t>Because they are publicly traded, also offer liquidity advantages</a:t>
            </a:r>
          </a:p>
          <a:p>
            <a:r>
              <a:rPr lang="en-US" dirty="0"/>
              <a:t>Mortgage REIT’s</a:t>
            </a:r>
          </a:p>
          <a:p>
            <a:pPr lvl="1"/>
            <a:r>
              <a:rPr lang="en-US" dirty="0"/>
              <a:t>Invest in real estate mortgages, but otherwise offer the same advantages of equity REIT’s</a:t>
            </a:r>
          </a:p>
          <a:p>
            <a:pPr lvl="1"/>
            <a:r>
              <a:rPr lang="en-US" dirty="0"/>
              <a:t>An important source of debt financing for real estate.</a:t>
            </a:r>
          </a:p>
        </p:txBody>
      </p:sp>
    </p:spTree>
    <p:extLst>
      <p:ext uri="{BB962C8B-B14F-4D97-AF65-F5344CB8AC3E}">
        <p14:creationId xmlns:p14="http://schemas.microsoft.com/office/powerpoint/2010/main" val="196522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B92C-80AD-4B8B-B655-5A8004598997}"/>
              </a:ext>
            </a:extLst>
          </p:cNvPr>
          <p:cNvSpPr>
            <a:spLocks noGrp="1"/>
          </p:cNvSpPr>
          <p:nvPr>
            <p:ph type="title"/>
          </p:nvPr>
        </p:nvSpPr>
        <p:spPr/>
        <p:txBody>
          <a:bodyPr>
            <a:normAutofit fontScale="90000"/>
          </a:bodyPr>
          <a:lstStyle/>
          <a:p>
            <a:r>
              <a:rPr lang="en-US" dirty="0"/>
              <a:t>Types of REIT’s</a:t>
            </a:r>
          </a:p>
        </p:txBody>
      </p:sp>
      <p:sp>
        <p:nvSpPr>
          <p:cNvPr id="3" name="Content Placeholder 2">
            <a:extLst>
              <a:ext uri="{FF2B5EF4-FFF2-40B4-BE49-F238E27FC236}">
                <a16:creationId xmlns:a16="http://schemas.microsoft.com/office/drawing/2014/main" id="{F122155C-1804-4AF7-B8BD-14EBC79B919D}"/>
              </a:ext>
            </a:extLst>
          </p:cNvPr>
          <p:cNvSpPr>
            <a:spLocks noGrp="1"/>
          </p:cNvSpPr>
          <p:nvPr>
            <p:ph idx="1"/>
          </p:nvPr>
        </p:nvSpPr>
        <p:spPr/>
        <p:txBody>
          <a:bodyPr/>
          <a:lstStyle/>
          <a:p>
            <a:r>
              <a:rPr lang="en-US" dirty="0"/>
              <a:t>Public Unlisted REIT’s</a:t>
            </a:r>
          </a:p>
          <a:p>
            <a:pPr lvl="1"/>
            <a:r>
              <a:rPr lang="en-US" dirty="0"/>
              <a:t>REIT’s that are not traded on a publicly available exchange</a:t>
            </a:r>
          </a:p>
        </p:txBody>
      </p:sp>
    </p:spTree>
    <p:extLst>
      <p:ext uri="{BB962C8B-B14F-4D97-AF65-F5344CB8AC3E}">
        <p14:creationId xmlns:p14="http://schemas.microsoft.com/office/powerpoint/2010/main" val="931570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DB7F-EBEB-405C-9E64-DA4A7090046C}"/>
              </a:ext>
            </a:extLst>
          </p:cNvPr>
          <p:cNvSpPr>
            <a:spLocks noGrp="1"/>
          </p:cNvSpPr>
          <p:nvPr>
            <p:ph type="title"/>
          </p:nvPr>
        </p:nvSpPr>
        <p:spPr/>
        <p:txBody>
          <a:bodyPr>
            <a:normAutofit fontScale="90000"/>
          </a:bodyPr>
          <a:lstStyle/>
          <a:p>
            <a:r>
              <a:rPr lang="en-US" dirty="0"/>
              <a:t>EPS vs FFO</a:t>
            </a:r>
          </a:p>
        </p:txBody>
      </p:sp>
      <p:sp>
        <p:nvSpPr>
          <p:cNvPr id="3" name="Content Placeholder 2">
            <a:extLst>
              <a:ext uri="{FF2B5EF4-FFF2-40B4-BE49-F238E27FC236}">
                <a16:creationId xmlns:a16="http://schemas.microsoft.com/office/drawing/2014/main" id="{34948E04-3E37-4869-9097-275C262A4041}"/>
              </a:ext>
            </a:extLst>
          </p:cNvPr>
          <p:cNvSpPr>
            <a:spLocks noGrp="1"/>
          </p:cNvSpPr>
          <p:nvPr>
            <p:ph idx="1"/>
          </p:nvPr>
        </p:nvSpPr>
        <p:spPr/>
        <p:txBody>
          <a:bodyPr/>
          <a:lstStyle/>
          <a:p>
            <a:r>
              <a:rPr lang="en-US" dirty="0"/>
              <a:t>Earnings per share (EPS) is not a good measure of REIT performance because of the impact of depreciation.</a:t>
            </a:r>
          </a:p>
          <a:p>
            <a:pPr lvl="1"/>
            <a:r>
              <a:rPr lang="en-US" dirty="0"/>
              <a:t>Depreciation is proportionately large for REIT’s because they hold mostly real estate</a:t>
            </a:r>
          </a:p>
          <a:p>
            <a:pPr lvl="1"/>
            <a:r>
              <a:rPr lang="en-US" dirty="0"/>
              <a:t>Real Estate probably is not declining in value, even if depreciation says it is.</a:t>
            </a:r>
          </a:p>
          <a:p>
            <a:r>
              <a:rPr lang="en-US" dirty="0"/>
              <a:t>Funds from operations (FFO), is generally a preferred approach to measuring REIT performance</a:t>
            </a:r>
          </a:p>
        </p:txBody>
      </p:sp>
    </p:spTree>
    <p:extLst>
      <p:ext uri="{BB962C8B-B14F-4D97-AF65-F5344CB8AC3E}">
        <p14:creationId xmlns:p14="http://schemas.microsoft.com/office/powerpoint/2010/main" val="2711838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F463-2AD0-4212-90DF-C8E17568C248}"/>
              </a:ext>
            </a:extLst>
          </p:cNvPr>
          <p:cNvSpPr>
            <a:spLocks noGrp="1"/>
          </p:cNvSpPr>
          <p:nvPr>
            <p:ph type="title"/>
          </p:nvPr>
        </p:nvSpPr>
        <p:spPr/>
        <p:txBody>
          <a:bodyPr>
            <a:normAutofit fontScale="90000"/>
          </a:bodyPr>
          <a:lstStyle/>
          <a:p>
            <a:r>
              <a:rPr lang="en-US" dirty="0"/>
              <a:t>FFO Calculation</a:t>
            </a:r>
          </a:p>
        </p:txBody>
      </p:sp>
      <p:sp>
        <p:nvSpPr>
          <p:cNvPr id="3" name="Content Placeholder 2">
            <a:extLst>
              <a:ext uri="{FF2B5EF4-FFF2-40B4-BE49-F238E27FC236}">
                <a16:creationId xmlns:a16="http://schemas.microsoft.com/office/drawing/2014/main" id="{8D6745A4-E0E6-4175-A706-30E4C188AAB2}"/>
              </a:ext>
            </a:extLst>
          </p:cNvPr>
          <p:cNvSpPr>
            <a:spLocks noGrp="1"/>
          </p:cNvSpPr>
          <p:nvPr>
            <p:ph idx="1"/>
          </p:nvPr>
        </p:nvSpPr>
        <p:spPr/>
        <p:txBody>
          <a:bodyPr/>
          <a:lstStyle/>
          <a:p>
            <a:r>
              <a:rPr lang="en-US" dirty="0"/>
              <a:t>Formally</a:t>
            </a:r>
          </a:p>
          <a:p>
            <a:pPr lvl="1"/>
            <a:r>
              <a:rPr lang="en-US" dirty="0"/>
              <a:t>FFO = Net Income + Depreciation + Amortization – Gains on sale of property</a:t>
            </a:r>
          </a:p>
          <a:p>
            <a:pPr lvl="2"/>
            <a:r>
              <a:rPr lang="en-US" dirty="0"/>
              <a:t>For a simplified example as in the book, FFO is just equal to NOI.</a:t>
            </a:r>
          </a:p>
          <a:p>
            <a:pPr lvl="1"/>
            <a:r>
              <a:rPr lang="en-US" dirty="0"/>
              <a:t>Gains on sale of property are excluded because they are not expected to be continuing cash flow available to shareholders</a:t>
            </a:r>
          </a:p>
          <a:p>
            <a:pPr lvl="2"/>
            <a:r>
              <a:rPr lang="en-US" dirty="0"/>
              <a:t>In fact, those gains will probably be used to purchase more property.</a:t>
            </a:r>
          </a:p>
        </p:txBody>
      </p:sp>
    </p:spTree>
    <p:extLst>
      <p:ext uri="{BB962C8B-B14F-4D97-AF65-F5344CB8AC3E}">
        <p14:creationId xmlns:p14="http://schemas.microsoft.com/office/powerpoint/2010/main" val="1787559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EB4A1-9498-40A6-8238-6F14030CA8A0}"/>
              </a:ext>
            </a:extLst>
          </p:cNvPr>
          <p:cNvSpPr>
            <a:spLocks noGrp="1"/>
          </p:cNvSpPr>
          <p:nvPr>
            <p:ph type="title"/>
          </p:nvPr>
        </p:nvSpPr>
        <p:spPr/>
        <p:txBody>
          <a:bodyPr>
            <a:normAutofit fontScale="90000"/>
          </a:bodyPr>
          <a:lstStyle/>
          <a:p>
            <a:r>
              <a:rPr lang="en-US" dirty="0"/>
              <a:t>NAV</a:t>
            </a:r>
          </a:p>
        </p:txBody>
      </p:sp>
      <p:sp>
        <p:nvSpPr>
          <p:cNvPr id="3" name="Content Placeholder 2">
            <a:extLst>
              <a:ext uri="{FF2B5EF4-FFF2-40B4-BE49-F238E27FC236}">
                <a16:creationId xmlns:a16="http://schemas.microsoft.com/office/drawing/2014/main" id="{A4C32EA2-860A-4174-A202-666192D9600B}"/>
              </a:ext>
            </a:extLst>
          </p:cNvPr>
          <p:cNvSpPr>
            <a:spLocks noGrp="1"/>
          </p:cNvSpPr>
          <p:nvPr>
            <p:ph idx="1"/>
          </p:nvPr>
        </p:nvSpPr>
        <p:spPr/>
        <p:txBody>
          <a:bodyPr/>
          <a:lstStyle/>
          <a:p>
            <a:r>
              <a:rPr lang="en-US" dirty="0"/>
              <a:t>Net Asset Value (NAV) is the net market value of all the REIT’s assets, net of any debts</a:t>
            </a:r>
          </a:p>
          <a:p>
            <a:r>
              <a:rPr lang="en-US" dirty="0"/>
              <a:t>NAV is often used as a reference point for REIT management.</a:t>
            </a:r>
          </a:p>
          <a:p>
            <a:r>
              <a:rPr lang="en-US" dirty="0"/>
              <a:t>If the REIT is trading above it’s NAV, management is doing a good job.</a:t>
            </a:r>
          </a:p>
          <a:p>
            <a:pPr lvl="1"/>
            <a:r>
              <a:rPr lang="en-US" dirty="0"/>
              <a:t>And the REIT should be able to finance projects inexpensively using its own shares.</a:t>
            </a:r>
          </a:p>
        </p:txBody>
      </p:sp>
    </p:spTree>
    <p:extLst>
      <p:ext uri="{BB962C8B-B14F-4D97-AF65-F5344CB8AC3E}">
        <p14:creationId xmlns:p14="http://schemas.microsoft.com/office/powerpoint/2010/main" val="2328221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9087</TotalTime>
  <Words>1415</Words>
  <Application>Microsoft Office PowerPoint</Application>
  <PresentationFormat>Widescreen</PresentationFormat>
  <Paragraphs>132</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REIT’s</vt:lpstr>
      <vt:lpstr>REIT’s</vt:lpstr>
      <vt:lpstr>Benefits of REIT Status</vt:lpstr>
      <vt:lpstr>Selected REIT Requirements</vt:lpstr>
      <vt:lpstr>Types of REIT’s</vt:lpstr>
      <vt:lpstr>Types of REIT’s</vt:lpstr>
      <vt:lpstr>EPS vs FFO</vt:lpstr>
      <vt:lpstr>FFO Calculation</vt:lpstr>
      <vt:lpstr>NAV</vt:lpstr>
      <vt:lpstr>Methods of REIT Growth</vt:lpstr>
      <vt:lpstr>Methods of REIT Growth</vt:lpstr>
      <vt:lpstr>Methods of REIT Growth</vt:lpstr>
      <vt:lpstr>Dividends</vt:lpstr>
      <vt:lpstr>Dividend in Excess of Net Income</vt:lpstr>
      <vt:lpstr>REIT Valuation</vt:lpstr>
      <vt:lpstr>Dividend Discount Model</vt:lpstr>
      <vt:lpstr>Multiple Analysis</vt:lpstr>
      <vt:lpstr>Net Asset Value</vt:lpstr>
      <vt:lpstr>NAV Estimates</vt:lpstr>
      <vt:lpstr>NAV</vt:lpstr>
      <vt:lpstr>Value of REIT Stock and NAV</vt:lpstr>
      <vt:lpstr>Differences With Book</vt:lpstr>
      <vt:lpstr>Why?</vt:lpstr>
      <vt:lpstr>PowerPoint Presentation</vt:lpstr>
    </vt:vector>
  </TitlesOfParts>
  <Company>University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Simin Pulat</dc:creator>
  <cp:lastModifiedBy>Chris</cp:lastModifiedBy>
  <cp:revision>224</cp:revision>
  <dcterms:created xsi:type="dcterms:W3CDTF">2015-01-14T19:18:41Z</dcterms:created>
  <dcterms:modified xsi:type="dcterms:W3CDTF">2020-08-11T14:22:42Z</dcterms:modified>
</cp:coreProperties>
</file>