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365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Underwriting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BA6-4A28-40F2-AF44-79A5D4AA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36115-79D5-414C-AF06-B8DD574E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 Homeowner</a:t>
            </a:r>
          </a:p>
          <a:p>
            <a:pPr lvl="1"/>
            <a:r>
              <a:rPr lang="en-US" dirty="0"/>
              <a:t>Kind of ironic isn’t it?  That’s sort of what we are trying to do.</a:t>
            </a:r>
          </a:p>
          <a:p>
            <a:r>
              <a:rPr lang="en-US" dirty="0"/>
              <a:t>Have an established credit history</a:t>
            </a:r>
          </a:p>
          <a:p>
            <a:pPr lvl="1"/>
            <a:r>
              <a:rPr lang="en-US" dirty="0"/>
              <a:t>Older is better, so don’t close your old credit card accounts (assuming they are not charging you an annual fee)</a:t>
            </a:r>
          </a:p>
        </p:txBody>
      </p:sp>
    </p:spTree>
    <p:extLst>
      <p:ext uri="{BB962C8B-B14F-4D97-AF65-F5344CB8AC3E}">
        <p14:creationId xmlns:p14="http://schemas.microsoft.com/office/powerpoint/2010/main" val="390123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83FC-1375-40A0-8F9E-62931569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Loan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E5B8-282C-49C7-8AFF-1A66709AC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conventional mortgages, there is a limit to the size of the mortgage that can be sold, and hence a limit to the size of the loan the lender will make.</a:t>
            </a:r>
          </a:p>
          <a:p>
            <a:r>
              <a:rPr lang="en-US" dirty="0"/>
              <a:t>The limit is tied to inflation, so it does change over time, but is fixed yearly.</a:t>
            </a:r>
          </a:p>
          <a:p>
            <a:r>
              <a:rPr lang="en-US" dirty="0"/>
              <a:t>For 2020, the limit is $510,400</a:t>
            </a:r>
          </a:p>
          <a:p>
            <a:pPr lvl="1"/>
            <a:r>
              <a:rPr lang="en-US" dirty="0"/>
              <a:t>For very high cost areas, the limit is 150% of this</a:t>
            </a:r>
          </a:p>
          <a:p>
            <a:pPr lvl="2"/>
            <a:r>
              <a:rPr lang="en-US" dirty="0"/>
              <a:t>New York, San Francisco, etc.</a:t>
            </a:r>
          </a:p>
        </p:txBody>
      </p:sp>
    </p:spTree>
    <p:extLst>
      <p:ext uri="{BB962C8B-B14F-4D97-AF65-F5344CB8AC3E}">
        <p14:creationId xmlns:p14="http://schemas.microsoft.com/office/powerpoint/2010/main" val="117554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77A-5839-41DC-A870-83B869CC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Loan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2063-CFD7-443C-81AB-E0E16C15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is possible to get loans in excess of these amounts.</a:t>
            </a:r>
          </a:p>
          <a:p>
            <a:r>
              <a:rPr lang="en-US" dirty="0"/>
              <a:t>These loans are called jumbo loans.</a:t>
            </a:r>
          </a:p>
          <a:p>
            <a:pPr lvl="1"/>
            <a:r>
              <a:rPr lang="en-US" dirty="0"/>
              <a:t>They cannot be sold by the lender through normal channels.</a:t>
            </a:r>
          </a:p>
          <a:p>
            <a:r>
              <a:rPr lang="en-US" dirty="0"/>
              <a:t>Lender has two options for jumbo loans</a:t>
            </a:r>
          </a:p>
          <a:p>
            <a:pPr lvl="1"/>
            <a:r>
              <a:rPr lang="en-US" dirty="0"/>
              <a:t>Hold the loan and collect the payments just like the old days</a:t>
            </a:r>
          </a:p>
          <a:p>
            <a:pPr lvl="1"/>
            <a:r>
              <a:rPr lang="en-US" dirty="0"/>
              <a:t>Sell the mortgage through the jumbo market</a:t>
            </a:r>
          </a:p>
          <a:p>
            <a:pPr lvl="2"/>
            <a:r>
              <a:rPr lang="en-US" dirty="0"/>
              <a:t>This market is much less stable and therefore more risky than the normal channels</a:t>
            </a:r>
          </a:p>
          <a:p>
            <a:r>
              <a:rPr lang="en-US" dirty="0"/>
              <a:t>Because of this extra risk, jumbo loans usually charge higher interest rates.</a:t>
            </a:r>
          </a:p>
          <a:p>
            <a:pPr lvl="1"/>
            <a:r>
              <a:rPr lang="en-US" dirty="0"/>
              <a:t>How much higher varies with time and the economy, and in 2016 some jumbos were actually cheaper than regular mortgages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8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7C7B-E91E-4A52-A99A-C6B8478A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877B5-3A22-48D5-97F2-4CF9BADD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jumbo limit is a hard limit.</a:t>
            </a:r>
          </a:p>
          <a:p>
            <a:r>
              <a:rPr lang="en-US" dirty="0"/>
              <a:t>But there is some flexibility between LTV,PTI, and credit score</a:t>
            </a:r>
          </a:p>
          <a:p>
            <a:pPr lvl="1"/>
            <a:r>
              <a:rPr lang="en-US" dirty="0"/>
              <a:t>Doing really well in one of these categories is sometimes able to offset a borderline performance in one of the others.</a:t>
            </a:r>
          </a:p>
          <a:p>
            <a:pPr lvl="1"/>
            <a:r>
              <a:rPr lang="en-US" dirty="0"/>
              <a:t>Depends on the lender, this is why the underwriter has a job instead of letting a computer do it.</a:t>
            </a:r>
          </a:p>
        </p:txBody>
      </p:sp>
    </p:spTree>
    <p:extLst>
      <p:ext uri="{BB962C8B-B14F-4D97-AF65-F5344CB8AC3E}">
        <p14:creationId xmlns:p14="http://schemas.microsoft.com/office/powerpoint/2010/main" val="205630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0D3C-7318-4CF4-8E41-6C03129F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With Mortgage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3A95-6301-4870-B0FF-1DFFCB048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Usually max 95% LTV.</a:t>
            </a:r>
          </a:p>
          <a:p>
            <a:pPr lvl="1"/>
            <a:r>
              <a:rPr lang="en-US" dirty="0"/>
              <a:t>This was increased to 97% for fixed rate mortgages in 2017</a:t>
            </a:r>
          </a:p>
          <a:p>
            <a:pPr lvl="1"/>
            <a:r>
              <a:rPr lang="en-US" dirty="0"/>
              <a:t>We will see how this works out with defaults</a:t>
            </a:r>
          </a:p>
          <a:p>
            <a:r>
              <a:rPr lang="en-US" dirty="0"/>
              <a:t>PMI (Private Mortgage Insurance) can be paid upfront or monthly</a:t>
            </a:r>
          </a:p>
          <a:p>
            <a:r>
              <a:rPr lang="en-US" dirty="0"/>
              <a:t>If paid monthly, it must be paid at least until the remaining balance is 80% of the property value.</a:t>
            </a:r>
          </a:p>
          <a:p>
            <a:pPr lvl="1"/>
            <a:r>
              <a:rPr lang="en-US" dirty="0"/>
              <a:t>It must be removed when the remaining balance, based on the original amortization schedule, reaches 78%.</a:t>
            </a:r>
          </a:p>
          <a:p>
            <a:pPr lvl="1"/>
            <a:r>
              <a:rPr lang="en-US" dirty="0"/>
              <a:t>If the house appreciates rapidly or the borrower pays extra, the borrower can always ask to have it removed when the actual remaining balance hits 80% of the actual property value.</a:t>
            </a:r>
          </a:p>
          <a:p>
            <a:r>
              <a:rPr lang="en-US" dirty="0"/>
              <a:t>The insurance protects lender on the portion of the loan exceeding 80% LTV.</a:t>
            </a:r>
          </a:p>
        </p:txBody>
      </p:sp>
    </p:spTree>
    <p:extLst>
      <p:ext uri="{BB962C8B-B14F-4D97-AF65-F5344CB8AC3E}">
        <p14:creationId xmlns:p14="http://schemas.microsoft.com/office/powerpoint/2010/main" val="81639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90A3-4C01-4A0F-B8FF-E58C6A7E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FHA Insured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D348-83C6-4F21-9640-515025A8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Administered by the Federal Government through the </a:t>
            </a:r>
            <a:r>
              <a:rPr lang="en-US" dirty="0" err="1"/>
              <a:t>Deparment</a:t>
            </a:r>
            <a:r>
              <a:rPr lang="en-US" dirty="0"/>
              <a:t> of Housing and Urban Development (HUD)</a:t>
            </a:r>
          </a:p>
          <a:p>
            <a:r>
              <a:rPr lang="en-US" dirty="0"/>
              <a:t>Designed to help first time home buyers and relatively low income buyers.</a:t>
            </a:r>
          </a:p>
          <a:p>
            <a:r>
              <a:rPr lang="en-US" dirty="0"/>
              <a:t>This listing is in order of usual preference</a:t>
            </a:r>
          </a:p>
          <a:p>
            <a:pPr lvl="1"/>
            <a:r>
              <a:rPr lang="en-US" dirty="0"/>
              <a:t>Normally, if you can get a conventional loan, it will be a better deal than the FHA loan.</a:t>
            </a:r>
          </a:p>
          <a:p>
            <a:pPr lvl="1"/>
            <a:r>
              <a:rPr lang="en-US" dirty="0"/>
              <a:t>Emphasis on normally.  As always, you have to check the actual numbers, because FHA loans can definitely be better sometimes.</a:t>
            </a:r>
          </a:p>
        </p:txBody>
      </p:sp>
    </p:spTree>
    <p:extLst>
      <p:ext uri="{BB962C8B-B14F-4D97-AF65-F5344CB8AC3E}">
        <p14:creationId xmlns:p14="http://schemas.microsoft.com/office/powerpoint/2010/main" val="382297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F32D-E520-4EBC-BF53-1934700F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FHA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3858-32C2-4388-96F9-192096A0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LTV ≤ 96.5%</a:t>
            </a:r>
          </a:p>
          <a:p>
            <a:pPr lvl="1"/>
            <a:r>
              <a:rPr lang="en-US" dirty="0"/>
              <a:t>This used to be a big advantage for FHA loans, they needed a lower </a:t>
            </a:r>
            <a:r>
              <a:rPr lang="en-US" dirty="0" err="1"/>
              <a:t>downpayment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with the changes to conventional loans, the advantage has actually switched.</a:t>
            </a:r>
          </a:p>
          <a:p>
            <a:r>
              <a:rPr lang="en-US" dirty="0"/>
              <a:t>Loan Limits</a:t>
            </a:r>
          </a:p>
          <a:p>
            <a:pPr lvl="1"/>
            <a:r>
              <a:rPr lang="en-US" dirty="0"/>
              <a:t>The general limit for 2020 is $331,760.</a:t>
            </a:r>
          </a:p>
          <a:p>
            <a:pPr lvl="1"/>
            <a:r>
              <a:rPr lang="en-US" dirty="0"/>
              <a:t>Again this changes for high cost areas and inflation, but high cost is defined much more liberally.</a:t>
            </a:r>
          </a:p>
          <a:p>
            <a:pPr lvl="1"/>
            <a:r>
              <a:rPr lang="en-US" dirty="0"/>
              <a:t>This low limit is obviously a disadvantage for FHA loans</a:t>
            </a:r>
          </a:p>
        </p:txBody>
      </p:sp>
    </p:spTree>
    <p:extLst>
      <p:ext uri="{BB962C8B-B14F-4D97-AF65-F5344CB8AC3E}">
        <p14:creationId xmlns:p14="http://schemas.microsoft.com/office/powerpoint/2010/main" val="322325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8B55-0817-4F77-928C-8664179F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FHA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2F928-BD00-4E46-BF95-5F2B89BE3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PTI is 31%/43% (Front End/Back End)</a:t>
            </a:r>
          </a:p>
          <a:p>
            <a:pPr lvl="1"/>
            <a:r>
              <a:rPr lang="en-US" dirty="0"/>
              <a:t>It can go to 33%/45% with justification from the lender</a:t>
            </a:r>
          </a:p>
          <a:p>
            <a:pPr lvl="1"/>
            <a:r>
              <a:rPr lang="en-US" dirty="0"/>
              <a:t>This is obviously an advantage for FHA loans.</a:t>
            </a:r>
          </a:p>
          <a:p>
            <a:r>
              <a:rPr lang="en-US" dirty="0"/>
              <a:t>Credit scores greater than 720 are usually approved automatically</a:t>
            </a:r>
          </a:p>
          <a:p>
            <a:r>
              <a:rPr lang="en-US" dirty="0"/>
              <a:t>FHA insurance protects lender on the entire loan</a:t>
            </a:r>
          </a:p>
          <a:p>
            <a:pPr lvl="1"/>
            <a:r>
              <a:rPr lang="en-US" dirty="0"/>
              <a:t>So it is usually more expensive than PMI</a:t>
            </a:r>
          </a:p>
          <a:p>
            <a:r>
              <a:rPr lang="en-US" dirty="0"/>
              <a:t>FHA calls their insurance a Mortgage Insurance Premium (MIP), as opposed to PMI</a:t>
            </a:r>
          </a:p>
        </p:txBody>
      </p:sp>
    </p:spTree>
    <p:extLst>
      <p:ext uri="{BB962C8B-B14F-4D97-AF65-F5344CB8AC3E}">
        <p14:creationId xmlns:p14="http://schemas.microsoft.com/office/powerpoint/2010/main" val="402898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EFDB-BE61-4835-920B-EB87E991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FHA MIP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FC82-54A0-4D17-98AC-9BB09CECF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MIP typically requires an upfront and monthly payment</a:t>
            </a:r>
          </a:p>
          <a:p>
            <a:pPr lvl="1"/>
            <a:r>
              <a:rPr lang="en-US" dirty="0"/>
              <a:t>Like PMI, the amounts can vary with credit score, amount borrowed, and loss history</a:t>
            </a:r>
          </a:p>
          <a:p>
            <a:r>
              <a:rPr lang="en-US" dirty="0"/>
              <a:t>Unlike PMI, MIP cannot be cancelled for really low </a:t>
            </a:r>
            <a:r>
              <a:rPr lang="en-US" dirty="0" err="1"/>
              <a:t>downpayment</a:t>
            </a:r>
            <a:r>
              <a:rPr lang="en-US" dirty="0"/>
              <a:t> loans and must be paid for the entire loan</a:t>
            </a:r>
          </a:p>
          <a:p>
            <a:pPr lvl="1"/>
            <a:r>
              <a:rPr lang="en-US" dirty="0"/>
              <a:t>So refinance when you can</a:t>
            </a:r>
          </a:p>
          <a:p>
            <a:pPr lvl="1"/>
            <a:r>
              <a:rPr lang="en-US" dirty="0"/>
              <a:t>When I checked, 5% could not be cancelled, but 10% down could be cancelled after 11 years</a:t>
            </a:r>
          </a:p>
          <a:p>
            <a:r>
              <a:rPr lang="en-US" dirty="0"/>
              <a:t>Sample MIP numbers</a:t>
            </a:r>
          </a:p>
          <a:p>
            <a:pPr lvl="1"/>
            <a:r>
              <a:rPr lang="en-US" dirty="0"/>
              <a:t>1.75% upfront, 1.3% per year</a:t>
            </a:r>
          </a:p>
          <a:p>
            <a:pPr lvl="2"/>
            <a:r>
              <a:rPr lang="en-US" dirty="0"/>
              <a:t>Or .013/12 per month, the way it is actually paid</a:t>
            </a:r>
          </a:p>
        </p:txBody>
      </p:sp>
    </p:spTree>
    <p:extLst>
      <p:ext uri="{BB962C8B-B14F-4D97-AF65-F5344CB8AC3E}">
        <p14:creationId xmlns:p14="http://schemas.microsoft.com/office/powerpoint/2010/main" val="57721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81B8-7BB3-450A-9084-58D6457D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BA28-89EC-4A15-B10C-049E81753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Veterans Administration Loans</a:t>
            </a:r>
          </a:p>
          <a:p>
            <a:pPr lvl="1"/>
            <a:r>
              <a:rPr lang="en-US" dirty="0"/>
              <a:t>Only available to Veterans or Active duty military, so limited availability</a:t>
            </a:r>
          </a:p>
          <a:p>
            <a:r>
              <a:rPr lang="en-US" dirty="0"/>
              <a:t>Created as an additional benefit for those who serve</a:t>
            </a:r>
          </a:p>
          <a:p>
            <a:r>
              <a:rPr lang="en-US" dirty="0"/>
              <a:t>VA provides a guarantee to the lender.</a:t>
            </a:r>
          </a:p>
          <a:p>
            <a:pPr lvl="1"/>
            <a:r>
              <a:rPr lang="en-US" dirty="0"/>
              <a:t>It’s not insurance because there is no premium.</a:t>
            </a:r>
          </a:p>
          <a:p>
            <a:r>
              <a:rPr lang="en-US" dirty="0"/>
              <a:t>VA guarantees 25% of the loan.</a:t>
            </a:r>
          </a:p>
          <a:p>
            <a:r>
              <a:rPr lang="en-US" dirty="0"/>
              <a:t>VA LTV up to 100%</a:t>
            </a:r>
          </a:p>
          <a:p>
            <a:pPr lvl="1"/>
            <a:r>
              <a:rPr lang="en-US" dirty="0"/>
              <a:t>Zero down.  And in some cases I have personally seen them loan the closing costs + extra.  I have seen someone buy a house and walk away from closing with cash.</a:t>
            </a:r>
          </a:p>
        </p:txBody>
      </p:sp>
    </p:spTree>
    <p:extLst>
      <p:ext uri="{BB962C8B-B14F-4D97-AF65-F5344CB8AC3E}">
        <p14:creationId xmlns:p14="http://schemas.microsoft.com/office/powerpoint/2010/main" val="349115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926D-2171-4AB0-B2AD-40BCC13A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Primary Types of Residential Mortgages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5C99-FBDD-46E6-9568-A598F86E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</a:t>
            </a:r>
          </a:p>
          <a:p>
            <a:r>
              <a:rPr lang="en-US" dirty="0"/>
              <a:t>FHA</a:t>
            </a:r>
          </a:p>
          <a:p>
            <a:r>
              <a:rPr lang="en-US" dirty="0"/>
              <a:t>VA</a:t>
            </a:r>
          </a:p>
          <a:p>
            <a:r>
              <a:rPr lang="en-US" dirty="0"/>
              <a:t>There are some other less frequently used types as well.</a:t>
            </a:r>
          </a:p>
        </p:txBody>
      </p:sp>
    </p:spTree>
    <p:extLst>
      <p:ext uri="{BB962C8B-B14F-4D97-AF65-F5344CB8AC3E}">
        <p14:creationId xmlns:p14="http://schemas.microsoft.com/office/powerpoint/2010/main" val="487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3CC8-125F-4C23-8893-9376FE00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5BB5-43B7-480E-8818-B20420FF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PTI</a:t>
            </a:r>
          </a:p>
          <a:p>
            <a:pPr lvl="1"/>
            <a:r>
              <a:rPr lang="en-US" dirty="0"/>
              <a:t>41%/41%</a:t>
            </a:r>
          </a:p>
          <a:p>
            <a:pPr lvl="1"/>
            <a:r>
              <a:rPr lang="en-US" dirty="0"/>
              <a:t>There are exceptions which can actually take this over 50% in some cases.</a:t>
            </a:r>
          </a:p>
          <a:p>
            <a:pPr lvl="1"/>
            <a:r>
              <a:rPr lang="en-US" dirty="0"/>
              <a:t>Technically their process is based on a residual income amount</a:t>
            </a:r>
          </a:p>
          <a:p>
            <a:r>
              <a:rPr lang="en-US" dirty="0"/>
              <a:t>The low </a:t>
            </a:r>
            <a:r>
              <a:rPr lang="en-US" dirty="0" err="1"/>
              <a:t>downpayment</a:t>
            </a:r>
            <a:r>
              <a:rPr lang="en-US" dirty="0"/>
              <a:t> and high PTI ratios are key advantages of this loan.</a:t>
            </a:r>
          </a:p>
          <a:p>
            <a:r>
              <a:rPr lang="en-US" dirty="0"/>
              <a:t>But it usually tends to be a worse deal overall than either conventional or FHA loans.</a:t>
            </a:r>
          </a:p>
          <a:p>
            <a:pPr lvl="1"/>
            <a:r>
              <a:rPr lang="en-US" dirty="0"/>
              <a:t>Again, usually.  You have to check.</a:t>
            </a:r>
          </a:p>
          <a:p>
            <a:pPr lvl="1"/>
            <a:r>
              <a:rPr lang="en-US" dirty="0"/>
              <a:t>In 2020, I have seen some really good deals with VA loans that beat conventional loans.</a:t>
            </a:r>
          </a:p>
        </p:txBody>
      </p:sp>
    </p:spTree>
    <p:extLst>
      <p:ext uri="{BB962C8B-B14F-4D97-AF65-F5344CB8AC3E}">
        <p14:creationId xmlns:p14="http://schemas.microsoft.com/office/powerpoint/2010/main" val="154751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F31F-9E0A-4B45-8419-44D20944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A7B1C-D0E2-4851-A05A-08F6C827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will be verified</a:t>
            </a:r>
          </a:p>
          <a:p>
            <a:pPr lvl="1"/>
            <a:r>
              <a:rPr lang="en-US" dirty="0"/>
              <a:t>Tax returns</a:t>
            </a:r>
          </a:p>
          <a:p>
            <a:pPr lvl="1"/>
            <a:r>
              <a:rPr lang="en-US" dirty="0"/>
              <a:t>Pay stubs</a:t>
            </a:r>
          </a:p>
          <a:p>
            <a:r>
              <a:rPr lang="en-US" dirty="0"/>
              <a:t>Verification of Assets</a:t>
            </a:r>
          </a:p>
          <a:p>
            <a:pPr lvl="1"/>
            <a:r>
              <a:rPr lang="en-US" dirty="0"/>
              <a:t>Savings Accounts, Retirement Accounts, Other property owned, etc.</a:t>
            </a:r>
          </a:p>
          <a:p>
            <a:pPr lvl="1"/>
            <a:r>
              <a:rPr lang="en-US" dirty="0"/>
              <a:t>Again, paperwork will have to be provided documenting each</a:t>
            </a:r>
          </a:p>
        </p:txBody>
      </p:sp>
    </p:spTree>
    <p:extLst>
      <p:ext uri="{BB962C8B-B14F-4D97-AF65-F5344CB8AC3E}">
        <p14:creationId xmlns:p14="http://schemas.microsoft.com/office/powerpoint/2010/main" val="126928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EAFF-53DD-4425-8D9E-7F06E26A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GSE’s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696A-BAAF-40C0-B9B2-AF257E520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Government Sponsored Enterprises</a:t>
            </a:r>
          </a:p>
          <a:p>
            <a:pPr lvl="1"/>
            <a:r>
              <a:rPr lang="en-US" dirty="0"/>
              <a:t> Federal National Mortgage Association</a:t>
            </a:r>
          </a:p>
          <a:p>
            <a:pPr lvl="2"/>
            <a:r>
              <a:rPr lang="en-US" dirty="0"/>
              <a:t>Fannie Mae</a:t>
            </a:r>
          </a:p>
          <a:p>
            <a:pPr lvl="1"/>
            <a:r>
              <a:rPr lang="en-US" dirty="0"/>
              <a:t>Federal Home Loan Mortgage Association</a:t>
            </a:r>
          </a:p>
          <a:p>
            <a:pPr lvl="2"/>
            <a:r>
              <a:rPr lang="en-US" dirty="0"/>
              <a:t>Freddie Mac</a:t>
            </a:r>
          </a:p>
          <a:p>
            <a:pPr lvl="1"/>
            <a:r>
              <a:rPr lang="en-US" dirty="0"/>
              <a:t>Government National Mortgage Association</a:t>
            </a:r>
          </a:p>
          <a:p>
            <a:pPr lvl="2"/>
            <a:r>
              <a:rPr lang="en-US" dirty="0" err="1"/>
              <a:t>Ginnie</a:t>
            </a:r>
            <a:r>
              <a:rPr lang="en-US" dirty="0"/>
              <a:t> Mae</a:t>
            </a:r>
          </a:p>
          <a:p>
            <a:r>
              <a:rPr lang="en-US" dirty="0"/>
              <a:t>These are private corporations with government backing of varying degrees.</a:t>
            </a:r>
          </a:p>
        </p:txBody>
      </p:sp>
    </p:spTree>
    <p:extLst>
      <p:ext uri="{BB962C8B-B14F-4D97-AF65-F5344CB8AC3E}">
        <p14:creationId xmlns:p14="http://schemas.microsoft.com/office/powerpoint/2010/main" val="99358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4BA2-6A32-4072-8B49-43BC16CE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GSE’s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3C9-D360-4866-BB9C-567D349C1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These agencies were established by the government to create liquidity in the mortgage market and thereby make mortgages cheaper.</a:t>
            </a:r>
          </a:p>
          <a:p>
            <a:r>
              <a:rPr lang="en-US" dirty="0"/>
              <a:t>The do this by buying mortgages from the lenders (banks).</a:t>
            </a:r>
          </a:p>
          <a:p>
            <a:r>
              <a:rPr lang="en-US" dirty="0"/>
              <a:t>They pool a bunch of mortgages together (the term is pooling) to provide geographic and financial diversification.</a:t>
            </a:r>
          </a:p>
          <a:p>
            <a:r>
              <a:rPr lang="en-US" dirty="0"/>
              <a:t>They issue bonds that make coupon payments based on the mortgage payments.</a:t>
            </a:r>
          </a:p>
          <a:p>
            <a:pPr lvl="1"/>
            <a:r>
              <a:rPr lang="en-US" dirty="0"/>
              <a:t>They use the money from the bond issue to buy the mortgages.</a:t>
            </a:r>
          </a:p>
          <a:p>
            <a:pPr lvl="1"/>
            <a:r>
              <a:rPr lang="en-US" dirty="0"/>
              <a:t>They usually take a very small amount of each payment for themselves for servicing the loans.</a:t>
            </a:r>
          </a:p>
          <a:p>
            <a:pPr lvl="2"/>
            <a:r>
              <a:rPr lang="en-US" dirty="0"/>
              <a:t>Servicing means collecting the mortgage payments and using that money to make the bond payments</a:t>
            </a:r>
          </a:p>
        </p:txBody>
      </p:sp>
    </p:spTree>
    <p:extLst>
      <p:ext uri="{BB962C8B-B14F-4D97-AF65-F5344CB8AC3E}">
        <p14:creationId xmlns:p14="http://schemas.microsoft.com/office/powerpoint/2010/main" val="288023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A2F3-CD56-46FB-BE0B-AF93A673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GSE’s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951B-CB3C-4191-90BD-DC7D5143E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the agencies that establish the conforming standards for what mortgages they will buy.</a:t>
            </a:r>
          </a:p>
          <a:p>
            <a:pPr lvl="1"/>
            <a:r>
              <a:rPr lang="en-US" dirty="0"/>
              <a:t>The rules for conventional mortgages that we discussed earlier are those conforming standards.</a:t>
            </a:r>
          </a:p>
          <a:p>
            <a:r>
              <a:rPr lang="en-US" dirty="0"/>
              <a:t>Often times lenders will be trying to hit a certain average rate to sell the </a:t>
            </a:r>
            <a:r>
              <a:rPr lang="en-US" dirty="0" err="1"/>
              <a:t>the</a:t>
            </a:r>
            <a:r>
              <a:rPr lang="en-US" dirty="0"/>
              <a:t> GSE’s.</a:t>
            </a:r>
          </a:p>
          <a:p>
            <a:pPr lvl="1"/>
            <a:r>
              <a:rPr lang="en-US" dirty="0"/>
              <a:t>This is when you can see really good deals at certain points.</a:t>
            </a:r>
          </a:p>
          <a:p>
            <a:pPr lvl="2"/>
            <a:r>
              <a:rPr lang="en-US" dirty="0"/>
              <a:t>A pun.  Literally, good deals at certain amounts of points paid relative to others.</a:t>
            </a:r>
          </a:p>
        </p:txBody>
      </p:sp>
    </p:spTree>
    <p:extLst>
      <p:ext uri="{BB962C8B-B14F-4D97-AF65-F5344CB8AC3E}">
        <p14:creationId xmlns:p14="http://schemas.microsoft.com/office/powerpoint/2010/main" val="56363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4107-E576-4CDF-B975-01469E05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9F8B-A281-4AAF-8627-965A4CEF6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Lending does not have GSE’s, there is no government objective to support them.</a:t>
            </a:r>
          </a:p>
          <a:p>
            <a:r>
              <a:rPr lang="en-US" dirty="0"/>
              <a:t>However, there are private banks that do much the same thing for commercial loans.</a:t>
            </a:r>
          </a:p>
          <a:p>
            <a:pPr lvl="1"/>
            <a:r>
              <a:rPr lang="en-US" dirty="0"/>
              <a:t>At least sometimes.  This market almost completely disappeared during the financial crisis, but is back now.</a:t>
            </a:r>
          </a:p>
          <a:p>
            <a:r>
              <a:rPr lang="en-US" dirty="0"/>
              <a:t>This is why commercial loans are much less standardized than their residential counterparts.</a:t>
            </a:r>
          </a:p>
        </p:txBody>
      </p:sp>
    </p:spTree>
    <p:extLst>
      <p:ext uri="{BB962C8B-B14F-4D97-AF65-F5344CB8AC3E}">
        <p14:creationId xmlns:p14="http://schemas.microsoft.com/office/powerpoint/2010/main" val="331815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7391-9BA9-4CFA-B1E1-6F04B162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602E4-4C88-46D9-B2AF-772B92179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commercial underwriting is much the same as residential, to be sure the lender gets paid.</a:t>
            </a:r>
          </a:p>
          <a:p>
            <a:r>
              <a:rPr lang="en-US" dirty="0"/>
              <a:t>The main difference is that commercial lending focuses on the property as much as it does the borrower.</a:t>
            </a:r>
          </a:p>
          <a:p>
            <a:pPr lvl="1"/>
            <a:r>
              <a:rPr lang="en-US" dirty="0"/>
              <a:t>The lender wants the cash flows from the property to be sufficient to pay the loan.</a:t>
            </a:r>
          </a:p>
          <a:p>
            <a:pPr lvl="1"/>
            <a:r>
              <a:rPr lang="en-US" dirty="0"/>
              <a:t>Lender’s don’t want rely on borrowers income from somewhere else.</a:t>
            </a:r>
          </a:p>
        </p:txBody>
      </p:sp>
    </p:spTree>
    <p:extLst>
      <p:ext uri="{BB962C8B-B14F-4D97-AF65-F5344CB8AC3E}">
        <p14:creationId xmlns:p14="http://schemas.microsoft.com/office/powerpoint/2010/main" val="2391902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4E58-9431-4944-9275-09492290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Mortgages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665F-BE1A-4922-88DB-575767D4F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the traditional type of mortgage.</a:t>
            </a:r>
          </a:p>
          <a:p>
            <a:r>
              <a:rPr lang="en-US" dirty="0"/>
              <a:t>Loans originated by a bank or other residential lender.</a:t>
            </a:r>
          </a:p>
          <a:p>
            <a:r>
              <a:rPr lang="en-US" dirty="0"/>
              <a:t>Most, if not all, of these mortgages will be sold by the lender soon after making the loan, so these loans tend to be very standardized according to a set of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B92C-0A82-44ED-A954-A15EE8CE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Mortgage Standards (No PMI)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8240-EECC-413B-B94D-A9C1969D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Maximum Loan to Value (LTV) is 80%</a:t>
            </a:r>
          </a:p>
          <a:p>
            <a:pPr lvl="1"/>
            <a:r>
              <a:rPr lang="en-US" dirty="0"/>
              <a:t>The Lender will only loan up to 80% of the property value.</a:t>
            </a:r>
          </a:p>
          <a:p>
            <a:pPr lvl="1"/>
            <a:r>
              <a:rPr lang="en-US" dirty="0"/>
              <a:t>If the particular property is unusual in some way, this limit may be lower, requiring a higher down payment.</a:t>
            </a:r>
          </a:p>
          <a:p>
            <a:pPr lvl="1"/>
            <a:r>
              <a:rPr lang="en-US" dirty="0"/>
              <a:t>This is used to insure the bank has equity if you default on the loan.</a:t>
            </a:r>
          </a:p>
          <a:p>
            <a:pPr lvl="1"/>
            <a:r>
              <a:rPr lang="en-US" dirty="0"/>
              <a:t>Lower LTV’s are encouraged, although most lenders have a minimum dollar amount they will loan.</a:t>
            </a:r>
          </a:p>
          <a:p>
            <a:r>
              <a:rPr lang="en-US" dirty="0"/>
              <a:t>Payment to Income (PTI)</a:t>
            </a:r>
          </a:p>
          <a:p>
            <a:pPr lvl="1"/>
            <a:r>
              <a:rPr lang="en-US" dirty="0"/>
              <a:t>Measured in two different ways, it’s best if you can pass both, but there is some flexibility with higher credit scores in particular</a:t>
            </a:r>
          </a:p>
          <a:p>
            <a:pPr lvl="1"/>
            <a:r>
              <a:rPr lang="en-US" dirty="0"/>
              <a:t>These are used to measure your ability to pay the loan.</a:t>
            </a:r>
          </a:p>
        </p:txBody>
      </p:sp>
    </p:spTree>
    <p:extLst>
      <p:ext uri="{BB962C8B-B14F-4D97-AF65-F5344CB8AC3E}">
        <p14:creationId xmlns:p14="http://schemas.microsoft.com/office/powerpoint/2010/main" val="104568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399B-0345-46F0-8D60-9DC8A7E6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PTI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1CAE4-86E6-4F49-8998-3228E7F1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Front End Ratio</a:t>
            </a:r>
          </a:p>
          <a:p>
            <a:pPr lvl="1"/>
            <a:r>
              <a:rPr lang="en-US" dirty="0"/>
              <a:t>PITI/Monthly Gross Income ≤ 28%</a:t>
            </a:r>
          </a:p>
          <a:p>
            <a:pPr lvl="1"/>
            <a:r>
              <a:rPr lang="en-US" dirty="0"/>
              <a:t>PITI</a:t>
            </a:r>
          </a:p>
          <a:p>
            <a:pPr lvl="2"/>
            <a:r>
              <a:rPr lang="en-US" dirty="0"/>
              <a:t>Principal, Interest, Taxes, and Insurance</a:t>
            </a:r>
          </a:p>
          <a:p>
            <a:pPr lvl="3"/>
            <a:r>
              <a:rPr lang="en-US" dirty="0"/>
              <a:t>Assuming this is not an interest only loan</a:t>
            </a:r>
          </a:p>
          <a:p>
            <a:r>
              <a:rPr lang="en-US" dirty="0"/>
              <a:t>Back End Ratio</a:t>
            </a:r>
          </a:p>
          <a:p>
            <a:pPr lvl="1"/>
            <a:r>
              <a:rPr lang="en-US" dirty="0"/>
              <a:t>Minimum Payments on all debt/Gross income ≤ 36%</a:t>
            </a:r>
          </a:p>
          <a:p>
            <a:pPr lvl="2"/>
            <a:r>
              <a:rPr lang="en-US" dirty="0"/>
              <a:t>For borrowers with no or little debt other than the mortgage, they may not meet the front end ratio but may meet this ratio and be approved.</a:t>
            </a:r>
          </a:p>
          <a:p>
            <a:pPr lvl="2"/>
            <a:r>
              <a:rPr lang="en-US" dirty="0"/>
              <a:t>For many borrowers, they may meet the front end ratio but miss this one because of car payments, high student loans, high credit card debt, etc.</a:t>
            </a:r>
          </a:p>
          <a:p>
            <a:pPr lvl="3"/>
            <a:r>
              <a:rPr lang="en-US" dirty="0"/>
              <a:t>This means they will probably not be approved and will have to borrow less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6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BB94-E300-4736-A274-374C62FC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PTI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B5B6-3DB0-4008-AEEE-A9850888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End Ratio Continued</a:t>
            </a:r>
          </a:p>
          <a:p>
            <a:pPr lvl="1"/>
            <a:r>
              <a:rPr lang="en-US" dirty="0"/>
              <a:t>I was told when borrowing in 2013 that I could get by with a back end ratio of 45% by the mortgage broker.</a:t>
            </a:r>
          </a:p>
          <a:p>
            <a:pPr lvl="1"/>
            <a:r>
              <a:rPr lang="en-US" dirty="0"/>
              <a:t>I have never seen this written down anywhere else, and am not sure of it’s accuracy, but it is what I was told.</a:t>
            </a:r>
          </a:p>
        </p:txBody>
      </p:sp>
    </p:spTree>
    <p:extLst>
      <p:ext uri="{BB962C8B-B14F-4D97-AF65-F5344CB8AC3E}">
        <p14:creationId xmlns:p14="http://schemas.microsoft.com/office/powerpoint/2010/main" val="32963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4101-69F0-4E59-AA8C-9CCD5F36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421D-8F52-4788-BDFD-D7DDDA4A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Score is incredibly important for borrowing.</a:t>
            </a:r>
          </a:p>
          <a:p>
            <a:r>
              <a:rPr lang="en-US" dirty="0"/>
              <a:t>Low credit scores below 620 mean you may not be able to borrow at all.</a:t>
            </a:r>
          </a:p>
          <a:p>
            <a:r>
              <a:rPr lang="en-US" dirty="0"/>
              <a:t>High credit scores above 740 mean you will probably get the best available rates.</a:t>
            </a:r>
          </a:p>
          <a:p>
            <a:r>
              <a:rPr lang="en-US" dirty="0"/>
              <a:t>You can check aimloan.com to see the impacts between these extremes.</a:t>
            </a:r>
          </a:p>
          <a:p>
            <a:pPr lvl="1"/>
            <a:r>
              <a:rPr lang="en-US" dirty="0"/>
              <a:t>The impacts are substantial.</a:t>
            </a:r>
          </a:p>
        </p:txBody>
      </p:sp>
    </p:spTree>
    <p:extLst>
      <p:ext uri="{BB962C8B-B14F-4D97-AF65-F5344CB8AC3E}">
        <p14:creationId xmlns:p14="http://schemas.microsoft.com/office/powerpoint/2010/main" val="306089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D39F-0B8A-4CF2-A7A7-E5228914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CC67-C773-43D4-AB35-F6C756302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can work on your credit score right now.</a:t>
            </a:r>
          </a:p>
          <a:p>
            <a:pPr lvl="1"/>
            <a:r>
              <a:rPr lang="en-US" dirty="0"/>
              <a:t>It’s also used for car loans, credit card approvals, lease approval, to see if you have to pay deposits for utilities or not, car insurance rates, and even job offers.</a:t>
            </a:r>
          </a:p>
          <a:p>
            <a:r>
              <a:rPr lang="en-US" dirty="0"/>
              <a:t>Tips</a:t>
            </a:r>
          </a:p>
          <a:p>
            <a:pPr lvl="1"/>
            <a:r>
              <a:rPr lang="en-US" dirty="0"/>
              <a:t>Have some credit.</a:t>
            </a:r>
          </a:p>
          <a:p>
            <a:pPr lvl="2"/>
            <a:r>
              <a:rPr lang="en-US" dirty="0"/>
              <a:t>Lease in your name, utility in your name, or possibly a credit card.</a:t>
            </a:r>
          </a:p>
          <a:p>
            <a:pPr lvl="3"/>
            <a:r>
              <a:rPr lang="en-US" dirty="0"/>
              <a:t>You don’t have to use the credit card for it to help your credit.</a:t>
            </a:r>
          </a:p>
          <a:p>
            <a:pPr lvl="1"/>
            <a:r>
              <a:rPr lang="en-US" dirty="0"/>
              <a:t>Pay your bills on time, and pay at least the minimum.</a:t>
            </a:r>
          </a:p>
          <a:p>
            <a:pPr lvl="2"/>
            <a:r>
              <a:rPr lang="en-US" dirty="0"/>
              <a:t>This is both, not either/or</a:t>
            </a:r>
          </a:p>
        </p:txBody>
      </p:sp>
    </p:spTree>
    <p:extLst>
      <p:ext uri="{BB962C8B-B14F-4D97-AF65-F5344CB8AC3E}">
        <p14:creationId xmlns:p14="http://schemas.microsoft.com/office/powerpoint/2010/main" val="181529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70A2-0F1A-4E45-A83F-F4DE225F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AAE74-786A-4055-B171-5DA5D4798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Tips (Continued)</a:t>
            </a:r>
          </a:p>
          <a:p>
            <a:pPr lvl="1"/>
            <a:r>
              <a:rPr lang="en-US" dirty="0"/>
              <a:t>Don’t apply for multiple loans at once.</a:t>
            </a:r>
          </a:p>
          <a:p>
            <a:pPr lvl="2"/>
            <a:r>
              <a:rPr lang="en-US" dirty="0"/>
              <a:t>Each application drops your score.</a:t>
            </a:r>
          </a:p>
          <a:p>
            <a:pPr lvl="3"/>
            <a:r>
              <a:rPr lang="en-US" dirty="0"/>
              <a:t>There are exceptions for shopping mortgages or car loans within a short period of time.</a:t>
            </a:r>
          </a:p>
          <a:p>
            <a:pPr lvl="4"/>
            <a:r>
              <a:rPr lang="en-US" dirty="0"/>
              <a:t>You can have multiple inquiries that only count as one.</a:t>
            </a:r>
          </a:p>
          <a:p>
            <a:pPr lvl="1"/>
            <a:r>
              <a:rPr lang="en-US" dirty="0"/>
              <a:t>Keep your credit utilization under 30% ideally, but at least under 50%</a:t>
            </a:r>
          </a:p>
          <a:p>
            <a:pPr lvl="2"/>
            <a:r>
              <a:rPr lang="en-US" dirty="0"/>
              <a:t>Credit utilization is the percentage of available credit you have used.</a:t>
            </a:r>
          </a:p>
          <a:p>
            <a:pPr lvl="3"/>
            <a:r>
              <a:rPr lang="en-US" dirty="0"/>
              <a:t>If you have a $4000 balance on a card with a $10000 limit, your credit utilization on that card is 40%</a:t>
            </a:r>
          </a:p>
          <a:p>
            <a:pPr lvl="3"/>
            <a:r>
              <a:rPr lang="en-US" dirty="0"/>
              <a:t>If that is your only card, your overall utilization is also 40%.</a:t>
            </a:r>
          </a:p>
          <a:p>
            <a:pPr lvl="4"/>
            <a:r>
              <a:rPr lang="en-US" dirty="0"/>
              <a:t>If you have another card with a $0 balance and a $10000 limit, your overall is 20%</a:t>
            </a:r>
          </a:p>
          <a:p>
            <a:pPr lvl="3"/>
            <a:r>
              <a:rPr lang="en-US" dirty="0"/>
              <a:t>Utilization is measured both ways, and both count, but overall is more important.</a:t>
            </a:r>
          </a:p>
        </p:txBody>
      </p:sp>
    </p:spTree>
    <p:extLst>
      <p:ext uri="{BB962C8B-B14F-4D97-AF65-F5344CB8AC3E}">
        <p14:creationId xmlns:p14="http://schemas.microsoft.com/office/powerpoint/2010/main" val="77195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</TotalTime>
  <Words>2048</Words>
  <Application>Microsoft Office PowerPoint</Application>
  <PresentationFormat>Widescreen</PresentationFormat>
  <Paragraphs>186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Underwriting</vt:lpstr>
      <vt:lpstr>Three Primary Types of Residential Mortgages</vt:lpstr>
      <vt:lpstr>Conventional Mortgages</vt:lpstr>
      <vt:lpstr>Conventional Mortgage Standards (No PMI)</vt:lpstr>
      <vt:lpstr>Conventional PTI</vt:lpstr>
      <vt:lpstr>Conventional PTI</vt:lpstr>
      <vt:lpstr>Credit Score</vt:lpstr>
      <vt:lpstr>Credit Score</vt:lpstr>
      <vt:lpstr>Credit Score</vt:lpstr>
      <vt:lpstr>Credit Score</vt:lpstr>
      <vt:lpstr>Loan Limits</vt:lpstr>
      <vt:lpstr>Loan Limits</vt:lpstr>
      <vt:lpstr>Interaction</vt:lpstr>
      <vt:lpstr>Conventional With Mortgage Insurance</vt:lpstr>
      <vt:lpstr>FHA Insured Loans</vt:lpstr>
      <vt:lpstr>FHA Loans</vt:lpstr>
      <vt:lpstr>FHA Loans</vt:lpstr>
      <vt:lpstr>FHA MIP</vt:lpstr>
      <vt:lpstr>VA</vt:lpstr>
      <vt:lpstr>VA </vt:lpstr>
      <vt:lpstr>Process</vt:lpstr>
      <vt:lpstr>GSE’s</vt:lpstr>
      <vt:lpstr>GSE’s</vt:lpstr>
      <vt:lpstr>GSE’s</vt:lpstr>
      <vt:lpstr>Commercial Lending</vt:lpstr>
      <vt:lpstr>Commercial Lending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191</cp:revision>
  <dcterms:created xsi:type="dcterms:W3CDTF">2015-01-14T19:18:41Z</dcterms:created>
  <dcterms:modified xsi:type="dcterms:W3CDTF">2020-08-12T18:25:02Z</dcterms:modified>
</cp:coreProperties>
</file>