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4" r:id="rId18"/>
    <p:sldId id="275" r:id="rId19"/>
    <p:sldId id="277" r:id="rId20"/>
    <p:sldId id="278" r:id="rId21"/>
    <p:sldId id="279" r:id="rId22"/>
    <p:sldId id="280" r:id="rId23"/>
    <p:sldId id="25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3365"/>
  </p:normalViewPr>
  <p:slideViewPr>
    <p:cSldViewPr snapToGrid="0" snapToObjects="1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C51B-E83A-9B4A-8AA0-262718822A8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29A73-2F6E-0248-9DBE-6A25E113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0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611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Your Video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246821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Course Number &amp; Course Title </a:t>
            </a:r>
          </a:p>
          <a:p>
            <a:r>
              <a:rPr lang="en-US" dirty="0"/>
              <a:t>Your Title/Name</a:t>
            </a:r>
          </a:p>
        </p:txBody>
      </p:sp>
    </p:spTree>
    <p:extLst>
      <p:ext uri="{BB962C8B-B14F-4D97-AF65-F5344CB8AC3E}">
        <p14:creationId xmlns:p14="http://schemas.microsoft.com/office/powerpoint/2010/main" val="339523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34967"/>
            <a:ext cx="10972800" cy="43092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26081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2608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0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9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7917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6512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1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9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6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2881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6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04255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1132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7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564F-DD36-FC4A-B607-38841CBD4D2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9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A3213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Secondary Market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FINC 5970 Real Estate Finance</a:t>
            </a:r>
          </a:p>
        </p:txBody>
      </p:sp>
    </p:spTree>
    <p:extLst>
      <p:ext uri="{BB962C8B-B14F-4D97-AF65-F5344CB8AC3E}">
        <p14:creationId xmlns:p14="http://schemas.microsoft.com/office/powerpoint/2010/main" val="34220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AFE0-A416-4570-B757-63184B91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Securities Backed by Mortgage Pools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EE2FF-6304-4E0C-98CD-CAD300894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Mortgage Backed Bonds</a:t>
            </a:r>
          </a:p>
          <a:p>
            <a:r>
              <a:rPr lang="en-US" dirty="0"/>
              <a:t>Mortgage Pass-Through Securities</a:t>
            </a:r>
          </a:p>
          <a:p>
            <a:r>
              <a:rPr lang="en-US" dirty="0"/>
              <a:t>Mortgage Pay-through Bonds</a:t>
            </a:r>
          </a:p>
          <a:p>
            <a:r>
              <a:rPr lang="en-US" dirty="0"/>
              <a:t>Collateralized Mortgage Obligations</a:t>
            </a:r>
          </a:p>
        </p:txBody>
      </p:sp>
    </p:spTree>
    <p:extLst>
      <p:ext uri="{BB962C8B-B14F-4D97-AF65-F5344CB8AC3E}">
        <p14:creationId xmlns:p14="http://schemas.microsoft.com/office/powerpoint/2010/main" val="16597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5AEB-AD5E-4C50-B6D8-C12C6889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Mortgage Backed Bonds (MBB’s)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49A1D-8361-4B14-A02B-59A970C49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mortgage pool is pledged as security for bonds issued by the pool holder.</a:t>
            </a:r>
          </a:p>
          <a:p>
            <a:pPr lvl="1"/>
            <a:r>
              <a:rPr lang="en-US" dirty="0"/>
              <a:t>Often done with residential mortgages, but can be done by private companies with other mortgages as well.</a:t>
            </a:r>
          </a:p>
          <a:p>
            <a:pPr lvl="1"/>
            <a:r>
              <a:rPr lang="en-US" dirty="0"/>
              <a:t>The issuer maintains ownership of the bonds, but often places them in trust to ensure the security is stable.</a:t>
            </a:r>
          </a:p>
          <a:p>
            <a:pPr lvl="1"/>
            <a:r>
              <a:rPr lang="en-US" dirty="0"/>
              <a:t>This seems simple, but there are complications.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1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68BD-FA77-44D3-B1C5-8C549E18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MBB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BE8B3-61E5-4311-AA5A-4991C99A2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issued bonds are regular bonds</a:t>
            </a:r>
          </a:p>
          <a:p>
            <a:pPr lvl="1"/>
            <a:r>
              <a:rPr lang="en-US" dirty="0"/>
              <a:t>They have promised coupon (interest) payments and a designated maturity date.</a:t>
            </a:r>
          </a:p>
          <a:p>
            <a:r>
              <a:rPr lang="en-US" dirty="0"/>
              <a:t>Mortgage holders often pre-pay, sometimes default, and many mortgages are amortizing.</a:t>
            </a:r>
          </a:p>
          <a:p>
            <a:pPr lvl="1"/>
            <a:r>
              <a:rPr lang="en-US" dirty="0"/>
              <a:t>This creates a cash flow mismatch.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6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21A9A-8ED0-4FF4-983C-A45EA77B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Mismatch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58FB-7224-4196-A94B-899D1D07D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techniques are used to address these issues.</a:t>
            </a:r>
          </a:p>
          <a:p>
            <a:pPr lvl="1"/>
            <a:r>
              <a:rPr lang="en-US" dirty="0"/>
              <a:t>Bond maturities are set shorter than the underlying loan maturities</a:t>
            </a:r>
          </a:p>
          <a:p>
            <a:pPr lvl="2"/>
            <a:r>
              <a:rPr lang="en-US" dirty="0"/>
              <a:t>Because we know many of these loans will be paid early.</a:t>
            </a:r>
          </a:p>
          <a:p>
            <a:pPr lvl="1"/>
            <a:r>
              <a:rPr lang="en-US" dirty="0"/>
              <a:t>The bond issue is overcollateralized</a:t>
            </a:r>
          </a:p>
          <a:p>
            <a:pPr lvl="2"/>
            <a:r>
              <a:rPr lang="en-US" dirty="0"/>
              <a:t>The dollar value of mortgages pledged as security will exceed the $ value of bonds issued.</a:t>
            </a:r>
          </a:p>
          <a:p>
            <a:pPr lvl="3"/>
            <a:r>
              <a:rPr lang="en-US" dirty="0"/>
              <a:t>Often between 125%-240%, depending on the credit quality of the mortgages</a:t>
            </a:r>
          </a:p>
          <a:p>
            <a:pPr lvl="1"/>
            <a:r>
              <a:rPr lang="en-US" dirty="0"/>
              <a:t>Early payments may be reinvested by the trustee and held to fund future payments.</a:t>
            </a:r>
          </a:p>
        </p:txBody>
      </p:sp>
    </p:spTree>
    <p:extLst>
      <p:ext uri="{BB962C8B-B14F-4D97-AF65-F5344CB8AC3E}">
        <p14:creationId xmlns:p14="http://schemas.microsoft.com/office/powerpoint/2010/main" val="22481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6DEB4-B4BA-4E5D-B30F-5320EE73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Credit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A04A9-C69A-4B6F-A0EC-37BEB54DE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bonds are rated like other bonds, and the issuers usually try for a AAA credit rating.</a:t>
            </a:r>
          </a:p>
          <a:p>
            <a:pPr lvl="1"/>
            <a:r>
              <a:rPr lang="en-US" dirty="0"/>
              <a:t>The credit quality of the underlying mortgages and the amount of overcollateralization are critical factors in the bond rating.</a:t>
            </a:r>
          </a:p>
        </p:txBody>
      </p:sp>
    </p:spTree>
    <p:extLst>
      <p:ext uri="{BB962C8B-B14F-4D97-AF65-F5344CB8AC3E}">
        <p14:creationId xmlns:p14="http://schemas.microsoft.com/office/powerpoint/2010/main" val="1948430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3E7AC-40D7-4D27-A37E-BBD3FF1D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Pricing the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DF10B-0000-4784-9B31-6357ECDB6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word bond is intentional.  </a:t>
            </a:r>
          </a:p>
          <a:p>
            <a:pPr lvl="1"/>
            <a:r>
              <a:rPr lang="en-US" dirty="0"/>
              <a:t>Mortgage backed bonds are priced like any other bond, by the PV of the projected cash flow stream.</a:t>
            </a:r>
          </a:p>
          <a:p>
            <a:pPr lvl="1"/>
            <a:r>
              <a:rPr lang="en-US" dirty="0"/>
              <a:t>The interest rate is determined by what other bonds that look like this one are paying.</a:t>
            </a:r>
          </a:p>
          <a:p>
            <a:pPr lvl="2"/>
            <a:r>
              <a:rPr lang="en-US" dirty="0"/>
              <a:t>By the market for similar bonds in other words</a:t>
            </a:r>
          </a:p>
          <a:p>
            <a:pPr lvl="2"/>
            <a:r>
              <a:rPr lang="en-US" dirty="0"/>
              <a:t>Similar in maturity, coupon payment, risk, etc.</a:t>
            </a:r>
          </a:p>
        </p:txBody>
      </p:sp>
    </p:spTree>
    <p:extLst>
      <p:ext uri="{BB962C8B-B14F-4D97-AF65-F5344CB8AC3E}">
        <p14:creationId xmlns:p14="http://schemas.microsoft.com/office/powerpoint/2010/main" val="3305262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4CDF-F9BE-4F81-AFE2-28249082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A37D2-143B-49C3-A64A-CB6C25FA1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the bond will pay a coupon rate of 3.5%, the bond will mature in 10 years, coupons will be paid semi-annually, the face value of the bond is $10,000, and the current market rate for similar bonds is 3%</a:t>
            </a:r>
          </a:p>
          <a:p>
            <a:pPr lvl="1"/>
            <a:r>
              <a:rPr lang="en-US" dirty="0"/>
              <a:t>Most bonds do pay coupons semi-annually, so we will price the bond that way.</a:t>
            </a:r>
          </a:p>
          <a:p>
            <a:pPr lvl="1"/>
            <a:r>
              <a:rPr lang="en-US" dirty="0"/>
              <a:t>10 years is a reasonable bond maturity for a pool of 30 year mortgages that may be paid off early.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5D82-BD20-4166-8DA3-AC59B24E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Pricing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BE45B-706E-40F1-A055-DB3DA9F27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FV=10,000</a:t>
            </a:r>
          </a:p>
          <a:p>
            <a:pPr lvl="2"/>
            <a:r>
              <a:rPr lang="en-US" dirty="0"/>
              <a:t>This is the principal or face amount of the bond due in full at maturity.</a:t>
            </a:r>
          </a:p>
          <a:p>
            <a:pPr lvl="2"/>
            <a:r>
              <a:rPr lang="en-US" dirty="0"/>
              <a:t>While a large sum for individuals, this is a relatively small amount for institutional investors, making this a common face value and increasing liquidity.</a:t>
            </a:r>
          </a:p>
          <a:p>
            <a:r>
              <a:rPr lang="en-US" dirty="0"/>
              <a:t>N=20</a:t>
            </a:r>
          </a:p>
          <a:p>
            <a:pPr lvl="2"/>
            <a:r>
              <a:rPr lang="en-US" dirty="0"/>
              <a:t>20 semi-</a:t>
            </a:r>
            <a:r>
              <a:rPr lang="en-US" dirty="0" err="1"/>
              <a:t>annums</a:t>
            </a:r>
            <a:r>
              <a:rPr lang="en-US" dirty="0"/>
              <a:t> in 10 Years</a:t>
            </a:r>
          </a:p>
          <a:p>
            <a:r>
              <a:rPr lang="en-US" dirty="0"/>
              <a:t>PMT=175</a:t>
            </a:r>
          </a:p>
          <a:p>
            <a:pPr lvl="2"/>
            <a:r>
              <a:rPr lang="en-US" dirty="0"/>
              <a:t>The coupon rate is annual, but the coupons are paid twice per year.</a:t>
            </a:r>
          </a:p>
          <a:p>
            <a:r>
              <a:rPr lang="en-US" dirty="0"/>
              <a:t>I/Y = 3 or 3/2</a:t>
            </a:r>
          </a:p>
          <a:p>
            <a:pPr lvl="2"/>
            <a:r>
              <a:rPr lang="en-US" dirty="0"/>
              <a:t>Don’t forget to change P/Y!</a:t>
            </a:r>
          </a:p>
          <a:p>
            <a:r>
              <a:rPr lang="en-US" dirty="0"/>
              <a:t>CPT PV = -$10,429.22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44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9C4F-66D0-4510-90C4-55174AAF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Comments 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333A-440B-4532-9218-CCAE504C9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market interest rates are lower than the bond payment, the bond trades at a premium</a:t>
            </a:r>
          </a:p>
          <a:p>
            <a:pPr lvl="2"/>
            <a:r>
              <a:rPr lang="en-US" dirty="0"/>
              <a:t>If every other similar bond paid you 3%, wouldn’t you pay extra to get 3.5%?</a:t>
            </a:r>
          </a:p>
          <a:p>
            <a:pPr lvl="2"/>
            <a:r>
              <a:rPr lang="en-US" dirty="0"/>
              <a:t>This may be because market interest rates have declined, but it also may be because the mortgage pool carries less risk than the individual mortgages.</a:t>
            </a:r>
          </a:p>
          <a:p>
            <a:r>
              <a:rPr lang="en-US" dirty="0"/>
              <a:t>If this is the price when issued, the PV will go to the issuer.</a:t>
            </a:r>
          </a:p>
          <a:p>
            <a:pPr lvl="2"/>
            <a:r>
              <a:rPr lang="en-US" dirty="0"/>
              <a:t>If this is the price in the market immediately after it is issued, the price will go to whoever owns the bond.</a:t>
            </a:r>
          </a:p>
        </p:txBody>
      </p:sp>
    </p:spTree>
    <p:extLst>
      <p:ext uri="{BB962C8B-B14F-4D97-AF65-F5344CB8AC3E}">
        <p14:creationId xmlns:p14="http://schemas.microsoft.com/office/powerpoint/2010/main" val="373917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B5ED-85ED-4AF0-A3E7-EAE28396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27E46-94B3-4555-BD5F-9BB6E7A02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isn’t free.</a:t>
            </a:r>
          </a:p>
          <a:p>
            <a:r>
              <a:rPr lang="en-US" dirty="0"/>
              <a:t>The entity putting this pool together charges a fee for doing so.</a:t>
            </a:r>
          </a:p>
          <a:p>
            <a:r>
              <a:rPr lang="en-US" dirty="0"/>
              <a:t>The trustee who holds the bonds charges a fee.</a:t>
            </a:r>
          </a:p>
          <a:p>
            <a:r>
              <a:rPr lang="en-US" dirty="0"/>
              <a:t>The servicer who collects the payments and sends them to the bondholder will keep a portion of each payment.</a:t>
            </a:r>
          </a:p>
          <a:p>
            <a:pPr lvl="1"/>
            <a:r>
              <a:rPr lang="en-US" dirty="0"/>
              <a:t>This may be the trustee.</a:t>
            </a:r>
          </a:p>
        </p:txBody>
      </p:sp>
    </p:spTree>
    <p:extLst>
      <p:ext uri="{BB962C8B-B14F-4D97-AF65-F5344CB8AC3E}">
        <p14:creationId xmlns:p14="http://schemas.microsoft.com/office/powerpoint/2010/main" val="144854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C607-7D9D-4E05-971D-4037C024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Players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5E31-99E2-4897-AB79-FC3EF24E0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Federal National Mortgage Association</a:t>
            </a:r>
          </a:p>
          <a:p>
            <a:pPr lvl="1"/>
            <a:r>
              <a:rPr lang="en-US" dirty="0"/>
              <a:t>Fannie Mae</a:t>
            </a:r>
          </a:p>
          <a:p>
            <a:r>
              <a:rPr lang="en-US" dirty="0"/>
              <a:t>Government National Mortgage Association</a:t>
            </a:r>
          </a:p>
          <a:p>
            <a:pPr lvl="1"/>
            <a:r>
              <a:rPr lang="en-US" dirty="0" err="1"/>
              <a:t>Ginnie</a:t>
            </a:r>
            <a:r>
              <a:rPr lang="en-US" dirty="0"/>
              <a:t> Mae</a:t>
            </a:r>
          </a:p>
          <a:p>
            <a:r>
              <a:rPr lang="en-US" dirty="0"/>
              <a:t>Federal Home Loan Mortgage Corporation</a:t>
            </a:r>
          </a:p>
          <a:p>
            <a:pPr lvl="1"/>
            <a:r>
              <a:rPr lang="en-US" dirty="0"/>
              <a:t>Freddie Mac</a:t>
            </a:r>
          </a:p>
          <a:p>
            <a:r>
              <a:rPr lang="en-US" dirty="0"/>
              <a:t>Together referred to as GSE’s</a:t>
            </a:r>
          </a:p>
          <a:p>
            <a:pPr lvl="1"/>
            <a:r>
              <a:rPr lang="en-US" dirty="0"/>
              <a:t>Government Sponsored Enterprises</a:t>
            </a:r>
          </a:p>
        </p:txBody>
      </p:sp>
    </p:spTree>
    <p:extLst>
      <p:ext uri="{BB962C8B-B14F-4D97-AF65-F5344CB8AC3E}">
        <p14:creationId xmlns:p14="http://schemas.microsoft.com/office/powerpoint/2010/main" val="3667472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5836-CFAC-4FBA-A1F5-3966FCDE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Mortgage Pass Throughs (MPT’s)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8CE65-70BB-4E31-96BB-22DE97D2F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MPT’s function in much the same way as MBB’s</a:t>
            </a:r>
          </a:p>
          <a:p>
            <a:r>
              <a:rPr lang="en-US" dirty="0"/>
              <a:t>On important difference is that prepayments are passed through to holders of MPT’s</a:t>
            </a:r>
          </a:p>
          <a:p>
            <a:pPr lvl="1"/>
            <a:r>
              <a:rPr lang="en-US" dirty="0"/>
              <a:t>So their cash flows may vary as prepayments vary.</a:t>
            </a:r>
          </a:p>
          <a:p>
            <a:pPr lvl="1"/>
            <a:r>
              <a:rPr lang="en-US" dirty="0"/>
              <a:t>This means that MPT’s should be forced to pay a higher rate of return than MBB to compensate for this risk.</a:t>
            </a:r>
          </a:p>
          <a:p>
            <a:r>
              <a:rPr lang="en-US" dirty="0"/>
              <a:t>This also means the actual maturity on a MPT may be different than the stated maturity</a:t>
            </a:r>
          </a:p>
        </p:txBody>
      </p:sp>
    </p:spTree>
    <p:extLst>
      <p:ext uri="{BB962C8B-B14F-4D97-AF65-F5344CB8AC3E}">
        <p14:creationId xmlns:p14="http://schemas.microsoft.com/office/powerpoint/2010/main" val="212117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2644-48FE-4E71-BB8A-2D615443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9B2F8-8F8D-4395-AB81-B0F5AD778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prepayments are so important with mortgages, it is necessary to model them in some way.</a:t>
            </a:r>
          </a:p>
          <a:p>
            <a:r>
              <a:rPr lang="en-US" dirty="0"/>
              <a:t>PSA (Public Securities Association) prepayment model is the industry standard</a:t>
            </a:r>
          </a:p>
          <a:p>
            <a:pPr lvl="1"/>
            <a:r>
              <a:rPr lang="en-US" dirty="0"/>
              <a:t>Faster or slower prepayment pools are normally expressed as a percentage of PSA, where 120% of PSA is a faster paying pool</a:t>
            </a:r>
          </a:p>
        </p:txBody>
      </p:sp>
    </p:spTree>
    <p:extLst>
      <p:ext uri="{BB962C8B-B14F-4D97-AF65-F5344CB8AC3E}">
        <p14:creationId xmlns:p14="http://schemas.microsoft.com/office/powerpoint/2010/main" val="230872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1219-F69B-475C-B35B-892ED976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Mortgage Backed Securities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92691-7CA1-4220-82F3-F78DCBEB6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MBS (Mortgage Backed Securities) get more complex, and the other types should be discussed separately.</a:t>
            </a:r>
          </a:p>
        </p:txBody>
      </p:sp>
    </p:spTree>
    <p:extLst>
      <p:ext uri="{BB962C8B-B14F-4D97-AF65-F5344CB8AC3E}">
        <p14:creationId xmlns:p14="http://schemas.microsoft.com/office/powerpoint/2010/main" val="2841677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91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AABD-5BD0-492A-9CD4-B74F1007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GSE’s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CA2D1-6A7C-4EC6-A34A-3A47C39CE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GSE’s are private companies</a:t>
            </a:r>
          </a:p>
          <a:p>
            <a:pPr lvl="1"/>
            <a:r>
              <a:rPr lang="en-US" dirty="0"/>
              <a:t>But they are backed by the Federal Government with varying degrees of specificity.</a:t>
            </a:r>
          </a:p>
          <a:p>
            <a:pPr lvl="1"/>
            <a:r>
              <a:rPr lang="en-US" dirty="0"/>
              <a:t>Regardless of any ambiguity regarding their backing, this allows them to borrow at cheaper rates than otherwise would be available</a:t>
            </a:r>
          </a:p>
        </p:txBody>
      </p:sp>
    </p:spTree>
    <p:extLst>
      <p:ext uri="{BB962C8B-B14F-4D97-AF65-F5344CB8AC3E}">
        <p14:creationId xmlns:p14="http://schemas.microsoft.com/office/powerpoint/2010/main" val="34278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DA605-A9CE-464D-8180-7BC4A9E9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72B5D-3E1D-4F78-B7F5-198BE14B5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encourage home ownership</a:t>
            </a:r>
          </a:p>
          <a:p>
            <a:pPr lvl="1"/>
            <a:r>
              <a:rPr lang="en-US" dirty="0"/>
              <a:t>The government decided this was a national goal, and one way to encourage ownership is to assure the availability of inexpensive financing</a:t>
            </a:r>
          </a:p>
          <a:p>
            <a:r>
              <a:rPr lang="en-US" dirty="0"/>
              <a:t>To stabilize lenders and thereby serve the first goal</a:t>
            </a:r>
          </a:p>
          <a:p>
            <a:pPr lvl="1"/>
            <a:r>
              <a:rPr lang="en-US" dirty="0"/>
              <a:t>Depository lenders (banks) are extremely vulnerable to rising interest rates when making long term fixed loans</a:t>
            </a:r>
          </a:p>
          <a:p>
            <a:pPr lvl="2"/>
            <a:r>
              <a:rPr lang="en-US" dirty="0"/>
              <a:t>These agencies give these lenders a buyer for their mortgages if they don’t want to take this risk.</a:t>
            </a:r>
          </a:p>
          <a:p>
            <a:pPr lvl="2"/>
            <a:r>
              <a:rPr lang="en-US" dirty="0"/>
              <a:t>When the lenders sell their mortgages, they receive money which can then be used to make more loans.</a:t>
            </a:r>
          </a:p>
        </p:txBody>
      </p:sp>
    </p:spTree>
    <p:extLst>
      <p:ext uri="{BB962C8B-B14F-4D97-AF65-F5344CB8AC3E}">
        <p14:creationId xmlns:p14="http://schemas.microsoft.com/office/powerpoint/2010/main" val="135136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3AA2-DF54-471E-9320-701EF6B7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ACA39-D69B-4E48-B30D-A56C0A86D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FNMA and FHLMC purchase mortgages from the originators</a:t>
            </a:r>
          </a:p>
          <a:p>
            <a:pPr lvl="1"/>
            <a:r>
              <a:rPr lang="en-US" dirty="0"/>
              <a:t>Originators are the lenders who originally make the loan</a:t>
            </a:r>
          </a:p>
          <a:p>
            <a:pPr lvl="1"/>
            <a:r>
              <a:rPr lang="en-US" dirty="0"/>
              <a:t>The money for these purchases comes from debt issued </a:t>
            </a:r>
            <a:r>
              <a:rPr lang="en-US"/>
              <a:t>by the GSE’s.</a:t>
            </a:r>
            <a:endParaRPr lang="en-US" dirty="0"/>
          </a:p>
          <a:p>
            <a:r>
              <a:rPr lang="en-US" dirty="0"/>
              <a:t>Two Types of Direct Sales</a:t>
            </a:r>
          </a:p>
          <a:p>
            <a:pPr lvl="1"/>
            <a:r>
              <a:rPr lang="en-US" dirty="0"/>
              <a:t>Mandatory</a:t>
            </a:r>
          </a:p>
          <a:p>
            <a:pPr lvl="1"/>
            <a:r>
              <a:rPr lang="en-US" dirty="0"/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353807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69C8-916E-42F0-8127-212DC09E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Mandatory Direct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2BDF2-E024-454B-A00B-EA6E6525A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 is not mandatory in the sense that lender’s have to participate</a:t>
            </a:r>
          </a:p>
          <a:p>
            <a:r>
              <a:rPr lang="en-US" dirty="0"/>
              <a:t>If lenders participate, they pay a fee and the lender must deliver a certain amount of mortgages at a certain time to FNMA which must purchase them.</a:t>
            </a:r>
          </a:p>
          <a:p>
            <a:pPr lvl="1"/>
            <a:r>
              <a:rPr lang="en-US" dirty="0"/>
              <a:t>This program is for FHA and VA mortgages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4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F92B-F1CF-4924-80CB-D0EDE488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5BBB3-C99E-4F2B-B5BC-2E897AEB1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Lenders may deliver the mortgages, but do not have to.</a:t>
            </a:r>
          </a:p>
          <a:p>
            <a:pPr lvl="1"/>
            <a:r>
              <a:rPr lang="en-US" dirty="0"/>
              <a:t>This allows the lender to sell the mortgage at a higher price if rates decline.</a:t>
            </a:r>
          </a:p>
          <a:p>
            <a:pPr lvl="2"/>
            <a:r>
              <a:rPr lang="en-US" dirty="0"/>
              <a:t>Remember, a mortgage is essentially a bond.  If the rate on every other mortgage that looks like this one goes down, the price of this mortgage must go up.</a:t>
            </a:r>
          </a:p>
          <a:p>
            <a:pPr lvl="1"/>
            <a:r>
              <a:rPr lang="en-US" dirty="0"/>
              <a:t>Lenders pay a higher fee to have this option.</a:t>
            </a:r>
          </a:p>
        </p:txBody>
      </p:sp>
    </p:spTree>
    <p:extLst>
      <p:ext uri="{BB962C8B-B14F-4D97-AF65-F5344CB8AC3E}">
        <p14:creationId xmlns:p14="http://schemas.microsoft.com/office/powerpoint/2010/main" val="80571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235E-B745-4301-A5E8-C5798A35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Mortgage Pooling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D16E3-84D9-4D79-BD94-CC7347273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GSE’s purchase mortgages, and then issue securities that are backed by the cash flows from the pool.</a:t>
            </a:r>
          </a:p>
          <a:p>
            <a:pPr lvl="1"/>
            <a:r>
              <a:rPr lang="en-US" dirty="0"/>
              <a:t>Much like the mortgage itself is backed by the property</a:t>
            </a:r>
          </a:p>
          <a:p>
            <a:pPr lvl="1"/>
            <a:r>
              <a:rPr lang="en-US" dirty="0"/>
              <a:t>This creates diversification by combining many mortgages from many lenders in many different geographic and economic areas into one pool.</a:t>
            </a:r>
          </a:p>
          <a:p>
            <a:pPr lvl="1"/>
            <a:r>
              <a:rPr lang="en-US" dirty="0"/>
              <a:t>It also creates liquidity.</a:t>
            </a:r>
          </a:p>
          <a:p>
            <a:pPr lvl="2"/>
            <a:r>
              <a:rPr lang="en-US" dirty="0"/>
              <a:t>The securities issued usually trade on the open market like other similar securities</a:t>
            </a:r>
          </a:p>
          <a:p>
            <a:pPr lvl="2"/>
            <a:r>
              <a:rPr lang="en-US" dirty="0"/>
              <a:t>The securities issued are usually in relatively small denominations, perhaps $1,000, which makes them attractive to more investors</a:t>
            </a:r>
          </a:p>
          <a:p>
            <a:r>
              <a:rPr lang="en-US" dirty="0"/>
              <a:t>Mortgage pools may also be formed by the issuers themselves or other entities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6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2411E-6190-474B-9343-2D65F1F2B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Holders of Pooled Securities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868A5-6F48-4C12-9BF3-2D9337961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Interestingly, many of the same institutions that sell their mortgages into pools will buy the securities backed by these pools for investments</a:t>
            </a:r>
          </a:p>
          <a:p>
            <a:pPr lvl="1"/>
            <a:r>
              <a:rPr lang="en-US" dirty="0"/>
              <a:t>They appreciate the diversification and liquidity</a:t>
            </a:r>
          </a:p>
          <a:p>
            <a:pPr lvl="1"/>
            <a:r>
              <a:rPr lang="en-US" dirty="0"/>
              <a:t>They can also buy what they need for investment, while keeping cash to make further loans as opportunities arise</a:t>
            </a:r>
          </a:p>
        </p:txBody>
      </p:sp>
    </p:spTree>
    <p:extLst>
      <p:ext uri="{BB962C8B-B14F-4D97-AF65-F5344CB8AC3E}">
        <p14:creationId xmlns:p14="http://schemas.microsoft.com/office/powerpoint/2010/main" val="602970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7848</TotalTime>
  <Words>1307</Words>
  <Application>Microsoft Office PowerPoint</Application>
  <PresentationFormat>Widescreen</PresentationFormat>
  <Paragraphs>121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Secondary Market</vt:lpstr>
      <vt:lpstr>Primary Players</vt:lpstr>
      <vt:lpstr>GSE’s</vt:lpstr>
      <vt:lpstr>Purpose</vt:lpstr>
      <vt:lpstr>Direct Sales</vt:lpstr>
      <vt:lpstr>Mandatory Direct Sales</vt:lpstr>
      <vt:lpstr>Optional Sales</vt:lpstr>
      <vt:lpstr>Mortgage Pooling</vt:lpstr>
      <vt:lpstr>Holders of Pooled Securities</vt:lpstr>
      <vt:lpstr>Types of Securities Backed by Mortgage Pools</vt:lpstr>
      <vt:lpstr>Mortgage Backed Bonds (MBB’s)</vt:lpstr>
      <vt:lpstr>MBB Issues</vt:lpstr>
      <vt:lpstr>Mismatch Solutions</vt:lpstr>
      <vt:lpstr>Credit Quality</vt:lpstr>
      <vt:lpstr>Pricing the Bonds</vt:lpstr>
      <vt:lpstr>Bond Example</vt:lpstr>
      <vt:lpstr>Pricing Example</vt:lpstr>
      <vt:lpstr>Comments on Example</vt:lpstr>
      <vt:lpstr>Comments</vt:lpstr>
      <vt:lpstr>Mortgage Pass Throughs (MPT’s)</vt:lpstr>
      <vt:lpstr>Prepayments</vt:lpstr>
      <vt:lpstr>Other Mortgage Backed Securities</vt:lpstr>
      <vt:lpstr>PowerPoint Presentation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Simin Pulat</dc:creator>
  <cp:lastModifiedBy>Chris</cp:lastModifiedBy>
  <cp:revision>208</cp:revision>
  <dcterms:created xsi:type="dcterms:W3CDTF">2015-01-14T19:18:41Z</dcterms:created>
  <dcterms:modified xsi:type="dcterms:W3CDTF">2020-08-12T19:03:10Z</dcterms:modified>
</cp:coreProperties>
</file>