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5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1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3365"/>
  </p:normalViewPr>
  <p:slideViewPr>
    <p:cSldViewPr snapToGrid="0" snapToObjects="1">
      <p:cViewPr varScale="1">
        <p:scale>
          <a:sx n="107" d="100"/>
          <a:sy n="107" d="100"/>
        </p:scale>
        <p:origin x="984"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BC51B-E83A-9B4A-8AA0-262718822A86}" type="datetimeFigureOut">
              <a:rPr lang="en-US" smtClean="0"/>
              <a:t>8/7/2020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29A73-2F6E-0248-9DBE-6A25E1137697}" type="slidenum">
              <a:rPr lang="en-US" smtClean="0"/>
              <a:t>‹#›</a:t>
            </a:fld>
            <a:endParaRPr lang="en-US" dirty="0"/>
          </a:p>
        </p:txBody>
      </p:sp>
    </p:spTree>
    <p:extLst>
      <p:ext uri="{BB962C8B-B14F-4D97-AF65-F5344CB8AC3E}">
        <p14:creationId xmlns:p14="http://schemas.microsoft.com/office/powerpoint/2010/main" val="87420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914400" y="1561116"/>
            <a:ext cx="10363200" cy="1470025"/>
          </a:xfrm>
          <a:prstGeom prst="rect">
            <a:avLst/>
          </a:prstGeom>
        </p:spPr>
        <p:txBody>
          <a:bodyPr/>
          <a:lstStyle>
            <a:lvl1pPr>
              <a:defRPr baseline="0">
                <a:solidFill>
                  <a:srgbClr val="A32136"/>
                </a:solidFill>
              </a:defRPr>
            </a:lvl1pPr>
          </a:lstStyle>
          <a:p>
            <a:r>
              <a:rPr lang="en-US" dirty="0"/>
              <a:t>Your Video Title Goes Here</a:t>
            </a:r>
          </a:p>
        </p:txBody>
      </p:sp>
      <p:sp>
        <p:nvSpPr>
          <p:cNvPr id="3" name="Subtitle 2"/>
          <p:cNvSpPr>
            <a:spLocks noGrp="1"/>
          </p:cNvSpPr>
          <p:nvPr>
            <p:ph type="subTitle" idx="1" hasCustomPrompt="1"/>
          </p:nvPr>
        </p:nvSpPr>
        <p:spPr>
          <a:xfrm>
            <a:off x="1828800" y="3246821"/>
            <a:ext cx="85344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Course Number &amp; Course Title </a:t>
            </a:r>
          </a:p>
          <a:p>
            <a:r>
              <a:rPr lang="en-US" dirty="0"/>
              <a:t>Your Title/Name</a:t>
            </a:r>
          </a:p>
        </p:txBody>
      </p:sp>
    </p:spTree>
    <p:extLst>
      <p:ext uri="{BB962C8B-B14F-4D97-AF65-F5344CB8AC3E}">
        <p14:creationId xmlns:p14="http://schemas.microsoft.com/office/powerpoint/2010/main" val="339523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1234967"/>
            <a:ext cx="10972800" cy="430924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410363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260810"/>
          </a:xfrm>
          <a:prstGeom prst="rect">
            <a:avLst/>
          </a:prstGeom>
        </p:spPr>
        <p:txBody>
          <a:bodyPr vert="eaVert"/>
          <a:lstStyle>
            <a:lvl1pPr>
              <a:defRPr>
                <a:solidFill>
                  <a:srgbClr val="A32136"/>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26081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23690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30883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179177"/>
            <a:ext cx="10363200" cy="1362075"/>
          </a:xfrm>
          <a:prstGeom prst="rect">
            <a:avLst/>
          </a:prstGeom>
        </p:spPr>
        <p:txBody>
          <a:bodyPr anchor="t"/>
          <a:lstStyle>
            <a:lvl1pPr algn="l">
              <a:defRPr sz="4000" b="1" cap="all">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963084" y="256512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535811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Content Placeholder 2"/>
          <p:cNvSpPr>
            <a:spLocks noGrp="1"/>
          </p:cNvSpPr>
          <p:nvPr>
            <p:ph sz="half" idx="1"/>
          </p:nvPr>
        </p:nvSpPr>
        <p:spPr>
          <a:xfrm>
            <a:off x="609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61242"/>
            <a:ext cx="5384800" cy="44143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88054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Text Placeholder 2"/>
          <p:cNvSpPr>
            <a:spLocks noGrp="1"/>
          </p:cNvSpPr>
          <p:nvPr>
            <p:ph type="body" idx="1"/>
          </p:nvPr>
        </p:nvSpPr>
        <p:spPr>
          <a:xfrm>
            <a:off x="609600" y="1215232"/>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4994"/>
            <a:ext cx="5386917"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5232"/>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4994"/>
            <a:ext cx="5389033" cy="38118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173279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0052"/>
          </a:xfrm>
          <a:prstGeom prst="rect">
            <a:avLst/>
          </a:prstGeom>
        </p:spPr>
        <p:txBody>
          <a:bodyPr/>
          <a:lstStyle>
            <a:lvl1pPr>
              <a:defRPr>
                <a:solidFill>
                  <a:srgbClr val="A32136"/>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14134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76946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Content Placeholder 2"/>
          <p:cNvSpPr>
            <a:spLocks noGrp="1"/>
          </p:cNvSpPr>
          <p:nvPr>
            <p:ph idx="1"/>
          </p:nvPr>
        </p:nvSpPr>
        <p:spPr>
          <a:xfrm>
            <a:off x="4766733" y="273051"/>
            <a:ext cx="6815667" cy="5428813"/>
          </a:xfrm>
        </p:spPr>
        <p:txBody>
          <a:bodyPr/>
          <a:lstStyle>
            <a:lvl1pPr>
              <a:defRPr sz="2800"/>
            </a:lvl1pPr>
            <a:lvl2pPr>
              <a:defRPr sz="26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266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00662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704255"/>
            <a:ext cx="7315200" cy="566738"/>
          </a:xfrm>
          <a:prstGeom prst="rect">
            <a:avLst/>
          </a:prstGeom>
        </p:spPr>
        <p:txBody>
          <a:bodyPr anchor="b"/>
          <a:lstStyle>
            <a:lvl1pPr algn="l">
              <a:defRPr sz="2000" b="1">
                <a:solidFill>
                  <a:srgbClr val="A32136"/>
                </a:solidFill>
              </a:defRPr>
            </a:lvl1pPr>
          </a:lstStyle>
          <a:p>
            <a:r>
              <a:rPr lang="en-US" dirty="0"/>
              <a:t>Click to edit Master title style</a:t>
            </a:r>
          </a:p>
        </p:txBody>
      </p:sp>
      <p:sp>
        <p:nvSpPr>
          <p:cNvPr id="3" name="Picture Placeholder 2"/>
          <p:cNvSpPr>
            <a:spLocks noGrp="1"/>
          </p:cNvSpPr>
          <p:nvPr>
            <p:ph type="pic" idx="1"/>
          </p:nvPr>
        </p:nvSpPr>
        <p:spPr>
          <a:xfrm>
            <a:off x="2389717" y="41132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4722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9564F-DD36-FC4A-B607-38841CBD4D27}"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8961AB-7138-4C41-A438-15E3BCDB0A75}" type="slidenum">
              <a:rPr lang="en-US" smtClean="0"/>
              <a:t>‹#›</a:t>
            </a:fld>
            <a:endParaRPr lang="en-US" dirty="0"/>
          </a:p>
        </p:txBody>
      </p:sp>
    </p:spTree>
    <p:extLst>
      <p:ext uri="{BB962C8B-B14F-4D97-AF65-F5344CB8AC3E}">
        <p14:creationId xmlns:p14="http://schemas.microsoft.com/office/powerpoint/2010/main" val="26102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234967"/>
            <a:ext cx="10972800" cy="4335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856368" y="635635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564F-DD36-FC4A-B607-38841CBD4D27}" type="datetimeFigureOut">
              <a:rPr lang="en-US" smtClean="0"/>
              <a:pPr/>
              <a:t>8/7/2020</a:t>
            </a:fld>
            <a:endParaRPr lang="en-US" dirty="0"/>
          </a:p>
        </p:txBody>
      </p:sp>
      <p:sp>
        <p:nvSpPr>
          <p:cNvPr id="5" name="Footer Placeholder 4"/>
          <p:cNvSpPr>
            <a:spLocks noGrp="1"/>
          </p:cNvSpPr>
          <p:nvPr>
            <p:ph type="ftr" sz="quarter" idx="3"/>
          </p:nvPr>
        </p:nvSpPr>
        <p:spPr>
          <a:xfrm>
            <a:off x="7018576" y="6356351"/>
            <a:ext cx="265444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56368" y="5839591"/>
            <a:ext cx="172603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961AB-7138-4C41-A438-15E3BCDB0A75}" type="slidenum">
              <a:rPr lang="en-US" smtClean="0"/>
              <a:t>‹#›</a:t>
            </a:fld>
            <a:endParaRPr lang="en-US" dirty="0"/>
          </a:p>
        </p:txBody>
      </p:sp>
      <p:sp>
        <p:nvSpPr>
          <p:cNvPr id="7" name="Title Placeholder 6"/>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11926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rgbClr val="A3213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Closing Costs and Points</a:t>
            </a:r>
          </a:p>
        </p:txBody>
      </p:sp>
      <p:sp>
        <p:nvSpPr>
          <p:cNvPr id="3" name="Subtitle 2"/>
          <p:cNvSpPr>
            <a:spLocks noGrp="1"/>
          </p:cNvSpPr>
          <p:nvPr>
            <p:ph type="subTitle" idx="1"/>
          </p:nvPr>
        </p:nvSpPr>
        <p:spPr/>
        <p:txBody>
          <a:bodyPr/>
          <a:lstStyle/>
          <a:p>
            <a:r>
              <a:rPr lang="en-US" dirty="0">
                <a:solidFill>
                  <a:schemeClr val="tx1"/>
                </a:solidFill>
              </a:rPr>
              <a:t>FINC 5970 Real Estate Finance</a:t>
            </a:r>
          </a:p>
        </p:txBody>
      </p:sp>
    </p:spTree>
    <p:extLst>
      <p:ext uri="{BB962C8B-B14F-4D97-AF65-F5344CB8AC3E}">
        <p14:creationId xmlns:p14="http://schemas.microsoft.com/office/powerpoint/2010/main" val="34220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794F1-3A2E-4CC2-BCF3-63E18DA5256A}"/>
              </a:ext>
            </a:extLst>
          </p:cNvPr>
          <p:cNvSpPr>
            <a:spLocks noGrp="1"/>
          </p:cNvSpPr>
          <p:nvPr>
            <p:ph type="title"/>
          </p:nvPr>
        </p:nvSpPr>
        <p:spPr/>
        <p:txBody>
          <a:bodyPr>
            <a:normAutofit fontScale="90000"/>
          </a:bodyPr>
          <a:lstStyle/>
          <a:p>
            <a:r>
              <a:rPr lang="en-US" dirty="0"/>
              <a:t>Dealing With Lending Fees</a:t>
            </a:r>
          </a:p>
        </p:txBody>
      </p:sp>
      <p:sp>
        <p:nvSpPr>
          <p:cNvPr id="3" name="Content Placeholder 2">
            <a:extLst>
              <a:ext uri="{FF2B5EF4-FFF2-40B4-BE49-F238E27FC236}">
                <a16:creationId xmlns:a16="http://schemas.microsoft.com/office/drawing/2014/main" id="{36E2896C-AD82-4880-9FAD-27DF64CDE34F}"/>
              </a:ext>
            </a:extLst>
          </p:cNvPr>
          <p:cNvSpPr>
            <a:spLocks noGrp="1"/>
          </p:cNvSpPr>
          <p:nvPr>
            <p:ph idx="1"/>
          </p:nvPr>
        </p:nvSpPr>
        <p:spPr/>
        <p:txBody>
          <a:bodyPr>
            <a:normAutofit fontScale="92500" lnSpcReduction="20000"/>
          </a:bodyPr>
          <a:lstStyle/>
          <a:p>
            <a:r>
              <a:rPr lang="en-US" dirty="0"/>
              <a:t>So, we are in agreement that I actually lend you $0 in the previous example.</a:t>
            </a:r>
          </a:p>
          <a:p>
            <a:r>
              <a:rPr lang="en-US" dirty="0"/>
              <a:t>How is it different when the lender charges you a smaller amount for the loan?</a:t>
            </a:r>
          </a:p>
          <a:p>
            <a:pPr lvl="1"/>
            <a:r>
              <a:rPr lang="en-US" dirty="0"/>
              <a:t>$10,000 on a $190,000 loan to return to our example</a:t>
            </a:r>
          </a:p>
          <a:p>
            <a:r>
              <a:rPr lang="en-US" dirty="0"/>
              <a:t>It’s not really different.</a:t>
            </a:r>
          </a:p>
          <a:p>
            <a:pPr lvl="1"/>
            <a:r>
              <a:rPr lang="en-US" dirty="0"/>
              <a:t>If I didn’t give $10,000 to the lender to get this loan, I could have used that money as more down payment, and I would only have to have borrowed $180,000</a:t>
            </a:r>
          </a:p>
          <a:p>
            <a:pPr lvl="1"/>
            <a:r>
              <a:rPr lang="en-US" dirty="0"/>
              <a:t>So, effectively, the lender has actually loaned me $190,000-$10,000 or $180,000</a:t>
            </a:r>
          </a:p>
        </p:txBody>
      </p:sp>
    </p:spTree>
    <p:extLst>
      <p:ext uri="{BB962C8B-B14F-4D97-AF65-F5344CB8AC3E}">
        <p14:creationId xmlns:p14="http://schemas.microsoft.com/office/powerpoint/2010/main" val="3825075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B20C-37EC-4093-BB09-47151958DE32}"/>
              </a:ext>
            </a:extLst>
          </p:cNvPr>
          <p:cNvSpPr>
            <a:spLocks noGrp="1"/>
          </p:cNvSpPr>
          <p:nvPr>
            <p:ph type="title"/>
          </p:nvPr>
        </p:nvSpPr>
        <p:spPr/>
        <p:txBody>
          <a:bodyPr>
            <a:normAutofit fontScale="90000"/>
          </a:bodyPr>
          <a:lstStyle/>
          <a:p>
            <a:r>
              <a:rPr lang="en-US" dirty="0"/>
              <a:t>The Lender Doesn’t Agree</a:t>
            </a:r>
          </a:p>
        </p:txBody>
      </p:sp>
      <p:sp>
        <p:nvSpPr>
          <p:cNvPr id="3" name="Content Placeholder 2">
            <a:extLst>
              <a:ext uri="{FF2B5EF4-FFF2-40B4-BE49-F238E27FC236}">
                <a16:creationId xmlns:a16="http://schemas.microsoft.com/office/drawing/2014/main" id="{348029AC-C53A-4E69-9B5D-328D3A416376}"/>
              </a:ext>
            </a:extLst>
          </p:cNvPr>
          <p:cNvSpPr>
            <a:spLocks noGrp="1"/>
          </p:cNvSpPr>
          <p:nvPr>
            <p:ph idx="1"/>
          </p:nvPr>
        </p:nvSpPr>
        <p:spPr/>
        <p:txBody>
          <a:bodyPr>
            <a:normAutofit lnSpcReduction="10000"/>
          </a:bodyPr>
          <a:lstStyle/>
          <a:p>
            <a:r>
              <a:rPr lang="en-US" dirty="0"/>
              <a:t>To be clear, the lender will never acknowledge this.</a:t>
            </a:r>
          </a:p>
          <a:p>
            <a:pPr lvl="1"/>
            <a:r>
              <a:rPr lang="en-US" dirty="0"/>
              <a:t>They will calculate your payment off of $190,000.</a:t>
            </a:r>
          </a:p>
          <a:p>
            <a:pPr lvl="1"/>
            <a:r>
              <a:rPr lang="en-US" dirty="0"/>
              <a:t>They will charge your interest off of $190,000.</a:t>
            </a:r>
          </a:p>
          <a:p>
            <a:pPr lvl="1"/>
            <a:r>
              <a:rPr lang="en-US" dirty="0"/>
              <a:t>The will calculate your loan payoff off of $190,000.</a:t>
            </a:r>
          </a:p>
          <a:p>
            <a:r>
              <a:rPr lang="en-US" dirty="0"/>
              <a:t>The $180,000 is only for your use, to compare loans and determine the best deal for you.</a:t>
            </a:r>
          </a:p>
          <a:p>
            <a:pPr lvl="1"/>
            <a:r>
              <a:rPr lang="en-US" dirty="0"/>
              <a:t>The rate we will calculate is known as the effective rate.  This is different from the effective annual rate discussed earlier.  Entirely different concept with a way too similar name.</a:t>
            </a:r>
          </a:p>
        </p:txBody>
      </p:sp>
    </p:spTree>
    <p:extLst>
      <p:ext uri="{BB962C8B-B14F-4D97-AF65-F5344CB8AC3E}">
        <p14:creationId xmlns:p14="http://schemas.microsoft.com/office/powerpoint/2010/main" val="396150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7D2C-BAF2-44B2-8ABE-799CBAAEF3D6}"/>
              </a:ext>
            </a:extLst>
          </p:cNvPr>
          <p:cNvSpPr>
            <a:spLocks noGrp="1"/>
          </p:cNvSpPr>
          <p:nvPr>
            <p:ph type="title"/>
          </p:nvPr>
        </p:nvSpPr>
        <p:spPr/>
        <p:txBody>
          <a:bodyPr>
            <a:normAutofit fontScale="90000"/>
          </a:bodyPr>
          <a:lstStyle/>
          <a:p>
            <a:r>
              <a:rPr lang="en-US" dirty="0"/>
              <a:t>Effective Rate of New Loan for 30 Years</a:t>
            </a:r>
          </a:p>
        </p:txBody>
      </p:sp>
      <p:sp>
        <p:nvSpPr>
          <p:cNvPr id="3" name="Content Placeholder 2">
            <a:extLst>
              <a:ext uri="{FF2B5EF4-FFF2-40B4-BE49-F238E27FC236}">
                <a16:creationId xmlns:a16="http://schemas.microsoft.com/office/drawing/2014/main" id="{DDC491F2-2004-419E-A6D5-FCA2BFDB20C9}"/>
              </a:ext>
            </a:extLst>
          </p:cNvPr>
          <p:cNvSpPr>
            <a:spLocks noGrp="1"/>
          </p:cNvSpPr>
          <p:nvPr>
            <p:ph idx="1"/>
          </p:nvPr>
        </p:nvSpPr>
        <p:spPr/>
        <p:txBody>
          <a:bodyPr/>
          <a:lstStyle/>
          <a:p>
            <a:r>
              <a:rPr lang="en-US" dirty="0"/>
              <a:t>We must start by calculating the payment.  The bank will do this just as before.</a:t>
            </a:r>
          </a:p>
          <a:p>
            <a:pPr lvl="1"/>
            <a:r>
              <a:rPr lang="en-US" dirty="0"/>
              <a:t>PV=190,000</a:t>
            </a:r>
          </a:p>
          <a:p>
            <a:pPr lvl="1"/>
            <a:r>
              <a:rPr lang="en-US" dirty="0"/>
              <a:t>FV=-190,000</a:t>
            </a:r>
          </a:p>
          <a:p>
            <a:pPr lvl="1"/>
            <a:r>
              <a:rPr lang="en-US" dirty="0"/>
              <a:t>N=360</a:t>
            </a:r>
          </a:p>
          <a:p>
            <a:pPr lvl="1"/>
            <a:r>
              <a:rPr lang="en-US" dirty="0"/>
              <a:t>I/Y= 3.125/12 or 3.125</a:t>
            </a:r>
          </a:p>
          <a:p>
            <a:pPr lvl="1"/>
            <a:r>
              <a:rPr lang="en-US" dirty="0"/>
              <a:t>CPT PMT= -$494.79</a:t>
            </a:r>
          </a:p>
        </p:txBody>
      </p:sp>
    </p:spTree>
    <p:extLst>
      <p:ext uri="{BB962C8B-B14F-4D97-AF65-F5344CB8AC3E}">
        <p14:creationId xmlns:p14="http://schemas.microsoft.com/office/powerpoint/2010/main" val="48024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CE87-4F8A-48FC-B7C2-9426CED0D80E}"/>
              </a:ext>
            </a:extLst>
          </p:cNvPr>
          <p:cNvSpPr>
            <a:spLocks noGrp="1"/>
          </p:cNvSpPr>
          <p:nvPr>
            <p:ph type="title"/>
          </p:nvPr>
        </p:nvSpPr>
        <p:spPr/>
        <p:txBody>
          <a:bodyPr>
            <a:normAutofit fontScale="90000"/>
          </a:bodyPr>
          <a:lstStyle/>
          <a:p>
            <a:r>
              <a:rPr lang="en-US" dirty="0"/>
              <a:t>Effective Rate for 30 Years</a:t>
            </a:r>
          </a:p>
        </p:txBody>
      </p:sp>
      <p:sp>
        <p:nvSpPr>
          <p:cNvPr id="3" name="Content Placeholder 2">
            <a:extLst>
              <a:ext uri="{FF2B5EF4-FFF2-40B4-BE49-F238E27FC236}">
                <a16:creationId xmlns:a16="http://schemas.microsoft.com/office/drawing/2014/main" id="{C666593F-7D29-44AF-93C4-B4DE8C103D6B}"/>
              </a:ext>
            </a:extLst>
          </p:cNvPr>
          <p:cNvSpPr>
            <a:spLocks noGrp="1"/>
          </p:cNvSpPr>
          <p:nvPr>
            <p:ph idx="1"/>
          </p:nvPr>
        </p:nvSpPr>
        <p:spPr/>
        <p:txBody>
          <a:bodyPr>
            <a:normAutofit fontScale="85000" lnSpcReduction="20000"/>
          </a:bodyPr>
          <a:lstStyle/>
          <a:p>
            <a:r>
              <a:rPr lang="en-US" dirty="0"/>
              <a:t>But I know the lender only effectively loaned me $180,000, so I calculate the cost as follows.</a:t>
            </a:r>
          </a:p>
          <a:p>
            <a:r>
              <a:rPr lang="en-US" dirty="0"/>
              <a:t>PV=180,000</a:t>
            </a:r>
          </a:p>
          <a:p>
            <a:r>
              <a:rPr lang="en-US" dirty="0"/>
              <a:t>FV=-190,000</a:t>
            </a:r>
          </a:p>
          <a:p>
            <a:pPr lvl="1"/>
            <a:r>
              <a:rPr lang="en-US" dirty="0"/>
              <a:t>Did I catch you?  Remember, the lender still says I owe $190,000, they are not using this $180,000 figure for anything!</a:t>
            </a:r>
          </a:p>
          <a:p>
            <a:r>
              <a:rPr lang="en-US" dirty="0"/>
              <a:t>PMT=-494.79</a:t>
            </a:r>
          </a:p>
          <a:p>
            <a:r>
              <a:rPr lang="en-US" dirty="0"/>
              <a:t>N=360</a:t>
            </a:r>
          </a:p>
          <a:p>
            <a:r>
              <a:rPr lang="en-US" dirty="0"/>
              <a:t>CPT I/Y=3.4053%</a:t>
            </a:r>
          </a:p>
          <a:p>
            <a:pPr lvl="1"/>
            <a:r>
              <a:rPr lang="en-US" dirty="0"/>
              <a:t>So, this loan is cheaper than the first loan, but barely.</a:t>
            </a:r>
          </a:p>
          <a:p>
            <a:pPr lvl="1"/>
            <a:r>
              <a:rPr lang="en-US" dirty="0"/>
              <a:t>The closing costs definitely increased the cost of the loan. </a:t>
            </a:r>
          </a:p>
        </p:txBody>
      </p:sp>
    </p:spTree>
    <p:extLst>
      <p:ext uri="{BB962C8B-B14F-4D97-AF65-F5344CB8AC3E}">
        <p14:creationId xmlns:p14="http://schemas.microsoft.com/office/powerpoint/2010/main" val="360721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AC1C-D4C5-4252-8C2D-EEB24690E645}"/>
              </a:ext>
            </a:extLst>
          </p:cNvPr>
          <p:cNvSpPr>
            <a:spLocks noGrp="1"/>
          </p:cNvSpPr>
          <p:nvPr>
            <p:ph type="title"/>
          </p:nvPr>
        </p:nvSpPr>
        <p:spPr/>
        <p:txBody>
          <a:bodyPr>
            <a:normAutofit fontScale="90000"/>
          </a:bodyPr>
          <a:lstStyle/>
          <a:p>
            <a:r>
              <a:rPr lang="en-US" dirty="0"/>
              <a:t>Effective Rate for 5 Years</a:t>
            </a:r>
          </a:p>
        </p:txBody>
      </p:sp>
      <p:sp>
        <p:nvSpPr>
          <p:cNvPr id="3" name="Content Placeholder 2">
            <a:extLst>
              <a:ext uri="{FF2B5EF4-FFF2-40B4-BE49-F238E27FC236}">
                <a16:creationId xmlns:a16="http://schemas.microsoft.com/office/drawing/2014/main" id="{29D4529C-6ECD-4039-B629-7A9F0B91F98F}"/>
              </a:ext>
            </a:extLst>
          </p:cNvPr>
          <p:cNvSpPr>
            <a:spLocks noGrp="1"/>
          </p:cNvSpPr>
          <p:nvPr>
            <p:ph idx="1"/>
          </p:nvPr>
        </p:nvSpPr>
        <p:spPr/>
        <p:txBody>
          <a:bodyPr/>
          <a:lstStyle/>
          <a:p>
            <a:r>
              <a:rPr lang="en-US" dirty="0"/>
              <a:t>How does this new loan do over a 5 year holding period?</a:t>
            </a:r>
          </a:p>
          <a:p>
            <a:r>
              <a:rPr lang="en-US" dirty="0"/>
              <a:t>PV=180,000</a:t>
            </a:r>
          </a:p>
          <a:p>
            <a:r>
              <a:rPr lang="en-US" dirty="0"/>
              <a:t>FV=-190,000</a:t>
            </a:r>
          </a:p>
          <a:p>
            <a:r>
              <a:rPr lang="en-US" dirty="0"/>
              <a:t>N=60</a:t>
            </a:r>
          </a:p>
          <a:p>
            <a:r>
              <a:rPr lang="en-US" dirty="0"/>
              <a:t>PMT =-494.79</a:t>
            </a:r>
          </a:p>
          <a:p>
            <a:r>
              <a:rPr lang="en-US" dirty="0"/>
              <a:t>CPT I/Y = 4.2966%</a:t>
            </a:r>
          </a:p>
          <a:p>
            <a:pPr lvl="1"/>
            <a:r>
              <a:rPr lang="en-US" dirty="0"/>
              <a:t>Whoa!  The borrowing cost increased by a lot!</a:t>
            </a:r>
          </a:p>
        </p:txBody>
      </p:sp>
    </p:spTree>
    <p:extLst>
      <p:ext uri="{BB962C8B-B14F-4D97-AF65-F5344CB8AC3E}">
        <p14:creationId xmlns:p14="http://schemas.microsoft.com/office/powerpoint/2010/main" val="3400148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67F02-373B-4719-82F6-502A393E5953}"/>
              </a:ext>
            </a:extLst>
          </p:cNvPr>
          <p:cNvSpPr>
            <a:spLocks noGrp="1"/>
          </p:cNvSpPr>
          <p:nvPr>
            <p:ph type="title"/>
          </p:nvPr>
        </p:nvSpPr>
        <p:spPr/>
        <p:txBody>
          <a:bodyPr>
            <a:normAutofit fontScale="90000"/>
          </a:bodyPr>
          <a:lstStyle/>
          <a:p>
            <a:r>
              <a:rPr lang="en-US" dirty="0"/>
              <a:t>Impact of Lending Costs </a:t>
            </a:r>
          </a:p>
        </p:txBody>
      </p:sp>
      <p:sp>
        <p:nvSpPr>
          <p:cNvPr id="3" name="Content Placeholder 2">
            <a:extLst>
              <a:ext uri="{FF2B5EF4-FFF2-40B4-BE49-F238E27FC236}">
                <a16:creationId xmlns:a16="http://schemas.microsoft.com/office/drawing/2014/main" id="{8B8A0E89-D062-48F4-BD32-A258EA1FC168}"/>
              </a:ext>
            </a:extLst>
          </p:cNvPr>
          <p:cNvSpPr>
            <a:spLocks noGrp="1"/>
          </p:cNvSpPr>
          <p:nvPr>
            <p:ph idx="1"/>
          </p:nvPr>
        </p:nvSpPr>
        <p:spPr/>
        <p:txBody>
          <a:bodyPr/>
          <a:lstStyle/>
          <a:p>
            <a:r>
              <a:rPr lang="en-US" dirty="0"/>
              <a:t>Clearly lending fees increase the effective rate on the loan well beyond the stated rate.</a:t>
            </a:r>
          </a:p>
          <a:p>
            <a:r>
              <a:rPr lang="en-US" dirty="0"/>
              <a:t>Just as importantly, the length of time the borrower expects to hold the property is now important to the loan decision.</a:t>
            </a:r>
          </a:p>
          <a:p>
            <a:pPr lvl="1"/>
            <a:r>
              <a:rPr lang="en-US" dirty="0"/>
              <a:t>In our example, if the borrower expects to hold the property for 30 years, the second loan is better.</a:t>
            </a:r>
          </a:p>
          <a:p>
            <a:pPr lvl="1"/>
            <a:r>
              <a:rPr lang="en-US" dirty="0"/>
              <a:t>But if the borrower expects to hold the property for only 5 years, the first loan is much better.</a:t>
            </a:r>
          </a:p>
        </p:txBody>
      </p:sp>
    </p:spTree>
    <p:extLst>
      <p:ext uri="{BB962C8B-B14F-4D97-AF65-F5344CB8AC3E}">
        <p14:creationId xmlns:p14="http://schemas.microsoft.com/office/powerpoint/2010/main" val="245978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AEF4-4343-47C6-8E27-7967F4224922}"/>
              </a:ext>
            </a:extLst>
          </p:cNvPr>
          <p:cNvSpPr>
            <a:spLocks noGrp="1"/>
          </p:cNvSpPr>
          <p:nvPr>
            <p:ph type="title"/>
          </p:nvPr>
        </p:nvSpPr>
        <p:spPr/>
        <p:txBody>
          <a:bodyPr>
            <a:normAutofit fontScale="90000"/>
          </a:bodyPr>
          <a:lstStyle/>
          <a:p>
            <a:r>
              <a:rPr lang="en-US" dirty="0"/>
              <a:t>Impact of Lending Costs</a:t>
            </a:r>
          </a:p>
        </p:txBody>
      </p:sp>
      <p:sp>
        <p:nvSpPr>
          <p:cNvPr id="3" name="Content Placeholder 2">
            <a:extLst>
              <a:ext uri="{FF2B5EF4-FFF2-40B4-BE49-F238E27FC236}">
                <a16:creationId xmlns:a16="http://schemas.microsoft.com/office/drawing/2014/main" id="{016A3B40-D806-45E4-B02F-DBB23B93F794}"/>
              </a:ext>
            </a:extLst>
          </p:cNvPr>
          <p:cNvSpPr>
            <a:spLocks noGrp="1"/>
          </p:cNvSpPr>
          <p:nvPr>
            <p:ph idx="1"/>
          </p:nvPr>
        </p:nvSpPr>
        <p:spPr/>
        <p:txBody>
          <a:bodyPr/>
          <a:lstStyle/>
          <a:p>
            <a:r>
              <a:rPr lang="en-US" dirty="0"/>
              <a:t>Generally, the shorter the holding period, the more lending fees increase the effective rate.</a:t>
            </a:r>
          </a:p>
          <a:p>
            <a:pPr lvl="1"/>
            <a:r>
              <a:rPr lang="en-US" dirty="0"/>
              <a:t>So we know that loan 2 will be a bad option for at least a 5 year or shorter period.</a:t>
            </a:r>
          </a:p>
          <a:p>
            <a:r>
              <a:rPr lang="en-US" dirty="0"/>
              <a:t>The same effect also applies to the other types of loans.</a:t>
            </a:r>
          </a:p>
          <a:p>
            <a:r>
              <a:rPr lang="en-US" dirty="0"/>
              <a:t>Now, different borrowers may prefer different loans because they have different holding periods.</a:t>
            </a:r>
          </a:p>
        </p:txBody>
      </p:sp>
    </p:spTree>
    <p:extLst>
      <p:ext uri="{BB962C8B-B14F-4D97-AF65-F5344CB8AC3E}">
        <p14:creationId xmlns:p14="http://schemas.microsoft.com/office/powerpoint/2010/main" val="102318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DDB1-FC92-4CD0-9153-0FBA7BA4B89D}"/>
              </a:ext>
            </a:extLst>
          </p:cNvPr>
          <p:cNvSpPr>
            <a:spLocks noGrp="1"/>
          </p:cNvSpPr>
          <p:nvPr>
            <p:ph type="title"/>
          </p:nvPr>
        </p:nvSpPr>
        <p:spPr/>
        <p:txBody>
          <a:bodyPr>
            <a:normAutofit fontScale="90000"/>
          </a:bodyPr>
          <a:lstStyle/>
          <a:p>
            <a:r>
              <a:rPr lang="en-US" dirty="0"/>
              <a:t>Prepayment Penalties</a:t>
            </a:r>
          </a:p>
        </p:txBody>
      </p:sp>
      <p:sp>
        <p:nvSpPr>
          <p:cNvPr id="3" name="Content Placeholder 2">
            <a:extLst>
              <a:ext uri="{FF2B5EF4-FFF2-40B4-BE49-F238E27FC236}">
                <a16:creationId xmlns:a16="http://schemas.microsoft.com/office/drawing/2014/main" id="{65118108-044A-434D-B51E-53D5A0D095FF}"/>
              </a:ext>
            </a:extLst>
          </p:cNvPr>
          <p:cNvSpPr>
            <a:spLocks noGrp="1"/>
          </p:cNvSpPr>
          <p:nvPr>
            <p:ph idx="1"/>
          </p:nvPr>
        </p:nvSpPr>
        <p:spPr/>
        <p:txBody>
          <a:bodyPr/>
          <a:lstStyle/>
          <a:p>
            <a:r>
              <a:rPr lang="en-US" dirty="0"/>
              <a:t>Prepayment Penalties serve as an incentive for borrowers not to pay off their loans early.</a:t>
            </a:r>
          </a:p>
          <a:p>
            <a:r>
              <a:rPr lang="en-US" dirty="0"/>
              <a:t>Prepayment penalties can be calculated any number of ways.</a:t>
            </a:r>
          </a:p>
          <a:p>
            <a:pPr lvl="1"/>
            <a:r>
              <a:rPr lang="en-US" dirty="0"/>
              <a:t>Basically, anything the borrower and lender can agree to.</a:t>
            </a:r>
          </a:p>
          <a:p>
            <a:pPr lvl="2"/>
            <a:r>
              <a:rPr lang="en-US" dirty="0"/>
              <a:t>Percentage of original loan, percentage of remaining balance, and interest guarantees are common methods.</a:t>
            </a:r>
          </a:p>
          <a:p>
            <a:pPr lvl="3"/>
            <a:r>
              <a:rPr lang="en-US" dirty="0"/>
              <a:t>An interest guarantee commonly requires the borrower to pay all of the remaining interest due to the lender according to the original amortization schedule.</a:t>
            </a:r>
          </a:p>
        </p:txBody>
      </p:sp>
    </p:spTree>
    <p:extLst>
      <p:ext uri="{BB962C8B-B14F-4D97-AF65-F5344CB8AC3E}">
        <p14:creationId xmlns:p14="http://schemas.microsoft.com/office/powerpoint/2010/main" val="2872854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DED07-1A91-4B43-A3C3-30F2000CC08F}"/>
              </a:ext>
            </a:extLst>
          </p:cNvPr>
          <p:cNvSpPr>
            <a:spLocks noGrp="1"/>
          </p:cNvSpPr>
          <p:nvPr>
            <p:ph type="title"/>
          </p:nvPr>
        </p:nvSpPr>
        <p:spPr/>
        <p:txBody>
          <a:bodyPr>
            <a:normAutofit fontScale="90000"/>
          </a:bodyPr>
          <a:lstStyle/>
          <a:p>
            <a:r>
              <a:rPr lang="en-US" dirty="0"/>
              <a:t>Prepayment Penalty Example</a:t>
            </a:r>
          </a:p>
        </p:txBody>
      </p:sp>
      <p:sp>
        <p:nvSpPr>
          <p:cNvPr id="3" name="Content Placeholder 2">
            <a:extLst>
              <a:ext uri="{FF2B5EF4-FFF2-40B4-BE49-F238E27FC236}">
                <a16:creationId xmlns:a16="http://schemas.microsoft.com/office/drawing/2014/main" id="{F75FBE43-066B-4EB4-993A-3B8E3CF841BD}"/>
              </a:ext>
            </a:extLst>
          </p:cNvPr>
          <p:cNvSpPr>
            <a:spLocks noGrp="1"/>
          </p:cNvSpPr>
          <p:nvPr>
            <p:ph idx="1"/>
          </p:nvPr>
        </p:nvSpPr>
        <p:spPr/>
        <p:txBody>
          <a:bodyPr/>
          <a:lstStyle/>
          <a:p>
            <a:r>
              <a:rPr lang="en-US" dirty="0"/>
              <a:t>Suppose our original 3.5%, $190,000 loan contains a pre-payment penalty calculated as 10% of the original loan balance.</a:t>
            </a:r>
          </a:p>
          <a:p>
            <a:r>
              <a:rPr lang="en-US" dirty="0"/>
              <a:t>If we hold the mortgage for 30 years, this penalty is never triggered.</a:t>
            </a:r>
          </a:p>
          <a:p>
            <a:r>
              <a:rPr lang="en-US" dirty="0"/>
              <a:t>But if we pay the mortgage off after 5 years, we need to consider the penalty.</a:t>
            </a:r>
          </a:p>
        </p:txBody>
      </p:sp>
    </p:spTree>
    <p:extLst>
      <p:ext uri="{BB962C8B-B14F-4D97-AF65-F5344CB8AC3E}">
        <p14:creationId xmlns:p14="http://schemas.microsoft.com/office/powerpoint/2010/main" val="340638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67FB1-A678-4E20-8E10-5DBD91BAF174}"/>
              </a:ext>
            </a:extLst>
          </p:cNvPr>
          <p:cNvSpPr>
            <a:spLocks noGrp="1"/>
          </p:cNvSpPr>
          <p:nvPr>
            <p:ph type="title"/>
          </p:nvPr>
        </p:nvSpPr>
        <p:spPr/>
        <p:txBody>
          <a:bodyPr>
            <a:normAutofit fontScale="90000"/>
          </a:bodyPr>
          <a:lstStyle/>
          <a:p>
            <a:r>
              <a:rPr lang="en-US" dirty="0"/>
              <a:t>Prepayment Penalty in Action</a:t>
            </a:r>
          </a:p>
        </p:txBody>
      </p:sp>
      <p:sp>
        <p:nvSpPr>
          <p:cNvPr id="3" name="Content Placeholder 2">
            <a:extLst>
              <a:ext uri="{FF2B5EF4-FFF2-40B4-BE49-F238E27FC236}">
                <a16:creationId xmlns:a16="http://schemas.microsoft.com/office/drawing/2014/main" id="{35A868B5-DA67-4C9C-896A-E0641514A09D}"/>
              </a:ext>
            </a:extLst>
          </p:cNvPr>
          <p:cNvSpPr>
            <a:spLocks noGrp="1"/>
          </p:cNvSpPr>
          <p:nvPr>
            <p:ph idx="1"/>
          </p:nvPr>
        </p:nvSpPr>
        <p:spPr/>
        <p:txBody>
          <a:bodyPr>
            <a:normAutofit lnSpcReduction="10000"/>
          </a:bodyPr>
          <a:lstStyle/>
          <a:p>
            <a:r>
              <a:rPr lang="en-US" dirty="0"/>
              <a:t>PV=190,000</a:t>
            </a:r>
          </a:p>
          <a:p>
            <a:r>
              <a:rPr lang="en-US" dirty="0"/>
              <a:t>I/Y=3.5/12 or 3.5</a:t>
            </a:r>
          </a:p>
          <a:p>
            <a:r>
              <a:rPr lang="en-US" dirty="0"/>
              <a:t>PMT=-554.17</a:t>
            </a:r>
          </a:p>
          <a:p>
            <a:r>
              <a:rPr lang="en-US" dirty="0"/>
              <a:t>FV=-190,000-19,000=-209,000</a:t>
            </a:r>
          </a:p>
          <a:p>
            <a:r>
              <a:rPr lang="en-US" dirty="0"/>
              <a:t>N=60</a:t>
            </a:r>
          </a:p>
          <a:p>
            <a:r>
              <a:rPr lang="en-US" dirty="0"/>
              <a:t>CPT I/Y = 5.2532%</a:t>
            </a:r>
          </a:p>
          <a:p>
            <a:pPr lvl="1"/>
            <a:r>
              <a:rPr lang="en-US" dirty="0"/>
              <a:t>Note, with the prepayment penalty, this loan is now worse than our second option.</a:t>
            </a:r>
          </a:p>
          <a:p>
            <a:endParaRPr lang="en-US" dirty="0"/>
          </a:p>
        </p:txBody>
      </p:sp>
    </p:spTree>
    <p:extLst>
      <p:ext uri="{BB962C8B-B14F-4D97-AF65-F5344CB8AC3E}">
        <p14:creationId xmlns:p14="http://schemas.microsoft.com/office/powerpoint/2010/main" val="310052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98EF-8911-4AD3-8F65-40CD0399116F}"/>
              </a:ext>
            </a:extLst>
          </p:cNvPr>
          <p:cNvSpPr>
            <a:spLocks noGrp="1"/>
          </p:cNvSpPr>
          <p:nvPr>
            <p:ph type="title"/>
          </p:nvPr>
        </p:nvSpPr>
        <p:spPr/>
        <p:txBody>
          <a:bodyPr>
            <a:normAutofit fontScale="90000"/>
          </a:bodyPr>
          <a:lstStyle/>
          <a:p>
            <a:r>
              <a:rPr lang="en-US" dirty="0"/>
              <a:t>Cost of Financing</a:t>
            </a:r>
          </a:p>
        </p:txBody>
      </p:sp>
      <p:sp>
        <p:nvSpPr>
          <p:cNvPr id="3" name="Content Placeholder 2">
            <a:extLst>
              <a:ext uri="{FF2B5EF4-FFF2-40B4-BE49-F238E27FC236}">
                <a16:creationId xmlns:a16="http://schemas.microsoft.com/office/drawing/2014/main" id="{CDAC5B8D-074C-4F90-86C2-E0E437577B9F}"/>
              </a:ext>
            </a:extLst>
          </p:cNvPr>
          <p:cNvSpPr>
            <a:spLocks noGrp="1"/>
          </p:cNvSpPr>
          <p:nvPr>
            <p:ph idx="1"/>
          </p:nvPr>
        </p:nvSpPr>
        <p:spPr/>
        <p:txBody>
          <a:bodyPr/>
          <a:lstStyle/>
          <a:p>
            <a:r>
              <a:rPr lang="en-US" dirty="0"/>
              <a:t>So far, the cost of our loan doesn’t really change unless the interest rate changes.</a:t>
            </a:r>
          </a:p>
          <a:p>
            <a:r>
              <a:rPr lang="en-US" dirty="0"/>
              <a:t>We can see this with any of the loan types we have discussed, but interest only loans are the easiest, so I will use those for our examples.</a:t>
            </a:r>
          </a:p>
          <a:p>
            <a:pPr lvl="1"/>
            <a:r>
              <a:rPr lang="en-US" dirty="0"/>
              <a:t>Interest only loans are the easiest because we don’t have to calculate a remaining loan balance.  It’s always the initial loan amount.</a:t>
            </a:r>
          </a:p>
          <a:p>
            <a:endParaRPr lang="en-US" dirty="0"/>
          </a:p>
        </p:txBody>
      </p:sp>
    </p:spTree>
    <p:extLst>
      <p:ext uri="{BB962C8B-B14F-4D97-AF65-F5344CB8AC3E}">
        <p14:creationId xmlns:p14="http://schemas.microsoft.com/office/powerpoint/2010/main" val="177091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8122-8BA9-45E2-BB5B-5CD0EAE5EF77}"/>
              </a:ext>
            </a:extLst>
          </p:cNvPr>
          <p:cNvSpPr>
            <a:spLocks noGrp="1"/>
          </p:cNvSpPr>
          <p:nvPr>
            <p:ph type="title"/>
          </p:nvPr>
        </p:nvSpPr>
        <p:spPr/>
        <p:txBody>
          <a:bodyPr>
            <a:normAutofit fontScale="90000"/>
          </a:bodyPr>
          <a:lstStyle/>
          <a:p>
            <a:r>
              <a:rPr lang="en-US" dirty="0"/>
              <a:t>Reverse Mortgage</a:t>
            </a:r>
          </a:p>
        </p:txBody>
      </p:sp>
      <p:sp>
        <p:nvSpPr>
          <p:cNvPr id="3" name="Content Placeholder 2">
            <a:extLst>
              <a:ext uri="{FF2B5EF4-FFF2-40B4-BE49-F238E27FC236}">
                <a16:creationId xmlns:a16="http://schemas.microsoft.com/office/drawing/2014/main" id="{CDC8DB90-F96E-4CD0-9F9C-A0B6EA52C2EB}"/>
              </a:ext>
            </a:extLst>
          </p:cNvPr>
          <p:cNvSpPr>
            <a:spLocks noGrp="1"/>
          </p:cNvSpPr>
          <p:nvPr>
            <p:ph idx="1"/>
          </p:nvPr>
        </p:nvSpPr>
        <p:spPr/>
        <p:txBody>
          <a:bodyPr>
            <a:normAutofit lnSpcReduction="10000"/>
          </a:bodyPr>
          <a:lstStyle/>
          <a:p>
            <a:r>
              <a:rPr lang="en-US" dirty="0"/>
              <a:t>Reverse mortgages are sometimes used as retirement supplements by individuals.</a:t>
            </a:r>
          </a:p>
          <a:p>
            <a:r>
              <a:rPr lang="en-US" dirty="0"/>
              <a:t>The structure of a reverse mortgage is also similar to that of a construction loan.</a:t>
            </a:r>
          </a:p>
          <a:p>
            <a:r>
              <a:rPr lang="en-US" dirty="0"/>
              <a:t>There are two big differences between reverse mortgages and regular mortgages.</a:t>
            </a:r>
          </a:p>
          <a:p>
            <a:pPr lvl="1"/>
            <a:r>
              <a:rPr lang="en-US" dirty="0"/>
              <a:t>The borrower receives the monthly payments in a reverse mortgage and owes the balance at the end.</a:t>
            </a:r>
          </a:p>
          <a:p>
            <a:pPr lvl="1"/>
            <a:r>
              <a:rPr lang="en-US" dirty="0"/>
              <a:t>The payment is calculated relative to the FV, not the PV.</a:t>
            </a:r>
          </a:p>
        </p:txBody>
      </p:sp>
    </p:spTree>
    <p:extLst>
      <p:ext uri="{BB962C8B-B14F-4D97-AF65-F5344CB8AC3E}">
        <p14:creationId xmlns:p14="http://schemas.microsoft.com/office/powerpoint/2010/main" val="285266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8D2A-4CC1-491F-A86A-494DBF8950AE}"/>
              </a:ext>
            </a:extLst>
          </p:cNvPr>
          <p:cNvSpPr>
            <a:spLocks noGrp="1"/>
          </p:cNvSpPr>
          <p:nvPr>
            <p:ph type="title"/>
          </p:nvPr>
        </p:nvSpPr>
        <p:spPr/>
        <p:txBody>
          <a:bodyPr>
            <a:normAutofit fontScale="90000"/>
          </a:bodyPr>
          <a:lstStyle/>
          <a:p>
            <a:r>
              <a:rPr lang="en-US" dirty="0"/>
              <a:t>Reverse Mortgage</a:t>
            </a:r>
          </a:p>
        </p:txBody>
      </p:sp>
      <p:sp>
        <p:nvSpPr>
          <p:cNvPr id="3" name="Content Placeholder 2">
            <a:extLst>
              <a:ext uri="{FF2B5EF4-FFF2-40B4-BE49-F238E27FC236}">
                <a16:creationId xmlns:a16="http://schemas.microsoft.com/office/drawing/2014/main" id="{582D555A-C4E3-4D37-BFA3-FDA59EF92A93}"/>
              </a:ext>
            </a:extLst>
          </p:cNvPr>
          <p:cNvSpPr>
            <a:spLocks noGrp="1"/>
          </p:cNvSpPr>
          <p:nvPr>
            <p:ph idx="1"/>
          </p:nvPr>
        </p:nvSpPr>
        <p:spPr/>
        <p:txBody>
          <a:bodyPr>
            <a:normAutofit fontScale="92500" lnSpcReduction="10000"/>
          </a:bodyPr>
          <a:lstStyle/>
          <a:p>
            <a:r>
              <a:rPr lang="en-US" dirty="0"/>
              <a:t>Suppose a borrower has a house worth $380,000.  The borrower is offered a reverse mortgage on 50% of the value at a rate of 3.5%</a:t>
            </a:r>
          </a:p>
          <a:p>
            <a:pPr lvl="1"/>
            <a:r>
              <a:rPr lang="en-US" dirty="0"/>
              <a:t>I’m trying to make this example directly comparable to our first mortgage, but I should note that in reality the interest rate will probably be much higher than 3.5%.</a:t>
            </a:r>
          </a:p>
          <a:p>
            <a:r>
              <a:rPr lang="en-US" dirty="0"/>
              <a:t>The terms are also typically much shorter on reverse mortgages, often because they are made to elderly people.</a:t>
            </a:r>
          </a:p>
          <a:p>
            <a:pPr lvl="1"/>
            <a:r>
              <a:rPr lang="en-US" dirty="0"/>
              <a:t>If the term of the loan is based on remaining life expectancy, the loan is actually an insurance product.</a:t>
            </a:r>
          </a:p>
          <a:p>
            <a:r>
              <a:rPr lang="en-US" dirty="0"/>
              <a:t>The term for our example will be 10 years.</a:t>
            </a:r>
          </a:p>
        </p:txBody>
      </p:sp>
    </p:spTree>
    <p:extLst>
      <p:ext uri="{BB962C8B-B14F-4D97-AF65-F5344CB8AC3E}">
        <p14:creationId xmlns:p14="http://schemas.microsoft.com/office/powerpoint/2010/main" val="8055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ACEC-4FAD-4DBE-8304-CDB51C735727}"/>
              </a:ext>
            </a:extLst>
          </p:cNvPr>
          <p:cNvSpPr>
            <a:spLocks noGrp="1"/>
          </p:cNvSpPr>
          <p:nvPr>
            <p:ph type="title"/>
          </p:nvPr>
        </p:nvSpPr>
        <p:spPr/>
        <p:txBody>
          <a:bodyPr>
            <a:normAutofit fontScale="90000"/>
          </a:bodyPr>
          <a:lstStyle/>
          <a:p>
            <a:r>
              <a:rPr lang="en-US" dirty="0"/>
              <a:t>Reverse Mortgage Example</a:t>
            </a:r>
          </a:p>
        </p:txBody>
      </p:sp>
      <p:sp>
        <p:nvSpPr>
          <p:cNvPr id="3" name="Content Placeholder 2">
            <a:extLst>
              <a:ext uri="{FF2B5EF4-FFF2-40B4-BE49-F238E27FC236}">
                <a16:creationId xmlns:a16="http://schemas.microsoft.com/office/drawing/2014/main" id="{69EDF094-E019-4279-91F2-2D3EB3B2815A}"/>
              </a:ext>
            </a:extLst>
          </p:cNvPr>
          <p:cNvSpPr>
            <a:spLocks noGrp="1"/>
          </p:cNvSpPr>
          <p:nvPr>
            <p:ph idx="1"/>
          </p:nvPr>
        </p:nvSpPr>
        <p:spPr/>
        <p:txBody>
          <a:bodyPr/>
          <a:lstStyle/>
          <a:p>
            <a:r>
              <a:rPr lang="en-US" dirty="0"/>
              <a:t>FV=-$190,000</a:t>
            </a:r>
          </a:p>
          <a:p>
            <a:r>
              <a:rPr lang="en-US" dirty="0"/>
              <a:t>N=120</a:t>
            </a:r>
          </a:p>
          <a:p>
            <a:r>
              <a:rPr lang="en-US" dirty="0"/>
              <a:t>I/Y=3.5%</a:t>
            </a:r>
          </a:p>
          <a:p>
            <a:r>
              <a:rPr lang="en-US" dirty="0"/>
              <a:t>CPT PMT = $1324.66</a:t>
            </a:r>
          </a:p>
          <a:p>
            <a:pPr marL="0" indent="0">
              <a:buNone/>
            </a:pPr>
            <a:endParaRPr lang="en-US" dirty="0"/>
          </a:p>
        </p:txBody>
      </p:sp>
    </p:spTree>
    <p:extLst>
      <p:ext uri="{BB962C8B-B14F-4D97-AF65-F5344CB8AC3E}">
        <p14:creationId xmlns:p14="http://schemas.microsoft.com/office/powerpoint/2010/main" val="9522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41FC0-9EF7-47FB-9345-A14ABC4D3D23}"/>
              </a:ext>
            </a:extLst>
          </p:cNvPr>
          <p:cNvSpPr>
            <a:spLocks noGrp="1"/>
          </p:cNvSpPr>
          <p:nvPr>
            <p:ph type="title"/>
          </p:nvPr>
        </p:nvSpPr>
        <p:spPr/>
        <p:txBody>
          <a:bodyPr>
            <a:normAutofit fontScale="90000"/>
          </a:bodyPr>
          <a:lstStyle/>
          <a:p>
            <a:r>
              <a:rPr lang="en-US" dirty="0"/>
              <a:t>Comments On Reverse Mortgage Example</a:t>
            </a:r>
          </a:p>
        </p:txBody>
      </p:sp>
      <p:sp>
        <p:nvSpPr>
          <p:cNvPr id="3" name="Content Placeholder 2">
            <a:extLst>
              <a:ext uri="{FF2B5EF4-FFF2-40B4-BE49-F238E27FC236}">
                <a16:creationId xmlns:a16="http://schemas.microsoft.com/office/drawing/2014/main" id="{7A6E5255-311B-468B-99F8-E8AB68C5086F}"/>
              </a:ext>
            </a:extLst>
          </p:cNvPr>
          <p:cNvSpPr>
            <a:spLocks noGrp="1"/>
          </p:cNvSpPr>
          <p:nvPr>
            <p:ph idx="1"/>
          </p:nvPr>
        </p:nvSpPr>
        <p:spPr/>
        <p:txBody>
          <a:bodyPr>
            <a:normAutofit fontScale="92500" lnSpcReduction="20000"/>
          </a:bodyPr>
          <a:lstStyle/>
          <a:p>
            <a:r>
              <a:rPr lang="en-US" dirty="0"/>
              <a:t>Initially, this looks like a great deal for the borrower.</a:t>
            </a:r>
          </a:p>
          <a:p>
            <a:pPr lvl="1"/>
            <a:r>
              <a:rPr lang="en-US" dirty="0"/>
              <a:t>The payment received is much higher than the payment made on our first loan.</a:t>
            </a:r>
          </a:p>
          <a:p>
            <a:r>
              <a:rPr lang="en-US" dirty="0"/>
              <a:t>Unfortunately, the borrower only receives this payment for 10 years, while they made regular mortgage payments for 30 years.</a:t>
            </a:r>
          </a:p>
          <a:p>
            <a:pPr lvl="1"/>
            <a:r>
              <a:rPr lang="en-US" dirty="0"/>
              <a:t>If the reverse mortgage were for 30 years, the borrower would only receive $299.02 per month, less than the amount paid on a regular mortgage.</a:t>
            </a:r>
          </a:p>
          <a:p>
            <a:pPr lvl="2"/>
            <a:r>
              <a:rPr lang="en-US" dirty="0"/>
              <a:t>This is because the reverse mortgage payment is calculated relative to future value.</a:t>
            </a:r>
          </a:p>
          <a:p>
            <a:r>
              <a:rPr lang="en-US" dirty="0"/>
              <a:t>Unlike regular mortgages, higher interest rates reduce the payment on a reverse mortgage.</a:t>
            </a:r>
          </a:p>
        </p:txBody>
      </p:sp>
    </p:spTree>
    <p:extLst>
      <p:ext uri="{BB962C8B-B14F-4D97-AF65-F5344CB8AC3E}">
        <p14:creationId xmlns:p14="http://schemas.microsoft.com/office/powerpoint/2010/main" val="9999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5B104-02D7-4CBC-A44E-78F373DEC37F}"/>
              </a:ext>
            </a:extLst>
          </p:cNvPr>
          <p:cNvSpPr>
            <a:spLocks noGrp="1"/>
          </p:cNvSpPr>
          <p:nvPr>
            <p:ph type="title"/>
          </p:nvPr>
        </p:nvSpPr>
        <p:spPr/>
        <p:txBody>
          <a:bodyPr>
            <a:normAutofit fontScale="90000"/>
          </a:bodyPr>
          <a:lstStyle/>
          <a:p>
            <a:r>
              <a:rPr lang="en-US" dirty="0"/>
              <a:t>Live Long and Prosper</a:t>
            </a:r>
          </a:p>
        </p:txBody>
      </p:sp>
      <p:sp>
        <p:nvSpPr>
          <p:cNvPr id="3" name="Content Placeholder 2">
            <a:extLst>
              <a:ext uri="{FF2B5EF4-FFF2-40B4-BE49-F238E27FC236}">
                <a16:creationId xmlns:a16="http://schemas.microsoft.com/office/drawing/2014/main" id="{5787CC8C-6D32-4CF7-843A-AEF90CB24ECD}"/>
              </a:ext>
            </a:extLst>
          </p:cNvPr>
          <p:cNvSpPr>
            <a:spLocks noGrp="1"/>
          </p:cNvSpPr>
          <p:nvPr>
            <p:ph idx="1"/>
          </p:nvPr>
        </p:nvSpPr>
        <p:spPr/>
        <p:txBody>
          <a:bodyPr>
            <a:normAutofit fontScale="85000" lnSpcReduction="20000"/>
          </a:bodyPr>
          <a:lstStyle/>
          <a:p>
            <a:r>
              <a:rPr lang="en-US" dirty="0"/>
              <a:t>What happens if the borrower lives longer than the 10 year term and doesn’t sell the house?</a:t>
            </a:r>
          </a:p>
          <a:p>
            <a:pPr lvl="1"/>
            <a:r>
              <a:rPr lang="en-US" dirty="0"/>
              <a:t>Nothing.</a:t>
            </a:r>
          </a:p>
          <a:p>
            <a:pPr lvl="2"/>
            <a:r>
              <a:rPr lang="en-US" dirty="0"/>
              <a:t>The lender cannot collect on the loan until the borrower leaves the house through one means or another.</a:t>
            </a:r>
          </a:p>
          <a:p>
            <a:pPr lvl="2"/>
            <a:r>
              <a:rPr lang="en-US" dirty="0"/>
              <a:t>In the meantime, interest continues to accrue on the loan at the stated rate.</a:t>
            </a:r>
          </a:p>
          <a:p>
            <a:pPr lvl="2"/>
            <a:r>
              <a:rPr lang="en-US" dirty="0"/>
              <a:t>When the borrower dies or sells the house, the lender has a mortgage lien just like any other and is entitled to the principal amount plus all accrued interest.</a:t>
            </a:r>
          </a:p>
          <a:p>
            <a:pPr lvl="1"/>
            <a:r>
              <a:rPr lang="en-US" dirty="0"/>
              <a:t>This is why the loan to value ratios are usually low on reverse mortgages.</a:t>
            </a:r>
          </a:p>
          <a:p>
            <a:pPr lvl="2"/>
            <a:r>
              <a:rPr lang="en-US" dirty="0"/>
              <a:t>The lender has substantial cushion before the loan amount exceeds the property value.</a:t>
            </a:r>
          </a:p>
          <a:p>
            <a:pPr lvl="2"/>
            <a:r>
              <a:rPr lang="en-US" dirty="0"/>
              <a:t>That cushion will generally increase during the term of the loan.</a:t>
            </a:r>
          </a:p>
          <a:p>
            <a:pPr lvl="3"/>
            <a:r>
              <a:rPr lang="en-US" dirty="0"/>
              <a:t>The amount the loan will grow to is set when the loan is made, but if the house increases in value during the term (10 years in our example of the loan), the LTV will be even lower when payments cease.</a:t>
            </a:r>
          </a:p>
        </p:txBody>
      </p:sp>
    </p:spTree>
    <p:extLst>
      <p:ext uri="{BB962C8B-B14F-4D97-AF65-F5344CB8AC3E}">
        <p14:creationId xmlns:p14="http://schemas.microsoft.com/office/powerpoint/2010/main" val="368589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91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58CB5-B8F7-4E46-9F32-33945AAE62F7}"/>
              </a:ext>
            </a:extLst>
          </p:cNvPr>
          <p:cNvSpPr>
            <a:spLocks noGrp="1"/>
          </p:cNvSpPr>
          <p:nvPr>
            <p:ph type="title"/>
          </p:nvPr>
        </p:nvSpPr>
        <p:spPr/>
        <p:txBody>
          <a:bodyPr>
            <a:normAutofit fontScale="90000"/>
          </a:bodyPr>
          <a:lstStyle/>
          <a:p>
            <a:r>
              <a:rPr lang="en-US" dirty="0"/>
              <a:t>Loan Review</a:t>
            </a:r>
          </a:p>
        </p:txBody>
      </p:sp>
      <p:sp>
        <p:nvSpPr>
          <p:cNvPr id="3" name="Content Placeholder 2">
            <a:extLst>
              <a:ext uri="{FF2B5EF4-FFF2-40B4-BE49-F238E27FC236}">
                <a16:creationId xmlns:a16="http://schemas.microsoft.com/office/drawing/2014/main" id="{D9EBD439-A6F4-4718-9895-B91B3C4D8A52}"/>
              </a:ext>
            </a:extLst>
          </p:cNvPr>
          <p:cNvSpPr>
            <a:spLocks noGrp="1"/>
          </p:cNvSpPr>
          <p:nvPr>
            <p:ph idx="1"/>
          </p:nvPr>
        </p:nvSpPr>
        <p:spPr/>
        <p:txBody>
          <a:bodyPr>
            <a:normAutofit lnSpcReduction="10000"/>
          </a:bodyPr>
          <a:lstStyle/>
          <a:p>
            <a:r>
              <a:rPr lang="en-US" dirty="0"/>
              <a:t>Suppose we are borrowing $190,000 for 30 years at an interest rate of 3.5% interest only.</a:t>
            </a:r>
          </a:p>
          <a:p>
            <a:r>
              <a:rPr lang="en-US" dirty="0"/>
              <a:t>The payment on this loan will be:</a:t>
            </a:r>
          </a:p>
          <a:p>
            <a:r>
              <a:rPr lang="en-US" dirty="0"/>
              <a:t>PV=190,000</a:t>
            </a:r>
          </a:p>
          <a:p>
            <a:r>
              <a:rPr lang="en-US" dirty="0"/>
              <a:t>I/Y=3.5/12 or 3.5</a:t>
            </a:r>
          </a:p>
          <a:p>
            <a:r>
              <a:rPr lang="en-US" dirty="0"/>
              <a:t>N=360</a:t>
            </a:r>
          </a:p>
          <a:p>
            <a:r>
              <a:rPr lang="en-US" dirty="0"/>
              <a:t>FV=-190,000</a:t>
            </a:r>
          </a:p>
          <a:p>
            <a:r>
              <a:rPr lang="en-US" dirty="0"/>
              <a:t>CPT PMT = -$554.17</a:t>
            </a:r>
          </a:p>
        </p:txBody>
      </p:sp>
    </p:spTree>
    <p:extLst>
      <p:ext uri="{BB962C8B-B14F-4D97-AF65-F5344CB8AC3E}">
        <p14:creationId xmlns:p14="http://schemas.microsoft.com/office/powerpoint/2010/main" val="3358073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FD7A-716B-4180-BDA2-6DD3055494ED}"/>
              </a:ext>
            </a:extLst>
          </p:cNvPr>
          <p:cNvSpPr>
            <a:spLocks noGrp="1"/>
          </p:cNvSpPr>
          <p:nvPr>
            <p:ph type="title"/>
          </p:nvPr>
        </p:nvSpPr>
        <p:spPr/>
        <p:txBody>
          <a:bodyPr>
            <a:normAutofit fontScale="90000"/>
          </a:bodyPr>
          <a:lstStyle/>
          <a:p>
            <a:r>
              <a:rPr lang="en-US" dirty="0"/>
              <a:t>Hold Loan to Maturity</a:t>
            </a:r>
          </a:p>
        </p:txBody>
      </p:sp>
      <p:sp>
        <p:nvSpPr>
          <p:cNvPr id="3" name="Content Placeholder 2">
            <a:extLst>
              <a:ext uri="{FF2B5EF4-FFF2-40B4-BE49-F238E27FC236}">
                <a16:creationId xmlns:a16="http://schemas.microsoft.com/office/drawing/2014/main" id="{BDBCA9EB-61A4-4272-9357-6052B8A11D82}"/>
              </a:ext>
            </a:extLst>
          </p:cNvPr>
          <p:cNvSpPr>
            <a:spLocks noGrp="1"/>
          </p:cNvSpPr>
          <p:nvPr>
            <p:ph idx="1"/>
          </p:nvPr>
        </p:nvSpPr>
        <p:spPr/>
        <p:txBody>
          <a:bodyPr>
            <a:normAutofit lnSpcReduction="10000"/>
          </a:bodyPr>
          <a:lstStyle/>
          <a:p>
            <a:r>
              <a:rPr lang="en-US" dirty="0"/>
              <a:t>What is the cost of this loan if we hold the property for 30 years and pay off the loan?</a:t>
            </a:r>
          </a:p>
          <a:p>
            <a:pPr lvl="1"/>
            <a:r>
              <a:rPr lang="en-US" dirty="0"/>
              <a:t>This is basically just a redo of our previous calculations, only solving for the rate.</a:t>
            </a:r>
          </a:p>
          <a:p>
            <a:pPr lvl="1"/>
            <a:r>
              <a:rPr lang="en-US" dirty="0"/>
              <a:t>PV=190,000</a:t>
            </a:r>
          </a:p>
          <a:p>
            <a:pPr lvl="1"/>
            <a:r>
              <a:rPr lang="en-US" dirty="0"/>
              <a:t>N=360</a:t>
            </a:r>
          </a:p>
          <a:p>
            <a:pPr lvl="1"/>
            <a:r>
              <a:rPr lang="en-US" dirty="0"/>
              <a:t>FV=-190,000</a:t>
            </a:r>
          </a:p>
          <a:p>
            <a:pPr lvl="1"/>
            <a:r>
              <a:rPr lang="en-US" dirty="0"/>
              <a:t>PMT=-554.17</a:t>
            </a:r>
          </a:p>
          <a:p>
            <a:pPr lvl="1"/>
            <a:r>
              <a:rPr lang="en-US" dirty="0"/>
              <a:t>CPT I/Y = 3.5%</a:t>
            </a:r>
          </a:p>
          <a:p>
            <a:pPr lvl="1"/>
            <a:endParaRPr lang="en-US" dirty="0"/>
          </a:p>
        </p:txBody>
      </p:sp>
    </p:spTree>
    <p:extLst>
      <p:ext uri="{BB962C8B-B14F-4D97-AF65-F5344CB8AC3E}">
        <p14:creationId xmlns:p14="http://schemas.microsoft.com/office/powerpoint/2010/main" val="248666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8843-DC52-4028-9905-673B974CF237}"/>
              </a:ext>
            </a:extLst>
          </p:cNvPr>
          <p:cNvSpPr>
            <a:spLocks noGrp="1"/>
          </p:cNvSpPr>
          <p:nvPr>
            <p:ph type="title"/>
          </p:nvPr>
        </p:nvSpPr>
        <p:spPr/>
        <p:txBody>
          <a:bodyPr>
            <a:normAutofit fontScale="90000"/>
          </a:bodyPr>
          <a:lstStyle/>
          <a:p>
            <a:r>
              <a:rPr lang="en-US" dirty="0"/>
              <a:t>Pay off Loan Early</a:t>
            </a:r>
          </a:p>
        </p:txBody>
      </p:sp>
      <p:sp>
        <p:nvSpPr>
          <p:cNvPr id="3" name="Content Placeholder 2">
            <a:extLst>
              <a:ext uri="{FF2B5EF4-FFF2-40B4-BE49-F238E27FC236}">
                <a16:creationId xmlns:a16="http://schemas.microsoft.com/office/drawing/2014/main" id="{C6E96B09-EC52-4A4C-AD56-178EB96902FC}"/>
              </a:ext>
            </a:extLst>
          </p:cNvPr>
          <p:cNvSpPr>
            <a:spLocks noGrp="1"/>
          </p:cNvSpPr>
          <p:nvPr>
            <p:ph idx="1"/>
          </p:nvPr>
        </p:nvSpPr>
        <p:spPr/>
        <p:txBody>
          <a:bodyPr>
            <a:normAutofit fontScale="85000" lnSpcReduction="20000"/>
          </a:bodyPr>
          <a:lstStyle/>
          <a:p>
            <a:r>
              <a:rPr lang="en-US" dirty="0"/>
              <a:t>Many property owners don’t stay in their property for 30 years.  What if we sell the property and pay off the loan in 5 years?</a:t>
            </a:r>
          </a:p>
          <a:p>
            <a:pPr lvl="1"/>
            <a:r>
              <a:rPr lang="en-US" dirty="0"/>
              <a:t>PV=190,000</a:t>
            </a:r>
          </a:p>
          <a:p>
            <a:pPr lvl="1"/>
            <a:r>
              <a:rPr lang="en-US" dirty="0"/>
              <a:t>N=60</a:t>
            </a:r>
          </a:p>
          <a:p>
            <a:pPr lvl="2"/>
            <a:r>
              <a:rPr lang="en-US" dirty="0"/>
              <a:t>60 months is how long we have stayed in the property, and how many payments we have made.</a:t>
            </a:r>
          </a:p>
          <a:p>
            <a:pPr lvl="1"/>
            <a:r>
              <a:rPr lang="en-US" dirty="0"/>
              <a:t>PMT=-554.17</a:t>
            </a:r>
          </a:p>
          <a:p>
            <a:pPr lvl="1"/>
            <a:r>
              <a:rPr lang="en-US" dirty="0"/>
              <a:t>FV=-190,000</a:t>
            </a:r>
          </a:p>
          <a:p>
            <a:pPr lvl="2"/>
            <a:r>
              <a:rPr lang="en-US" dirty="0"/>
              <a:t>Just a reminder, this is only because this is an interest only loan.  If the loan is any other type, you will need to calculate the remaining balance on the loan.</a:t>
            </a:r>
          </a:p>
          <a:p>
            <a:pPr lvl="1"/>
            <a:r>
              <a:rPr lang="en-US" dirty="0"/>
              <a:t>CPT I/Y=3.5</a:t>
            </a:r>
          </a:p>
          <a:p>
            <a:pPr lvl="2"/>
            <a:r>
              <a:rPr lang="en-US" dirty="0"/>
              <a:t>If you leave your p/y set to 1, you may have gotten a different number.  Your number is the monthly rate, multiply it by 12 and you should get 3.5%</a:t>
            </a:r>
          </a:p>
        </p:txBody>
      </p:sp>
    </p:spTree>
    <p:extLst>
      <p:ext uri="{BB962C8B-B14F-4D97-AF65-F5344CB8AC3E}">
        <p14:creationId xmlns:p14="http://schemas.microsoft.com/office/powerpoint/2010/main" val="104417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EE99-B5F1-4093-8FF2-88CE2462D32F}"/>
              </a:ext>
            </a:extLst>
          </p:cNvPr>
          <p:cNvSpPr>
            <a:spLocks noGrp="1"/>
          </p:cNvSpPr>
          <p:nvPr>
            <p:ph type="title"/>
          </p:nvPr>
        </p:nvSpPr>
        <p:spPr/>
        <p:txBody>
          <a:bodyPr>
            <a:normAutofit fontScale="90000"/>
          </a:bodyPr>
          <a:lstStyle/>
          <a:p>
            <a:r>
              <a:rPr lang="en-US" dirty="0"/>
              <a:t>Who cares?</a:t>
            </a:r>
          </a:p>
        </p:txBody>
      </p:sp>
      <p:sp>
        <p:nvSpPr>
          <p:cNvPr id="3" name="Content Placeholder 2">
            <a:extLst>
              <a:ext uri="{FF2B5EF4-FFF2-40B4-BE49-F238E27FC236}">
                <a16:creationId xmlns:a16="http://schemas.microsoft.com/office/drawing/2014/main" id="{396F582C-E741-4C7A-9271-AC37F468C0F4}"/>
              </a:ext>
            </a:extLst>
          </p:cNvPr>
          <p:cNvSpPr>
            <a:spLocks noGrp="1"/>
          </p:cNvSpPr>
          <p:nvPr>
            <p:ph idx="1"/>
          </p:nvPr>
        </p:nvSpPr>
        <p:spPr/>
        <p:txBody>
          <a:bodyPr>
            <a:normAutofit fontScale="92500" lnSpcReduction="10000"/>
          </a:bodyPr>
          <a:lstStyle/>
          <a:p>
            <a:r>
              <a:rPr lang="en-US" dirty="0"/>
              <a:t>This may seem trivial, but what it means is that when we ignore closing costs, the cheapest interest rate is always the cheapest loan.</a:t>
            </a:r>
          </a:p>
          <a:p>
            <a:pPr lvl="1"/>
            <a:r>
              <a:rPr lang="en-US" dirty="0"/>
              <a:t>Borrowers don’t need to care about how long they will hold the property when choosing the best loan for them.</a:t>
            </a:r>
          </a:p>
          <a:p>
            <a:r>
              <a:rPr lang="en-US" dirty="0"/>
              <a:t>This relationship also holds true for fully amortizing, partially amortizing, and negatively amortizing loans.</a:t>
            </a:r>
          </a:p>
          <a:p>
            <a:pPr lvl="1"/>
            <a:r>
              <a:rPr lang="en-US" dirty="0"/>
              <a:t>The holding period doesn’t matter.</a:t>
            </a:r>
          </a:p>
          <a:p>
            <a:pPr lvl="1"/>
            <a:r>
              <a:rPr lang="en-US" dirty="0"/>
              <a:t>You should work through at least one of the other types, just to be sure you can calculate the remaining loan balance.</a:t>
            </a:r>
          </a:p>
        </p:txBody>
      </p:sp>
    </p:spTree>
    <p:extLst>
      <p:ext uri="{BB962C8B-B14F-4D97-AF65-F5344CB8AC3E}">
        <p14:creationId xmlns:p14="http://schemas.microsoft.com/office/powerpoint/2010/main" val="223493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7ABB-DF80-4AD2-9EB6-0C34C96D7DB2}"/>
              </a:ext>
            </a:extLst>
          </p:cNvPr>
          <p:cNvSpPr>
            <a:spLocks noGrp="1"/>
          </p:cNvSpPr>
          <p:nvPr>
            <p:ph type="title"/>
          </p:nvPr>
        </p:nvSpPr>
        <p:spPr/>
        <p:txBody>
          <a:bodyPr>
            <a:normAutofit fontScale="90000"/>
          </a:bodyPr>
          <a:lstStyle/>
          <a:p>
            <a:r>
              <a:rPr lang="en-US" dirty="0"/>
              <a:t>What about loan expenses?</a:t>
            </a:r>
          </a:p>
        </p:txBody>
      </p:sp>
      <p:sp>
        <p:nvSpPr>
          <p:cNvPr id="3" name="Content Placeholder 2">
            <a:extLst>
              <a:ext uri="{FF2B5EF4-FFF2-40B4-BE49-F238E27FC236}">
                <a16:creationId xmlns:a16="http://schemas.microsoft.com/office/drawing/2014/main" id="{D198E029-C8A5-4928-A456-63CF98FBF176}"/>
              </a:ext>
            </a:extLst>
          </p:cNvPr>
          <p:cNvSpPr>
            <a:spLocks noGrp="1"/>
          </p:cNvSpPr>
          <p:nvPr>
            <p:ph idx="1"/>
          </p:nvPr>
        </p:nvSpPr>
        <p:spPr/>
        <p:txBody>
          <a:bodyPr>
            <a:normAutofit fontScale="85000" lnSpcReduction="20000"/>
          </a:bodyPr>
          <a:lstStyle/>
          <a:p>
            <a:r>
              <a:rPr lang="en-US" dirty="0"/>
              <a:t>Most mortgage loans do have a lot of expenses.</a:t>
            </a:r>
          </a:p>
          <a:p>
            <a:pPr lvl="1"/>
            <a:r>
              <a:rPr lang="en-US" dirty="0"/>
              <a:t>Lenders can charge different fees, and borrowers need some way to compare those loans.</a:t>
            </a:r>
          </a:p>
          <a:p>
            <a:pPr lvl="1"/>
            <a:r>
              <a:rPr lang="en-US" dirty="0"/>
              <a:t>Also, borrowers may choose to prepay interest, also known as paying points, on a loan in exchange for a lower interest rate.</a:t>
            </a:r>
          </a:p>
          <a:p>
            <a:r>
              <a:rPr lang="en-US" dirty="0"/>
              <a:t>We are talking about expenses only related to the loan.</a:t>
            </a:r>
          </a:p>
          <a:p>
            <a:pPr lvl="1"/>
            <a:r>
              <a:rPr lang="en-US" dirty="0"/>
              <a:t>If you pay cash for the property, there will still be attorney’s fees and taxes.  Those also mostly stay the same between lenders, so they are not an issue when choosing between loans.</a:t>
            </a:r>
          </a:p>
          <a:p>
            <a:pPr lvl="1"/>
            <a:r>
              <a:rPr lang="en-US" dirty="0"/>
              <a:t>There are lots of names for these fees.</a:t>
            </a:r>
          </a:p>
          <a:p>
            <a:pPr lvl="2"/>
            <a:r>
              <a:rPr lang="en-US" dirty="0"/>
              <a:t>Loan origination fee, Doc fee, Loan Issue Fee, etc.</a:t>
            </a:r>
          </a:p>
          <a:p>
            <a:pPr lvl="2"/>
            <a:r>
              <a:rPr lang="en-US" dirty="0"/>
              <a:t>We don’t really care about the name, just how much money we are being charged.</a:t>
            </a:r>
          </a:p>
        </p:txBody>
      </p:sp>
    </p:spTree>
    <p:extLst>
      <p:ext uri="{BB962C8B-B14F-4D97-AF65-F5344CB8AC3E}">
        <p14:creationId xmlns:p14="http://schemas.microsoft.com/office/powerpoint/2010/main" val="282466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6F42-5DCD-45A7-960C-8084DC6D4209}"/>
              </a:ext>
            </a:extLst>
          </p:cNvPr>
          <p:cNvSpPr>
            <a:spLocks noGrp="1"/>
          </p:cNvSpPr>
          <p:nvPr>
            <p:ph type="title"/>
          </p:nvPr>
        </p:nvSpPr>
        <p:spPr/>
        <p:txBody>
          <a:bodyPr>
            <a:normAutofit fontScale="90000"/>
          </a:bodyPr>
          <a:lstStyle/>
          <a:p>
            <a:r>
              <a:rPr lang="en-US" dirty="0"/>
              <a:t>A New Loan</a:t>
            </a:r>
          </a:p>
        </p:txBody>
      </p:sp>
      <p:sp>
        <p:nvSpPr>
          <p:cNvPr id="3" name="Content Placeholder 2">
            <a:extLst>
              <a:ext uri="{FF2B5EF4-FFF2-40B4-BE49-F238E27FC236}">
                <a16:creationId xmlns:a16="http://schemas.microsoft.com/office/drawing/2014/main" id="{14B27C5C-5CAC-413C-B654-27E63DA97923}"/>
              </a:ext>
            </a:extLst>
          </p:cNvPr>
          <p:cNvSpPr>
            <a:spLocks noGrp="1"/>
          </p:cNvSpPr>
          <p:nvPr>
            <p:ph idx="1"/>
          </p:nvPr>
        </p:nvSpPr>
        <p:spPr/>
        <p:txBody>
          <a:bodyPr/>
          <a:lstStyle/>
          <a:p>
            <a:r>
              <a:rPr lang="en-US" dirty="0"/>
              <a:t>Another lender offers a $190,000 </a:t>
            </a:r>
            <a:r>
              <a:rPr lang="en-US"/>
              <a:t>interest only, </a:t>
            </a:r>
            <a:r>
              <a:rPr lang="en-US" dirty="0"/>
              <a:t>30 year loan at an interest rate of 3.125%, but this loan also charges closing costs of $10,000.</a:t>
            </a:r>
          </a:p>
          <a:p>
            <a:pPr lvl="1"/>
            <a:r>
              <a:rPr lang="en-US" dirty="0"/>
              <a:t>We will assume our first loan has $0 closing costs for comparison. </a:t>
            </a:r>
          </a:p>
        </p:txBody>
      </p:sp>
    </p:spTree>
    <p:extLst>
      <p:ext uri="{BB962C8B-B14F-4D97-AF65-F5344CB8AC3E}">
        <p14:creationId xmlns:p14="http://schemas.microsoft.com/office/powerpoint/2010/main" val="52046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3ADE-3536-4970-8573-BD636C0E9D6E}"/>
              </a:ext>
            </a:extLst>
          </p:cNvPr>
          <p:cNvSpPr>
            <a:spLocks noGrp="1"/>
          </p:cNvSpPr>
          <p:nvPr>
            <p:ph type="title"/>
          </p:nvPr>
        </p:nvSpPr>
        <p:spPr/>
        <p:txBody>
          <a:bodyPr>
            <a:normAutofit fontScale="90000"/>
          </a:bodyPr>
          <a:lstStyle/>
          <a:p>
            <a:r>
              <a:rPr lang="en-US" dirty="0"/>
              <a:t>Dealing with Lending Fees</a:t>
            </a:r>
          </a:p>
        </p:txBody>
      </p:sp>
      <p:sp>
        <p:nvSpPr>
          <p:cNvPr id="3" name="Content Placeholder 2">
            <a:extLst>
              <a:ext uri="{FF2B5EF4-FFF2-40B4-BE49-F238E27FC236}">
                <a16:creationId xmlns:a16="http://schemas.microsoft.com/office/drawing/2014/main" id="{722D1E4D-B3B7-4E9E-B980-C9DA09973174}"/>
              </a:ext>
            </a:extLst>
          </p:cNvPr>
          <p:cNvSpPr>
            <a:spLocks noGrp="1"/>
          </p:cNvSpPr>
          <p:nvPr>
            <p:ph idx="1"/>
          </p:nvPr>
        </p:nvSpPr>
        <p:spPr/>
        <p:txBody>
          <a:bodyPr>
            <a:normAutofit lnSpcReduction="10000"/>
          </a:bodyPr>
          <a:lstStyle/>
          <a:p>
            <a:r>
              <a:rPr lang="en-US" dirty="0"/>
              <a:t>Understanding how to deal with lending fees can be confusing, so let me use an extreme example to illustrate.</a:t>
            </a:r>
          </a:p>
          <a:p>
            <a:r>
              <a:rPr lang="en-US" dirty="0"/>
              <a:t>Suppose I will give you a mortgage loan for $500,000 at 1% interest on 1 condition.</a:t>
            </a:r>
          </a:p>
          <a:p>
            <a:pPr lvl="1"/>
            <a:r>
              <a:rPr lang="en-US" dirty="0"/>
              <a:t>Seriously, this isn’t even a hypothetical, I will.  But the condition is that you have to give me $500,000 first.</a:t>
            </a:r>
          </a:p>
          <a:p>
            <a:pPr lvl="1"/>
            <a:r>
              <a:rPr lang="en-US" dirty="0"/>
              <a:t>Hopefully, you are thinking something like “That’s not a loan!  You’re just giving me my money back!”</a:t>
            </a:r>
          </a:p>
          <a:p>
            <a:pPr lvl="1"/>
            <a:r>
              <a:rPr lang="en-US" dirty="0"/>
              <a:t>Exactly.  And charging you 1% for the privilege!</a:t>
            </a:r>
          </a:p>
        </p:txBody>
      </p:sp>
    </p:spTree>
    <p:extLst>
      <p:ext uri="{BB962C8B-B14F-4D97-AF65-F5344CB8AC3E}">
        <p14:creationId xmlns:p14="http://schemas.microsoft.com/office/powerpoint/2010/main" val="2732668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1956</Words>
  <Application>Microsoft Office PowerPoint</Application>
  <PresentationFormat>Widescreen</PresentationFormat>
  <Paragraphs>157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Closing Costs and Points</vt:lpstr>
      <vt:lpstr>Cost of Financing</vt:lpstr>
      <vt:lpstr>Loan Review</vt:lpstr>
      <vt:lpstr>Hold Loan to Maturity</vt:lpstr>
      <vt:lpstr>Pay off Loan Early</vt:lpstr>
      <vt:lpstr>Who cares?</vt:lpstr>
      <vt:lpstr>What about loan expenses?</vt:lpstr>
      <vt:lpstr>A New Loan</vt:lpstr>
      <vt:lpstr>Dealing with Lending Fees</vt:lpstr>
      <vt:lpstr>Dealing With Lending Fees</vt:lpstr>
      <vt:lpstr>The Lender Doesn’t Agree</vt:lpstr>
      <vt:lpstr>Effective Rate of New Loan for 30 Years</vt:lpstr>
      <vt:lpstr>Effective Rate for 30 Years</vt:lpstr>
      <vt:lpstr>Effective Rate for 5 Years</vt:lpstr>
      <vt:lpstr>Impact of Lending Costs </vt:lpstr>
      <vt:lpstr>Impact of Lending Costs</vt:lpstr>
      <vt:lpstr>Prepayment Penalties</vt:lpstr>
      <vt:lpstr>Prepayment Penalty Example</vt:lpstr>
      <vt:lpstr>Prepayment Penalty in Action</vt:lpstr>
      <vt:lpstr>Reverse Mortgage</vt:lpstr>
      <vt:lpstr>Reverse Mortgage</vt:lpstr>
      <vt:lpstr>Reverse Mortgage Example</vt:lpstr>
      <vt:lpstr>Comments On Reverse Mortgage Example</vt:lpstr>
      <vt:lpstr>Live Long and Prosper</vt:lpstr>
      <vt:lpstr>PowerPoint Presentation</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Simin Pulat</dc:creator>
  <cp:lastModifiedBy>Chris</cp:lastModifiedBy>
  <cp:revision>86</cp:revision>
  <dcterms:created xsi:type="dcterms:W3CDTF">2015-01-14T19:18:41Z</dcterms:created>
  <dcterms:modified xsi:type="dcterms:W3CDTF">2020-08-07T15:24:02Z</dcterms:modified>
</cp:coreProperties>
</file>