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3365"/>
  </p:normalViewPr>
  <p:slideViewPr>
    <p:cSldViewPr snapToGrid="0" snapToObjects="1">
      <p:cViewPr varScale="1">
        <p:scale>
          <a:sx n="107" d="100"/>
          <a:sy n="107" d="100"/>
        </p:scale>
        <p:origin x="9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Determinants of Interest Rates and Mortgage 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8E1A-D6F1-4D4F-BCEC-ADE696A8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Rate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0CE8A-15ED-4557-8C91-84887A3B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rates may also change.</a:t>
            </a:r>
          </a:p>
          <a:p>
            <a:pPr lvl="1"/>
            <a:r>
              <a:rPr lang="en-US" dirty="0"/>
              <a:t>A loan that was made at a competitive 3% one year may look really bad several years later when rates are 8%</a:t>
            </a:r>
          </a:p>
          <a:p>
            <a:pPr lvl="2"/>
            <a:r>
              <a:rPr lang="en-US" dirty="0"/>
              <a:t>And if the lender still holds this loan, the value of a 3% loan will be much lower if rates rise to 8%.</a:t>
            </a:r>
          </a:p>
          <a:p>
            <a:pPr lvl="2"/>
            <a:r>
              <a:rPr lang="en-US" dirty="0"/>
              <a:t>This can create problems for the lender on their balance sheet and income statement if they have to make payments that are tied to the new higher interest rates.</a:t>
            </a:r>
          </a:p>
          <a:p>
            <a:pPr lvl="3"/>
            <a:r>
              <a:rPr lang="en-US" dirty="0"/>
              <a:t>Like interest on savings accounts and CD’s for depository institutions (banks)</a:t>
            </a:r>
          </a:p>
        </p:txBody>
      </p:sp>
    </p:spTree>
    <p:extLst>
      <p:ext uri="{BB962C8B-B14F-4D97-AF65-F5344CB8AC3E}">
        <p14:creationId xmlns:p14="http://schemas.microsoft.com/office/powerpoint/2010/main" val="153543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4A29-1CB8-4F0F-8E51-5CB16113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Prepayment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4327-BAF3-49F8-B79C-DDE9D692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commercial real estate loans contain large prepayment penalties that substantially reduce or even eliminate this risk.</a:t>
            </a:r>
          </a:p>
          <a:p>
            <a:r>
              <a:rPr lang="en-US" dirty="0"/>
              <a:t>Most residential loans do allow prepayment, and this risk is very real for those loans.</a:t>
            </a:r>
          </a:p>
          <a:p>
            <a:pPr lvl="1"/>
            <a:r>
              <a:rPr lang="en-US" dirty="0"/>
              <a:t>Loans are prepaid somewhat randomly when people move.</a:t>
            </a:r>
          </a:p>
          <a:p>
            <a:pPr lvl="2"/>
            <a:r>
              <a:rPr lang="en-US" dirty="0"/>
              <a:t>Sometimes this is good for lenders, sometimes it is bad, but generally they cancel each other out and this type of prepayment is not a big problem.</a:t>
            </a:r>
          </a:p>
          <a:p>
            <a:pPr lvl="1"/>
            <a:r>
              <a:rPr lang="en-US" dirty="0"/>
              <a:t>Loans are also prepaid when people refinance their loans.</a:t>
            </a:r>
          </a:p>
          <a:p>
            <a:pPr lvl="2"/>
            <a:r>
              <a:rPr lang="en-US" dirty="0"/>
              <a:t>This is not random, most refinances occur when rates have fallen.</a:t>
            </a:r>
          </a:p>
          <a:p>
            <a:pPr lvl="3"/>
            <a:r>
              <a:rPr lang="en-US" dirty="0"/>
              <a:t>This means lenders get their money back, but now have to make new loans at a lower rate, so this is a problem for lenders.</a:t>
            </a:r>
          </a:p>
        </p:txBody>
      </p:sp>
    </p:spTree>
    <p:extLst>
      <p:ext uri="{BB962C8B-B14F-4D97-AF65-F5344CB8AC3E}">
        <p14:creationId xmlns:p14="http://schemas.microsoft.com/office/powerpoint/2010/main" val="33301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2AFC-F856-4D5C-9912-03B0F36C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Liquidity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CE2A-8CD5-4432-997F-40289F2F6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lenders hold mortgages, then there is a large liquidity risk in real estate lending.</a:t>
            </a:r>
          </a:p>
          <a:p>
            <a:pPr lvl="1"/>
            <a:r>
              <a:rPr lang="en-US" dirty="0"/>
              <a:t>Liquidity risk refers to the time or discount taken to sell an asset.</a:t>
            </a:r>
          </a:p>
          <a:p>
            <a:pPr lvl="2"/>
            <a:r>
              <a:rPr lang="en-US" dirty="0"/>
              <a:t>Stocks are very liquid.  They can be sold quickly at a known price.</a:t>
            </a:r>
          </a:p>
          <a:p>
            <a:pPr lvl="2"/>
            <a:r>
              <a:rPr lang="en-US" dirty="0"/>
              <a:t>Real estate, and mortgages, are not.</a:t>
            </a:r>
          </a:p>
          <a:p>
            <a:pPr lvl="1"/>
            <a:r>
              <a:rPr lang="en-US" dirty="0"/>
              <a:t>This lack of liquidity is </a:t>
            </a:r>
            <a:r>
              <a:rPr lang="en-US"/>
              <a:t>what gave </a:t>
            </a:r>
            <a:r>
              <a:rPr lang="en-US" dirty="0"/>
              <a:t>rise to the mortgage backed security market, which is discussed later in the course.</a:t>
            </a:r>
          </a:p>
          <a:p>
            <a:pPr lvl="2"/>
            <a:r>
              <a:rPr lang="en-US" dirty="0"/>
              <a:t>Essentially, this market transforms illiquid mortgages into liquid bonds.</a:t>
            </a:r>
          </a:p>
        </p:txBody>
      </p:sp>
    </p:spTree>
    <p:extLst>
      <p:ext uri="{BB962C8B-B14F-4D97-AF65-F5344CB8AC3E}">
        <p14:creationId xmlns:p14="http://schemas.microsoft.com/office/powerpoint/2010/main" val="392341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E9C0-89EA-4455-8094-ABF47B92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0CE1-45F5-4430-8B73-3877CF70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Loan Amount</a:t>
            </a:r>
          </a:p>
          <a:p>
            <a:pPr lvl="1"/>
            <a:r>
              <a:rPr lang="en-US" dirty="0"/>
              <a:t>The amount of the loan</a:t>
            </a:r>
          </a:p>
          <a:p>
            <a:r>
              <a:rPr lang="en-US" dirty="0"/>
              <a:t>Loan Maturity Date</a:t>
            </a:r>
          </a:p>
          <a:p>
            <a:pPr lvl="1"/>
            <a:r>
              <a:rPr lang="en-US" dirty="0"/>
              <a:t>The date by which the loan must be fully repaid.</a:t>
            </a:r>
          </a:p>
          <a:p>
            <a:pPr lvl="2"/>
            <a:r>
              <a:rPr lang="en-US" dirty="0"/>
              <a:t>For many loans, this should read the date on which the loan must be fully repaid.</a:t>
            </a:r>
          </a:p>
          <a:p>
            <a:pPr lvl="3"/>
            <a:r>
              <a:rPr lang="en-US" dirty="0"/>
              <a:t>Many loans cannot be repaid early.</a:t>
            </a:r>
          </a:p>
          <a:p>
            <a:r>
              <a:rPr lang="en-US" dirty="0"/>
              <a:t>Interest Rate</a:t>
            </a:r>
          </a:p>
          <a:p>
            <a:pPr lvl="1"/>
            <a:r>
              <a:rPr lang="en-US" dirty="0"/>
              <a:t>The rate charged on the loan</a:t>
            </a:r>
          </a:p>
          <a:p>
            <a:r>
              <a:rPr lang="en-US" dirty="0"/>
              <a:t>Periodic Payments</a:t>
            </a:r>
          </a:p>
          <a:p>
            <a:pPr lvl="1"/>
            <a:r>
              <a:rPr lang="en-US" dirty="0"/>
              <a:t>The required payments on the loan before maturity.</a:t>
            </a:r>
          </a:p>
          <a:p>
            <a:pPr lvl="2"/>
            <a:r>
              <a:rPr lang="en-US" dirty="0"/>
              <a:t>The fixed monthly payments on a mortgage are one example, but the periodic payments can vary in frequency or amount depending on the loan.</a:t>
            </a:r>
          </a:p>
        </p:txBody>
      </p:sp>
    </p:spTree>
    <p:extLst>
      <p:ext uri="{BB962C8B-B14F-4D97-AF65-F5344CB8AC3E}">
        <p14:creationId xmlns:p14="http://schemas.microsoft.com/office/powerpoint/2010/main" val="237727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E30-B52E-44A9-943F-AB02B2BF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Amortization and Accrual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7A2C-C8CF-4FC7-97B7-B5C04565F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Amortization refers to any scheduled reduction in the principal balance of the loan over time.</a:t>
            </a:r>
          </a:p>
          <a:p>
            <a:r>
              <a:rPr lang="en-US" dirty="0"/>
              <a:t>Accrual refers to how interest is charged to the loan.</a:t>
            </a:r>
          </a:p>
          <a:p>
            <a:pPr lvl="1"/>
            <a:r>
              <a:rPr lang="en-US" dirty="0"/>
              <a:t>Usually, interest is charged by the day, even if you only make one payment at the end of the month.</a:t>
            </a:r>
          </a:p>
          <a:p>
            <a:pPr lvl="1"/>
            <a:r>
              <a:rPr lang="en-US" dirty="0"/>
              <a:t>Interest can also </a:t>
            </a:r>
            <a:r>
              <a:rPr lang="en-US"/>
              <a:t>be charged </a:t>
            </a:r>
            <a:r>
              <a:rPr lang="en-US" dirty="0"/>
              <a:t>in a different manner from which the payment is calculated.</a:t>
            </a:r>
          </a:p>
          <a:p>
            <a:pPr lvl="2"/>
            <a:r>
              <a:rPr lang="en-US" dirty="0"/>
              <a:t>We will see some examples of this shortly.</a:t>
            </a:r>
          </a:p>
        </p:txBody>
      </p:sp>
    </p:spTree>
    <p:extLst>
      <p:ext uri="{BB962C8B-B14F-4D97-AF65-F5344CB8AC3E}">
        <p14:creationId xmlns:p14="http://schemas.microsoft.com/office/powerpoint/2010/main" val="294229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D4E3-DED5-46BF-B048-2E95AA04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0B81-E6AE-4B12-B94A-0171D065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short answer is simple.</a:t>
            </a:r>
          </a:p>
          <a:p>
            <a:pPr lvl="1"/>
            <a:r>
              <a:rPr lang="en-US" dirty="0"/>
              <a:t>Interest rates are determined by supply and demand.</a:t>
            </a:r>
          </a:p>
          <a:p>
            <a:r>
              <a:rPr lang="en-US" dirty="0"/>
              <a:t>The longer answer is more complicated.</a:t>
            </a:r>
          </a:p>
        </p:txBody>
      </p:sp>
    </p:spTree>
    <p:extLst>
      <p:ext uri="{BB962C8B-B14F-4D97-AF65-F5344CB8AC3E}">
        <p14:creationId xmlns:p14="http://schemas.microsoft.com/office/powerpoint/2010/main" val="114672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ADFD-2BA3-4DDB-A4FC-FF8EB30E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Rates are Really a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EEB9-8EC8-4FB8-ACEF-B5098DC42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Interest rates are determined by supply and demand just like any other price.</a:t>
            </a:r>
          </a:p>
          <a:p>
            <a:pPr lvl="1"/>
            <a:r>
              <a:rPr lang="en-US" dirty="0"/>
              <a:t>The confusing thing here is that most of the time the price is measured in dollars, and whatever item we are evaluating is priced in dollars.</a:t>
            </a:r>
          </a:p>
          <a:p>
            <a:pPr lvl="2"/>
            <a:r>
              <a:rPr lang="en-US" dirty="0"/>
              <a:t>So, $500 for a tv as an example.</a:t>
            </a:r>
          </a:p>
          <a:p>
            <a:pPr lvl="1"/>
            <a:r>
              <a:rPr lang="en-US" dirty="0"/>
              <a:t>Here, the item we are evaluating is money, measured in dollars as long as we are in the United States.</a:t>
            </a:r>
          </a:p>
          <a:p>
            <a:pPr lvl="2"/>
            <a:r>
              <a:rPr lang="en-US" dirty="0"/>
              <a:t>The interest rate is the price to move money through time, to transfer money from the future in order to buy real property today.</a:t>
            </a:r>
          </a:p>
        </p:txBody>
      </p:sp>
    </p:spTree>
    <p:extLst>
      <p:ext uri="{BB962C8B-B14F-4D97-AF65-F5344CB8AC3E}">
        <p14:creationId xmlns:p14="http://schemas.microsoft.com/office/powerpoint/2010/main" val="128069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C310-6AC7-44F1-971B-B2A28C72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Competing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864A-3FE5-4804-8D52-1CE64CE9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competes for money with other available investments.</a:t>
            </a:r>
          </a:p>
          <a:p>
            <a:pPr lvl="1"/>
            <a:r>
              <a:rPr lang="en-US" dirty="0"/>
              <a:t>Cash</a:t>
            </a:r>
          </a:p>
          <a:p>
            <a:pPr lvl="1"/>
            <a:r>
              <a:rPr lang="en-US" dirty="0"/>
              <a:t>Stocks</a:t>
            </a:r>
          </a:p>
          <a:p>
            <a:pPr lvl="1"/>
            <a:r>
              <a:rPr lang="en-US" dirty="0"/>
              <a:t>Bonds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dirty="0"/>
              <a:t>Therefore, real estate returns and interest rates must be competitive with other available investment alternatives.</a:t>
            </a:r>
          </a:p>
        </p:txBody>
      </p:sp>
    </p:spTree>
    <p:extLst>
      <p:ext uri="{BB962C8B-B14F-4D97-AF65-F5344CB8AC3E}">
        <p14:creationId xmlns:p14="http://schemas.microsoft.com/office/powerpoint/2010/main" val="172080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D8E8-048E-408B-AC35-D7660C85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51DC-13EF-49DA-804C-60CECFFC7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Real estate interest rates are also influenced by inflation.</a:t>
            </a:r>
          </a:p>
          <a:p>
            <a:r>
              <a:rPr lang="en-US" dirty="0"/>
              <a:t>The core expectation when lending money is that you will be able to buy more “stuff” in the future by investing today.</a:t>
            </a:r>
          </a:p>
          <a:p>
            <a:r>
              <a:rPr lang="en-US" dirty="0"/>
              <a:t>Suppose I want to buy a car, and I have the money to do so.</a:t>
            </a:r>
          </a:p>
          <a:p>
            <a:pPr lvl="1"/>
            <a:r>
              <a:rPr lang="en-US" dirty="0"/>
              <a:t>The car costs $50,000 today.</a:t>
            </a:r>
          </a:p>
          <a:p>
            <a:pPr lvl="1"/>
            <a:r>
              <a:rPr lang="en-US" dirty="0"/>
              <a:t>I can also invest the $50,000 today for one year and earn a 10% return.</a:t>
            </a:r>
          </a:p>
          <a:p>
            <a:pPr lvl="2"/>
            <a:r>
              <a:rPr lang="en-US" dirty="0"/>
              <a:t>I know that interest rate seems ridiculous, but it makes the math easy!</a:t>
            </a:r>
          </a:p>
          <a:p>
            <a:pPr lvl="1"/>
            <a:r>
              <a:rPr lang="en-US" dirty="0"/>
              <a:t>So, I can choose to buy the car today and enjoy it for a year, or wait one year and presumably have an extra $5,000 ($55,000-$50,000) for gas, insurance, whatever.</a:t>
            </a:r>
          </a:p>
          <a:p>
            <a:r>
              <a:rPr lang="en-US" dirty="0"/>
              <a:t>Some of you might choose to buy the car now, some of you might wait, but either choice could be correct depending on your level of patience.</a:t>
            </a:r>
          </a:p>
        </p:txBody>
      </p:sp>
    </p:spTree>
    <p:extLst>
      <p:ext uri="{BB962C8B-B14F-4D97-AF65-F5344CB8AC3E}">
        <p14:creationId xmlns:p14="http://schemas.microsoft.com/office/powerpoint/2010/main" val="225659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28EC-C407-4EA0-B683-C1BCA260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B563-5D21-41DE-BDB0-07BF740E3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of you already realized that the previous example assumed there was zero inflation in the price of the car.</a:t>
            </a:r>
          </a:p>
          <a:p>
            <a:r>
              <a:rPr lang="en-US" dirty="0"/>
              <a:t>Suppose there is inflation, and the car price actually increases to $60,000.</a:t>
            </a:r>
          </a:p>
          <a:p>
            <a:pPr lvl="1"/>
            <a:r>
              <a:rPr lang="en-US" dirty="0"/>
              <a:t>Now, if I invest the money for one year, I can’t even afford the car anymore at the end of one year.</a:t>
            </a:r>
          </a:p>
          <a:p>
            <a:pPr lvl="2"/>
            <a:r>
              <a:rPr lang="en-US" dirty="0"/>
              <a:t>Note, this is not a case of default, I actually got paid what I expected to receive.</a:t>
            </a:r>
          </a:p>
          <a:p>
            <a:pPr lvl="2"/>
            <a:r>
              <a:rPr lang="en-US" dirty="0"/>
              <a:t>But clearly if I had known this would be the result in advance, I would not have waited to buy the car.</a:t>
            </a:r>
          </a:p>
        </p:txBody>
      </p:sp>
    </p:spTree>
    <p:extLst>
      <p:ext uri="{BB962C8B-B14F-4D97-AF65-F5344CB8AC3E}">
        <p14:creationId xmlns:p14="http://schemas.microsoft.com/office/powerpoint/2010/main" val="33189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9181-A37E-473A-BF0A-B2B85A70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7DCF-4CBB-4D23-8F5F-96234214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of you have seen this before, this is called the Fisher Equation</a:t>
            </a:r>
          </a:p>
          <a:p>
            <a:pPr lvl="1"/>
            <a:r>
              <a:rPr lang="en-US" dirty="0"/>
              <a:t>(1+r)=(1+R)(1+i)</a:t>
            </a:r>
          </a:p>
          <a:p>
            <a:pPr lvl="2"/>
            <a:r>
              <a:rPr lang="en-US" dirty="0"/>
              <a:t>Sometimes approximated by R=r+I</a:t>
            </a:r>
          </a:p>
          <a:p>
            <a:pPr lvl="2"/>
            <a:r>
              <a:rPr lang="en-US" dirty="0"/>
              <a:t>Where R=the Real rate of return</a:t>
            </a:r>
          </a:p>
          <a:p>
            <a:pPr lvl="3"/>
            <a:r>
              <a:rPr lang="en-US" dirty="0"/>
              <a:t>How much extra “stuff” you can really buy after the example.</a:t>
            </a:r>
          </a:p>
          <a:p>
            <a:pPr lvl="2"/>
            <a:r>
              <a:rPr lang="en-US" dirty="0"/>
              <a:t>r= the nominal rate of return</a:t>
            </a:r>
          </a:p>
          <a:p>
            <a:pPr lvl="3"/>
            <a:r>
              <a:rPr lang="en-US" dirty="0"/>
              <a:t>The interest rate you see quoted, the 10% in our example.</a:t>
            </a:r>
          </a:p>
          <a:p>
            <a:pPr lvl="2"/>
            <a:r>
              <a:rPr lang="en-US" dirty="0"/>
              <a:t>i=the inflation rate</a:t>
            </a:r>
          </a:p>
          <a:p>
            <a:pPr lvl="3"/>
            <a:r>
              <a:rPr lang="en-US" dirty="0"/>
              <a:t>This is actually 20% in our example.  </a:t>
            </a:r>
          </a:p>
          <a:p>
            <a:pPr lvl="4"/>
            <a:r>
              <a:rPr lang="en-US" dirty="0"/>
              <a:t>The price of the car increased by $10,000/$50,000 original price</a:t>
            </a:r>
          </a:p>
          <a:p>
            <a:pPr lvl="2"/>
            <a:r>
              <a:rPr lang="en-US" dirty="0"/>
              <a:t>So, it should be no surprise that our real rate of return is negative</a:t>
            </a:r>
          </a:p>
          <a:p>
            <a:pPr lvl="3"/>
            <a:r>
              <a:rPr lang="en-US" dirty="0"/>
              <a:t>(1.1/1.2)-1=-8.33%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1EE3-3ADE-42EB-86EB-183F980E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Inflation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B872-777B-4290-BC5D-2F67DC77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Clearly, lenders should build expectations about inflation into the interest rates they charge.</a:t>
            </a:r>
          </a:p>
          <a:p>
            <a:pPr lvl="1"/>
            <a:r>
              <a:rPr lang="en-US" dirty="0"/>
              <a:t>There is such a thing as deflation, or negative inflation.  Prices can drop.</a:t>
            </a:r>
          </a:p>
          <a:p>
            <a:r>
              <a:rPr lang="en-US" dirty="0"/>
              <a:t>The subtle point here is that lenders don’t know what inflation will be precisely.</a:t>
            </a:r>
          </a:p>
          <a:p>
            <a:pPr lvl="1"/>
            <a:r>
              <a:rPr lang="en-US" dirty="0"/>
              <a:t>So, this is a risk, and lenders must build in a premium for the chance that inflation will be higher than they expect.</a:t>
            </a:r>
          </a:p>
        </p:txBody>
      </p:sp>
    </p:spTree>
    <p:extLst>
      <p:ext uri="{BB962C8B-B14F-4D97-AF65-F5344CB8AC3E}">
        <p14:creationId xmlns:p14="http://schemas.microsoft.com/office/powerpoint/2010/main" val="426500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D5AD-5D4A-435B-8DCD-AF7DCAC5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Default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0FF3-FCF1-4904-8319-0303A414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chance that the loan will not be paid as agreed.</a:t>
            </a:r>
          </a:p>
          <a:p>
            <a:pPr lvl="1"/>
            <a:r>
              <a:rPr lang="en-US" dirty="0"/>
              <a:t>The real estate used as collateral in real estate finance means the impact of default is usually less than in other areas of finance.</a:t>
            </a:r>
          </a:p>
          <a:p>
            <a:pPr lvl="2"/>
            <a:r>
              <a:rPr lang="en-US" dirty="0"/>
              <a:t>The property will generally still have substantial value and can be sold to cover the debt.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1199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Determinants of Interest Rates and Mortgage Terminology</vt:lpstr>
      <vt:lpstr>Determinants of Interest Rates</vt:lpstr>
      <vt:lpstr>Interest Rates are Really a Price</vt:lpstr>
      <vt:lpstr>Competing Investments</vt:lpstr>
      <vt:lpstr>Inflation</vt:lpstr>
      <vt:lpstr>Impact of Inflation</vt:lpstr>
      <vt:lpstr>Fisher Equation</vt:lpstr>
      <vt:lpstr>Inflation Expectations</vt:lpstr>
      <vt:lpstr>Default Risk</vt:lpstr>
      <vt:lpstr>Interest Rate Risk</vt:lpstr>
      <vt:lpstr>Prepayment Risk</vt:lpstr>
      <vt:lpstr>Liquidity Risk</vt:lpstr>
      <vt:lpstr>Terminology</vt:lpstr>
      <vt:lpstr>Amortization and Accrual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59</cp:revision>
  <dcterms:created xsi:type="dcterms:W3CDTF">2015-01-14T19:18:41Z</dcterms:created>
  <dcterms:modified xsi:type="dcterms:W3CDTF">2020-08-07T00:48:14Z</dcterms:modified>
</cp:coreProperties>
</file>